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256" r:id="rId2"/>
    <p:sldId id="310" r:id="rId3"/>
    <p:sldId id="357" r:id="rId4"/>
    <p:sldId id="349" r:id="rId5"/>
    <p:sldId id="347" r:id="rId6"/>
    <p:sldId id="352" r:id="rId7"/>
    <p:sldId id="353" r:id="rId8"/>
    <p:sldId id="356" r:id="rId9"/>
    <p:sldId id="355" r:id="rId10"/>
    <p:sldId id="354" r:id="rId11"/>
    <p:sldId id="364" r:id="rId12"/>
    <p:sldId id="360" r:id="rId13"/>
    <p:sldId id="358" r:id="rId14"/>
    <p:sldId id="361" r:id="rId15"/>
    <p:sldId id="359" r:id="rId16"/>
    <p:sldId id="365" r:id="rId17"/>
    <p:sldId id="362" r:id="rId18"/>
    <p:sldId id="363" r:id="rId19"/>
    <p:sldId id="366" r:id="rId20"/>
    <p:sldId id="319" r:id="rId21"/>
    <p:sldId id="320" r:id="rId22"/>
    <p:sldId id="368" r:id="rId23"/>
    <p:sldId id="297" r:id="rId24"/>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18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B80A"/>
    <a:srgbClr val="FFFFFF"/>
    <a:srgbClr val="9933FF"/>
    <a:srgbClr val="7FD1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76" autoAdjust="0"/>
    <p:restoredTop sz="94280" autoAdjust="0"/>
  </p:normalViewPr>
  <p:slideViewPr>
    <p:cSldViewPr>
      <p:cViewPr>
        <p:scale>
          <a:sx n="70" d="100"/>
          <a:sy n="70" d="100"/>
        </p:scale>
        <p:origin x="-1264" y="-736"/>
      </p:cViewPr>
      <p:guideLst>
        <p:guide orient="horz" pos="2160"/>
        <p:guide orient="horz" pos="180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390835-B3F3-478B-9C57-4842EAD95F1C}" type="doc">
      <dgm:prSet loTypeId="urn:microsoft.com/office/officeart/2005/8/layout/cycle4" loCatId="cycle" qsTypeId="urn:microsoft.com/office/officeart/2005/8/quickstyle/simple1" qsCatId="simple" csTypeId="urn:microsoft.com/office/officeart/2005/8/colors/accent3_2" csCatId="accent3" phldr="1"/>
      <dgm:spPr/>
      <dgm:t>
        <a:bodyPr/>
        <a:lstStyle/>
        <a:p>
          <a:endParaRPr lang="en-US"/>
        </a:p>
      </dgm:t>
    </dgm:pt>
    <dgm:pt modelId="{9C4736D6-BB76-47B6-B148-B1E5949DB23D}">
      <dgm:prSet phldrT="[Text]" custT="1"/>
      <dgm:spPr/>
      <dgm:t>
        <a:bodyPr/>
        <a:lstStyle/>
        <a:p>
          <a:r>
            <a:rPr lang="en-US" sz="2000" dirty="0"/>
            <a:t>Problem</a:t>
          </a:r>
        </a:p>
      </dgm:t>
    </dgm:pt>
    <dgm:pt modelId="{B99C9CDB-32B8-4B8D-ACBF-0FE8E1B0EAA3}" type="parTrans" cxnId="{2D817CC2-6DFF-4C5E-A83A-1BCB14AF4D94}">
      <dgm:prSet/>
      <dgm:spPr/>
      <dgm:t>
        <a:bodyPr/>
        <a:lstStyle/>
        <a:p>
          <a:endParaRPr lang="en-US"/>
        </a:p>
      </dgm:t>
    </dgm:pt>
    <dgm:pt modelId="{9F2F374A-2626-4BE3-8BD8-3B96F1AC08AE}" type="sibTrans" cxnId="{2D817CC2-6DFF-4C5E-A83A-1BCB14AF4D94}">
      <dgm:prSet/>
      <dgm:spPr/>
      <dgm:t>
        <a:bodyPr/>
        <a:lstStyle/>
        <a:p>
          <a:endParaRPr lang="en-US"/>
        </a:p>
      </dgm:t>
    </dgm:pt>
    <dgm:pt modelId="{4E4FFE87-B063-43A3-AFEF-30F431496184}">
      <dgm:prSet phldrT="[Text]" custT="1"/>
      <dgm:spPr/>
      <dgm:t>
        <a:bodyPr/>
        <a:lstStyle/>
        <a:p>
          <a:r>
            <a:rPr lang="en-US" sz="2000" dirty="0"/>
            <a:t>Etiology</a:t>
          </a:r>
        </a:p>
      </dgm:t>
    </dgm:pt>
    <dgm:pt modelId="{A43E8BF4-2D15-4272-A0F2-9F50F025EBFB}" type="parTrans" cxnId="{D26D0B8B-A216-43C6-9BF0-C2C7D8739F33}">
      <dgm:prSet/>
      <dgm:spPr/>
      <dgm:t>
        <a:bodyPr/>
        <a:lstStyle/>
        <a:p>
          <a:endParaRPr lang="en-US"/>
        </a:p>
      </dgm:t>
    </dgm:pt>
    <dgm:pt modelId="{9E631BD6-D955-48EB-96C3-ADFFBFD10BEA}" type="sibTrans" cxnId="{D26D0B8B-A216-43C6-9BF0-C2C7D8739F33}">
      <dgm:prSet/>
      <dgm:spPr/>
      <dgm:t>
        <a:bodyPr/>
        <a:lstStyle/>
        <a:p>
          <a:endParaRPr lang="en-US"/>
        </a:p>
      </dgm:t>
    </dgm:pt>
    <dgm:pt modelId="{9CE655F4-0830-497D-B1A4-CBFA247581C5}">
      <dgm:prSet phldrT="[Text]" custT="1"/>
      <dgm:spPr/>
      <dgm:t>
        <a:bodyPr/>
        <a:lstStyle/>
        <a:p>
          <a:r>
            <a:rPr lang="en-US" sz="2000" dirty="0" smtClean="0"/>
            <a:t>Recommendations </a:t>
          </a:r>
          <a:endParaRPr lang="en-US" sz="2000" dirty="0"/>
        </a:p>
      </dgm:t>
    </dgm:pt>
    <dgm:pt modelId="{40BFFFFE-8BB2-48E6-B695-3BC62CB2E91F}" type="parTrans" cxnId="{03EA2AB9-32DA-4BBC-A07A-69F421FAA074}">
      <dgm:prSet/>
      <dgm:spPr/>
      <dgm:t>
        <a:bodyPr/>
        <a:lstStyle/>
        <a:p>
          <a:endParaRPr lang="en-US"/>
        </a:p>
      </dgm:t>
    </dgm:pt>
    <dgm:pt modelId="{C50E6F37-43D8-4734-801C-05A8E543581D}" type="sibTrans" cxnId="{03EA2AB9-32DA-4BBC-A07A-69F421FAA074}">
      <dgm:prSet/>
      <dgm:spPr/>
      <dgm:t>
        <a:bodyPr/>
        <a:lstStyle/>
        <a:p>
          <a:endParaRPr lang="en-US"/>
        </a:p>
      </dgm:t>
    </dgm:pt>
    <dgm:pt modelId="{DB083AB4-986D-409D-B7A1-04EBEB1A341A}">
      <dgm:prSet phldrT="[Text]" custT="1"/>
      <dgm:spPr/>
      <dgm:t>
        <a:bodyPr/>
        <a:lstStyle/>
        <a:p>
          <a:r>
            <a:rPr lang="en-US" sz="2000" dirty="0"/>
            <a:t>Implementation</a:t>
          </a:r>
        </a:p>
      </dgm:t>
    </dgm:pt>
    <dgm:pt modelId="{C853D43A-F608-4074-A7C2-D1C84DB06BE6}" type="parTrans" cxnId="{18E40570-5DFF-49CC-B49C-86A3BCE47296}">
      <dgm:prSet/>
      <dgm:spPr/>
      <dgm:t>
        <a:bodyPr/>
        <a:lstStyle/>
        <a:p>
          <a:endParaRPr lang="en-US"/>
        </a:p>
      </dgm:t>
    </dgm:pt>
    <dgm:pt modelId="{7B8875FC-FC3C-443C-A8C1-25ADD29F73FD}" type="sibTrans" cxnId="{18E40570-5DFF-49CC-B49C-86A3BCE47296}">
      <dgm:prSet/>
      <dgm:spPr/>
      <dgm:t>
        <a:bodyPr/>
        <a:lstStyle/>
        <a:p>
          <a:endParaRPr lang="en-US"/>
        </a:p>
      </dgm:t>
    </dgm:pt>
    <dgm:pt modelId="{56E62C55-B538-48CA-97B5-4B492C5961B5}">
      <dgm:prSet phldrT="[Text]" custT="1"/>
      <dgm:spPr/>
      <dgm:t>
        <a:bodyPr/>
        <a:lstStyle/>
        <a:p>
          <a:r>
            <a:rPr lang="en-US" sz="2000"/>
            <a:t>Apa</a:t>
          </a:r>
          <a:r>
            <a:rPr lang="en-US" sz="2000" baseline="0"/>
            <a:t> masalah kesmas nya?</a:t>
          </a:r>
          <a:endParaRPr lang="en-US" sz="2000" dirty="0"/>
        </a:p>
      </dgm:t>
    </dgm:pt>
    <dgm:pt modelId="{C8344F1D-7721-49B4-90C6-E2FA8064544D}" type="parTrans" cxnId="{77862FFF-F606-4AB0-94E9-03EB52364660}">
      <dgm:prSet/>
      <dgm:spPr/>
      <dgm:t>
        <a:bodyPr/>
        <a:lstStyle/>
        <a:p>
          <a:endParaRPr lang="en-US"/>
        </a:p>
      </dgm:t>
    </dgm:pt>
    <dgm:pt modelId="{59453ED8-95DD-40E9-8559-10ECAA094169}" type="sibTrans" cxnId="{77862FFF-F606-4AB0-94E9-03EB52364660}">
      <dgm:prSet/>
      <dgm:spPr/>
      <dgm:t>
        <a:bodyPr/>
        <a:lstStyle/>
        <a:p>
          <a:endParaRPr lang="en-US"/>
        </a:p>
      </dgm:t>
    </dgm:pt>
    <dgm:pt modelId="{290320B0-E38C-4A8C-A3CD-BDEEDE3BFCE8}">
      <dgm:prSet phldrT="[Text]" custT="1"/>
      <dgm:spPr/>
      <dgm:t>
        <a:bodyPr/>
        <a:lstStyle/>
        <a:p>
          <a:pPr marL="52388" indent="-52388"/>
          <a:r>
            <a:rPr lang="en-US" sz="2000" dirty="0" err="1"/>
            <a:t>Apa</a:t>
          </a:r>
          <a:r>
            <a:rPr lang="en-US" sz="2000" dirty="0"/>
            <a:t> </a:t>
          </a:r>
          <a:r>
            <a:rPr lang="en-US" sz="2000" dirty="0" err="1"/>
            <a:t>penyebab</a:t>
          </a:r>
          <a:r>
            <a:rPr lang="en-US" sz="2000" dirty="0"/>
            <a:t> </a:t>
          </a:r>
          <a:r>
            <a:rPr lang="en-US" sz="2000" dirty="0" err="1"/>
            <a:t>masalah</a:t>
          </a:r>
          <a:r>
            <a:rPr lang="en-US" sz="2000" dirty="0"/>
            <a:t> </a:t>
          </a:r>
          <a:r>
            <a:rPr lang="en-US" sz="2000" dirty="0" err="1"/>
            <a:t>nya</a:t>
          </a:r>
          <a:r>
            <a:rPr lang="en-US" sz="2000" dirty="0"/>
            <a:t>?</a:t>
          </a:r>
          <a:endParaRPr lang="en-US" sz="1800" dirty="0"/>
        </a:p>
      </dgm:t>
    </dgm:pt>
    <dgm:pt modelId="{3FF5DA84-48A9-492A-82B3-19812B883CA9}" type="parTrans" cxnId="{BDF1E5DD-E1CC-4F98-BB3A-4A493116B205}">
      <dgm:prSet/>
      <dgm:spPr/>
      <dgm:t>
        <a:bodyPr/>
        <a:lstStyle/>
        <a:p>
          <a:endParaRPr lang="en-US"/>
        </a:p>
      </dgm:t>
    </dgm:pt>
    <dgm:pt modelId="{49F8B679-863E-4174-89DE-9A32A9CC564F}" type="sibTrans" cxnId="{BDF1E5DD-E1CC-4F98-BB3A-4A493116B205}">
      <dgm:prSet/>
      <dgm:spPr/>
      <dgm:t>
        <a:bodyPr/>
        <a:lstStyle/>
        <a:p>
          <a:endParaRPr lang="en-US"/>
        </a:p>
      </dgm:t>
    </dgm:pt>
    <dgm:pt modelId="{F9BA2E24-2DDD-4EEB-A6F2-9C4373ACEE97}">
      <dgm:prSet phldrT="[Text]" custT="1"/>
      <dgm:spPr/>
      <dgm:t>
        <a:bodyPr/>
        <a:lstStyle/>
        <a:p>
          <a:r>
            <a:rPr lang="en-US" sz="1600" dirty="0" err="1"/>
            <a:t>Apa</a:t>
          </a:r>
          <a:r>
            <a:rPr lang="en-US" sz="1600" dirty="0"/>
            <a:t> </a:t>
          </a:r>
          <a:r>
            <a:rPr lang="en-US" sz="1600" dirty="0" err="1"/>
            <a:t>upaya</a:t>
          </a:r>
          <a:r>
            <a:rPr lang="en-US" sz="1600" dirty="0"/>
            <a:t> </a:t>
          </a:r>
          <a:r>
            <a:rPr lang="en-US" sz="1600" dirty="0" err="1"/>
            <a:t>untuk</a:t>
          </a:r>
          <a:r>
            <a:rPr lang="en-US" sz="1600" dirty="0"/>
            <a:t> </a:t>
          </a:r>
          <a:r>
            <a:rPr lang="en-US" sz="1600" dirty="0" err="1"/>
            <a:t>mengurangi</a:t>
          </a:r>
          <a:r>
            <a:rPr lang="en-US" sz="1600" dirty="0"/>
            <a:t> </a:t>
          </a:r>
          <a:r>
            <a:rPr lang="en-US" sz="1600" dirty="0" err="1"/>
            <a:t>dampak</a:t>
          </a:r>
          <a:r>
            <a:rPr lang="en-US" sz="1600" dirty="0"/>
            <a:t> </a:t>
          </a:r>
          <a:r>
            <a:rPr lang="en-US" sz="1600" dirty="0" err="1"/>
            <a:t>kesehatan</a:t>
          </a:r>
          <a:r>
            <a:rPr lang="en-US" sz="1600" dirty="0"/>
            <a:t>?</a:t>
          </a:r>
        </a:p>
      </dgm:t>
    </dgm:pt>
    <dgm:pt modelId="{7E3E8B8D-0706-4809-8A31-6A3524941202}" type="parTrans" cxnId="{47767E78-97E7-4FB1-8CA3-83F926B09BF1}">
      <dgm:prSet/>
      <dgm:spPr/>
      <dgm:t>
        <a:bodyPr/>
        <a:lstStyle/>
        <a:p>
          <a:endParaRPr lang="en-US"/>
        </a:p>
      </dgm:t>
    </dgm:pt>
    <dgm:pt modelId="{1CE2E0F2-948B-48F3-8E50-8EA2BEEE0986}" type="sibTrans" cxnId="{47767E78-97E7-4FB1-8CA3-83F926B09BF1}">
      <dgm:prSet/>
      <dgm:spPr/>
      <dgm:t>
        <a:bodyPr/>
        <a:lstStyle/>
        <a:p>
          <a:endParaRPr lang="en-US"/>
        </a:p>
      </dgm:t>
    </dgm:pt>
    <dgm:pt modelId="{0652503C-3B60-45FC-845A-D5FB1D859DC2}">
      <dgm:prSet phldrT="[Text]" custT="1"/>
      <dgm:spPr/>
      <dgm:t>
        <a:bodyPr/>
        <a:lstStyle/>
        <a:p>
          <a:r>
            <a:rPr lang="en-US" sz="2000"/>
            <a:t>Bagaimana implementasinya?</a:t>
          </a:r>
          <a:endParaRPr lang="en-US" sz="2000" dirty="0"/>
        </a:p>
      </dgm:t>
    </dgm:pt>
    <dgm:pt modelId="{499D97B3-3ED4-4DAE-9B18-F19793D4D774}" type="parTrans" cxnId="{D2D29B1A-EDB2-47F5-8833-D2404655CD1F}">
      <dgm:prSet/>
      <dgm:spPr/>
      <dgm:t>
        <a:bodyPr/>
        <a:lstStyle/>
        <a:p>
          <a:endParaRPr lang="en-US"/>
        </a:p>
      </dgm:t>
    </dgm:pt>
    <dgm:pt modelId="{4FE2A272-B6CD-4A1A-AF8D-FF3B824B25F0}" type="sibTrans" cxnId="{D2D29B1A-EDB2-47F5-8833-D2404655CD1F}">
      <dgm:prSet/>
      <dgm:spPr/>
      <dgm:t>
        <a:bodyPr/>
        <a:lstStyle/>
        <a:p>
          <a:endParaRPr lang="en-US"/>
        </a:p>
      </dgm:t>
    </dgm:pt>
    <dgm:pt modelId="{C2AF39D5-A129-4F8F-B7E7-8EEE72DB9C5D}" type="pres">
      <dgm:prSet presAssocID="{DA390835-B3F3-478B-9C57-4842EAD95F1C}" presName="cycleMatrixDiagram" presStyleCnt="0">
        <dgm:presLayoutVars>
          <dgm:chMax val="1"/>
          <dgm:dir/>
          <dgm:animLvl val="lvl"/>
          <dgm:resizeHandles val="exact"/>
        </dgm:presLayoutVars>
      </dgm:prSet>
      <dgm:spPr/>
      <dgm:t>
        <a:bodyPr/>
        <a:lstStyle/>
        <a:p>
          <a:endParaRPr lang="en-US"/>
        </a:p>
      </dgm:t>
    </dgm:pt>
    <dgm:pt modelId="{68B9ABF0-3162-4194-8ADF-42D2B10CFCF6}" type="pres">
      <dgm:prSet presAssocID="{DA390835-B3F3-478B-9C57-4842EAD95F1C}" presName="children" presStyleCnt="0"/>
      <dgm:spPr/>
    </dgm:pt>
    <dgm:pt modelId="{F119A5B3-68BA-4BED-9719-641231EA9280}" type="pres">
      <dgm:prSet presAssocID="{DA390835-B3F3-478B-9C57-4842EAD95F1C}" presName="child1group" presStyleCnt="0"/>
      <dgm:spPr/>
    </dgm:pt>
    <dgm:pt modelId="{16EEAE35-C9E7-4FA1-ACC6-75C35DF988BB}" type="pres">
      <dgm:prSet presAssocID="{DA390835-B3F3-478B-9C57-4842EAD95F1C}" presName="child1" presStyleLbl="bgAcc1" presStyleIdx="0" presStyleCnt="4" custScaleX="114830"/>
      <dgm:spPr/>
      <dgm:t>
        <a:bodyPr/>
        <a:lstStyle/>
        <a:p>
          <a:endParaRPr lang="en-US"/>
        </a:p>
      </dgm:t>
    </dgm:pt>
    <dgm:pt modelId="{5C98EA10-0002-4FB9-9DE8-B0F4475D332A}" type="pres">
      <dgm:prSet presAssocID="{DA390835-B3F3-478B-9C57-4842EAD95F1C}" presName="child1Text" presStyleLbl="bgAcc1" presStyleIdx="0" presStyleCnt="4">
        <dgm:presLayoutVars>
          <dgm:bulletEnabled val="1"/>
        </dgm:presLayoutVars>
      </dgm:prSet>
      <dgm:spPr/>
      <dgm:t>
        <a:bodyPr/>
        <a:lstStyle/>
        <a:p>
          <a:endParaRPr lang="en-US"/>
        </a:p>
      </dgm:t>
    </dgm:pt>
    <dgm:pt modelId="{156CDE4C-A8D4-4745-9BC9-B69EC9A677BC}" type="pres">
      <dgm:prSet presAssocID="{DA390835-B3F3-478B-9C57-4842EAD95F1C}" presName="child2group" presStyleCnt="0"/>
      <dgm:spPr/>
    </dgm:pt>
    <dgm:pt modelId="{3CDEB0BE-5BD1-4948-BF1B-65D98BF6B52C}" type="pres">
      <dgm:prSet presAssocID="{DA390835-B3F3-478B-9C57-4842EAD95F1C}" presName="child2" presStyleLbl="bgAcc1" presStyleIdx="1" presStyleCnt="4" custLinFactNeighborX="19440" custLinFactNeighborY="-1855"/>
      <dgm:spPr/>
      <dgm:t>
        <a:bodyPr/>
        <a:lstStyle/>
        <a:p>
          <a:endParaRPr lang="en-US"/>
        </a:p>
      </dgm:t>
    </dgm:pt>
    <dgm:pt modelId="{4567E10C-63BE-4BA5-82BE-110C2EAABCD7}" type="pres">
      <dgm:prSet presAssocID="{DA390835-B3F3-478B-9C57-4842EAD95F1C}" presName="child2Text" presStyleLbl="bgAcc1" presStyleIdx="1" presStyleCnt="4">
        <dgm:presLayoutVars>
          <dgm:bulletEnabled val="1"/>
        </dgm:presLayoutVars>
      </dgm:prSet>
      <dgm:spPr/>
      <dgm:t>
        <a:bodyPr/>
        <a:lstStyle/>
        <a:p>
          <a:endParaRPr lang="en-US"/>
        </a:p>
      </dgm:t>
    </dgm:pt>
    <dgm:pt modelId="{0D2B36A5-6F83-4E5A-A3D3-F02144C15658}" type="pres">
      <dgm:prSet presAssocID="{DA390835-B3F3-478B-9C57-4842EAD95F1C}" presName="child3group" presStyleCnt="0"/>
      <dgm:spPr/>
    </dgm:pt>
    <dgm:pt modelId="{2D6A52FF-1444-4F5D-ADA8-E648FECDA38A}" type="pres">
      <dgm:prSet presAssocID="{DA390835-B3F3-478B-9C57-4842EAD95F1C}" presName="child3" presStyleLbl="bgAcc1" presStyleIdx="2" presStyleCnt="4" custScaleX="135543" custLinFactNeighborX="30003" custLinFactNeighborY="-2917"/>
      <dgm:spPr/>
      <dgm:t>
        <a:bodyPr/>
        <a:lstStyle/>
        <a:p>
          <a:endParaRPr lang="en-US"/>
        </a:p>
      </dgm:t>
    </dgm:pt>
    <dgm:pt modelId="{E9678579-704A-4013-98F4-AB28ACA9BBE0}" type="pres">
      <dgm:prSet presAssocID="{DA390835-B3F3-478B-9C57-4842EAD95F1C}" presName="child3Text" presStyleLbl="bgAcc1" presStyleIdx="2" presStyleCnt="4">
        <dgm:presLayoutVars>
          <dgm:bulletEnabled val="1"/>
        </dgm:presLayoutVars>
      </dgm:prSet>
      <dgm:spPr/>
      <dgm:t>
        <a:bodyPr/>
        <a:lstStyle/>
        <a:p>
          <a:endParaRPr lang="en-US"/>
        </a:p>
      </dgm:t>
    </dgm:pt>
    <dgm:pt modelId="{92E8CC3E-A5DD-41B8-B87B-E2FE9C29D248}" type="pres">
      <dgm:prSet presAssocID="{DA390835-B3F3-478B-9C57-4842EAD95F1C}" presName="child4group" presStyleCnt="0"/>
      <dgm:spPr/>
    </dgm:pt>
    <dgm:pt modelId="{5BF5AA72-0F67-4E55-B715-AA22C54B0559}" type="pres">
      <dgm:prSet presAssocID="{DA390835-B3F3-478B-9C57-4842EAD95F1C}" presName="child4" presStyleLbl="bgAcc1" presStyleIdx="3" presStyleCnt="4" custScaleX="118890"/>
      <dgm:spPr/>
      <dgm:t>
        <a:bodyPr/>
        <a:lstStyle/>
        <a:p>
          <a:endParaRPr lang="en-US"/>
        </a:p>
      </dgm:t>
    </dgm:pt>
    <dgm:pt modelId="{52E9BEA0-7C5F-4FB2-84D5-1CE80BCA0754}" type="pres">
      <dgm:prSet presAssocID="{DA390835-B3F3-478B-9C57-4842EAD95F1C}" presName="child4Text" presStyleLbl="bgAcc1" presStyleIdx="3" presStyleCnt="4">
        <dgm:presLayoutVars>
          <dgm:bulletEnabled val="1"/>
        </dgm:presLayoutVars>
      </dgm:prSet>
      <dgm:spPr/>
      <dgm:t>
        <a:bodyPr/>
        <a:lstStyle/>
        <a:p>
          <a:endParaRPr lang="en-US"/>
        </a:p>
      </dgm:t>
    </dgm:pt>
    <dgm:pt modelId="{AE2C9A03-D486-44D8-A6FD-BF0B62710936}" type="pres">
      <dgm:prSet presAssocID="{DA390835-B3F3-478B-9C57-4842EAD95F1C}" presName="childPlaceholder" presStyleCnt="0"/>
      <dgm:spPr/>
    </dgm:pt>
    <dgm:pt modelId="{C09267B4-E012-477A-B0A0-D5939B4B769E}" type="pres">
      <dgm:prSet presAssocID="{DA390835-B3F3-478B-9C57-4842EAD95F1C}" presName="circle" presStyleCnt="0"/>
      <dgm:spPr/>
    </dgm:pt>
    <dgm:pt modelId="{0579F5F6-59BA-44E6-A033-41925265F88C}" type="pres">
      <dgm:prSet presAssocID="{DA390835-B3F3-478B-9C57-4842EAD95F1C}" presName="quadrant1" presStyleLbl="node1" presStyleIdx="0" presStyleCnt="4">
        <dgm:presLayoutVars>
          <dgm:chMax val="1"/>
          <dgm:bulletEnabled val="1"/>
        </dgm:presLayoutVars>
      </dgm:prSet>
      <dgm:spPr/>
      <dgm:t>
        <a:bodyPr/>
        <a:lstStyle/>
        <a:p>
          <a:endParaRPr lang="en-US"/>
        </a:p>
      </dgm:t>
    </dgm:pt>
    <dgm:pt modelId="{E7F68B89-12EC-4C0F-968E-1DC79F4428A0}" type="pres">
      <dgm:prSet presAssocID="{DA390835-B3F3-478B-9C57-4842EAD95F1C}" presName="quadrant2" presStyleLbl="node1" presStyleIdx="1" presStyleCnt="4">
        <dgm:presLayoutVars>
          <dgm:chMax val="1"/>
          <dgm:bulletEnabled val="1"/>
        </dgm:presLayoutVars>
      </dgm:prSet>
      <dgm:spPr/>
      <dgm:t>
        <a:bodyPr/>
        <a:lstStyle/>
        <a:p>
          <a:endParaRPr lang="en-US"/>
        </a:p>
      </dgm:t>
    </dgm:pt>
    <dgm:pt modelId="{2B86A19C-DC3F-4BEE-AC61-BB4D69336213}" type="pres">
      <dgm:prSet presAssocID="{DA390835-B3F3-478B-9C57-4842EAD95F1C}" presName="quadrant3" presStyleLbl="node1" presStyleIdx="2" presStyleCnt="4">
        <dgm:presLayoutVars>
          <dgm:chMax val="1"/>
          <dgm:bulletEnabled val="1"/>
        </dgm:presLayoutVars>
      </dgm:prSet>
      <dgm:spPr/>
      <dgm:t>
        <a:bodyPr/>
        <a:lstStyle/>
        <a:p>
          <a:endParaRPr lang="en-US"/>
        </a:p>
      </dgm:t>
    </dgm:pt>
    <dgm:pt modelId="{DE76194A-3EAB-4DD3-826B-F08D85C02DD4}" type="pres">
      <dgm:prSet presAssocID="{DA390835-B3F3-478B-9C57-4842EAD95F1C}" presName="quadrant4" presStyleLbl="node1" presStyleIdx="3" presStyleCnt="4" custScaleX="100984">
        <dgm:presLayoutVars>
          <dgm:chMax val="1"/>
          <dgm:bulletEnabled val="1"/>
        </dgm:presLayoutVars>
      </dgm:prSet>
      <dgm:spPr/>
      <dgm:t>
        <a:bodyPr/>
        <a:lstStyle/>
        <a:p>
          <a:endParaRPr lang="en-US"/>
        </a:p>
      </dgm:t>
    </dgm:pt>
    <dgm:pt modelId="{CBC4D23C-7604-4C36-9049-9E4B173E9129}" type="pres">
      <dgm:prSet presAssocID="{DA390835-B3F3-478B-9C57-4842EAD95F1C}" presName="quadrantPlaceholder" presStyleCnt="0"/>
      <dgm:spPr/>
    </dgm:pt>
    <dgm:pt modelId="{54CA54D4-CB0C-4D9F-8CCA-565279E06B55}" type="pres">
      <dgm:prSet presAssocID="{DA390835-B3F3-478B-9C57-4842EAD95F1C}" presName="center1" presStyleLbl="fgShp" presStyleIdx="0" presStyleCnt="2"/>
      <dgm:spPr/>
    </dgm:pt>
    <dgm:pt modelId="{92202E71-8BA6-4136-BD74-F839818007C3}" type="pres">
      <dgm:prSet presAssocID="{DA390835-B3F3-478B-9C57-4842EAD95F1C}" presName="center2" presStyleLbl="fgShp" presStyleIdx="1" presStyleCnt="2"/>
      <dgm:spPr/>
    </dgm:pt>
  </dgm:ptLst>
  <dgm:cxnLst>
    <dgm:cxn modelId="{2D817CC2-6DFF-4C5E-A83A-1BCB14AF4D94}" srcId="{DA390835-B3F3-478B-9C57-4842EAD95F1C}" destId="{9C4736D6-BB76-47B6-B148-B1E5949DB23D}" srcOrd="0" destOrd="0" parTransId="{B99C9CDB-32B8-4B8D-ACBF-0FE8E1B0EAA3}" sibTransId="{9F2F374A-2626-4BE3-8BD8-3B96F1AC08AE}"/>
    <dgm:cxn modelId="{75932117-948C-4D4B-B7CD-6237381EC6A3}" type="presOf" srcId="{9C4736D6-BB76-47B6-B148-B1E5949DB23D}" destId="{0579F5F6-59BA-44E6-A033-41925265F88C}" srcOrd="0" destOrd="0" presId="urn:microsoft.com/office/officeart/2005/8/layout/cycle4"/>
    <dgm:cxn modelId="{95C32462-FCDF-44F0-8AD3-167EA77E8949}" type="presOf" srcId="{56E62C55-B538-48CA-97B5-4B492C5961B5}" destId="{5C98EA10-0002-4FB9-9DE8-B0F4475D332A}" srcOrd="1" destOrd="0" presId="urn:microsoft.com/office/officeart/2005/8/layout/cycle4"/>
    <dgm:cxn modelId="{F3AD5E67-70E4-4F4F-A4AA-E8ABBF8CD275}" type="presOf" srcId="{DA390835-B3F3-478B-9C57-4842EAD95F1C}" destId="{C2AF39D5-A129-4F8F-B7E7-8EEE72DB9C5D}" srcOrd="0" destOrd="0" presId="urn:microsoft.com/office/officeart/2005/8/layout/cycle4"/>
    <dgm:cxn modelId="{69AF1A5E-5690-41BE-9DEB-3501C9F79B8B}" type="presOf" srcId="{0652503C-3B60-45FC-845A-D5FB1D859DC2}" destId="{5BF5AA72-0F67-4E55-B715-AA22C54B0559}" srcOrd="0" destOrd="0" presId="urn:microsoft.com/office/officeart/2005/8/layout/cycle4"/>
    <dgm:cxn modelId="{DCD2AC6C-1221-4652-9EFF-18A5F60899A9}" type="presOf" srcId="{290320B0-E38C-4A8C-A3CD-BDEEDE3BFCE8}" destId="{4567E10C-63BE-4BA5-82BE-110C2EAABCD7}" srcOrd="1" destOrd="0" presId="urn:microsoft.com/office/officeart/2005/8/layout/cycle4"/>
    <dgm:cxn modelId="{48DF405D-0A3C-485D-8CAE-E911BE9E7EE6}" type="presOf" srcId="{290320B0-E38C-4A8C-A3CD-BDEEDE3BFCE8}" destId="{3CDEB0BE-5BD1-4948-BF1B-65D98BF6B52C}" srcOrd="0" destOrd="0" presId="urn:microsoft.com/office/officeart/2005/8/layout/cycle4"/>
    <dgm:cxn modelId="{2D1D76CC-71F8-4D5B-B4F7-236EBFDA1D14}" type="presOf" srcId="{4E4FFE87-B063-43A3-AFEF-30F431496184}" destId="{E7F68B89-12EC-4C0F-968E-1DC79F4428A0}" srcOrd="0" destOrd="0" presId="urn:microsoft.com/office/officeart/2005/8/layout/cycle4"/>
    <dgm:cxn modelId="{723184E5-2131-4A13-A1F7-FF8B5401D401}" type="presOf" srcId="{0652503C-3B60-45FC-845A-D5FB1D859DC2}" destId="{52E9BEA0-7C5F-4FB2-84D5-1CE80BCA0754}" srcOrd="1" destOrd="0" presId="urn:microsoft.com/office/officeart/2005/8/layout/cycle4"/>
    <dgm:cxn modelId="{03EA2AB9-32DA-4BBC-A07A-69F421FAA074}" srcId="{DA390835-B3F3-478B-9C57-4842EAD95F1C}" destId="{9CE655F4-0830-497D-B1A4-CBFA247581C5}" srcOrd="2" destOrd="0" parTransId="{40BFFFFE-8BB2-48E6-B695-3BC62CB2E91F}" sibTransId="{C50E6F37-43D8-4734-801C-05A8E543581D}"/>
    <dgm:cxn modelId="{BDF1E5DD-E1CC-4F98-BB3A-4A493116B205}" srcId="{4E4FFE87-B063-43A3-AFEF-30F431496184}" destId="{290320B0-E38C-4A8C-A3CD-BDEEDE3BFCE8}" srcOrd="0" destOrd="0" parTransId="{3FF5DA84-48A9-492A-82B3-19812B883CA9}" sibTransId="{49F8B679-863E-4174-89DE-9A32A9CC564F}"/>
    <dgm:cxn modelId="{5C44E7B1-F660-4F87-995E-344543EAFD5E}" type="presOf" srcId="{F9BA2E24-2DDD-4EEB-A6F2-9C4373ACEE97}" destId="{E9678579-704A-4013-98F4-AB28ACA9BBE0}" srcOrd="1" destOrd="0" presId="urn:microsoft.com/office/officeart/2005/8/layout/cycle4"/>
    <dgm:cxn modelId="{0DB9AE78-1FDA-4DFE-B3C8-3565323BDEFC}" type="presOf" srcId="{DB083AB4-986D-409D-B7A1-04EBEB1A341A}" destId="{DE76194A-3EAB-4DD3-826B-F08D85C02DD4}" srcOrd="0" destOrd="0" presId="urn:microsoft.com/office/officeart/2005/8/layout/cycle4"/>
    <dgm:cxn modelId="{022BFB98-9D36-4714-A68C-911E50EE5A0A}" type="presOf" srcId="{56E62C55-B538-48CA-97B5-4B492C5961B5}" destId="{16EEAE35-C9E7-4FA1-ACC6-75C35DF988BB}" srcOrd="0" destOrd="0" presId="urn:microsoft.com/office/officeart/2005/8/layout/cycle4"/>
    <dgm:cxn modelId="{E93EA842-DDD3-42C3-B913-8BF09A0AE639}" type="presOf" srcId="{9CE655F4-0830-497D-B1A4-CBFA247581C5}" destId="{2B86A19C-DC3F-4BEE-AC61-BB4D69336213}" srcOrd="0" destOrd="0" presId="urn:microsoft.com/office/officeart/2005/8/layout/cycle4"/>
    <dgm:cxn modelId="{D2D29B1A-EDB2-47F5-8833-D2404655CD1F}" srcId="{DB083AB4-986D-409D-B7A1-04EBEB1A341A}" destId="{0652503C-3B60-45FC-845A-D5FB1D859DC2}" srcOrd="0" destOrd="0" parTransId="{499D97B3-3ED4-4DAE-9B18-F19793D4D774}" sibTransId="{4FE2A272-B6CD-4A1A-AF8D-FF3B824B25F0}"/>
    <dgm:cxn modelId="{B9BED5FF-4288-46B2-BCDC-3B5455A18333}" type="presOf" srcId="{F9BA2E24-2DDD-4EEB-A6F2-9C4373ACEE97}" destId="{2D6A52FF-1444-4F5D-ADA8-E648FECDA38A}" srcOrd="0" destOrd="0" presId="urn:microsoft.com/office/officeart/2005/8/layout/cycle4"/>
    <dgm:cxn modelId="{D26D0B8B-A216-43C6-9BF0-C2C7D8739F33}" srcId="{DA390835-B3F3-478B-9C57-4842EAD95F1C}" destId="{4E4FFE87-B063-43A3-AFEF-30F431496184}" srcOrd="1" destOrd="0" parTransId="{A43E8BF4-2D15-4272-A0F2-9F50F025EBFB}" sibTransId="{9E631BD6-D955-48EB-96C3-ADFFBFD10BEA}"/>
    <dgm:cxn modelId="{18E40570-5DFF-49CC-B49C-86A3BCE47296}" srcId="{DA390835-B3F3-478B-9C57-4842EAD95F1C}" destId="{DB083AB4-986D-409D-B7A1-04EBEB1A341A}" srcOrd="3" destOrd="0" parTransId="{C853D43A-F608-4074-A7C2-D1C84DB06BE6}" sibTransId="{7B8875FC-FC3C-443C-A8C1-25ADD29F73FD}"/>
    <dgm:cxn modelId="{77862FFF-F606-4AB0-94E9-03EB52364660}" srcId="{9C4736D6-BB76-47B6-B148-B1E5949DB23D}" destId="{56E62C55-B538-48CA-97B5-4B492C5961B5}" srcOrd="0" destOrd="0" parTransId="{C8344F1D-7721-49B4-90C6-E2FA8064544D}" sibTransId="{59453ED8-95DD-40E9-8559-10ECAA094169}"/>
    <dgm:cxn modelId="{47767E78-97E7-4FB1-8CA3-83F926B09BF1}" srcId="{9CE655F4-0830-497D-B1A4-CBFA247581C5}" destId="{F9BA2E24-2DDD-4EEB-A6F2-9C4373ACEE97}" srcOrd="0" destOrd="0" parTransId="{7E3E8B8D-0706-4809-8A31-6A3524941202}" sibTransId="{1CE2E0F2-948B-48F3-8E50-8EA2BEEE0986}"/>
    <dgm:cxn modelId="{5F10DF68-BF82-40A3-B31B-A4558196C6DA}" type="presParOf" srcId="{C2AF39D5-A129-4F8F-B7E7-8EEE72DB9C5D}" destId="{68B9ABF0-3162-4194-8ADF-42D2B10CFCF6}" srcOrd="0" destOrd="0" presId="urn:microsoft.com/office/officeart/2005/8/layout/cycle4"/>
    <dgm:cxn modelId="{B4E54BD2-9E48-45B4-8958-694C94BA140D}" type="presParOf" srcId="{68B9ABF0-3162-4194-8ADF-42D2B10CFCF6}" destId="{F119A5B3-68BA-4BED-9719-641231EA9280}" srcOrd="0" destOrd="0" presId="urn:microsoft.com/office/officeart/2005/8/layout/cycle4"/>
    <dgm:cxn modelId="{D3B386A7-7562-4C1F-B7D4-7BEED1389AF7}" type="presParOf" srcId="{F119A5B3-68BA-4BED-9719-641231EA9280}" destId="{16EEAE35-C9E7-4FA1-ACC6-75C35DF988BB}" srcOrd="0" destOrd="0" presId="urn:microsoft.com/office/officeart/2005/8/layout/cycle4"/>
    <dgm:cxn modelId="{126B743F-EF14-42D6-ADB9-C29E18B51D68}" type="presParOf" srcId="{F119A5B3-68BA-4BED-9719-641231EA9280}" destId="{5C98EA10-0002-4FB9-9DE8-B0F4475D332A}" srcOrd="1" destOrd="0" presId="urn:microsoft.com/office/officeart/2005/8/layout/cycle4"/>
    <dgm:cxn modelId="{FE604CAE-95DC-426D-87CD-0EE8EB75B626}" type="presParOf" srcId="{68B9ABF0-3162-4194-8ADF-42D2B10CFCF6}" destId="{156CDE4C-A8D4-4745-9BC9-B69EC9A677BC}" srcOrd="1" destOrd="0" presId="urn:microsoft.com/office/officeart/2005/8/layout/cycle4"/>
    <dgm:cxn modelId="{C793A5EB-79A1-4EEA-81D2-0DDEA8F02D2D}" type="presParOf" srcId="{156CDE4C-A8D4-4745-9BC9-B69EC9A677BC}" destId="{3CDEB0BE-5BD1-4948-BF1B-65D98BF6B52C}" srcOrd="0" destOrd="0" presId="urn:microsoft.com/office/officeart/2005/8/layout/cycle4"/>
    <dgm:cxn modelId="{A75BED36-441B-45FF-8C04-2689DAC55AA3}" type="presParOf" srcId="{156CDE4C-A8D4-4745-9BC9-B69EC9A677BC}" destId="{4567E10C-63BE-4BA5-82BE-110C2EAABCD7}" srcOrd="1" destOrd="0" presId="urn:microsoft.com/office/officeart/2005/8/layout/cycle4"/>
    <dgm:cxn modelId="{18A103B7-60D2-4E1B-B223-4F9B3178AC15}" type="presParOf" srcId="{68B9ABF0-3162-4194-8ADF-42D2B10CFCF6}" destId="{0D2B36A5-6F83-4E5A-A3D3-F02144C15658}" srcOrd="2" destOrd="0" presId="urn:microsoft.com/office/officeart/2005/8/layout/cycle4"/>
    <dgm:cxn modelId="{38994376-7950-4A87-8E5E-FB8D56213C71}" type="presParOf" srcId="{0D2B36A5-6F83-4E5A-A3D3-F02144C15658}" destId="{2D6A52FF-1444-4F5D-ADA8-E648FECDA38A}" srcOrd="0" destOrd="0" presId="urn:microsoft.com/office/officeart/2005/8/layout/cycle4"/>
    <dgm:cxn modelId="{DB30F590-1AE7-46BD-B1E5-1306035F69C9}" type="presParOf" srcId="{0D2B36A5-6F83-4E5A-A3D3-F02144C15658}" destId="{E9678579-704A-4013-98F4-AB28ACA9BBE0}" srcOrd="1" destOrd="0" presId="urn:microsoft.com/office/officeart/2005/8/layout/cycle4"/>
    <dgm:cxn modelId="{339F8468-34A8-4B55-835B-D4A600590E3F}" type="presParOf" srcId="{68B9ABF0-3162-4194-8ADF-42D2B10CFCF6}" destId="{92E8CC3E-A5DD-41B8-B87B-E2FE9C29D248}" srcOrd="3" destOrd="0" presId="urn:microsoft.com/office/officeart/2005/8/layout/cycle4"/>
    <dgm:cxn modelId="{4DADA992-A088-48F2-A9F3-203C17774440}" type="presParOf" srcId="{92E8CC3E-A5DD-41B8-B87B-E2FE9C29D248}" destId="{5BF5AA72-0F67-4E55-B715-AA22C54B0559}" srcOrd="0" destOrd="0" presId="urn:microsoft.com/office/officeart/2005/8/layout/cycle4"/>
    <dgm:cxn modelId="{3C06DD03-88E4-4089-A615-61F383460120}" type="presParOf" srcId="{92E8CC3E-A5DD-41B8-B87B-E2FE9C29D248}" destId="{52E9BEA0-7C5F-4FB2-84D5-1CE80BCA0754}" srcOrd="1" destOrd="0" presId="urn:microsoft.com/office/officeart/2005/8/layout/cycle4"/>
    <dgm:cxn modelId="{1FC8DF8B-D2A8-43E8-A75E-A95DD22C8203}" type="presParOf" srcId="{68B9ABF0-3162-4194-8ADF-42D2B10CFCF6}" destId="{AE2C9A03-D486-44D8-A6FD-BF0B62710936}" srcOrd="4" destOrd="0" presId="urn:microsoft.com/office/officeart/2005/8/layout/cycle4"/>
    <dgm:cxn modelId="{4253E287-A976-4E19-95CA-8E1C0D6DC161}" type="presParOf" srcId="{C2AF39D5-A129-4F8F-B7E7-8EEE72DB9C5D}" destId="{C09267B4-E012-477A-B0A0-D5939B4B769E}" srcOrd="1" destOrd="0" presId="urn:microsoft.com/office/officeart/2005/8/layout/cycle4"/>
    <dgm:cxn modelId="{176A4B71-3A48-43A0-8D0F-C6D83B3D4764}" type="presParOf" srcId="{C09267B4-E012-477A-B0A0-D5939B4B769E}" destId="{0579F5F6-59BA-44E6-A033-41925265F88C}" srcOrd="0" destOrd="0" presId="urn:microsoft.com/office/officeart/2005/8/layout/cycle4"/>
    <dgm:cxn modelId="{96A6B150-A074-49C4-B182-AEB77A2CB87A}" type="presParOf" srcId="{C09267B4-E012-477A-B0A0-D5939B4B769E}" destId="{E7F68B89-12EC-4C0F-968E-1DC79F4428A0}" srcOrd="1" destOrd="0" presId="urn:microsoft.com/office/officeart/2005/8/layout/cycle4"/>
    <dgm:cxn modelId="{8C3B977A-1FF2-4A88-9CE2-57302B8CA615}" type="presParOf" srcId="{C09267B4-E012-477A-B0A0-D5939B4B769E}" destId="{2B86A19C-DC3F-4BEE-AC61-BB4D69336213}" srcOrd="2" destOrd="0" presId="urn:microsoft.com/office/officeart/2005/8/layout/cycle4"/>
    <dgm:cxn modelId="{268E4D37-DD8E-4AC7-AA8A-E52B788DA1B0}" type="presParOf" srcId="{C09267B4-E012-477A-B0A0-D5939B4B769E}" destId="{DE76194A-3EAB-4DD3-826B-F08D85C02DD4}" srcOrd="3" destOrd="0" presId="urn:microsoft.com/office/officeart/2005/8/layout/cycle4"/>
    <dgm:cxn modelId="{1D7BCF69-ABFD-4B5D-8E12-0BF3D9966B5C}" type="presParOf" srcId="{C09267B4-E012-477A-B0A0-D5939B4B769E}" destId="{CBC4D23C-7604-4C36-9049-9E4B173E9129}" srcOrd="4" destOrd="0" presId="urn:microsoft.com/office/officeart/2005/8/layout/cycle4"/>
    <dgm:cxn modelId="{AD5F71BB-4173-4BB3-84D0-03D778823885}" type="presParOf" srcId="{C2AF39D5-A129-4F8F-B7E7-8EEE72DB9C5D}" destId="{54CA54D4-CB0C-4D9F-8CCA-565279E06B55}" srcOrd="2" destOrd="0" presId="urn:microsoft.com/office/officeart/2005/8/layout/cycle4"/>
    <dgm:cxn modelId="{AD4F032A-3BAB-440D-B16C-9976E70BCAFB}" type="presParOf" srcId="{C2AF39D5-A129-4F8F-B7E7-8EEE72DB9C5D}" destId="{92202E71-8BA6-4136-BD74-F839818007C3}"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112CF0-4269-4DF9-8236-4FAD5B86CBFB}"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2987E173-3599-4B83-B952-8032C2B3CCD1}">
      <dgm:prSet phldrT="[Text]"/>
      <dgm:spPr/>
      <dgm:t>
        <a:bodyPr/>
        <a:lstStyle/>
        <a:p>
          <a:r>
            <a:rPr lang="en-US" b="1" dirty="0">
              <a:solidFill>
                <a:srgbClr val="000000"/>
              </a:solidFill>
              <a:latin typeface="Tw Cen MT" pitchFamily="34" charset="0"/>
            </a:rPr>
            <a:t>James Lind </a:t>
          </a:r>
          <a:r>
            <a:rPr lang="en-US" dirty="0" err="1">
              <a:solidFill>
                <a:srgbClr val="000000"/>
              </a:solidFill>
              <a:latin typeface="Tw Cen MT" pitchFamily="34" charset="0"/>
            </a:rPr>
            <a:t>menggunakan</a:t>
          </a:r>
          <a:r>
            <a:rPr lang="en-US" dirty="0">
              <a:solidFill>
                <a:srgbClr val="000000"/>
              </a:solidFill>
              <a:latin typeface="Tw Cen MT" pitchFamily="34" charset="0"/>
            </a:rPr>
            <a:t> </a:t>
          </a:r>
          <a:r>
            <a:rPr lang="en-US" dirty="0" err="1">
              <a:solidFill>
                <a:srgbClr val="000000"/>
              </a:solidFill>
              <a:latin typeface="Tw Cen MT" pitchFamily="34" charset="0"/>
            </a:rPr>
            <a:t>perasan</a:t>
          </a:r>
          <a:r>
            <a:rPr lang="en-US" dirty="0">
              <a:solidFill>
                <a:srgbClr val="000000"/>
              </a:solidFill>
              <a:latin typeface="Tw Cen MT" pitchFamily="34" charset="0"/>
            </a:rPr>
            <a:t> </a:t>
          </a:r>
          <a:r>
            <a:rPr lang="en-US" dirty="0" err="1">
              <a:solidFill>
                <a:srgbClr val="000000"/>
              </a:solidFill>
              <a:latin typeface="Tw Cen MT" pitchFamily="34" charset="0"/>
            </a:rPr>
            <a:t>jeruk</a:t>
          </a:r>
          <a:r>
            <a:rPr lang="en-US" dirty="0">
              <a:solidFill>
                <a:srgbClr val="000000"/>
              </a:solidFill>
              <a:latin typeface="Tw Cen MT" pitchFamily="34" charset="0"/>
            </a:rPr>
            <a:t> </a:t>
          </a:r>
          <a:r>
            <a:rPr lang="en-US" dirty="0" err="1">
              <a:solidFill>
                <a:srgbClr val="000000"/>
              </a:solidFill>
              <a:latin typeface="Tw Cen MT" pitchFamily="34" charset="0"/>
            </a:rPr>
            <a:t>nipis</a:t>
          </a:r>
          <a:r>
            <a:rPr lang="en-US" dirty="0">
              <a:solidFill>
                <a:srgbClr val="000000"/>
              </a:solidFill>
              <a:latin typeface="Tw Cen MT" pitchFamily="34" charset="0"/>
            </a:rPr>
            <a:t> </a:t>
          </a:r>
          <a:r>
            <a:rPr lang="en-US" dirty="0" err="1">
              <a:solidFill>
                <a:srgbClr val="000000"/>
              </a:solidFill>
              <a:latin typeface="Tw Cen MT" pitchFamily="34" charset="0"/>
            </a:rPr>
            <a:t>untuk</a:t>
          </a:r>
          <a:r>
            <a:rPr lang="en-US" dirty="0">
              <a:solidFill>
                <a:srgbClr val="000000"/>
              </a:solidFill>
              <a:latin typeface="Tw Cen MT" pitchFamily="34" charset="0"/>
            </a:rPr>
            <a:t> </a:t>
          </a:r>
          <a:r>
            <a:rPr lang="en-US" dirty="0" err="1">
              <a:solidFill>
                <a:srgbClr val="000000"/>
              </a:solidFill>
              <a:latin typeface="Tw Cen MT" pitchFamily="34" charset="0"/>
            </a:rPr>
            <a:t>mencegah</a:t>
          </a:r>
          <a:r>
            <a:rPr lang="en-US" dirty="0">
              <a:solidFill>
                <a:srgbClr val="000000"/>
              </a:solidFill>
              <a:latin typeface="Tw Cen MT" pitchFamily="34" charset="0"/>
            </a:rPr>
            <a:t> </a:t>
          </a:r>
          <a:r>
            <a:rPr lang="en-US" dirty="0" err="1">
              <a:solidFill>
                <a:srgbClr val="000000"/>
              </a:solidFill>
              <a:latin typeface="Tw Cen MT" pitchFamily="34" charset="0"/>
            </a:rPr>
            <a:t>penyakit</a:t>
          </a:r>
          <a:r>
            <a:rPr lang="en-US" dirty="0">
              <a:solidFill>
                <a:srgbClr val="000000"/>
              </a:solidFill>
              <a:latin typeface="Tw Cen MT" pitchFamily="34" charset="0"/>
            </a:rPr>
            <a:t> scurvy </a:t>
          </a:r>
          <a:r>
            <a:rPr lang="en-US" dirty="0" err="1">
              <a:solidFill>
                <a:srgbClr val="000000"/>
              </a:solidFill>
              <a:latin typeface="Tw Cen MT" pitchFamily="34" charset="0"/>
            </a:rPr>
            <a:t>atas</a:t>
          </a:r>
          <a:r>
            <a:rPr lang="en-US" dirty="0">
              <a:solidFill>
                <a:srgbClr val="000000"/>
              </a:solidFill>
              <a:latin typeface="Tw Cen MT" pitchFamily="34" charset="0"/>
            </a:rPr>
            <a:t> </a:t>
          </a:r>
          <a:r>
            <a:rPr lang="en-US" dirty="0" err="1">
              <a:solidFill>
                <a:srgbClr val="000000"/>
              </a:solidFill>
              <a:latin typeface="Tw Cen MT" pitchFamily="34" charset="0"/>
            </a:rPr>
            <a:t>dasar</a:t>
          </a:r>
          <a:r>
            <a:rPr lang="en-US" dirty="0">
              <a:solidFill>
                <a:srgbClr val="000000"/>
              </a:solidFill>
              <a:latin typeface="Tw Cen MT" pitchFamily="34" charset="0"/>
            </a:rPr>
            <a:t> </a:t>
          </a:r>
          <a:r>
            <a:rPr lang="en-US" dirty="0" err="1">
              <a:solidFill>
                <a:srgbClr val="000000"/>
              </a:solidFill>
              <a:latin typeface="Tw Cen MT" pitchFamily="34" charset="0"/>
            </a:rPr>
            <a:t>penelitian</a:t>
          </a:r>
          <a:r>
            <a:rPr lang="en-US" dirty="0">
              <a:solidFill>
                <a:srgbClr val="000000"/>
              </a:solidFill>
              <a:latin typeface="Tw Cen MT" pitchFamily="34" charset="0"/>
            </a:rPr>
            <a:t> </a:t>
          </a:r>
          <a:r>
            <a:rPr lang="en-US" dirty="0" err="1">
              <a:solidFill>
                <a:srgbClr val="000000"/>
              </a:solidFill>
              <a:latin typeface="Tw Cen MT" pitchFamily="34" charset="0"/>
            </a:rPr>
            <a:t>pada</a:t>
          </a:r>
          <a:r>
            <a:rPr lang="en-US" dirty="0">
              <a:solidFill>
                <a:srgbClr val="000000"/>
              </a:solidFill>
              <a:latin typeface="Tw Cen MT" pitchFamily="34" charset="0"/>
            </a:rPr>
            <a:t> </a:t>
          </a:r>
          <a:r>
            <a:rPr lang="en-US" dirty="0" err="1">
              <a:solidFill>
                <a:srgbClr val="000000"/>
              </a:solidFill>
              <a:latin typeface="Tw Cen MT" pitchFamily="34" charset="0"/>
            </a:rPr>
            <a:t>populasi</a:t>
          </a:r>
          <a:r>
            <a:rPr lang="en-US" dirty="0">
              <a:solidFill>
                <a:srgbClr val="000000"/>
              </a:solidFill>
              <a:latin typeface="Tw Cen MT" pitchFamily="34" charset="0"/>
            </a:rPr>
            <a:t> </a:t>
          </a:r>
          <a:r>
            <a:rPr lang="nn-NO" dirty="0">
              <a:solidFill>
                <a:srgbClr val="000000"/>
              </a:solidFill>
              <a:latin typeface="Tw Cen MT" pitchFamily="34" charset="0"/>
            </a:rPr>
            <a:t>pelaut yang berminggu-minggu berlayar di tengah </a:t>
          </a:r>
          <a:r>
            <a:rPr lang="en-US" dirty="0" err="1">
              <a:solidFill>
                <a:srgbClr val="000000"/>
              </a:solidFill>
              <a:latin typeface="Tw Cen MT" pitchFamily="34" charset="0"/>
            </a:rPr>
            <a:t>laut</a:t>
          </a:r>
          <a:r>
            <a:rPr lang="en-US" dirty="0">
              <a:solidFill>
                <a:srgbClr val="000000"/>
              </a:solidFill>
              <a:latin typeface="Tw Cen MT" pitchFamily="34" charset="0"/>
            </a:rPr>
            <a:t>. </a:t>
          </a:r>
          <a:endParaRPr lang="en-US" dirty="0">
            <a:solidFill>
              <a:srgbClr val="000000"/>
            </a:solidFill>
          </a:endParaRPr>
        </a:p>
      </dgm:t>
    </dgm:pt>
    <dgm:pt modelId="{6F106D00-2930-490C-BFFB-3F08B030396D}" type="parTrans" cxnId="{CA02BEC9-6A8F-416F-8100-F719780D8065}">
      <dgm:prSet/>
      <dgm:spPr/>
      <dgm:t>
        <a:bodyPr/>
        <a:lstStyle/>
        <a:p>
          <a:endParaRPr lang="en-US"/>
        </a:p>
      </dgm:t>
    </dgm:pt>
    <dgm:pt modelId="{CBDA5469-F8B9-45E2-8773-DE0A0D6E9E52}" type="sibTrans" cxnId="{CA02BEC9-6A8F-416F-8100-F719780D8065}">
      <dgm:prSet/>
      <dgm:spPr/>
      <dgm:t>
        <a:bodyPr/>
        <a:lstStyle/>
        <a:p>
          <a:endParaRPr lang="en-US"/>
        </a:p>
      </dgm:t>
    </dgm:pt>
    <dgm:pt modelId="{C1A7B190-C829-44B7-8FBE-376D335B59C2}">
      <dgm:prSet/>
      <dgm:spPr/>
      <dgm:t>
        <a:bodyPr/>
        <a:lstStyle/>
        <a:p>
          <a:r>
            <a:rPr lang="en-US" b="1" dirty="0" err="1">
              <a:latin typeface="Tw Cen MT" pitchFamily="34" charset="0"/>
            </a:rPr>
            <a:t>Ignaz</a:t>
          </a:r>
          <a:r>
            <a:rPr lang="en-US" b="1" dirty="0">
              <a:latin typeface="Tw Cen MT" pitchFamily="34" charset="0"/>
            </a:rPr>
            <a:t> </a:t>
          </a:r>
          <a:r>
            <a:rPr lang="en-US" b="1" dirty="0" err="1">
              <a:latin typeface="Tw Cen MT" pitchFamily="34" charset="0"/>
            </a:rPr>
            <a:t>Semmelweis</a:t>
          </a:r>
          <a:r>
            <a:rPr lang="en-US" b="1" dirty="0">
              <a:latin typeface="Tw Cen MT" pitchFamily="34" charset="0"/>
            </a:rPr>
            <a:t> </a:t>
          </a:r>
          <a:r>
            <a:rPr lang="en-US" dirty="0" err="1">
              <a:latin typeface="Tw Cen MT" pitchFamily="34" charset="0"/>
            </a:rPr>
            <a:t>mencegah</a:t>
          </a:r>
          <a:r>
            <a:rPr lang="en-US" dirty="0">
              <a:latin typeface="Tw Cen MT" pitchFamily="34" charset="0"/>
            </a:rPr>
            <a:t> </a:t>
          </a:r>
          <a:r>
            <a:rPr lang="en-US" dirty="0" err="1">
              <a:latin typeface="Tw Cen MT" pitchFamily="34" charset="0"/>
            </a:rPr>
            <a:t>infeksi</a:t>
          </a:r>
          <a:r>
            <a:rPr lang="en-US" dirty="0">
              <a:latin typeface="Tw Cen MT" pitchFamily="34" charset="0"/>
            </a:rPr>
            <a:t> </a:t>
          </a:r>
          <a:r>
            <a:rPr lang="en-US" dirty="0" err="1">
              <a:latin typeface="Tw Cen MT" pitchFamily="34" charset="0"/>
            </a:rPr>
            <a:t>pada</a:t>
          </a:r>
          <a:r>
            <a:rPr lang="en-US" dirty="0">
              <a:latin typeface="Tw Cen MT" pitchFamily="34" charset="0"/>
            </a:rPr>
            <a:t> </a:t>
          </a:r>
          <a:r>
            <a:rPr lang="en-US" dirty="0" err="1">
              <a:latin typeface="Tw Cen MT" pitchFamily="34" charset="0"/>
            </a:rPr>
            <a:t>ibu-ibu</a:t>
          </a:r>
          <a:r>
            <a:rPr lang="en-US" dirty="0">
              <a:latin typeface="Tw Cen MT" pitchFamily="34" charset="0"/>
            </a:rPr>
            <a:t> </a:t>
          </a:r>
          <a:r>
            <a:rPr lang="en-US" dirty="0" err="1">
              <a:latin typeface="Tw Cen MT" pitchFamily="34" charset="0"/>
            </a:rPr>
            <a:t>setelah</a:t>
          </a:r>
          <a:r>
            <a:rPr lang="en-US" dirty="0">
              <a:latin typeface="Tw Cen MT" pitchFamily="34" charset="0"/>
            </a:rPr>
            <a:t> </a:t>
          </a:r>
          <a:r>
            <a:rPr lang="en-US" dirty="0" err="1">
              <a:latin typeface="Tw Cen MT" pitchFamily="34" charset="0"/>
            </a:rPr>
            <a:t>melahirkan</a:t>
          </a:r>
          <a:r>
            <a:rPr lang="en-US" dirty="0">
              <a:latin typeface="Tw Cen MT" pitchFamily="34" charset="0"/>
            </a:rPr>
            <a:t> (</a:t>
          </a:r>
          <a:r>
            <a:rPr lang="en-US" i="1" dirty="0">
              <a:latin typeface="Tw Cen MT" pitchFamily="34" charset="0"/>
            </a:rPr>
            <a:t>puerperal fever</a:t>
          </a:r>
          <a:r>
            <a:rPr lang="en-US" dirty="0">
              <a:latin typeface="Tw Cen MT" pitchFamily="34" charset="0"/>
            </a:rPr>
            <a:t>) </a:t>
          </a:r>
          <a:r>
            <a:rPr lang="en-US" dirty="0" err="1">
              <a:latin typeface="Tw Cen MT" pitchFamily="34" charset="0"/>
            </a:rPr>
            <a:t>dengan</a:t>
          </a:r>
          <a:r>
            <a:rPr lang="en-US" dirty="0">
              <a:latin typeface="Tw Cen MT" pitchFamily="34" charset="0"/>
            </a:rPr>
            <a:t> </a:t>
          </a:r>
          <a:r>
            <a:rPr lang="en-US" dirty="0" err="1">
              <a:latin typeface="Tw Cen MT" pitchFamily="34" charset="0"/>
            </a:rPr>
            <a:t>mengharuskan</a:t>
          </a:r>
          <a:r>
            <a:rPr lang="en-US" dirty="0">
              <a:latin typeface="Tw Cen MT" pitchFamily="34" charset="0"/>
            </a:rPr>
            <a:t>  </a:t>
          </a:r>
          <a:r>
            <a:rPr lang="en-US" dirty="0" err="1">
              <a:latin typeface="Tw Cen MT" pitchFamily="34" charset="0"/>
            </a:rPr>
            <a:t>mahasiswa</a:t>
          </a:r>
          <a:r>
            <a:rPr lang="en-US" dirty="0">
              <a:latin typeface="Tw Cen MT" pitchFamily="34" charset="0"/>
            </a:rPr>
            <a:t>  </a:t>
          </a:r>
          <a:r>
            <a:rPr lang="en-US" dirty="0" err="1">
              <a:latin typeface="Tw Cen MT" pitchFamily="34" charset="0"/>
            </a:rPr>
            <a:t>kedokteran</a:t>
          </a:r>
          <a:r>
            <a:rPr lang="en-US" dirty="0">
              <a:latin typeface="Tw Cen MT" pitchFamily="34" charset="0"/>
            </a:rPr>
            <a:t>  </a:t>
          </a:r>
          <a:r>
            <a:rPr lang="en-US" dirty="0" err="1">
              <a:latin typeface="Tw Cen MT" pitchFamily="34" charset="0"/>
            </a:rPr>
            <a:t>untuk</a:t>
          </a:r>
          <a:r>
            <a:rPr lang="en-US" dirty="0">
              <a:latin typeface="Tw Cen MT" pitchFamily="34" charset="0"/>
            </a:rPr>
            <a:t> </a:t>
          </a:r>
          <a:r>
            <a:rPr lang="en-US" dirty="0" err="1">
              <a:latin typeface="Tw Cen MT" pitchFamily="34" charset="0"/>
            </a:rPr>
            <a:t>mencuci</a:t>
          </a:r>
          <a:r>
            <a:rPr lang="en-US" dirty="0">
              <a:latin typeface="Tw Cen MT" pitchFamily="34" charset="0"/>
            </a:rPr>
            <a:t>  </a:t>
          </a:r>
          <a:r>
            <a:rPr lang="en-US" dirty="0" err="1">
              <a:latin typeface="Tw Cen MT" pitchFamily="34" charset="0"/>
            </a:rPr>
            <a:t>tangan</a:t>
          </a:r>
          <a:r>
            <a:rPr lang="en-US" dirty="0">
              <a:latin typeface="Tw Cen MT" pitchFamily="34" charset="0"/>
            </a:rPr>
            <a:t>  </a:t>
          </a:r>
          <a:r>
            <a:rPr lang="en-US" dirty="0" err="1">
              <a:latin typeface="Tw Cen MT" pitchFamily="34" charset="0"/>
            </a:rPr>
            <a:t>sebelum</a:t>
          </a:r>
          <a:r>
            <a:rPr lang="en-US" dirty="0">
              <a:latin typeface="Tw Cen MT" pitchFamily="34" charset="0"/>
            </a:rPr>
            <a:t>  </a:t>
          </a:r>
          <a:r>
            <a:rPr lang="en-US" dirty="0" err="1">
              <a:latin typeface="Tw Cen MT" pitchFamily="34" charset="0"/>
            </a:rPr>
            <a:t>menolong</a:t>
          </a:r>
          <a:r>
            <a:rPr lang="en-US" dirty="0">
              <a:latin typeface="Tw Cen MT" pitchFamily="34" charset="0"/>
            </a:rPr>
            <a:t>  </a:t>
          </a:r>
          <a:r>
            <a:rPr lang="en-US" dirty="0" err="1">
              <a:latin typeface="Tw Cen MT" pitchFamily="34" charset="0"/>
            </a:rPr>
            <a:t>persalinan</a:t>
          </a:r>
          <a:r>
            <a:rPr lang="en-US" dirty="0">
              <a:latin typeface="Tw Cen MT" pitchFamily="34" charset="0"/>
            </a:rPr>
            <a:t>. </a:t>
          </a:r>
        </a:p>
      </dgm:t>
    </dgm:pt>
    <dgm:pt modelId="{EC9EFABE-C908-4434-A590-8E0140B3CAB3}" type="parTrans" cxnId="{4A77C9F7-D0FD-4D5E-B4C6-AD5DACF44470}">
      <dgm:prSet/>
      <dgm:spPr/>
      <dgm:t>
        <a:bodyPr/>
        <a:lstStyle/>
        <a:p>
          <a:endParaRPr lang="en-US"/>
        </a:p>
      </dgm:t>
    </dgm:pt>
    <dgm:pt modelId="{8E5EA4CE-D31F-4B86-B470-37A65832924F}" type="sibTrans" cxnId="{4A77C9F7-D0FD-4D5E-B4C6-AD5DACF44470}">
      <dgm:prSet/>
      <dgm:spPr/>
      <dgm:t>
        <a:bodyPr/>
        <a:lstStyle/>
        <a:p>
          <a:endParaRPr lang="en-US"/>
        </a:p>
      </dgm:t>
    </dgm:pt>
    <dgm:pt modelId="{013147EF-C391-49A7-8FCB-93AA968684D4}">
      <dgm:prSet/>
      <dgm:spPr/>
      <dgm:t>
        <a:bodyPr/>
        <a:lstStyle/>
        <a:p>
          <a:r>
            <a:rPr lang="en-US" b="1" dirty="0">
              <a:latin typeface="Tw Cen MT" pitchFamily="34" charset="0"/>
            </a:rPr>
            <a:t>John Snow </a:t>
          </a:r>
          <a:r>
            <a:rPr lang="en-US" dirty="0" err="1">
              <a:latin typeface="Tw Cen MT" pitchFamily="34" charset="0"/>
            </a:rPr>
            <a:t>melakukan</a:t>
          </a:r>
          <a:r>
            <a:rPr lang="en-US" dirty="0">
              <a:latin typeface="Tw Cen MT" pitchFamily="34" charset="0"/>
            </a:rPr>
            <a:t> </a:t>
          </a:r>
          <a:r>
            <a:rPr lang="en-US" dirty="0" err="1">
              <a:latin typeface="Tw Cen MT" pitchFamily="34" charset="0"/>
            </a:rPr>
            <a:t>serangkaian</a:t>
          </a:r>
          <a:r>
            <a:rPr lang="en-US" dirty="0">
              <a:latin typeface="Tw Cen MT" pitchFamily="34" charset="0"/>
            </a:rPr>
            <a:t> </a:t>
          </a:r>
          <a:r>
            <a:rPr lang="en-US" dirty="0" err="1">
              <a:latin typeface="Tw Cen MT" pitchFamily="34" charset="0"/>
            </a:rPr>
            <a:t>kajian</a:t>
          </a:r>
          <a:r>
            <a:rPr lang="en-US" dirty="0">
              <a:latin typeface="Tw Cen MT" pitchFamily="34" charset="0"/>
            </a:rPr>
            <a:t> di </a:t>
          </a:r>
          <a:r>
            <a:rPr lang="en-US" dirty="0" err="1">
              <a:latin typeface="Tw Cen MT" pitchFamily="34" charset="0"/>
            </a:rPr>
            <a:t>masyarakat</a:t>
          </a:r>
          <a:r>
            <a:rPr lang="en-US" dirty="0">
              <a:latin typeface="Tw Cen MT" pitchFamily="34" charset="0"/>
            </a:rPr>
            <a:t> </a:t>
          </a:r>
          <a:r>
            <a:rPr lang="en-US" dirty="0" err="1">
              <a:latin typeface="Tw Cen MT" pitchFamily="34" charset="0"/>
            </a:rPr>
            <a:t>untuk</a:t>
          </a:r>
          <a:r>
            <a:rPr lang="en-US" dirty="0">
              <a:latin typeface="Tw Cen MT" pitchFamily="34" charset="0"/>
            </a:rPr>
            <a:t> </a:t>
          </a:r>
          <a:r>
            <a:rPr lang="en-US" dirty="0" err="1">
              <a:latin typeface="Tw Cen MT" pitchFamily="34" charset="0"/>
            </a:rPr>
            <a:t>menunjukkan</a:t>
          </a:r>
          <a:r>
            <a:rPr lang="en-US" dirty="0">
              <a:latin typeface="Tw Cen MT" pitchFamily="34" charset="0"/>
            </a:rPr>
            <a:t> </a:t>
          </a:r>
          <a:r>
            <a:rPr lang="en-US" dirty="0" err="1">
              <a:latin typeface="Tw Cen MT" pitchFamily="34" charset="0"/>
            </a:rPr>
            <a:t>bahwa</a:t>
          </a:r>
          <a:r>
            <a:rPr lang="en-US" dirty="0">
              <a:latin typeface="Tw Cen MT" pitchFamily="34" charset="0"/>
            </a:rPr>
            <a:t> </a:t>
          </a:r>
          <a:r>
            <a:rPr lang="en-US" dirty="0" err="1">
              <a:latin typeface="Tw Cen MT" pitchFamily="34" charset="0"/>
            </a:rPr>
            <a:t>penyakit</a:t>
          </a:r>
          <a:r>
            <a:rPr lang="en-US" dirty="0">
              <a:latin typeface="Tw Cen MT" pitchFamily="34" charset="0"/>
            </a:rPr>
            <a:t> </a:t>
          </a:r>
          <a:r>
            <a:rPr lang="nn-NO" dirty="0">
              <a:latin typeface="Tw Cen MT" pitchFamily="34" charset="0"/>
            </a:rPr>
            <a:t>cholera yang menelan banyak korban di London </a:t>
          </a:r>
          <a:r>
            <a:rPr lang="en-US" dirty="0" err="1">
              <a:latin typeface="Tw Cen MT" pitchFamily="34" charset="0"/>
            </a:rPr>
            <a:t>ditularkan</a:t>
          </a:r>
          <a:r>
            <a:rPr lang="en-US" dirty="0">
              <a:latin typeface="Tw Cen MT" pitchFamily="34" charset="0"/>
            </a:rPr>
            <a:t> </a:t>
          </a:r>
          <a:r>
            <a:rPr lang="en-US" dirty="0" err="1">
              <a:latin typeface="Tw Cen MT" pitchFamily="34" charset="0"/>
            </a:rPr>
            <a:t>melalui</a:t>
          </a:r>
          <a:r>
            <a:rPr lang="en-US" dirty="0">
              <a:latin typeface="Tw Cen MT" pitchFamily="34" charset="0"/>
            </a:rPr>
            <a:t> air yang </a:t>
          </a:r>
          <a:r>
            <a:rPr lang="en-US" dirty="0" err="1">
              <a:latin typeface="Tw Cen MT" pitchFamily="34" charset="0"/>
            </a:rPr>
            <a:t>tercemar</a:t>
          </a:r>
          <a:r>
            <a:rPr lang="en-US" dirty="0">
              <a:latin typeface="Tw Cen MT" pitchFamily="34" charset="0"/>
            </a:rPr>
            <a:t>.</a:t>
          </a:r>
        </a:p>
      </dgm:t>
    </dgm:pt>
    <dgm:pt modelId="{CA53C89F-C3E2-4F08-B6B5-86C9CB45817D}" type="parTrans" cxnId="{0CCADD24-A2E3-41F4-AF52-945555989CB4}">
      <dgm:prSet/>
      <dgm:spPr/>
      <dgm:t>
        <a:bodyPr/>
        <a:lstStyle/>
        <a:p>
          <a:endParaRPr lang="en-US"/>
        </a:p>
      </dgm:t>
    </dgm:pt>
    <dgm:pt modelId="{F9CBDC5F-37F0-45AB-8FDB-08EE45CDCC98}" type="sibTrans" cxnId="{0CCADD24-A2E3-41F4-AF52-945555989CB4}">
      <dgm:prSet/>
      <dgm:spPr/>
      <dgm:t>
        <a:bodyPr/>
        <a:lstStyle/>
        <a:p>
          <a:endParaRPr lang="en-US"/>
        </a:p>
      </dgm:t>
    </dgm:pt>
    <dgm:pt modelId="{54A74D32-2AEC-40FD-96A7-2835E5A23257}" type="pres">
      <dgm:prSet presAssocID="{9F112CF0-4269-4DF9-8236-4FAD5B86CBFB}" presName="linear" presStyleCnt="0">
        <dgm:presLayoutVars>
          <dgm:animLvl val="lvl"/>
          <dgm:resizeHandles val="exact"/>
        </dgm:presLayoutVars>
      </dgm:prSet>
      <dgm:spPr/>
      <dgm:t>
        <a:bodyPr/>
        <a:lstStyle/>
        <a:p>
          <a:endParaRPr lang="en-US"/>
        </a:p>
      </dgm:t>
    </dgm:pt>
    <dgm:pt modelId="{B6CB3419-3881-42ED-8751-9DF4AC5B3F32}" type="pres">
      <dgm:prSet presAssocID="{2987E173-3599-4B83-B952-8032C2B3CCD1}" presName="parentText" presStyleLbl="node1" presStyleIdx="0" presStyleCnt="3" custLinFactY="-13071" custLinFactNeighborX="0" custLinFactNeighborY="-100000">
        <dgm:presLayoutVars>
          <dgm:chMax val="0"/>
          <dgm:bulletEnabled val="1"/>
        </dgm:presLayoutVars>
      </dgm:prSet>
      <dgm:spPr>
        <a:prstGeom prst="snip2DiagRect">
          <a:avLst/>
        </a:prstGeom>
      </dgm:spPr>
      <dgm:t>
        <a:bodyPr/>
        <a:lstStyle/>
        <a:p>
          <a:endParaRPr lang="en-US"/>
        </a:p>
      </dgm:t>
    </dgm:pt>
    <dgm:pt modelId="{EC4AFFAE-FBA7-4426-8F18-879FEB7C7B22}" type="pres">
      <dgm:prSet presAssocID="{CBDA5469-F8B9-45E2-8773-DE0A0D6E9E52}" presName="spacer" presStyleCnt="0"/>
      <dgm:spPr/>
    </dgm:pt>
    <dgm:pt modelId="{6F17B9EE-D732-4415-AD51-AE80E55BC628}" type="pres">
      <dgm:prSet presAssocID="{C1A7B190-C829-44B7-8FBE-376D335B59C2}" presName="parentText" presStyleLbl="node1" presStyleIdx="1" presStyleCnt="3">
        <dgm:presLayoutVars>
          <dgm:chMax val="0"/>
          <dgm:bulletEnabled val="1"/>
        </dgm:presLayoutVars>
      </dgm:prSet>
      <dgm:spPr>
        <a:prstGeom prst="snip2DiagRect">
          <a:avLst/>
        </a:prstGeom>
      </dgm:spPr>
      <dgm:t>
        <a:bodyPr/>
        <a:lstStyle/>
        <a:p>
          <a:endParaRPr lang="en-US"/>
        </a:p>
      </dgm:t>
    </dgm:pt>
    <dgm:pt modelId="{07A4262F-94BC-435D-92C8-4D167F10BE6F}" type="pres">
      <dgm:prSet presAssocID="{8E5EA4CE-D31F-4B86-B470-37A65832924F}" presName="spacer" presStyleCnt="0"/>
      <dgm:spPr/>
    </dgm:pt>
    <dgm:pt modelId="{F12D0F9F-9CAF-4DD2-B7DD-A2438A5DFE7F}" type="pres">
      <dgm:prSet presAssocID="{013147EF-C391-49A7-8FCB-93AA968684D4}" presName="parentText" presStyleLbl="node1" presStyleIdx="2" presStyleCnt="3">
        <dgm:presLayoutVars>
          <dgm:chMax val="0"/>
          <dgm:bulletEnabled val="1"/>
        </dgm:presLayoutVars>
      </dgm:prSet>
      <dgm:spPr>
        <a:prstGeom prst="snip2DiagRect">
          <a:avLst/>
        </a:prstGeom>
      </dgm:spPr>
      <dgm:t>
        <a:bodyPr/>
        <a:lstStyle/>
        <a:p>
          <a:endParaRPr lang="en-US"/>
        </a:p>
      </dgm:t>
    </dgm:pt>
  </dgm:ptLst>
  <dgm:cxnLst>
    <dgm:cxn modelId="{AD2CD1A8-4BD0-4FE6-B17C-A4D7216950CC}" type="presOf" srcId="{2987E173-3599-4B83-B952-8032C2B3CCD1}" destId="{B6CB3419-3881-42ED-8751-9DF4AC5B3F32}" srcOrd="0" destOrd="0" presId="urn:microsoft.com/office/officeart/2005/8/layout/vList2"/>
    <dgm:cxn modelId="{A268C2EE-7D4D-4BE4-B036-EDD408FFA5DC}" type="presOf" srcId="{C1A7B190-C829-44B7-8FBE-376D335B59C2}" destId="{6F17B9EE-D732-4415-AD51-AE80E55BC628}" srcOrd="0" destOrd="0" presId="urn:microsoft.com/office/officeart/2005/8/layout/vList2"/>
    <dgm:cxn modelId="{CA02BEC9-6A8F-416F-8100-F719780D8065}" srcId="{9F112CF0-4269-4DF9-8236-4FAD5B86CBFB}" destId="{2987E173-3599-4B83-B952-8032C2B3CCD1}" srcOrd="0" destOrd="0" parTransId="{6F106D00-2930-490C-BFFB-3F08B030396D}" sibTransId="{CBDA5469-F8B9-45E2-8773-DE0A0D6E9E52}"/>
    <dgm:cxn modelId="{4826C039-0FFB-4116-A393-BCC3685A6A5D}" type="presOf" srcId="{9F112CF0-4269-4DF9-8236-4FAD5B86CBFB}" destId="{54A74D32-2AEC-40FD-96A7-2835E5A23257}" srcOrd="0" destOrd="0" presId="urn:microsoft.com/office/officeart/2005/8/layout/vList2"/>
    <dgm:cxn modelId="{13ED9016-8FF0-419C-A3D9-50CFEA29155A}" type="presOf" srcId="{013147EF-C391-49A7-8FCB-93AA968684D4}" destId="{F12D0F9F-9CAF-4DD2-B7DD-A2438A5DFE7F}" srcOrd="0" destOrd="0" presId="urn:microsoft.com/office/officeart/2005/8/layout/vList2"/>
    <dgm:cxn modelId="{4A77C9F7-D0FD-4D5E-B4C6-AD5DACF44470}" srcId="{9F112CF0-4269-4DF9-8236-4FAD5B86CBFB}" destId="{C1A7B190-C829-44B7-8FBE-376D335B59C2}" srcOrd="1" destOrd="0" parTransId="{EC9EFABE-C908-4434-A590-8E0140B3CAB3}" sibTransId="{8E5EA4CE-D31F-4B86-B470-37A65832924F}"/>
    <dgm:cxn modelId="{0CCADD24-A2E3-41F4-AF52-945555989CB4}" srcId="{9F112CF0-4269-4DF9-8236-4FAD5B86CBFB}" destId="{013147EF-C391-49A7-8FCB-93AA968684D4}" srcOrd="2" destOrd="0" parTransId="{CA53C89F-C3E2-4F08-B6B5-86C9CB45817D}" sibTransId="{F9CBDC5F-37F0-45AB-8FDB-08EE45CDCC98}"/>
    <dgm:cxn modelId="{78737653-4E67-49CC-B973-A4935E02177F}" type="presParOf" srcId="{54A74D32-2AEC-40FD-96A7-2835E5A23257}" destId="{B6CB3419-3881-42ED-8751-9DF4AC5B3F32}" srcOrd="0" destOrd="0" presId="urn:microsoft.com/office/officeart/2005/8/layout/vList2"/>
    <dgm:cxn modelId="{97838F25-993A-410C-8D24-495C85F0A4B3}" type="presParOf" srcId="{54A74D32-2AEC-40FD-96A7-2835E5A23257}" destId="{EC4AFFAE-FBA7-4426-8F18-879FEB7C7B22}" srcOrd="1" destOrd="0" presId="urn:microsoft.com/office/officeart/2005/8/layout/vList2"/>
    <dgm:cxn modelId="{DC287A2C-2230-4936-8041-1DEBCCC092A9}" type="presParOf" srcId="{54A74D32-2AEC-40FD-96A7-2835E5A23257}" destId="{6F17B9EE-D732-4415-AD51-AE80E55BC628}" srcOrd="2" destOrd="0" presId="urn:microsoft.com/office/officeart/2005/8/layout/vList2"/>
    <dgm:cxn modelId="{7BEB26E0-AE4E-4C21-A350-D7FFF299B254}" type="presParOf" srcId="{54A74D32-2AEC-40FD-96A7-2835E5A23257}" destId="{07A4262F-94BC-435D-92C8-4D167F10BE6F}" srcOrd="3" destOrd="0" presId="urn:microsoft.com/office/officeart/2005/8/layout/vList2"/>
    <dgm:cxn modelId="{452263D1-27E7-4E07-B629-750F9F74231A}" type="presParOf" srcId="{54A74D32-2AEC-40FD-96A7-2835E5A23257}" destId="{F12D0F9F-9CAF-4DD2-B7DD-A2438A5DFE7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3C2668F-3CFD-41FF-AB35-7E1B5ABEFC38}" type="doc">
      <dgm:prSet loTypeId="urn:microsoft.com/office/officeart/2005/8/layout/vProcess5" loCatId="process" qsTypeId="urn:microsoft.com/office/officeart/2005/8/quickstyle/simple2" qsCatId="simple" csTypeId="urn:microsoft.com/office/officeart/2005/8/colors/accent4_5" csCatId="accent4" phldr="1"/>
      <dgm:spPr/>
    </dgm:pt>
    <dgm:pt modelId="{75ADB2EF-6D0B-424C-9769-23D669A83112}">
      <dgm:prSet phldrT="[Text]" custT="1"/>
      <dgm:spPr/>
      <dgm:t>
        <a:bodyPr/>
        <a:lstStyle/>
        <a:p>
          <a:r>
            <a:rPr lang="en-US" sz="1800" dirty="0" err="1"/>
            <a:t>Memahami</a:t>
          </a:r>
          <a:r>
            <a:rPr lang="en-US" sz="1800" dirty="0"/>
            <a:t> </a:t>
          </a:r>
          <a:r>
            <a:rPr lang="en-US" sz="1800" dirty="0" err="1"/>
            <a:t>kejadian</a:t>
          </a:r>
          <a:r>
            <a:rPr lang="en-US" sz="1800" dirty="0"/>
            <a:t> </a:t>
          </a:r>
          <a:r>
            <a:rPr lang="en-US" sz="1800" dirty="0" err="1"/>
            <a:t>kecacatan</a:t>
          </a:r>
          <a:r>
            <a:rPr lang="en-US" sz="1800" dirty="0"/>
            <a:t>/</a:t>
          </a:r>
          <a:r>
            <a:rPr lang="en-US" sz="1800" dirty="0" err="1"/>
            <a:t>disabilitas</a:t>
          </a:r>
          <a:r>
            <a:rPr lang="en-US" sz="1800" dirty="0"/>
            <a:t> (</a:t>
          </a:r>
          <a:r>
            <a:rPr lang="en-US" sz="1800" b="1" dirty="0" err="1"/>
            <a:t>morbiditas</a:t>
          </a:r>
          <a:r>
            <a:rPr lang="en-US" sz="1800" dirty="0"/>
            <a:t>) </a:t>
          </a:r>
          <a:r>
            <a:rPr lang="en-US" sz="1800" dirty="0" err="1"/>
            <a:t>atau</a:t>
          </a:r>
          <a:r>
            <a:rPr lang="en-US" sz="1800" dirty="0"/>
            <a:t> </a:t>
          </a:r>
          <a:r>
            <a:rPr lang="en-US" sz="1800" dirty="0" err="1"/>
            <a:t>kematian</a:t>
          </a:r>
          <a:r>
            <a:rPr lang="en-US" sz="1800" dirty="0"/>
            <a:t> (</a:t>
          </a:r>
          <a:r>
            <a:rPr lang="en-US" sz="1800" b="1" dirty="0" err="1"/>
            <a:t>mortalitas</a:t>
          </a:r>
          <a:r>
            <a:rPr lang="en-US" sz="1800" dirty="0"/>
            <a:t>) </a:t>
          </a:r>
          <a:r>
            <a:rPr lang="en-US" sz="1800" dirty="0" err="1"/>
            <a:t>disebabkan</a:t>
          </a:r>
          <a:r>
            <a:rPr lang="en-US" sz="1800" dirty="0"/>
            <a:t> </a:t>
          </a:r>
          <a:r>
            <a:rPr lang="en-US" sz="1800" dirty="0" err="1"/>
            <a:t>penyakit</a:t>
          </a:r>
          <a:r>
            <a:rPr lang="en-US" sz="1800" dirty="0"/>
            <a:t> (</a:t>
          </a:r>
          <a:r>
            <a:rPr lang="en-US" sz="1800" b="1" i="1" dirty="0"/>
            <a:t>Burden of Disease</a:t>
          </a:r>
          <a:r>
            <a:rPr lang="en-US" sz="1800" dirty="0"/>
            <a:t>) </a:t>
          </a:r>
          <a:r>
            <a:rPr lang="en-US" sz="1800" dirty="0" err="1"/>
            <a:t>serta</a:t>
          </a:r>
          <a:r>
            <a:rPr lang="en-US" sz="1800" dirty="0"/>
            <a:t> </a:t>
          </a:r>
          <a:r>
            <a:rPr lang="en-US" sz="1800" dirty="0" err="1"/>
            <a:t>apakah</a:t>
          </a:r>
          <a:r>
            <a:rPr lang="en-US" sz="1800" dirty="0"/>
            <a:t> </a:t>
          </a:r>
          <a:r>
            <a:rPr lang="en-US" sz="1800" dirty="0" err="1"/>
            <a:t>kejadian</a:t>
          </a:r>
          <a:r>
            <a:rPr lang="en-US" sz="1800" dirty="0"/>
            <a:t> </a:t>
          </a:r>
          <a:r>
            <a:rPr lang="en-US" sz="1800" dirty="0" err="1"/>
            <a:t>tersebut</a:t>
          </a:r>
          <a:r>
            <a:rPr lang="en-US" sz="1800" dirty="0"/>
            <a:t> </a:t>
          </a:r>
          <a:r>
            <a:rPr lang="en-US" sz="1800" dirty="0" err="1"/>
            <a:t>berubah</a:t>
          </a:r>
          <a:r>
            <a:rPr lang="en-US" sz="1800" dirty="0"/>
            <a:t> (</a:t>
          </a:r>
          <a:r>
            <a:rPr lang="en-US" sz="1800" dirty="0" err="1"/>
            <a:t>turun</a:t>
          </a:r>
          <a:r>
            <a:rPr lang="en-US" sz="1800" dirty="0"/>
            <a:t>/</a:t>
          </a:r>
          <a:r>
            <a:rPr lang="en-US" sz="1800" dirty="0" err="1"/>
            <a:t>naik</a:t>
          </a:r>
          <a:r>
            <a:rPr lang="en-US" sz="1800" dirty="0"/>
            <a:t>) </a:t>
          </a:r>
          <a:r>
            <a:rPr lang="en-US" sz="1800" dirty="0" err="1"/>
            <a:t>sesuai</a:t>
          </a:r>
          <a:r>
            <a:rPr lang="en-US" sz="1800" dirty="0"/>
            <a:t> </a:t>
          </a:r>
          <a:r>
            <a:rPr lang="en-US" sz="1800" dirty="0" err="1"/>
            <a:t>waktu</a:t>
          </a:r>
          <a:endParaRPr lang="en-US" sz="1800" dirty="0"/>
        </a:p>
      </dgm:t>
    </dgm:pt>
    <dgm:pt modelId="{5CE69DD8-546D-42EA-90B5-0E939E8E1477}" type="parTrans" cxnId="{2EA0E64E-9A30-465F-9934-85592A1F39FF}">
      <dgm:prSet/>
      <dgm:spPr/>
      <dgm:t>
        <a:bodyPr/>
        <a:lstStyle/>
        <a:p>
          <a:endParaRPr lang="en-US" sz="2000"/>
        </a:p>
      </dgm:t>
    </dgm:pt>
    <dgm:pt modelId="{88B536C8-3621-49CC-874F-0C8A3A31B158}" type="sibTrans" cxnId="{2EA0E64E-9A30-465F-9934-85592A1F39FF}">
      <dgm:prSet custT="1"/>
      <dgm:spPr>
        <a:solidFill>
          <a:srgbClr val="FFFF00"/>
        </a:solidFill>
      </dgm:spPr>
      <dgm:t>
        <a:bodyPr/>
        <a:lstStyle/>
        <a:p>
          <a:endParaRPr lang="en-US" sz="3200"/>
        </a:p>
      </dgm:t>
    </dgm:pt>
    <dgm:pt modelId="{8F102C99-E370-4AD1-B49B-E8565FEA5790}">
      <dgm:prSet custT="1"/>
      <dgm:spPr/>
      <dgm:t>
        <a:bodyPr/>
        <a:lstStyle/>
        <a:p>
          <a:r>
            <a:rPr lang="en-US" sz="1800" dirty="0" err="1"/>
            <a:t>Mengetahui</a:t>
          </a:r>
          <a:r>
            <a:rPr lang="en-US" sz="1800" dirty="0"/>
            <a:t> </a:t>
          </a:r>
          <a:r>
            <a:rPr lang="en-US" sz="1800" dirty="0" err="1"/>
            <a:t>apakah</a:t>
          </a:r>
          <a:r>
            <a:rPr lang="en-US" sz="1800" dirty="0"/>
            <a:t> </a:t>
          </a:r>
          <a:r>
            <a:rPr lang="en-US" sz="1800" dirty="0" err="1"/>
            <a:t>ada</a:t>
          </a:r>
          <a:r>
            <a:rPr lang="en-US" sz="1800" dirty="0"/>
            <a:t> </a:t>
          </a:r>
          <a:r>
            <a:rPr lang="en-US" sz="1800" dirty="0" err="1"/>
            <a:t>perbedaan</a:t>
          </a:r>
          <a:r>
            <a:rPr lang="en-US" sz="1800" dirty="0"/>
            <a:t> </a:t>
          </a:r>
          <a:r>
            <a:rPr lang="en-US" sz="1800" dirty="0" err="1"/>
            <a:t>distribusi</a:t>
          </a:r>
          <a:r>
            <a:rPr lang="en-US" sz="1800" dirty="0"/>
            <a:t> </a:t>
          </a:r>
          <a:r>
            <a:rPr lang="en-US" sz="1800" err="1"/>
            <a:t>penyakit</a:t>
          </a:r>
          <a:r>
            <a:rPr lang="en-US" sz="1800"/>
            <a:t> (</a:t>
          </a:r>
          <a:r>
            <a:rPr lang="en-US" sz="1800" b="1"/>
            <a:t>determinan</a:t>
          </a:r>
          <a:r>
            <a:rPr lang="en-US" sz="1800"/>
            <a:t>) serta </a:t>
          </a:r>
          <a:r>
            <a:rPr lang="en-US" sz="1800" dirty="0" err="1"/>
            <a:t>apakah</a:t>
          </a:r>
          <a:r>
            <a:rPr lang="en-US" sz="1800" dirty="0"/>
            <a:t> </a:t>
          </a:r>
          <a:r>
            <a:rPr lang="en-US" sz="1800" dirty="0" err="1"/>
            <a:t>perbedaan</a:t>
          </a:r>
          <a:r>
            <a:rPr lang="en-US" sz="1800" dirty="0"/>
            <a:t> </a:t>
          </a:r>
          <a:r>
            <a:rPr lang="en-US" sz="1800" dirty="0" err="1"/>
            <a:t>itu</a:t>
          </a:r>
          <a:r>
            <a:rPr lang="en-US" sz="1800" dirty="0"/>
            <a:t> </a:t>
          </a:r>
          <a:r>
            <a:rPr lang="en-US" sz="1800" dirty="0" err="1"/>
            <a:t>dapat</a:t>
          </a:r>
          <a:r>
            <a:rPr lang="en-US" sz="1800" dirty="0"/>
            <a:t> </a:t>
          </a:r>
          <a:r>
            <a:rPr lang="en-US" sz="1800" err="1"/>
            <a:t>memberikan</a:t>
          </a:r>
          <a:r>
            <a:rPr lang="en-US" sz="1800"/>
            <a:t> hipotesis </a:t>
          </a:r>
          <a:r>
            <a:rPr lang="en-US" sz="1800" dirty="0" err="1"/>
            <a:t>terkait</a:t>
          </a:r>
          <a:r>
            <a:rPr lang="en-US" sz="1800" dirty="0"/>
            <a:t> </a:t>
          </a:r>
          <a:r>
            <a:rPr lang="en-US" sz="1800" b="1" dirty="0" err="1"/>
            <a:t>etiologi</a:t>
          </a:r>
          <a:r>
            <a:rPr lang="en-US" sz="1800" b="1" dirty="0"/>
            <a:t> </a:t>
          </a:r>
          <a:r>
            <a:rPr lang="en-US" sz="1800" dirty="0" err="1"/>
            <a:t>penyakit</a:t>
          </a:r>
          <a:endParaRPr lang="en-US" sz="1800" dirty="0"/>
        </a:p>
      </dgm:t>
    </dgm:pt>
    <dgm:pt modelId="{0078A55F-D07B-47CE-B1B7-76012E8A6F74}" type="parTrans" cxnId="{04180D49-E949-47BB-90CE-6019396E81DD}">
      <dgm:prSet/>
      <dgm:spPr/>
      <dgm:t>
        <a:bodyPr/>
        <a:lstStyle/>
        <a:p>
          <a:endParaRPr lang="en-US" sz="2000"/>
        </a:p>
      </dgm:t>
    </dgm:pt>
    <dgm:pt modelId="{C08772C4-2B39-4736-92DD-F18C1E35F6E6}" type="sibTrans" cxnId="{04180D49-E949-47BB-90CE-6019396E81DD}">
      <dgm:prSet custT="1"/>
      <dgm:spPr>
        <a:solidFill>
          <a:srgbClr val="FFFF00"/>
        </a:solidFill>
      </dgm:spPr>
      <dgm:t>
        <a:bodyPr/>
        <a:lstStyle/>
        <a:p>
          <a:endParaRPr lang="en-US" sz="3200"/>
        </a:p>
      </dgm:t>
    </dgm:pt>
    <dgm:pt modelId="{0307D9C5-9E9D-4B1B-B488-75EA2694A9E5}">
      <dgm:prSet custT="1"/>
      <dgm:spPr/>
      <dgm:t>
        <a:bodyPr/>
        <a:lstStyle/>
        <a:p>
          <a:r>
            <a:rPr lang="en-US" sz="1800"/>
            <a:t>Meneliti apakah perbedaan rate penyakit bersifat semu ataukah nyata (</a:t>
          </a:r>
          <a:r>
            <a:rPr lang="en-US" sz="1800" b="1"/>
            <a:t>faktor risiko dan confounding)</a:t>
          </a:r>
          <a:endParaRPr lang="en-US" sz="1800" b="1" dirty="0"/>
        </a:p>
      </dgm:t>
    </dgm:pt>
    <dgm:pt modelId="{B6EFA389-7010-40C8-8F80-A0BAACA1699A}" type="parTrans" cxnId="{92EC21D9-EA8F-46D7-95BD-7C4D9CE804DB}">
      <dgm:prSet/>
      <dgm:spPr/>
      <dgm:t>
        <a:bodyPr/>
        <a:lstStyle/>
        <a:p>
          <a:endParaRPr lang="en-US" sz="2000"/>
        </a:p>
      </dgm:t>
    </dgm:pt>
    <dgm:pt modelId="{7FC4AFFE-B414-4C38-9CC6-FB3AA26ED6AF}" type="sibTrans" cxnId="{92EC21D9-EA8F-46D7-95BD-7C4D9CE804DB}">
      <dgm:prSet custT="1"/>
      <dgm:spPr>
        <a:solidFill>
          <a:srgbClr val="FFFF00"/>
        </a:solidFill>
      </dgm:spPr>
      <dgm:t>
        <a:bodyPr/>
        <a:lstStyle/>
        <a:p>
          <a:endParaRPr lang="en-US" sz="3200"/>
        </a:p>
      </dgm:t>
    </dgm:pt>
    <dgm:pt modelId="{1ABE49E2-301E-4E3E-803C-785E7758A4A4}">
      <dgm:prSet custT="1"/>
      <dgm:spPr/>
      <dgm:t>
        <a:bodyPr/>
        <a:lstStyle/>
        <a:p>
          <a:r>
            <a:rPr lang="en-US" sz="1800" dirty="0" err="1"/>
            <a:t>Menganalisa</a:t>
          </a:r>
          <a:r>
            <a:rPr lang="en-US" sz="1800" dirty="0"/>
            <a:t> </a:t>
          </a:r>
          <a:r>
            <a:rPr lang="en-US" sz="1800" err="1"/>
            <a:t>apa</a:t>
          </a:r>
          <a:r>
            <a:rPr lang="en-US" sz="1800"/>
            <a:t> saja dampak </a:t>
          </a:r>
          <a:r>
            <a:rPr lang="en-US" sz="1800" dirty="0"/>
            <a:t>yang </a:t>
          </a:r>
          <a:r>
            <a:rPr lang="en-US" sz="1800" dirty="0" err="1"/>
            <a:t>ditimbulkan</a:t>
          </a:r>
          <a:r>
            <a:rPr lang="en-US" sz="1800" dirty="0"/>
            <a:t> </a:t>
          </a:r>
          <a:r>
            <a:rPr lang="en-US" sz="1800" dirty="0" err="1"/>
            <a:t>pada</a:t>
          </a:r>
          <a:r>
            <a:rPr lang="en-US" sz="1800" dirty="0"/>
            <a:t> </a:t>
          </a:r>
          <a:r>
            <a:rPr lang="en-US" sz="1800" dirty="0" err="1"/>
            <a:t>kelompok</a:t>
          </a:r>
          <a:r>
            <a:rPr lang="en-US" sz="1800" dirty="0"/>
            <a:t> </a:t>
          </a:r>
          <a:r>
            <a:rPr lang="en-US" sz="1800" dirty="0" err="1"/>
            <a:t>masyarakat</a:t>
          </a:r>
          <a:endParaRPr lang="en-US" sz="1800" dirty="0"/>
        </a:p>
      </dgm:t>
    </dgm:pt>
    <dgm:pt modelId="{7B5D0E49-CD70-4FA1-AFCA-D0C8C81F8479}" type="parTrans" cxnId="{1B81C47E-BAC4-4DC5-B785-BC68C876FB7A}">
      <dgm:prSet/>
      <dgm:spPr/>
      <dgm:t>
        <a:bodyPr/>
        <a:lstStyle/>
        <a:p>
          <a:endParaRPr lang="en-US" sz="2000"/>
        </a:p>
      </dgm:t>
    </dgm:pt>
    <dgm:pt modelId="{9056AC70-697D-43B2-BD52-E89EA62E373C}" type="sibTrans" cxnId="{1B81C47E-BAC4-4DC5-B785-BC68C876FB7A}">
      <dgm:prSet/>
      <dgm:spPr/>
      <dgm:t>
        <a:bodyPr/>
        <a:lstStyle/>
        <a:p>
          <a:endParaRPr lang="en-US" sz="2000"/>
        </a:p>
      </dgm:t>
    </dgm:pt>
    <dgm:pt modelId="{C36D7F54-A843-40FE-96C0-74815242AA97}" type="pres">
      <dgm:prSet presAssocID="{13C2668F-3CFD-41FF-AB35-7E1B5ABEFC38}" presName="outerComposite" presStyleCnt="0">
        <dgm:presLayoutVars>
          <dgm:chMax val="5"/>
          <dgm:dir/>
          <dgm:resizeHandles val="exact"/>
        </dgm:presLayoutVars>
      </dgm:prSet>
      <dgm:spPr/>
    </dgm:pt>
    <dgm:pt modelId="{EEA748B4-2D32-4412-B0F4-77B61EB7622E}" type="pres">
      <dgm:prSet presAssocID="{13C2668F-3CFD-41FF-AB35-7E1B5ABEFC38}" presName="dummyMaxCanvas" presStyleCnt="0">
        <dgm:presLayoutVars/>
      </dgm:prSet>
      <dgm:spPr/>
    </dgm:pt>
    <dgm:pt modelId="{CA8EBE30-D733-448C-A95A-55FD40B8A8AF}" type="pres">
      <dgm:prSet presAssocID="{13C2668F-3CFD-41FF-AB35-7E1B5ABEFC38}" presName="FourNodes_1" presStyleLbl="node1" presStyleIdx="0" presStyleCnt="4">
        <dgm:presLayoutVars>
          <dgm:bulletEnabled val="1"/>
        </dgm:presLayoutVars>
      </dgm:prSet>
      <dgm:spPr/>
      <dgm:t>
        <a:bodyPr/>
        <a:lstStyle/>
        <a:p>
          <a:endParaRPr lang="en-US"/>
        </a:p>
      </dgm:t>
    </dgm:pt>
    <dgm:pt modelId="{4687F846-8EBC-4901-8317-CC4BE00B42A5}" type="pres">
      <dgm:prSet presAssocID="{13C2668F-3CFD-41FF-AB35-7E1B5ABEFC38}" presName="FourNodes_2" presStyleLbl="node1" presStyleIdx="1" presStyleCnt="4">
        <dgm:presLayoutVars>
          <dgm:bulletEnabled val="1"/>
        </dgm:presLayoutVars>
      </dgm:prSet>
      <dgm:spPr/>
      <dgm:t>
        <a:bodyPr/>
        <a:lstStyle/>
        <a:p>
          <a:endParaRPr lang="en-US"/>
        </a:p>
      </dgm:t>
    </dgm:pt>
    <dgm:pt modelId="{C47237A8-4F32-4DB1-8925-4CBB9CA4C2B1}" type="pres">
      <dgm:prSet presAssocID="{13C2668F-3CFD-41FF-AB35-7E1B5ABEFC38}" presName="FourNodes_3" presStyleLbl="node1" presStyleIdx="2" presStyleCnt="4" custScaleX="106437">
        <dgm:presLayoutVars>
          <dgm:bulletEnabled val="1"/>
        </dgm:presLayoutVars>
      </dgm:prSet>
      <dgm:spPr/>
      <dgm:t>
        <a:bodyPr/>
        <a:lstStyle/>
        <a:p>
          <a:endParaRPr lang="en-US"/>
        </a:p>
      </dgm:t>
    </dgm:pt>
    <dgm:pt modelId="{5DB0CD71-25B7-4B82-A323-A65B4F9C1722}" type="pres">
      <dgm:prSet presAssocID="{13C2668F-3CFD-41FF-AB35-7E1B5ABEFC38}" presName="FourNodes_4" presStyleLbl="node1" presStyleIdx="3" presStyleCnt="4">
        <dgm:presLayoutVars>
          <dgm:bulletEnabled val="1"/>
        </dgm:presLayoutVars>
      </dgm:prSet>
      <dgm:spPr/>
      <dgm:t>
        <a:bodyPr/>
        <a:lstStyle/>
        <a:p>
          <a:endParaRPr lang="en-US"/>
        </a:p>
      </dgm:t>
    </dgm:pt>
    <dgm:pt modelId="{45B37055-0391-4D36-A9DD-6A0D99E27759}" type="pres">
      <dgm:prSet presAssocID="{13C2668F-3CFD-41FF-AB35-7E1B5ABEFC38}" presName="FourConn_1-2" presStyleLbl="fgAccFollowNode1" presStyleIdx="0" presStyleCnt="3">
        <dgm:presLayoutVars>
          <dgm:bulletEnabled val="1"/>
        </dgm:presLayoutVars>
      </dgm:prSet>
      <dgm:spPr/>
      <dgm:t>
        <a:bodyPr/>
        <a:lstStyle/>
        <a:p>
          <a:endParaRPr lang="en-US"/>
        </a:p>
      </dgm:t>
    </dgm:pt>
    <dgm:pt modelId="{19D47ECA-6689-4A13-90E6-A705CE048B60}" type="pres">
      <dgm:prSet presAssocID="{13C2668F-3CFD-41FF-AB35-7E1B5ABEFC38}" presName="FourConn_2-3" presStyleLbl="fgAccFollowNode1" presStyleIdx="1" presStyleCnt="3">
        <dgm:presLayoutVars>
          <dgm:bulletEnabled val="1"/>
        </dgm:presLayoutVars>
      </dgm:prSet>
      <dgm:spPr/>
      <dgm:t>
        <a:bodyPr/>
        <a:lstStyle/>
        <a:p>
          <a:endParaRPr lang="en-US"/>
        </a:p>
      </dgm:t>
    </dgm:pt>
    <dgm:pt modelId="{80F9429F-FBB1-4C6F-AB83-8794C9DFF204}" type="pres">
      <dgm:prSet presAssocID="{13C2668F-3CFD-41FF-AB35-7E1B5ABEFC38}" presName="FourConn_3-4" presStyleLbl="fgAccFollowNode1" presStyleIdx="2" presStyleCnt="3">
        <dgm:presLayoutVars>
          <dgm:bulletEnabled val="1"/>
        </dgm:presLayoutVars>
      </dgm:prSet>
      <dgm:spPr/>
      <dgm:t>
        <a:bodyPr/>
        <a:lstStyle/>
        <a:p>
          <a:endParaRPr lang="en-US"/>
        </a:p>
      </dgm:t>
    </dgm:pt>
    <dgm:pt modelId="{432B78ED-AD37-4B5D-9808-D14A13ACD448}" type="pres">
      <dgm:prSet presAssocID="{13C2668F-3CFD-41FF-AB35-7E1B5ABEFC38}" presName="FourNodes_1_text" presStyleLbl="node1" presStyleIdx="3" presStyleCnt="4">
        <dgm:presLayoutVars>
          <dgm:bulletEnabled val="1"/>
        </dgm:presLayoutVars>
      </dgm:prSet>
      <dgm:spPr/>
      <dgm:t>
        <a:bodyPr/>
        <a:lstStyle/>
        <a:p>
          <a:endParaRPr lang="en-US"/>
        </a:p>
      </dgm:t>
    </dgm:pt>
    <dgm:pt modelId="{D69F65E0-DE36-489C-AA4C-794A2D328D71}" type="pres">
      <dgm:prSet presAssocID="{13C2668F-3CFD-41FF-AB35-7E1B5ABEFC38}" presName="FourNodes_2_text" presStyleLbl="node1" presStyleIdx="3" presStyleCnt="4">
        <dgm:presLayoutVars>
          <dgm:bulletEnabled val="1"/>
        </dgm:presLayoutVars>
      </dgm:prSet>
      <dgm:spPr/>
      <dgm:t>
        <a:bodyPr/>
        <a:lstStyle/>
        <a:p>
          <a:endParaRPr lang="en-US"/>
        </a:p>
      </dgm:t>
    </dgm:pt>
    <dgm:pt modelId="{8F292854-4896-4394-BA69-E7382EE08877}" type="pres">
      <dgm:prSet presAssocID="{13C2668F-3CFD-41FF-AB35-7E1B5ABEFC38}" presName="FourNodes_3_text" presStyleLbl="node1" presStyleIdx="3" presStyleCnt="4">
        <dgm:presLayoutVars>
          <dgm:bulletEnabled val="1"/>
        </dgm:presLayoutVars>
      </dgm:prSet>
      <dgm:spPr/>
      <dgm:t>
        <a:bodyPr/>
        <a:lstStyle/>
        <a:p>
          <a:endParaRPr lang="en-US"/>
        </a:p>
      </dgm:t>
    </dgm:pt>
    <dgm:pt modelId="{ED2A764E-46B8-416C-BE2E-AB35643F60F4}" type="pres">
      <dgm:prSet presAssocID="{13C2668F-3CFD-41FF-AB35-7E1B5ABEFC38}" presName="FourNodes_4_text" presStyleLbl="node1" presStyleIdx="3" presStyleCnt="4">
        <dgm:presLayoutVars>
          <dgm:bulletEnabled val="1"/>
        </dgm:presLayoutVars>
      </dgm:prSet>
      <dgm:spPr/>
      <dgm:t>
        <a:bodyPr/>
        <a:lstStyle/>
        <a:p>
          <a:endParaRPr lang="en-US"/>
        </a:p>
      </dgm:t>
    </dgm:pt>
  </dgm:ptLst>
  <dgm:cxnLst>
    <dgm:cxn modelId="{ACD70783-600D-4CE2-8935-6156305740C2}" type="presOf" srcId="{1ABE49E2-301E-4E3E-803C-785E7758A4A4}" destId="{5DB0CD71-25B7-4B82-A323-A65B4F9C1722}" srcOrd="0" destOrd="0" presId="urn:microsoft.com/office/officeart/2005/8/layout/vProcess5"/>
    <dgm:cxn modelId="{B3879BDC-68D3-4172-A153-56863181C251}" type="presOf" srcId="{0307D9C5-9E9D-4B1B-B488-75EA2694A9E5}" destId="{C47237A8-4F32-4DB1-8925-4CBB9CA4C2B1}" srcOrd="0" destOrd="0" presId="urn:microsoft.com/office/officeart/2005/8/layout/vProcess5"/>
    <dgm:cxn modelId="{2EA0E64E-9A30-465F-9934-85592A1F39FF}" srcId="{13C2668F-3CFD-41FF-AB35-7E1B5ABEFC38}" destId="{75ADB2EF-6D0B-424C-9769-23D669A83112}" srcOrd="0" destOrd="0" parTransId="{5CE69DD8-546D-42EA-90B5-0E939E8E1477}" sibTransId="{88B536C8-3621-49CC-874F-0C8A3A31B158}"/>
    <dgm:cxn modelId="{2A75901F-5693-4D54-8F32-2AD65C50985C}" type="presOf" srcId="{1ABE49E2-301E-4E3E-803C-785E7758A4A4}" destId="{ED2A764E-46B8-416C-BE2E-AB35643F60F4}" srcOrd="1" destOrd="0" presId="urn:microsoft.com/office/officeart/2005/8/layout/vProcess5"/>
    <dgm:cxn modelId="{574974A2-333E-4975-9BE7-D283278AFFB3}" type="presOf" srcId="{13C2668F-3CFD-41FF-AB35-7E1B5ABEFC38}" destId="{C36D7F54-A843-40FE-96C0-74815242AA97}" srcOrd="0" destOrd="0" presId="urn:microsoft.com/office/officeart/2005/8/layout/vProcess5"/>
    <dgm:cxn modelId="{E9D0A78D-DCCD-4844-8C0E-98FCD83D90EF}" type="presOf" srcId="{8F102C99-E370-4AD1-B49B-E8565FEA5790}" destId="{4687F846-8EBC-4901-8317-CC4BE00B42A5}" srcOrd="0" destOrd="0" presId="urn:microsoft.com/office/officeart/2005/8/layout/vProcess5"/>
    <dgm:cxn modelId="{08660300-51BA-4977-8C82-CB55AAF8E9F8}" type="presOf" srcId="{75ADB2EF-6D0B-424C-9769-23D669A83112}" destId="{432B78ED-AD37-4B5D-9808-D14A13ACD448}" srcOrd="1" destOrd="0" presId="urn:microsoft.com/office/officeart/2005/8/layout/vProcess5"/>
    <dgm:cxn modelId="{DF1CA7E2-3AD7-4818-B62D-053D155DD472}" type="presOf" srcId="{7FC4AFFE-B414-4C38-9CC6-FB3AA26ED6AF}" destId="{80F9429F-FBB1-4C6F-AB83-8794C9DFF204}" srcOrd="0" destOrd="0" presId="urn:microsoft.com/office/officeart/2005/8/layout/vProcess5"/>
    <dgm:cxn modelId="{9E72C2B9-9643-4C00-B08F-982424CEFA14}" type="presOf" srcId="{C08772C4-2B39-4736-92DD-F18C1E35F6E6}" destId="{19D47ECA-6689-4A13-90E6-A705CE048B60}" srcOrd="0" destOrd="0" presId="urn:microsoft.com/office/officeart/2005/8/layout/vProcess5"/>
    <dgm:cxn modelId="{5D6BA2D0-600B-423B-B9BF-6D3AF94F0826}" type="presOf" srcId="{75ADB2EF-6D0B-424C-9769-23D669A83112}" destId="{CA8EBE30-D733-448C-A95A-55FD40B8A8AF}" srcOrd="0" destOrd="0" presId="urn:microsoft.com/office/officeart/2005/8/layout/vProcess5"/>
    <dgm:cxn modelId="{543E3CF4-03A6-4DAC-9BA9-E5F36280F6AA}" type="presOf" srcId="{88B536C8-3621-49CC-874F-0C8A3A31B158}" destId="{45B37055-0391-4D36-A9DD-6A0D99E27759}" srcOrd="0" destOrd="0" presId="urn:microsoft.com/office/officeart/2005/8/layout/vProcess5"/>
    <dgm:cxn modelId="{04180D49-E949-47BB-90CE-6019396E81DD}" srcId="{13C2668F-3CFD-41FF-AB35-7E1B5ABEFC38}" destId="{8F102C99-E370-4AD1-B49B-E8565FEA5790}" srcOrd="1" destOrd="0" parTransId="{0078A55F-D07B-47CE-B1B7-76012E8A6F74}" sibTransId="{C08772C4-2B39-4736-92DD-F18C1E35F6E6}"/>
    <dgm:cxn modelId="{1B81C47E-BAC4-4DC5-B785-BC68C876FB7A}" srcId="{13C2668F-3CFD-41FF-AB35-7E1B5ABEFC38}" destId="{1ABE49E2-301E-4E3E-803C-785E7758A4A4}" srcOrd="3" destOrd="0" parTransId="{7B5D0E49-CD70-4FA1-AFCA-D0C8C81F8479}" sibTransId="{9056AC70-697D-43B2-BD52-E89EA62E373C}"/>
    <dgm:cxn modelId="{F9936CF0-E92C-4F46-9ADF-F51E8CAD7D5F}" type="presOf" srcId="{8F102C99-E370-4AD1-B49B-E8565FEA5790}" destId="{D69F65E0-DE36-489C-AA4C-794A2D328D71}" srcOrd="1" destOrd="0" presId="urn:microsoft.com/office/officeart/2005/8/layout/vProcess5"/>
    <dgm:cxn modelId="{8AA20899-7143-47C7-8A55-EA5C4014D044}" type="presOf" srcId="{0307D9C5-9E9D-4B1B-B488-75EA2694A9E5}" destId="{8F292854-4896-4394-BA69-E7382EE08877}" srcOrd="1" destOrd="0" presId="urn:microsoft.com/office/officeart/2005/8/layout/vProcess5"/>
    <dgm:cxn modelId="{92EC21D9-EA8F-46D7-95BD-7C4D9CE804DB}" srcId="{13C2668F-3CFD-41FF-AB35-7E1B5ABEFC38}" destId="{0307D9C5-9E9D-4B1B-B488-75EA2694A9E5}" srcOrd="2" destOrd="0" parTransId="{B6EFA389-7010-40C8-8F80-A0BAACA1699A}" sibTransId="{7FC4AFFE-B414-4C38-9CC6-FB3AA26ED6AF}"/>
    <dgm:cxn modelId="{6A906E09-017E-44D6-AF05-171A40171891}" type="presParOf" srcId="{C36D7F54-A843-40FE-96C0-74815242AA97}" destId="{EEA748B4-2D32-4412-B0F4-77B61EB7622E}" srcOrd="0" destOrd="0" presId="urn:microsoft.com/office/officeart/2005/8/layout/vProcess5"/>
    <dgm:cxn modelId="{0B777E76-48DA-4D47-AB86-147B35E3CC7D}" type="presParOf" srcId="{C36D7F54-A843-40FE-96C0-74815242AA97}" destId="{CA8EBE30-D733-448C-A95A-55FD40B8A8AF}" srcOrd="1" destOrd="0" presId="urn:microsoft.com/office/officeart/2005/8/layout/vProcess5"/>
    <dgm:cxn modelId="{DDFC389D-E907-4338-8822-97AAC5FF74B8}" type="presParOf" srcId="{C36D7F54-A843-40FE-96C0-74815242AA97}" destId="{4687F846-8EBC-4901-8317-CC4BE00B42A5}" srcOrd="2" destOrd="0" presId="urn:microsoft.com/office/officeart/2005/8/layout/vProcess5"/>
    <dgm:cxn modelId="{9E66F15E-65AD-404D-B7BC-E8DCD0C98B63}" type="presParOf" srcId="{C36D7F54-A843-40FE-96C0-74815242AA97}" destId="{C47237A8-4F32-4DB1-8925-4CBB9CA4C2B1}" srcOrd="3" destOrd="0" presId="urn:microsoft.com/office/officeart/2005/8/layout/vProcess5"/>
    <dgm:cxn modelId="{0E4DDA17-54AB-4A45-A04D-DCB850F1BF65}" type="presParOf" srcId="{C36D7F54-A843-40FE-96C0-74815242AA97}" destId="{5DB0CD71-25B7-4B82-A323-A65B4F9C1722}" srcOrd="4" destOrd="0" presId="urn:microsoft.com/office/officeart/2005/8/layout/vProcess5"/>
    <dgm:cxn modelId="{C3447994-6138-4134-B4B4-4FE81FFDD176}" type="presParOf" srcId="{C36D7F54-A843-40FE-96C0-74815242AA97}" destId="{45B37055-0391-4D36-A9DD-6A0D99E27759}" srcOrd="5" destOrd="0" presId="urn:microsoft.com/office/officeart/2005/8/layout/vProcess5"/>
    <dgm:cxn modelId="{3EFE0371-7D13-4741-A7EB-85FAF656FD63}" type="presParOf" srcId="{C36D7F54-A843-40FE-96C0-74815242AA97}" destId="{19D47ECA-6689-4A13-90E6-A705CE048B60}" srcOrd="6" destOrd="0" presId="urn:microsoft.com/office/officeart/2005/8/layout/vProcess5"/>
    <dgm:cxn modelId="{DDDC1AAF-5F4E-4949-9C46-6B221CB2C13B}" type="presParOf" srcId="{C36D7F54-A843-40FE-96C0-74815242AA97}" destId="{80F9429F-FBB1-4C6F-AB83-8794C9DFF204}" srcOrd="7" destOrd="0" presId="urn:microsoft.com/office/officeart/2005/8/layout/vProcess5"/>
    <dgm:cxn modelId="{57474084-DE53-4852-874F-DC393AA2BC07}" type="presParOf" srcId="{C36D7F54-A843-40FE-96C0-74815242AA97}" destId="{432B78ED-AD37-4B5D-9808-D14A13ACD448}" srcOrd="8" destOrd="0" presId="urn:microsoft.com/office/officeart/2005/8/layout/vProcess5"/>
    <dgm:cxn modelId="{5272590D-48EB-4E53-8B75-B0B7D28C7348}" type="presParOf" srcId="{C36D7F54-A843-40FE-96C0-74815242AA97}" destId="{D69F65E0-DE36-489C-AA4C-794A2D328D71}" srcOrd="9" destOrd="0" presId="urn:microsoft.com/office/officeart/2005/8/layout/vProcess5"/>
    <dgm:cxn modelId="{36CB74BF-9CC6-4AFF-872E-7A9D1D0D11E8}" type="presParOf" srcId="{C36D7F54-A843-40FE-96C0-74815242AA97}" destId="{8F292854-4896-4394-BA69-E7382EE08877}" srcOrd="10" destOrd="0" presId="urn:microsoft.com/office/officeart/2005/8/layout/vProcess5"/>
    <dgm:cxn modelId="{35C326B8-D762-43B1-A84F-9F716DCDF242}" type="presParOf" srcId="{C36D7F54-A843-40FE-96C0-74815242AA97}" destId="{ED2A764E-46B8-416C-BE2E-AB35643F60F4}"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495FA1E-95C8-4B09-838F-DDE3B0534B98}" type="doc">
      <dgm:prSet loTypeId="urn:microsoft.com/office/officeart/2005/8/layout/process4" loCatId="list" qsTypeId="urn:microsoft.com/office/officeart/2005/8/quickstyle/simple4" qsCatId="simple" csTypeId="urn:microsoft.com/office/officeart/2005/8/colors/accent4_3" csCatId="accent4" phldr="1"/>
      <dgm:spPr/>
      <dgm:t>
        <a:bodyPr/>
        <a:lstStyle/>
        <a:p>
          <a:endParaRPr lang="en-US"/>
        </a:p>
      </dgm:t>
    </dgm:pt>
    <dgm:pt modelId="{2ACD90CA-8490-461B-BEE7-AF97F9CD7550}">
      <dgm:prSet phldrT="[Text]"/>
      <dgm:spPr/>
      <dgm:t>
        <a:bodyPr/>
        <a:lstStyle/>
        <a:p>
          <a:r>
            <a:rPr lang="en-US" b="1"/>
            <a:t>Hubungan di tingkat kelompok</a:t>
          </a:r>
          <a:endParaRPr lang="en-US" b="1" dirty="0"/>
        </a:p>
      </dgm:t>
    </dgm:pt>
    <dgm:pt modelId="{044FA96D-40CB-47F3-A9F6-C24B917A9BB7}" type="parTrans" cxnId="{6FCB9A87-AC8E-4083-9515-085F07B51DA4}">
      <dgm:prSet/>
      <dgm:spPr/>
      <dgm:t>
        <a:bodyPr/>
        <a:lstStyle/>
        <a:p>
          <a:endParaRPr lang="en-US"/>
        </a:p>
      </dgm:t>
    </dgm:pt>
    <dgm:pt modelId="{B54C1041-9C81-4E65-979F-50BA41483BA4}" type="sibTrans" cxnId="{6FCB9A87-AC8E-4083-9515-085F07B51DA4}">
      <dgm:prSet/>
      <dgm:spPr/>
      <dgm:t>
        <a:bodyPr/>
        <a:lstStyle/>
        <a:p>
          <a:endParaRPr lang="en-US"/>
        </a:p>
      </dgm:t>
    </dgm:pt>
    <dgm:pt modelId="{F115C547-0783-40E2-9FC9-9A628BBF4C30}">
      <dgm:prSet phldrT="[Text]"/>
      <dgm:spPr/>
      <dgm:t>
        <a:bodyPr/>
        <a:lstStyle/>
        <a:p>
          <a:r>
            <a:rPr lang="en-US" b="1"/>
            <a:t>Hubungan di level individu</a:t>
          </a:r>
          <a:endParaRPr lang="en-US" b="1" dirty="0"/>
        </a:p>
      </dgm:t>
    </dgm:pt>
    <dgm:pt modelId="{94F29248-95A6-4EF4-9F71-5987D46F771D}" type="parTrans" cxnId="{C3223AD7-0F16-4D8B-8A74-57099DD56855}">
      <dgm:prSet/>
      <dgm:spPr/>
      <dgm:t>
        <a:bodyPr/>
        <a:lstStyle/>
        <a:p>
          <a:endParaRPr lang="en-US"/>
        </a:p>
      </dgm:t>
    </dgm:pt>
    <dgm:pt modelId="{AD98B6B9-EFB7-415A-B1A6-E3947CAB79CC}" type="sibTrans" cxnId="{C3223AD7-0F16-4D8B-8A74-57099DD56855}">
      <dgm:prSet/>
      <dgm:spPr/>
      <dgm:t>
        <a:bodyPr/>
        <a:lstStyle/>
        <a:p>
          <a:endParaRPr lang="en-US"/>
        </a:p>
      </dgm:t>
    </dgm:pt>
    <dgm:pt modelId="{72507720-6EAE-4C8E-987B-A475C1D8CAEB}">
      <dgm:prSet phldrT="[Text]"/>
      <dgm:spPr/>
      <dgm:t>
        <a:bodyPr/>
        <a:lstStyle/>
        <a:p>
          <a:r>
            <a:rPr lang="en-US" b="1"/>
            <a:t>Penyebab mendahului akibat</a:t>
          </a:r>
          <a:endParaRPr lang="en-US" b="1" dirty="0"/>
        </a:p>
      </dgm:t>
    </dgm:pt>
    <dgm:pt modelId="{84169A0C-5DF0-4BE5-990D-7D71B9A27C54}" type="parTrans" cxnId="{3D512D97-C66E-48BC-B9A6-877B08334AB2}">
      <dgm:prSet/>
      <dgm:spPr/>
      <dgm:t>
        <a:bodyPr/>
        <a:lstStyle/>
        <a:p>
          <a:endParaRPr lang="en-US"/>
        </a:p>
      </dgm:t>
    </dgm:pt>
    <dgm:pt modelId="{9420A2F5-E893-4799-883F-40547415330F}" type="sibTrans" cxnId="{3D512D97-C66E-48BC-B9A6-877B08334AB2}">
      <dgm:prSet/>
      <dgm:spPr/>
      <dgm:t>
        <a:bodyPr/>
        <a:lstStyle/>
        <a:p>
          <a:endParaRPr lang="en-US"/>
        </a:p>
      </dgm:t>
    </dgm:pt>
    <dgm:pt modelId="{09C52042-D600-4A98-BA8E-C55FCF9B2778}">
      <dgm:prSet phldrT="[Text]"/>
      <dgm:spPr/>
      <dgm:t>
        <a:bodyPr/>
        <a:lstStyle/>
        <a:p>
          <a:r>
            <a:rPr lang="en-US" b="1"/>
            <a:t>Penyebab diubah akibat jadi berubah</a:t>
          </a:r>
          <a:endParaRPr lang="en-US" b="1" dirty="0"/>
        </a:p>
      </dgm:t>
    </dgm:pt>
    <dgm:pt modelId="{AA893ACC-29B9-48E4-8158-CC95FC583481}" type="parTrans" cxnId="{6846FCCD-2B1B-4EF7-BFC2-A15FA07BA567}">
      <dgm:prSet/>
      <dgm:spPr/>
      <dgm:t>
        <a:bodyPr/>
        <a:lstStyle/>
        <a:p>
          <a:endParaRPr lang="en-US"/>
        </a:p>
      </dgm:t>
    </dgm:pt>
    <dgm:pt modelId="{B0509513-7BFD-44C8-B1C3-7FEEDB4836CB}" type="sibTrans" cxnId="{6846FCCD-2B1B-4EF7-BFC2-A15FA07BA567}">
      <dgm:prSet/>
      <dgm:spPr/>
      <dgm:t>
        <a:bodyPr/>
        <a:lstStyle/>
        <a:p>
          <a:endParaRPr lang="en-US"/>
        </a:p>
      </dgm:t>
    </dgm:pt>
    <dgm:pt modelId="{221071C0-DB4B-4579-8D80-5C02D1EF7884}">
      <dgm:prSet phldrT="[Text]"/>
      <dgm:spPr/>
      <dgm:t>
        <a:bodyPr/>
        <a:lstStyle/>
        <a:p>
          <a:r>
            <a:rPr lang="en-US" b="1"/>
            <a:t>Kontribusi penyebab atau khasiat</a:t>
          </a:r>
          <a:endParaRPr lang="en-US" b="1" dirty="0"/>
        </a:p>
      </dgm:t>
    </dgm:pt>
    <dgm:pt modelId="{6FE710E5-8CC8-4D88-BB33-1D72AC185B0E}" type="parTrans" cxnId="{67003CB6-880C-4176-9230-F93245CA407D}">
      <dgm:prSet/>
      <dgm:spPr/>
      <dgm:t>
        <a:bodyPr/>
        <a:lstStyle/>
        <a:p>
          <a:endParaRPr lang="en-US"/>
        </a:p>
      </dgm:t>
    </dgm:pt>
    <dgm:pt modelId="{20137B9A-4B67-40C5-9F7B-05BB5D125543}" type="sibTrans" cxnId="{67003CB6-880C-4176-9230-F93245CA407D}">
      <dgm:prSet/>
      <dgm:spPr/>
      <dgm:t>
        <a:bodyPr/>
        <a:lstStyle/>
        <a:p>
          <a:endParaRPr lang="en-US"/>
        </a:p>
      </dgm:t>
    </dgm:pt>
    <dgm:pt modelId="{8557A269-8E36-4937-AABB-BFCCEF942C5B}" type="pres">
      <dgm:prSet presAssocID="{1495FA1E-95C8-4B09-838F-DDE3B0534B98}" presName="Name0" presStyleCnt="0">
        <dgm:presLayoutVars>
          <dgm:dir/>
          <dgm:animLvl val="lvl"/>
          <dgm:resizeHandles val="exact"/>
        </dgm:presLayoutVars>
      </dgm:prSet>
      <dgm:spPr/>
      <dgm:t>
        <a:bodyPr/>
        <a:lstStyle/>
        <a:p>
          <a:endParaRPr lang="en-US"/>
        </a:p>
      </dgm:t>
    </dgm:pt>
    <dgm:pt modelId="{999A2EDB-BF68-4AA0-98D3-FAD3A6522CF2}" type="pres">
      <dgm:prSet presAssocID="{221071C0-DB4B-4579-8D80-5C02D1EF7884}" presName="boxAndChildren" presStyleCnt="0"/>
      <dgm:spPr/>
    </dgm:pt>
    <dgm:pt modelId="{DB18AF3D-7E34-4CD2-8B41-05A494320F18}" type="pres">
      <dgm:prSet presAssocID="{221071C0-DB4B-4579-8D80-5C02D1EF7884}" presName="parentTextBox" presStyleLbl="node1" presStyleIdx="0" presStyleCnt="5"/>
      <dgm:spPr/>
      <dgm:t>
        <a:bodyPr/>
        <a:lstStyle/>
        <a:p>
          <a:endParaRPr lang="en-US"/>
        </a:p>
      </dgm:t>
    </dgm:pt>
    <dgm:pt modelId="{578ED744-E07B-4DB9-8CA0-81394D49E9DD}" type="pres">
      <dgm:prSet presAssocID="{B0509513-7BFD-44C8-B1C3-7FEEDB4836CB}" presName="sp" presStyleCnt="0"/>
      <dgm:spPr/>
    </dgm:pt>
    <dgm:pt modelId="{1393D80D-3484-453A-8835-B7832BF8AABF}" type="pres">
      <dgm:prSet presAssocID="{09C52042-D600-4A98-BA8E-C55FCF9B2778}" presName="arrowAndChildren" presStyleCnt="0"/>
      <dgm:spPr/>
    </dgm:pt>
    <dgm:pt modelId="{30167342-BB6A-47E1-B532-0B55B8F706E3}" type="pres">
      <dgm:prSet presAssocID="{09C52042-D600-4A98-BA8E-C55FCF9B2778}" presName="parentTextArrow" presStyleLbl="node1" presStyleIdx="1" presStyleCnt="5"/>
      <dgm:spPr/>
      <dgm:t>
        <a:bodyPr/>
        <a:lstStyle/>
        <a:p>
          <a:endParaRPr lang="en-US"/>
        </a:p>
      </dgm:t>
    </dgm:pt>
    <dgm:pt modelId="{51C9A33F-4E8F-409F-B8B6-AECDDAEE0E45}" type="pres">
      <dgm:prSet presAssocID="{9420A2F5-E893-4799-883F-40547415330F}" presName="sp" presStyleCnt="0"/>
      <dgm:spPr/>
    </dgm:pt>
    <dgm:pt modelId="{2FE1ECBF-8E20-42C4-814D-40A388188306}" type="pres">
      <dgm:prSet presAssocID="{72507720-6EAE-4C8E-987B-A475C1D8CAEB}" presName="arrowAndChildren" presStyleCnt="0"/>
      <dgm:spPr/>
    </dgm:pt>
    <dgm:pt modelId="{F0DEC9D0-0FE6-4882-91EF-9368F53191BB}" type="pres">
      <dgm:prSet presAssocID="{72507720-6EAE-4C8E-987B-A475C1D8CAEB}" presName="parentTextArrow" presStyleLbl="node1" presStyleIdx="2" presStyleCnt="5"/>
      <dgm:spPr/>
      <dgm:t>
        <a:bodyPr/>
        <a:lstStyle/>
        <a:p>
          <a:endParaRPr lang="en-US"/>
        </a:p>
      </dgm:t>
    </dgm:pt>
    <dgm:pt modelId="{4CB0F2EA-ED3E-469F-9F8B-675B608210A6}" type="pres">
      <dgm:prSet presAssocID="{AD98B6B9-EFB7-415A-B1A6-E3947CAB79CC}" presName="sp" presStyleCnt="0"/>
      <dgm:spPr/>
    </dgm:pt>
    <dgm:pt modelId="{F16E1F72-8A1D-4B77-BA59-D854D53DD9E8}" type="pres">
      <dgm:prSet presAssocID="{F115C547-0783-40E2-9FC9-9A628BBF4C30}" presName="arrowAndChildren" presStyleCnt="0"/>
      <dgm:spPr/>
    </dgm:pt>
    <dgm:pt modelId="{C4513A44-20C2-401A-9D86-7CCFB9161619}" type="pres">
      <dgm:prSet presAssocID="{F115C547-0783-40E2-9FC9-9A628BBF4C30}" presName="parentTextArrow" presStyleLbl="node1" presStyleIdx="3" presStyleCnt="5"/>
      <dgm:spPr/>
      <dgm:t>
        <a:bodyPr/>
        <a:lstStyle/>
        <a:p>
          <a:endParaRPr lang="en-US"/>
        </a:p>
      </dgm:t>
    </dgm:pt>
    <dgm:pt modelId="{074AFAB8-5704-4664-9090-57B7829F5A18}" type="pres">
      <dgm:prSet presAssocID="{B54C1041-9C81-4E65-979F-50BA41483BA4}" presName="sp" presStyleCnt="0"/>
      <dgm:spPr/>
    </dgm:pt>
    <dgm:pt modelId="{F19D7AF0-C72B-4624-9CD4-DF4004E539B2}" type="pres">
      <dgm:prSet presAssocID="{2ACD90CA-8490-461B-BEE7-AF97F9CD7550}" presName="arrowAndChildren" presStyleCnt="0"/>
      <dgm:spPr/>
    </dgm:pt>
    <dgm:pt modelId="{B10B04E4-8C7F-4E31-B5DF-018B413F0D0E}" type="pres">
      <dgm:prSet presAssocID="{2ACD90CA-8490-461B-BEE7-AF97F9CD7550}" presName="parentTextArrow" presStyleLbl="node1" presStyleIdx="4" presStyleCnt="5"/>
      <dgm:spPr/>
      <dgm:t>
        <a:bodyPr/>
        <a:lstStyle/>
        <a:p>
          <a:endParaRPr lang="en-US"/>
        </a:p>
      </dgm:t>
    </dgm:pt>
  </dgm:ptLst>
  <dgm:cxnLst>
    <dgm:cxn modelId="{C3223AD7-0F16-4D8B-8A74-57099DD56855}" srcId="{1495FA1E-95C8-4B09-838F-DDE3B0534B98}" destId="{F115C547-0783-40E2-9FC9-9A628BBF4C30}" srcOrd="1" destOrd="0" parTransId="{94F29248-95A6-4EF4-9F71-5987D46F771D}" sibTransId="{AD98B6B9-EFB7-415A-B1A6-E3947CAB79CC}"/>
    <dgm:cxn modelId="{6FCB9A87-AC8E-4083-9515-085F07B51DA4}" srcId="{1495FA1E-95C8-4B09-838F-DDE3B0534B98}" destId="{2ACD90CA-8490-461B-BEE7-AF97F9CD7550}" srcOrd="0" destOrd="0" parTransId="{044FA96D-40CB-47F3-A9F6-C24B917A9BB7}" sibTransId="{B54C1041-9C81-4E65-979F-50BA41483BA4}"/>
    <dgm:cxn modelId="{6846FCCD-2B1B-4EF7-BFC2-A15FA07BA567}" srcId="{1495FA1E-95C8-4B09-838F-DDE3B0534B98}" destId="{09C52042-D600-4A98-BA8E-C55FCF9B2778}" srcOrd="3" destOrd="0" parTransId="{AA893ACC-29B9-48E4-8158-CC95FC583481}" sibTransId="{B0509513-7BFD-44C8-B1C3-7FEEDB4836CB}"/>
    <dgm:cxn modelId="{67003CB6-880C-4176-9230-F93245CA407D}" srcId="{1495FA1E-95C8-4B09-838F-DDE3B0534B98}" destId="{221071C0-DB4B-4579-8D80-5C02D1EF7884}" srcOrd="4" destOrd="0" parTransId="{6FE710E5-8CC8-4D88-BB33-1D72AC185B0E}" sibTransId="{20137B9A-4B67-40C5-9F7B-05BB5D125543}"/>
    <dgm:cxn modelId="{95C86505-DC26-4B2E-968C-821137A419DD}" type="presOf" srcId="{72507720-6EAE-4C8E-987B-A475C1D8CAEB}" destId="{F0DEC9D0-0FE6-4882-91EF-9368F53191BB}" srcOrd="0" destOrd="0" presId="urn:microsoft.com/office/officeart/2005/8/layout/process4"/>
    <dgm:cxn modelId="{BB3C806C-881D-47B4-BF4F-2FCA09F41E85}" type="presOf" srcId="{2ACD90CA-8490-461B-BEE7-AF97F9CD7550}" destId="{B10B04E4-8C7F-4E31-B5DF-018B413F0D0E}" srcOrd="0" destOrd="0" presId="urn:microsoft.com/office/officeart/2005/8/layout/process4"/>
    <dgm:cxn modelId="{CEAECF5E-7915-4CCC-97EB-F24A86586FFE}" type="presOf" srcId="{1495FA1E-95C8-4B09-838F-DDE3B0534B98}" destId="{8557A269-8E36-4937-AABB-BFCCEF942C5B}" srcOrd="0" destOrd="0" presId="urn:microsoft.com/office/officeart/2005/8/layout/process4"/>
    <dgm:cxn modelId="{95E9D871-07A9-418F-BB39-3A0248A8384D}" type="presOf" srcId="{09C52042-D600-4A98-BA8E-C55FCF9B2778}" destId="{30167342-BB6A-47E1-B532-0B55B8F706E3}" srcOrd="0" destOrd="0" presId="urn:microsoft.com/office/officeart/2005/8/layout/process4"/>
    <dgm:cxn modelId="{3D512D97-C66E-48BC-B9A6-877B08334AB2}" srcId="{1495FA1E-95C8-4B09-838F-DDE3B0534B98}" destId="{72507720-6EAE-4C8E-987B-A475C1D8CAEB}" srcOrd="2" destOrd="0" parTransId="{84169A0C-5DF0-4BE5-990D-7D71B9A27C54}" sibTransId="{9420A2F5-E893-4799-883F-40547415330F}"/>
    <dgm:cxn modelId="{DE83BD4F-1AAC-4AA2-BAA0-B84EA81A9D65}" type="presOf" srcId="{F115C547-0783-40E2-9FC9-9A628BBF4C30}" destId="{C4513A44-20C2-401A-9D86-7CCFB9161619}" srcOrd="0" destOrd="0" presId="urn:microsoft.com/office/officeart/2005/8/layout/process4"/>
    <dgm:cxn modelId="{F6126144-7168-45A9-A4C5-3BA1082DD067}" type="presOf" srcId="{221071C0-DB4B-4579-8D80-5C02D1EF7884}" destId="{DB18AF3D-7E34-4CD2-8B41-05A494320F18}" srcOrd="0" destOrd="0" presId="urn:microsoft.com/office/officeart/2005/8/layout/process4"/>
    <dgm:cxn modelId="{C63F6143-171E-46EA-A169-F1070A2EE501}" type="presParOf" srcId="{8557A269-8E36-4937-AABB-BFCCEF942C5B}" destId="{999A2EDB-BF68-4AA0-98D3-FAD3A6522CF2}" srcOrd="0" destOrd="0" presId="urn:microsoft.com/office/officeart/2005/8/layout/process4"/>
    <dgm:cxn modelId="{043C35A8-544F-47F0-80D1-C0EA0C5AE963}" type="presParOf" srcId="{999A2EDB-BF68-4AA0-98D3-FAD3A6522CF2}" destId="{DB18AF3D-7E34-4CD2-8B41-05A494320F18}" srcOrd="0" destOrd="0" presId="urn:microsoft.com/office/officeart/2005/8/layout/process4"/>
    <dgm:cxn modelId="{B2C6F55B-349B-4991-A128-7D5736FAF69E}" type="presParOf" srcId="{8557A269-8E36-4937-AABB-BFCCEF942C5B}" destId="{578ED744-E07B-4DB9-8CA0-81394D49E9DD}" srcOrd="1" destOrd="0" presId="urn:microsoft.com/office/officeart/2005/8/layout/process4"/>
    <dgm:cxn modelId="{3DD1F505-40DF-42B7-82A5-061A59987C91}" type="presParOf" srcId="{8557A269-8E36-4937-AABB-BFCCEF942C5B}" destId="{1393D80D-3484-453A-8835-B7832BF8AABF}" srcOrd="2" destOrd="0" presId="urn:microsoft.com/office/officeart/2005/8/layout/process4"/>
    <dgm:cxn modelId="{E191450E-70DD-41D9-B00F-DFC09EACCD14}" type="presParOf" srcId="{1393D80D-3484-453A-8835-B7832BF8AABF}" destId="{30167342-BB6A-47E1-B532-0B55B8F706E3}" srcOrd="0" destOrd="0" presId="urn:microsoft.com/office/officeart/2005/8/layout/process4"/>
    <dgm:cxn modelId="{1BBB0172-641E-4193-BD85-BC6F3851134D}" type="presParOf" srcId="{8557A269-8E36-4937-AABB-BFCCEF942C5B}" destId="{51C9A33F-4E8F-409F-B8B6-AECDDAEE0E45}" srcOrd="3" destOrd="0" presId="urn:microsoft.com/office/officeart/2005/8/layout/process4"/>
    <dgm:cxn modelId="{3F2DB371-CE99-43D1-9701-206F4D2F64E1}" type="presParOf" srcId="{8557A269-8E36-4937-AABB-BFCCEF942C5B}" destId="{2FE1ECBF-8E20-42C4-814D-40A388188306}" srcOrd="4" destOrd="0" presId="urn:microsoft.com/office/officeart/2005/8/layout/process4"/>
    <dgm:cxn modelId="{740023A7-2324-42EF-93F1-6217CDCFD6E2}" type="presParOf" srcId="{2FE1ECBF-8E20-42C4-814D-40A388188306}" destId="{F0DEC9D0-0FE6-4882-91EF-9368F53191BB}" srcOrd="0" destOrd="0" presId="urn:microsoft.com/office/officeart/2005/8/layout/process4"/>
    <dgm:cxn modelId="{68E08DF8-E9D0-49FD-9F08-86EC5920F9D1}" type="presParOf" srcId="{8557A269-8E36-4937-AABB-BFCCEF942C5B}" destId="{4CB0F2EA-ED3E-469F-9F8B-675B608210A6}" srcOrd="5" destOrd="0" presId="urn:microsoft.com/office/officeart/2005/8/layout/process4"/>
    <dgm:cxn modelId="{49B78B90-0931-4629-9A57-2B22A7A0F20F}" type="presParOf" srcId="{8557A269-8E36-4937-AABB-BFCCEF942C5B}" destId="{F16E1F72-8A1D-4B77-BA59-D854D53DD9E8}" srcOrd="6" destOrd="0" presId="urn:microsoft.com/office/officeart/2005/8/layout/process4"/>
    <dgm:cxn modelId="{A5612CC2-61BB-48F2-BAF2-A3F76774AB2D}" type="presParOf" srcId="{F16E1F72-8A1D-4B77-BA59-D854D53DD9E8}" destId="{C4513A44-20C2-401A-9D86-7CCFB9161619}" srcOrd="0" destOrd="0" presId="urn:microsoft.com/office/officeart/2005/8/layout/process4"/>
    <dgm:cxn modelId="{8CD18B34-A8C3-4237-8753-645B9E467060}" type="presParOf" srcId="{8557A269-8E36-4937-AABB-BFCCEF942C5B}" destId="{074AFAB8-5704-4664-9090-57B7829F5A18}" srcOrd="7" destOrd="0" presId="urn:microsoft.com/office/officeart/2005/8/layout/process4"/>
    <dgm:cxn modelId="{7973A024-B099-442F-937B-B79B4D6C8532}" type="presParOf" srcId="{8557A269-8E36-4937-AABB-BFCCEF942C5B}" destId="{F19D7AF0-C72B-4624-9CD4-DF4004E539B2}" srcOrd="8" destOrd="0" presId="urn:microsoft.com/office/officeart/2005/8/layout/process4"/>
    <dgm:cxn modelId="{304DC374-30F6-46CA-BCA3-5F6E8C73493F}" type="presParOf" srcId="{F19D7AF0-C72B-4624-9CD4-DF4004E539B2}" destId="{B10B04E4-8C7F-4E31-B5DF-018B413F0D0E}"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56CBEBF-901F-4023-9749-5BE6B16E4D1A}" type="doc">
      <dgm:prSet loTypeId="urn:microsoft.com/office/officeart/2005/8/layout/lProcess2" loCatId="list" qsTypeId="urn:microsoft.com/office/officeart/2005/8/quickstyle/simple4" qsCatId="simple" csTypeId="urn:microsoft.com/office/officeart/2005/8/colors/colorful3" csCatId="colorful" phldr="1"/>
      <dgm:spPr/>
      <dgm:t>
        <a:bodyPr/>
        <a:lstStyle/>
        <a:p>
          <a:endParaRPr lang="en-US"/>
        </a:p>
      </dgm:t>
    </dgm:pt>
    <dgm:pt modelId="{C3B82A2A-DD08-4CD4-BEEC-94567A9CB336}">
      <dgm:prSet phldrT="[Text]" custT="1"/>
      <dgm:spPr/>
      <dgm:t>
        <a:bodyPr/>
        <a:lstStyle/>
        <a:p>
          <a:r>
            <a:rPr lang="en-US" sz="2800"/>
            <a:t>Rekomendasi </a:t>
          </a:r>
          <a:r>
            <a:rPr lang="en-US" sz="2800" dirty="0" err="1"/>
            <a:t>didasarkan</a:t>
          </a:r>
          <a:r>
            <a:rPr lang="en-US" sz="2800" dirty="0"/>
            <a:t> </a:t>
          </a:r>
          <a:r>
            <a:rPr lang="en-US" sz="2800" dirty="0" err="1"/>
            <a:t>pada</a:t>
          </a:r>
          <a:r>
            <a:rPr lang="en-US" sz="2800" dirty="0"/>
            <a:t> </a:t>
          </a:r>
          <a:r>
            <a:rPr lang="en-US" sz="2800" dirty="0" err="1"/>
            <a:t>dua</a:t>
          </a:r>
          <a:r>
            <a:rPr lang="en-US" sz="2800" dirty="0"/>
            <a:t> </a:t>
          </a:r>
          <a:r>
            <a:rPr lang="en-US" sz="2800" dirty="0" err="1"/>
            <a:t>kriteria</a:t>
          </a:r>
          <a:r>
            <a:rPr lang="en-US" sz="2800"/>
            <a:t>: </a:t>
          </a:r>
          <a:br>
            <a:rPr lang="en-US" sz="2800"/>
          </a:br>
          <a:r>
            <a:rPr lang="en-US" sz="2800"/>
            <a:t>1.kualitas </a:t>
          </a:r>
          <a:r>
            <a:rPr lang="en-US" sz="2800" dirty="0" err="1"/>
            <a:t>dari</a:t>
          </a:r>
          <a:r>
            <a:rPr lang="en-US" sz="2800" dirty="0"/>
            <a:t> </a:t>
          </a:r>
          <a:r>
            <a:rPr lang="en-US" sz="2800" dirty="0" err="1"/>
            <a:t>bukti</a:t>
          </a:r>
          <a:r>
            <a:rPr lang="en-US" sz="2800" dirty="0"/>
            <a:t> </a:t>
          </a:r>
          <a:r>
            <a:rPr lang="en-US" sz="2800" err="1"/>
            <a:t>dan</a:t>
          </a:r>
          <a:r>
            <a:rPr lang="en-US" sz="2800"/>
            <a:t> 2.besaran </a:t>
          </a:r>
          <a:r>
            <a:rPr lang="en-US" sz="2800" dirty="0" err="1"/>
            <a:t>dari</a:t>
          </a:r>
          <a:r>
            <a:rPr lang="en-US" sz="2800" dirty="0"/>
            <a:t> </a:t>
          </a:r>
          <a:r>
            <a:rPr lang="en-US" sz="2800" dirty="0" err="1"/>
            <a:t>dampak</a:t>
          </a:r>
          <a:endParaRPr lang="en-US" sz="2800" dirty="0"/>
        </a:p>
      </dgm:t>
    </dgm:pt>
    <dgm:pt modelId="{7539E4E0-9BAC-4A3E-BD32-FD191EB6FAA4}" type="parTrans" cxnId="{A82E6EF5-A340-49FE-8691-6CC77C7D1015}">
      <dgm:prSet/>
      <dgm:spPr/>
      <dgm:t>
        <a:bodyPr/>
        <a:lstStyle/>
        <a:p>
          <a:endParaRPr lang="en-US"/>
        </a:p>
      </dgm:t>
    </dgm:pt>
    <dgm:pt modelId="{081B1A9A-798B-4E9A-8EFB-EA2FA66ABBBF}" type="sibTrans" cxnId="{A82E6EF5-A340-49FE-8691-6CC77C7D1015}">
      <dgm:prSet/>
      <dgm:spPr/>
      <dgm:t>
        <a:bodyPr/>
        <a:lstStyle/>
        <a:p>
          <a:endParaRPr lang="en-US"/>
        </a:p>
      </dgm:t>
    </dgm:pt>
    <dgm:pt modelId="{2DFA5D0C-2E88-466D-9A2E-4E5EECD9FDDA}">
      <dgm:prSet/>
      <dgm:spPr/>
      <dgm:t>
        <a:bodyPr/>
        <a:lstStyle/>
        <a:p>
          <a:r>
            <a:rPr lang="en-US"/>
            <a:t>1.Kualitas </a:t>
          </a:r>
          <a:r>
            <a:rPr lang="en-US" dirty="0" err="1"/>
            <a:t>Bukti</a:t>
          </a:r>
          <a:r>
            <a:rPr lang="en-US" dirty="0"/>
            <a:t> </a:t>
          </a:r>
          <a:r>
            <a:rPr lang="en-US" dirty="0" err="1"/>
            <a:t>dinilai</a:t>
          </a:r>
          <a:r>
            <a:rPr lang="en-US" dirty="0"/>
            <a:t> </a:t>
          </a:r>
          <a:r>
            <a:rPr lang="en-US" dirty="0" err="1"/>
            <a:t>berdasarkan</a:t>
          </a:r>
          <a:r>
            <a:rPr lang="en-US" dirty="0"/>
            <a:t> </a:t>
          </a:r>
          <a:r>
            <a:rPr lang="en-US" dirty="0" err="1"/>
            <a:t>tipe</a:t>
          </a:r>
          <a:r>
            <a:rPr lang="en-US" dirty="0"/>
            <a:t> </a:t>
          </a:r>
          <a:r>
            <a:rPr lang="en-US" dirty="0" err="1"/>
            <a:t>penelitian</a:t>
          </a:r>
          <a:r>
            <a:rPr lang="en-US" dirty="0"/>
            <a:t> </a:t>
          </a:r>
          <a:r>
            <a:rPr lang="en-US" dirty="0" err="1"/>
            <a:t>dan</a:t>
          </a:r>
          <a:r>
            <a:rPr lang="en-US" dirty="0"/>
            <a:t> </a:t>
          </a:r>
          <a:r>
            <a:rPr lang="en-US" dirty="0" err="1"/>
            <a:t>seberapa</a:t>
          </a:r>
          <a:r>
            <a:rPr lang="en-US" dirty="0"/>
            <a:t> </a:t>
          </a:r>
          <a:r>
            <a:rPr lang="en-US" dirty="0" err="1"/>
            <a:t>baik</a:t>
          </a:r>
          <a:r>
            <a:rPr lang="en-US" dirty="0"/>
            <a:t> </a:t>
          </a:r>
          <a:r>
            <a:rPr lang="en-US" dirty="0" err="1"/>
            <a:t>penelitian</a:t>
          </a:r>
          <a:r>
            <a:rPr lang="en-US" dirty="0"/>
            <a:t> </a:t>
          </a:r>
          <a:r>
            <a:rPr lang="en-US" dirty="0" err="1"/>
            <a:t>dilakukan</a:t>
          </a:r>
          <a:endParaRPr lang="en-US" dirty="0"/>
        </a:p>
      </dgm:t>
    </dgm:pt>
    <dgm:pt modelId="{758E3E87-33A6-44EE-A42E-9AF49A46361F}" type="parTrans" cxnId="{D0CF6EF5-32D9-4B1A-BC23-FD1D519EFDA4}">
      <dgm:prSet/>
      <dgm:spPr/>
      <dgm:t>
        <a:bodyPr/>
        <a:lstStyle/>
        <a:p>
          <a:endParaRPr lang="en-US"/>
        </a:p>
      </dgm:t>
    </dgm:pt>
    <dgm:pt modelId="{11EA584A-BAAA-441C-95E3-31C88C14C4CD}" type="sibTrans" cxnId="{D0CF6EF5-32D9-4B1A-BC23-FD1D519EFDA4}">
      <dgm:prSet/>
      <dgm:spPr/>
      <dgm:t>
        <a:bodyPr/>
        <a:lstStyle/>
        <a:p>
          <a:endParaRPr lang="en-US"/>
        </a:p>
      </dgm:t>
    </dgm:pt>
    <dgm:pt modelId="{84C42166-7CC2-41B7-A90A-9A8CA2D75A15}">
      <dgm:prSet/>
      <dgm:spPr/>
      <dgm:t>
        <a:bodyPr/>
        <a:lstStyle/>
        <a:p>
          <a:r>
            <a:rPr lang="en-US"/>
            <a:t>2.Besaran </a:t>
          </a:r>
          <a:r>
            <a:rPr lang="en-US" dirty="0" err="1"/>
            <a:t>dampak</a:t>
          </a:r>
          <a:r>
            <a:rPr lang="en-US" dirty="0"/>
            <a:t> </a:t>
          </a:r>
          <a:r>
            <a:rPr lang="en-US" dirty="0" err="1"/>
            <a:t>berhubungan</a:t>
          </a:r>
          <a:r>
            <a:rPr lang="en-US" dirty="0"/>
            <a:t> </a:t>
          </a:r>
          <a:r>
            <a:rPr lang="en-US" dirty="0" err="1"/>
            <a:t>dengan</a:t>
          </a:r>
          <a:r>
            <a:rPr lang="en-US" dirty="0"/>
            <a:t> </a:t>
          </a:r>
          <a:r>
            <a:rPr lang="en-US" dirty="0" err="1"/>
            <a:t>seberapa</a:t>
          </a:r>
          <a:r>
            <a:rPr lang="en-US" dirty="0"/>
            <a:t> </a:t>
          </a:r>
          <a:r>
            <a:rPr lang="en-US" err="1"/>
            <a:t>besar</a:t>
          </a:r>
          <a:r>
            <a:rPr lang="en-US"/>
            <a:t> disabilitas, kesakitan, atau </a:t>
          </a:r>
          <a:r>
            <a:rPr lang="en-US" dirty="0" err="1"/>
            <a:t>kematian</a:t>
          </a:r>
          <a:r>
            <a:rPr lang="en-US" dirty="0"/>
            <a:t> </a:t>
          </a:r>
          <a:r>
            <a:rPr lang="en-US" dirty="0" err="1"/>
            <a:t>akibat</a:t>
          </a:r>
          <a:r>
            <a:rPr lang="en-US" dirty="0"/>
            <a:t> </a:t>
          </a:r>
          <a:r>
            <a:rPr lang="en-US" dirty="0" err="1"/>
            <a:t>penyakit</a:t>
          </a:r>
          <a:r>
            <a:rPr lang="en-US" dirty="0"/>
            <a:t> </a:t>
          </a:r>
          <a:r>
            <a:rPr lang="en-US" dirty="0" err="1"/>
            <a:t>dapat</a:t>
          </a:r>
          <a:r>
            <a:rPr lang="en-US" dirty="0"/>
            <a:t> </a:t>
          </a:r>
          <a:r>
            <a:rPr lang="en-US" dirty="0" err="1"/>
            <a:t>dihilangkan</a:t>
          </a:r>
          <a:r>
            <a:rPr lang="en-US" dirty="0"/>
            <a:t> </a:t>
          </a:r>
          <a:r>
            <a:rPr lang="en-US" dirty="0" err="1"/>
            <a:t>dengan</a:t>
          </a:r>
          <a:r>
            <a:rPr lang="en-US" dirty="0"/>
            <a:t> </a:t>
          </a:r>
          <a:r>
            <a:rPr lang="en-US" dirty="0" err="1"/>
            <a:t>intervensi</a:t>
          </a:r>
          <a:endParaRPr lang="en-US" dirty="0"/>
        </a:p>
      </dgm:t>
    </dgm:pt>
    <dgm:pt modelId="{0EE4FFB1-2ED5-42B8-AF89-521E6B1795D3}" type="parTrans" cxnId="{9617EF56-8376-44DF-BE26-62C94FB154E4}">
      <dgm:prSet/>
      <dgm:spPr/>
      <dgm:t>
        <a:bodyPr/>
        <a:lstStyle/>
        <a:p>
          <a:endParaRPr lang="en-US"/>
        </a:p>
      </dgm:t>
    </dgm:pt>
    <dgm:pt modelId="{5533DCEE-032E-428E-ADBD-632A4C97089A}" type="sibTrans" cxnId="{9617EF56-8376-44DF-BE26-62C94FB154E4}">
      <dgm:prSet/>
      <dgm:spPr/>
      <dgm:t>
        <a:bodyPr/>
        <a:lstStyle/>
        <a:p>
          <a:endParaRPr lang="en-US"/>
        </a:p>
      </dgm:t>
    </dgm:pt>
    <dgm:pt modelId="{6E36A31B-6A3B-4524-B263-760DCD75BA6E}" type="pres">
      <dgm:prSet presAssocID="{A56CBEBF-901F-4023-9749-5BE6B16E4D1A}" presName="theList" presStyleCnt="0">
        <dgm:presLayoutVars>
          <dgm:dir/>
          <dgm:animLvl val="lvl"/>
          <dgm:resizeHandles val="exact"/>
        </dgm:presLayoutVars>
      </dgm:prSet>
      <dgm:spPr/>
      <dgm:t>
        <a:bodyPr/>
        <a:lstStyle/>
        <a:p>
          <a:endParaRPr lang="en-US"/>
        </a:p>
      </dgm:t>
    </dgm:pt>
    <dgm:pt modelId="{2EE1ADFF-4BE3-4E66-9F47-57400946FC6F}" type="pres">
      <dgm:prSet presAssocID="{C3B82A2A-DD08-4CD4-BEEC-94567A9CB336}" presName="compNode" presStyleCnt="0"/>
      <dgm:spPr/>
    </dgm:pt>
    <dgm:pt modelId="{2FF75359-BDB7-4124-A9CD-1D0FE2712EB7}" type="pres">
      <dgm:prSet presAssocID="{C3B82A2A-DD08-4CD4-BEEC-94567A9CB336}" presName="aNode" presStyleLbl="bgShp" presStyleIdx="0" presStyleCnt="1"/>
      <dgm:spPr/>
      <dgm:t>
        <a:bodyPr/>
        <a:lstStyle/>
        <a:p>
          <a:endParaRPr lang="en-US"/>
        </a:p>
      </dgm:t>
    </dgm:pt>
    <dgm:pt modelId="{ACA8083C-8382-4F35-96CF-93AC0C12F8A9}" type="pres">
      <dgm:prSet presAssocID="{C3B82A2A-DD08-4CD4-BEEC-94567A9CB336}" presName="textNode" presStyleLbl="bgShp" presStyleIdx="0" presStyleCnt="1"/>
      <dgm:spPr/>
      <dgm:t>
        <a:bodyPr/>
        <a:lstStyle/>
        <a:p>
          <a:endParaRPr lang="en-US"/>
        </a:p>
      </dgm:t>
    </dgm:pt>
    <dgm:pt modelId="{87B714D5-5E6F-4204-8BC2-0FEF699B84E7}" type="pres">
      <dgm:prSet presAssocID="{C3B82A2A-DD08-4CD4-BEEC-94567A9CB336}" presName="compChildNode" presStyleCnt="0"/>
      <dgm:spPr/>
    </dgm:pt>
    <dgm:pt modelId="{5D8AD446-0C85-4DD9-BD8C-3FA9CD80EDB0}" type="pres">
      <dgm:prSet presAssocID="{C3B82A2A-DD08-4CD4-BEEC-94567A9CB336}" presName="theInnerList" presStyleCnt="0"/>
      <dgm:spPr/>
    </dgm:pt>
    <dgm:pt modelId="{DDCCC304-ED74-40EE-8B56-87332D9AB03A}" type="pres">
      <dgm:prSet presAssocID="{2DFA5D0C-2E88-466D-9A2E-4E5EECD9FDDA}" presName="childNode" presStyleLbl="node1" presStyleIdx="0" presStyleCnt="2">
        <dgm:presLayoutVars>
          <dgm:bulletEnabled val="1"/>
        </dgm:presLayoutVars>
      </dgm:prSet>
      <dgm:spPr/>
      <dgm:t>
        <a:bodyPr/>
        <a:lstStyle/>
        <a:p>
          <a:endParaRPr lang="en-US"/>
        </a:p>
      </dgm:t>
    </dgm:pt>
    <dgm:pt modelId="{F8991AA0-BBB2-41CE-BEE1-DA96F998FF87}" type="pres">
      <dgm:prSet presAssocID="{2DFA5D0C-2E88-466D-9A2E-4E5EECD9FDDA}" presName="aSpace2" presStyleCnt="0"/>
      <dgm:spPr/>
    </dgm:pt>
    <dgm:pt modelId="{50138DBB-5F7F-4DB6-B706-B921A023EBCF}" type="pres">
      <dgm:prSet presAssocID="{84C42166-7CC2-41B7-A90A-9A8CA2D75A15}" presName="childNode" presStyleLbl="node1" presStyleIdx="1" presStyleCnt="2">
        <dgm:presLayoutVars>
          <dgm:bulletEnabled val="1"/>
        </dgm:presLayoutVars>
      </dgm:prSet>
      <dgm:spPr/>
      <dgm:t>
        <a:bodyPr/>
        <a:lstStyle/>
        <a:p>
          <a:endParaRPr lang="en-US"/>
        </a:p>
      </dgm:t>
    </dgm:pt>
  </dgm:ptLst>
  <dgm:cxnLst>
    <dgm:cxn modelId="{9617EF56-8376-44DF-BE26-62C94FB154E4}" srcId="{C3B82A2A-DD08-4CD4-BEEC-94567A9CB336}" destId="{84C42166-7CC2-41B7-A90A-9A8CA2D75A15}" srcOrd="1" destOrd="0" parTransId="{0EE4FFB1-2ED5-42B8-AF89-521E6B1795D3}" sibTransId="{5533DCEE-032E-428E-ADBD-632A4C97089A}"/>
    <dgm:cxn modelId="{D0CF6EF5-32D9-4B1A-BC23-FD1D519EFDA4}" srcId="{C3B82A2A-DD08-4CD4-BEEC-94567A9CB336}" destId="{2DFA5D0C-2E88-466D-9A2E-4E5EECD9FDDA}" srcOrd="0" destOrd="0" parTransId="{758E3E87-33A6-44EE-A42E-9AF49A46361F}" sibTransId="{11EA584A-BAAA-441C-95E3-31C88C14C4CD}"/>
    <dgm:cxn modelId="{F743EB7A-9839-4B36-BBDA-E7EA08CC2AC8}" type="presOf" srcId="{A56CBEBF-901F-4023-9749-5BE6B16E4D1A}" destId="{6E36A31B-6A3B-4524-B263-760DCD75BA6E}" srcOrd="0" destOrd="0" presId="urn:microsoft.com/office/officeart/2005/8/layout/lProcess2"/>
    <dgm:cxn modelId="{B9F2D90C-1689-41BF-BA6D-1E80A85D8A2D}" type="presOf" srcId="{C3B82A2A-DD08-4CD4-BEEC-94567A9CB336}" destId="{ACA8083C-8382-4F35-96CF-93AC0C12F8A9}" srcOrd="1" destOrd="0" presId="urn:microsoft.com/office/officeart/2005/8/layout/lProcess2"/>
    <dgm:cxn modelId="{FB9D10B3-D9FA-4EFE-90F9-618916A94256}" type="presOf" srcId="{84C42166-7CC2-41B7-A90A-9A8CA2D75A15}" destId="{50138DBB-5F7F-4DB6-B706-B921A023EBCF}" srcOrd="0" destOrd="0" presId="urn:microsoft.com/office/officeart/2005/8/layout/lProcess2"/>
    <dgm:cxn modelId="{1A81C3E7-796D-4E07-BD0C-3E2451A08889}" type="presOf" srcId="{C3B82A2A-DD08-4CD4-BEEC-94567A9CB336}" destId="{2FF75359-BDB7-4124-A9CD-1D0FE2712EB7}" srcOrd="0" destOrd="0" presId="urn:microsoft.com/office/officeart/2005/8/layout/lProcess2"/>
    <dgm:cxn modelId="{A82E6EF5-A340-49FE-8691-6CC77C7D1015}" srcId="{A56CBEBF-901F-4023-9749-5BE6B16E4D1A}" destId="{C3B82A2A-DD08-4CD4-BEEC-94567A9CB336}" srcOrd="0" destOrd="0" parTransId="{7539E4E0-9BAC-4A3E-BD32-FD191EB6FAA4}" sibTransId="{081B1A9A-798B-4E9A-8EFB-EA2FA66ABBBF}"/>
    <dgm:cxn modelId="{701C3462-ECDF-4D9F-8CCB-B356ACC4B3A3}" type="presOf" srcId="{2DFA5D0C-2E88-466D-9A2E-4E5EECD9FDDA}" destId="{DDCCC304-ED74-40EE-8B56-87332D9AB03A}" srcOrd="0" destOrd="0" presId="urn:microsoft.com/office/officeart/2005/8/layout/lProcess2"/>
    <dgm:cxn modelId="{D95347F7-CF5F-44B2-85E7-656045A145BD}" type="presParOf" srcId="{6E36A31B-6A3B-4524-B263-760DCD75BA6E}" destId="{2EE1ADFF-4BE3-4E66-9F47-57400946FC6F}" srcOrd="0" destOrd="0" presId="urn:microsoft.com/office/officeart/2005/8/layout/lProcess2"/>
    <dgm:cxn modelId="{1A4A116F-602A-4CB9-B9BC-31EB3CFAF102}" type="presParOf" srcId="{2EE1ADFF-4BE3-4E66-9F47-57400946FC6F}" destId="{2FF75359-BDB7-4124-A9CD-1D0FE2712EB7}" srcOrd="0" destOrd="0" presId="urn:microsoft.com/office/officeart/2005/8/layout/lProcess2"/>
    <dgm:cxn modelId="{F3A71879-AE0E-468F-9D62-C961B0445CC9}" type="presParOf" srcId="{2EE1ADFF-4BE3-4E66-9F47-57400946FC6F}" destId="{ACA8083C-8382-4F35-96CF-93AC0C12F8A9}" srcOrd="1" destOrd="0" presId="urn:microsoft.com/office/officeart/2005/8/layout/lProcess2"/>
    <dgm:cxn modelId="{E5A2B825-B280-4F66-B929-467F5434ED09}" type="presParOf" srcId="{2EE1ADFF-4BE3-4E66-9F47-57400946FC6F}" destId="{87B714D5-5E6F-4204-8BC2-0FEF699B84E7}" srcOrd="2" destOrd="0" presId="urn:microsoft.com/office/officeart/2005/8/layout/lProcess2"/>
    <dgm:cxn modelId="{545BE671-2064-4D0B-8D65-387FA7B2D0EE}" type="presParOf" srcId="{87B714D5-5E6F-4204-8BC2-0FEF699B84E7}" destId="{5D8AD446-0C85-4DD9-BD8C-3FA9CD80EDB0}" srcOrd="0" destOrd="0" presId="urn:microsoft.com/office/officeart/2005/8/layout/lProcess2"/>
    <dgm:cxn modelId="{0866E2DD-86A5-41C2-97E7-A5024E8EB9C3}" type="presParOf" srcId="{5D8AD446-0C85-4DD9-BD8C-3FA9CD80EDB0}" destId="{DDCCC304-ED74-40EE-8B56-87332D9AB03A}" srcOrd="0" destOrd="0" presId="urn:microsoft.com/office/officeart/2005/8/layout/lProcess2"/>
    <dgm:cxn modelId="{7068790A-5F7A-4853-8BC9-58EC076B15CB}" type="presParOf" srcId="{5D8AD446-0C85-4DD9-BD8C-3FA9CD80EDB0}" destId="{F8991AA0-BBB2-41CE-BEE1-DA96F998FF87}" srcOrd="1" destOrd="0" presId="urn:microsoft.com/office/officeart/2005/8/layout/lProcess2"/>
    <dgm:cxn modelId="{CD97BA11-175D-41DD-AB51-E5968ABB5D4E}" type="presParOf" srcId="{5D8AD446-0C85-4DD9-BD8C-3FA9CD80EDB0}" destId="{50138DBB-5F7F-4DB6-B706-B921A023EBCF}"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012AD74-4752-445B-81B9-A1768DC7DC7A}" type="doc">
      <dgm:prSet loTypeId="urn:microsoft.com/office/officeart/2008/layout/LinedList" loCatId="list" qsTypeId="urn:microsoft.com/office/officeart/2005/8/quickstyle/simple1" qsCatId="simple" csTypeId="urn:microsoft.com/office/officeart/2005/8/colors/accent4_1" csCatId="accent4" phldr="1"/>
      <dgm:spPr/>
      <dgm:t>
        <a:bodyPr/>
        <a:lstStyle/>
        <a:p>
          <a:endParaRPr lang="en-US"/>
        </a:p>
      </dgm:t>
    </dgm:pt>
    <dgm:pt modelId="{850DA783-424C-4396-B23E-B917E808211F}">
      <dgm:prSet phldrT="[Text]" custT="1"/>
      <dgm:spPr>
        <a:solidFill>
          <a:srgbClr val="FFFF00"/>
        </a:solidFill>
      </dgm:spPr>
      <dgm:t>
        <a:bodyPr/>
        <a:lstStyle/>
        <a:p>
          <a:endParaRPr lang="en-US" sz="2800"/>
        </a:p>
        <a:p>
          <a:r>
            <a:rPr lang="en-US" sz="2400"/>
            <a:t>Metode dalam menentukan pilihan implementasi dg pendekatan: “</a:t>
          </a:r>
          <a:r>
            <a:rPr lang="en-US" sz="2400" b="1"/>
            <a:t>Kapan-Siapa-Bagaimana</a:t>
          </a:r>
          <a:r>
            <a:rPr lang="en-US" sz="2400"/>
            <a:t>”</a:t>
          </a:r>
          <a:endParaRPr lang="en-US" sz="2800"/>
        </a:p>
      </dgm:t>
    </dgm:pt>
    <dgm:pt modelId="{91B44E04-7D39-46AE-8729-829A5A5E6C55}" type="parTrans" cxnId="{9B0FBC7F-25D8-4462-872D-CD700441C40F}">
      <dgm:prSet/>
      <dgm:spPr/>
      <dgm:t>
        <a:bodyPr/>
        <a:lstStyle/>
        <a:p>
          <a:endParaRPr lang="en-US"/>
        </a:p>
      </dgm:t>
    </dgm:pt>
    <dgm:pt modelId="{DFA4E984-135E-49E2-8C70-B144DB3F4963}" type="sibTrans" cxnId="{9B0FBC7F-25D8-4462-872D-CD700441C40F}">
      <dgm:prSet/>
      <dgm:spPr/>
      <dgm:t>
        <a:bodyPr/>
        <a:lstStyle/>
        <a:p>
          <a:endParaRPr lang="en-US"/>
        </a:p>
      </dgm:t>
    </dgm:pt>
    <dgm:pt modelId="{39F8FB1C-8F99-4159-847B-0066EC7E7FC8}">
      <dgm:prSet/>
      <dgm:spPr>
        <a:solidFill>
          <a:schemeClr val="accent1">
            <a:lumMod val="40000"/>
            <a:lumOff val="60000"/>
          </a:schemeClr>
        </a:solidFill>
      </dgm:spPr>
      <dgm:t>
        <a:bodyPr/>
        <a:lstStyle/>
        <a:p>
          <a:r>
            <a:rPr lang="en-US" b="1" dirty="0"/>
            <a:t>“</a:t>
          </a:r>
          <a:r>
            <a:rPr lang="en-US" b="1" dirty="0" err="1"/>
            <a:t>Kapan</a:t>
          </a:r>
          <a:r>
            <a:rPr lang="en-US" dirty="0"/>
            <a:t>”- </a:t>
          </a:r>
          <a:r>
            <a:rPr lang="en-US" dirty="0" err="1"/>
            <a:t>Waktu</a:t>
          </a:r>
          <a:r>
            <a:rPr lang="en-US" dirty="0"/>
            <a:t> </a:t>
          </a:r>
          <a:r>
            <a:rPr lang="en-US" dirty="0" err="1"/>
            <a:t>kejadian</a:t>
          </a:r>
          <a:r>
            <a:rPr lang="en-US" dirty="0"/>
            <a:t> </a:t>
          </a:r>
          <a:r>
            <a:rPr lang="en-US" dirty="0" err="1"/>
            <a:t>penyakit</a:t>
          </a:r>
          <a:r>
            <a:rPr lang="en-US" dirty="0"/>
            <a:t> </a:t>
          </a:r>
          <a:r>
            <a:rPr lang="en-US" dirty="0" err="1"/>
            <a:t>ketika</a:t>
          </a:r>
          <a:r>
            <a:rPr lang="en-US" dirty="0"/>
            <a:t> </a:t>
          </a:r>
          <a:r>
            <a:rPr lang="en-US" dirty="0" err="1"/>
            <a:t>intervensi</a:t>
          </a:r>
          <a:r>
            <a:rPr lang="en-US" dirty="0"/>
            <a:t> </a:t>
          </a:r>
          <a:r>
            <a:rPr lang="en-US" dirty="0" err="1"/>
            <a:t>berlangsung</a:t>
          </a:r>
          <a:r>
            <a:rPr lang="en-US"/>
            <a:t>. </a:t>
          </a:r>
        </a:p>
        <a:p>
          <a:r>
            <a:rPr lang="en-US"/>
            <a:t>Kategori </a:t>
          </a:r>
          <a:r>
            <a:rPr lang="en-US" dirty="0" err="1"/>
            <a:t>intervensi</a:t>
          </a:r>
          <a:r>
            <a:rPr lang="en-US" dirty="0"/>
            <a:t> </a:t>
          </a:r>
          <a:r>
            <a:rPr lang="en-US" b="1" i="1" dirty="0"/>
            <a:t>primary, secondary, </a:t>
          </a:r>
          <a:r>
            <a:rPr lang="en-US" dirty="0" err="1"/>
            <a:t>dan</a:t>
          </a:r>
          <a:r>
            <a:rPr lang="en-US" dirty="0"/>
            <a:t> </a:t>
          </a:r>
          <a:r>
            <a:rPr lang="en-US" b="1" i="1" dirty="0"/>
            <a:t>tertiary</a:t>
          </a:r>
          <a:endParaRPr lang="en-US" dirty="0"/>
        </a:p>
      </dgm:t>
    </dgm:pt>
    <dgm:pt modelId="{68D0CB5D-6379-49D7-925B-72A192314065}" type="parTrans" cxnId="{384FFE25-BF37-4C43-975E-7E9726A0539B}">
      <dgm:prSet/>
      <dgm:spPr/>
      <dgm:t>
        <a:bodyPr/>
        <a:lstStyle/>
        <a:p>
          <a:endParaRPr lang="en-US"/>
        </a:p>
      </dgm:t>
    </dgm:pt>
    <dgm:pt modelId="{5B799732-3193-4417-AB72-B2934B1CE4DA}" type="sibTrans" cxnId="{384FFE25-BF37-4C43-975E-7E9726A0539B}">
      <dgm:prSet/>
      <dgm:spPr/>
      <dgm:t>
        <a:bodyPr/>
        <a:lstStyle/>
        <a:p>
          <a:endParaRPr lang="en-US"/>
        </a:p>
      </dgm:t>
    </dgm:pt>
    <dgm:pt modelId="{692B8F06-10C4-4BDA-A3DC-9B9478370A1C}">
      <dgm:prSet/>
      <dgm:spPr>
        <a:solidFill>
          <a:schemeClr val="accent4">
            <a:lumMod val="40000"/>
            <a:lumOff val="60000"/>
          </a:schemeClr>
        </a:solidFill>
      </dgm:spPr>
      <dgm:t>
        <a:bodyPr/>
        <a:lstStyle/>
        <a:p>
          <a:r>
            <a:rPr lang="en-US" dirty="0"/>
            <a:t>“</a:t>
          </a:r>
          <a:r>
            <a:rPr lang="en-US" b="1" dirty="0" err="1"/>
            <a:t>Siapa</a:t>
          </a:r>
          <a:r>
            <a:rPr lang="en-US" dirty="0"/>
            <a:t>” – </a:t>
          </a:r>
          <a:r>
            <a:rPr lang="en-US" dirty="0" err="1"/>
            <a:t>Kepada</a:t>
          </a:r>
          <a:r>
            <a:rPr lang="en-US" dirty="0"/>
            <a:t> </a:t>
          </a:r>
          <a:r>
            <a:rPr lang="en-US" dirty="0" err="1"/>
            <a:t>siapa</a:t>
          </a:r>
          <a:r>
            <a:rPr lang="en-US" dirty="0"/>
            <a:t> </a:t>
          </a:r>
          <a:r>
            <a:rPr lang="en-US" dirty="0" err="1"/>
            <a:t>intervensi</a:t>
          </a:r>
          <a:r>
            <a:rPr lang="en-US" dirty="0"/>
            <a:t> </a:t>
          </a:r>
          <a:r>
            <a:rPr lang="en-US" dirty="0" err="1"/>
            <a:t>akan</a:t>
          </a:r>
          <a:r>
            <a:rPr lang="en-US" dirty="0"/>
            <a:t> </a:t>
          </a:r>
          <a:r>
            <a:rPr lang="en-US" dirty="0" err="1"/>
            <a:t>dilakukan</a:t>
          </a:r>
          <a:r>
            <a:rPr lang="en-US" dirty="0"/>
            <a:t>, </a:t>
          </a:r>
          <a:r>
            <a:rPr lang="en-US" dirty="0" err="1"/>
            <a:t>apakah</a:t>
          </a:r>
          <a:r>
            <a:rPr lang="en-US" dirty="0"/>
            <a:t> </a:t>
          </a:r>
          <a:r>
            <a:rPr lang="en-US" dirty="0" err="1"/>
            <a:t>dilakukan</a:t>
          </a:r>
          <a:r>
            <a:rPr lang="en-US" dirty="0"/>
            <a:t> </a:t>
          </a:r>
          <a:r>
            <a:rPr lang="en-US" dirty="0" err="1"/>
            <a:t>pada</a:t>
          </a:r>
          <a:r>
            <a:rPr lang="en-US" dirty="0"/>
            <a:t> </a:t>
          </a:r>
          <a:r>
            <a:rPr lang="en-US" b="1"/>
            <a:t>individual </a:t>
          </a:r>
          <a:r>
            <a:rPr lang="en-US"/>
            <a:t>atau </a:t>
          </a:r>
          <a:r>
            <a:rPr lang="en-US" b="1" dirty="0" err="1"/>
            <a:t>sekelompok</a:t>
          </a:r>
          <a:r>
            <a:rPr lang="en-US" b="1" dirty="0"/>
            <a:t> orang </a:t>
          </a:r>
          <a:r>
            <a:rPr lang="en-US" dirty="0"/>
            <a:t>yang </a:t>
          </a:r>
          <a:r>
            <a:rPr lang="en-US" dirty="0" err="1"/>
            <a:t>berisiko</a:t>
          </a:r>
          <a:endParaRPr lang="en-US" dirty="0"/>
        </a:p>
      </dgm:t>
    </dgm:pt>
    <dgm:pt modelId="{35C85794-EF51-443C-BFF6-566CED9E2A4A}" type="parTrans" cxnId="{E2EE99AB-4AA3-4FBE-A63B-F1886E9F7033}">
      <dgm:prSet/>
      <dgm:spPr/>
      <dgm:t>
        <a:bodyPr/>
        <a:lstStyle/>
        <a:p>
          <a:endParaRPr lang="en-US"/>
        </a:p>
      </dgm:t>
    </dgm:pt>
    <dgm:pt modelId="{7BD17368-5E73-46E4-9197-EC8242E7E243}" type="sibTrans" cxnId="{E2EE99AB-4AA3-4FBE-A63B-F1886E9F7033}">
      <dgm:prSet/>
      <dgm:spPr/>
      <dgm:t>
        <a:bodyPr/>
        <a:lstStyle/>
        <a:p>
          <a:endParaRPr lang="en-US"/>
        </a:p>
      </dgm:t>
    </dgm:pt>
    <dgm:pt modelId="{6B999A11-1F90-4FE4-B8FA-7A2C6394C0BD}">
      <dgm:prSet/>
      <dgm:spPr>
        <a:solidFill>
          <a:srgbClr val="FFC000"/>
        </a:solidFill>
        <a:ln>
          <a:solidFill>
            <a:srgbClr val="FFC000"/>
          </a:solidFill>
        </a:ln>
      </dgm:spPr>
      <dgm:t>
        <a:bodyPr/>
        <a:lstStyle/>
        <a:p>
          <a:r>
            <a:rPr lang="en-US" b="1" dirty="0"/>
            <a:t>“</a:t>
          </a:r>
          <a:r>
            <a:rPr lang="en-US" b="1" dirty="0" err="1"/>
            <a:t>Bagaimana</a:t>
          </a:r>
          <a:r>
            <a:rPr lang="en-US" dirty="0"/>
            <a:t>” – </a:t>
          </a:r>
          <a:r>
            <a:rPr lang="en-US" dirty="0" err="1"/>
            <a:t>Bagaimana</a:t>
          </a:r>
          <a:r>
            <a:rPr lang="en-US" dirty="0"/>
            <a:t> </a:t>
          </a:r>
          <a:r>
            <a:rPr lang="en-US" dirty="0" err="1"/>
            <a:t>mengimplementasikan</a:t>
          </a:r>
          <a:r>
            <a:rPr lang="en-US" dirty="0"/>
            <a:t> </a:t>
          </a:r>
          <a:r>
            <a:rPr lang="en-US" dirty="0" err="1"/>
            <a:t>intervensi</a:t>
          </a:r>
          <a:r>
            <a:rPr lang="en-US"/>
            <a:t>. </a:t>
          </a:r>
        </a:p>
        <a:p>
          <a:r>
            <a:rPr lang="en-US"/>
            <a:t>Pemberian </a:t>
          </a:r>
          <a:r>
            <a:rPr lang="en-US" b="1" dirty="0" err="1"/>
            <a:t>informasi</a:t>
          </a:r>
          <a:r>
            <a:rPr lang="en-US" b="1" dirty="0"/>
            <a:t> </a:t>
          </a:r>
          <a:r>
            <a:rPr lang="en-US" dirty="0"/>
            <a:t>(</a:t>
          </a:r>
          <a:r>
            <a:rPr lang="en-US" dirty="0" err="1"/>
            <a:t>edukasi</a:t>
          </a:r>
          <a:r>
            <a:rPr lang="en-US" dirty="0"/>
            <a:t>), </a:t>
          </a:r>
          <a:r>
            <a:rPr lang="en-US" b="1" dirty="0" err="1"/>
            <a:t>motivasi</a:t>
          </a:r>
          <a:r>
            <a:rPr lang="en-US" b="1" dirty="0"/>
            <a:t> </a:t>
          </a:r>
          <a:r>
            <a:rPr lang="en-US" dirty="0"/>
            <a:t>(</a:t>
          </a:r>
          <a:r>
            <a:rPr lang="en-US" dirty="0" err="1"/>
            <a:t>dorongan</a:t>
          </a:r>
          <a:r>
            <a:rPr lang="en-US" dirty="0"/>
            <a:t>), </a:t>
          </a:r>
          <a:r>
            <a:rPr lang="en-US" dirty="0" err="1"/>
            <a:t>atau</a:t>
          </a:r>
          <a:r>
            <a:rPr lang="en-US" dirty="0"/>
            <a:t> </a:t>
          </a:r>
          <a:r>
            <a:rPr lang="en-US" b="1" dirty="0" err="1"/>
            <a:t>obligasi</a:t>
          </a:r>
          <a:r>
            <a:rPr lang="en-US" b="1" dirty="0"/>
            <a:t> </a:t>
          </a:r>
          <a:r>
            <a:rPr lang="en-US" dirty="0"/>
            <a:t>(</a:t>
          </a:r>
          <a:r>
            <a:rPr lang="en-US" dirty="0" err="1"/>
            <a:t>kewajiban</a:t>
          </a:r>
          <a:r>
            <a:rPr lang="en-US" dirty="0"/>
            <a:t>)</a:t>
          </a:r>
        </a:p>
      </dgm:t>
    </dgm:pt>
    <dgm:pt modelId="{E69DD273-AA0D-46F9-9709-0B2FF31FB1ED}" type="parTrans" cxnId="{4A46A99A-6EC5-4BB7-8A67-A5225DABAF00}">
      <dgm:prSet/>
      <dgm:spPr/>
      <dgm:t>
        <a:bodyPr/>
        <a:lstStyle/>
        <a:p>
          <a:endParaRPr lang="en-US"/>
        </a:p>
      </dgm:t>
    </dgm:pt>
    <dgm:pt modelId="{9D368FF7-7BA1-44DC-9C6C-C0BC1CBF88EC}" type="sibTrans" cxnId="{4A46A99A-6EC5-4BB7-8A67-A5225DABAF00}">
      <dgm:prSet/>
      <dgm:spPr/>
      <dgm:t>
        <a:bodyPr/>
        <a:lstStyle/>
        <a:p>
          <a:endParaRPr lang="en-US"/>
        </a:p>
      </dgm:t>
    </dgm:pt>
    <dgm:pt modelId="{1EA82F09-971C-4AFB-AECC-7E223DBA41E9}" type="pres">
      <dgm:prSet presAssocID="{D012AD74-4752-445B-81B9-A1768DC7DC7A}" presName="vert0" presStyleCnt="0">
        <dgm:presLayoutVars>
          <dgm:dir/>
          <dgm:animOne val="branch"/>
          <dgm:animLvl val="lvl"/>
        </dgm:presLayoutVars>
      </dgm:prSet>
      <dgm:spPr/>
      <dgm:t>
        <a:bodyPr/>
        <a:lstStyle/>
        <a:p>
          <a:endParaRPr lang="en-US"/>
        </a:p>
      </dgm:t>
    </dgm:pt>
    <dgm:pt modelId="{02661B4B-CB9E-4B73-B0E7-5D4761666B99}" type="pres">
      <dgm:prSet presAssocID="{850DA783-424C-4396-B23E-B917E808211F}" presName="thickLine" presStyleLbl="alignNode1" presStyleIdx="0" presStyleCnt="1"/>
      <dgm:spPr/>
    </dgm:pt>
    <dgm:pt modelId="{B988AC85-1FDD-4586-9781-EDA97BDCB40E}" type="pres">
      <dgm:prSet presAssocID="{850DA783-424C-4396-B23E-B917E808211F}" presName="horz1" presStyleCnt="0"/>
      <dgm:spPr/>
    </dgm:pt>
    <dgm:pt modelId="{EDA7CA65-8B32-4B60-AC7B-1C4C318146CD}" type="pres">
      <dgm:prSet presAssocID="{850DA783-424C-4396-B23E-B917E808211F}" presName="tx1" presStyleLbl="revTx" presStyleIdx="0" presStyleCnt="4" custScaleX="124623"/>
      <dgm:spPr/>
      <dgm:t>
        <a:bodyPr/>
        <a:lstStyle/>
        <a:p>
          <a:endParaRPr lang="en-US"/>
        </a:p>
      </dgm:t>
    </dgm:pt>
    <dgm:pt modelId="{80140822-5A5B-43A4-924F-DEE9AD001552}" type="pres">
      <dgm:prSet presAssocID="{850DA783-424C-4396-B23E-B917E808211F}" presName="vert1" presStyleCnt="0"/>
      <dgm:spPr/>
    </dgm:pt>
    <dgm:pt modelId="{1B8CF802-667B-451F-BB56-6788CD7245CE}" type="pres">
      <dgm:prSet presAssocID="{39F8FB1C-8F99-4159-847B-0066EC7E7FC8}" presName="vertSpace2a" presStyleCnt="0"/>
      <dgm:spPr/>
    </dgm:pt>
    <dgm:pt modelId="{8A3491C5-99C7-4640-A7BE-6AB751FAFBF6}" type="pres">
      <dgm:prSet presAssocID="{39F8FB1C-8F99-4159-847B-0066EC7E7FC8}" presName="horz2" presStyleCnt="0"/>
      <dgm:spPr/>
    </dgm:pt>
    <dgm:pt modelId="{77753956-5C9C-48D7-BC30-E8C6CF3ADAB1}" type="pres">
      <dgm:prSet presAssocID="{39F8FB1C-8F99-4159-847B-0066EC7E7FC8}" presName="horzSpace2" presStyleCnt="0"/>
      <dgm:spPr/>
    </dgm:pt>
    <dgm:pt modelId="{E1B2C41C-3057-4A24-9D8B-D402ACE260DF}" type="pres">
      <dgm:prSet presAssocID="{39F8FB1C-8F99-4159-847B-0066EC7E7FC8}" presName="tx2" presStyleLbl="revTx" presStyleIdx="1" presStyleCnt="4"/>
      <dgm:spPr/>
      <dgm:t>
        <a:bodyPr/>
        <a:lstStyle/>
        <a:p>
          <a:endParaRPr lang="en-US"/>
        </a:p>
      </dgm:t>
    </dgm:pt>
    <dgm:pt modelId="{106619E3-BFF1-4F8C-9970-724A5AFC91E0}" type="pres">
      <dgm:prSet presAssocID="{39F8FB1C-8F99-4159-847B-0066EC7E7FC8}" presName="vert2" presStyleCnt="0"/>
      <dgm:spPr/>
    </dgm:pt>
    <dgm:pt modelId="{418C5761-8367-41DC-9B90-7809CE1F96B6}" type="pres">
      <dgm:prSet presAssocID="{39F8FB1C-8F99-4159-847B-0066EC7E7FC8}" presName="thinLine2b" presStyleLbl="callout" presStyleIdx="0" presStyleCnt="3"/>
      <dgm:spPr/>
    </dgm:pt>
    <dgm:pt modelId="{5F0BB127-9E3C-4141-8D3D-21C9F4D9B9D4}" type="pres">
      <dgm:prSet presAssocID="{39F8FB1C-8F99-4159-847B-0066EC7E7FC8}" presName="vertSpace2b" presStyleCnt="0"/>
      <dgm:spPr/>
    </dgm:pt>
    <dgm:pt modelId="{960DF531-600A-4DC4-BB35-81B27FC35B53}" type="pres">
      <dgm:prSet presAssocID="{692B8F06-10C4-4BDA-A3DC-9B9478370A1C}" presName="horz2" presStyleCnt="0"/>
      <dgm:spPr/>
    </dgm:pt>
    <dgm:pt modelId="{5A27A36B-8F3B-4B17-B621-6A3FB0A8266E}" type="pres">
      <dgm:prSet presAssocID="{692B8F06-10C4-4BDA-A3DC-9B9478370A1C}" presName="horzSpace2" presStyleCnt="0"/>
      <dgm:spPr/>
    </dgm:pt>
    <dgm:pt modelId="{D2E79114-8D56-4DDC-BB21-69D70B784FE9}" type="pres">
      <dgm:prSet presAssocID="{692B8F06-10C4-4BDA-A3DC-9B9478370A1C}" presName="tx2" presStyleLbl="revTx" presStyleIdx="2" presStyleCnt="4" custLinFactNeighborX="129" custLinFactNeighborY="4303"/>
      <dgm:spPr/>
      <dgm:t>
        <a:bodyPr/>
        <a:lstStyle/>
        <a:p>
          <a:endParaRPr lang="en-US"/>
        </a:p>
      </dgm:t>
    </dgm:pt>
    <dgm:pt modelId="{81402ECE-FA5E-4549-B1FF-C6E0BDFD18E8}" type="pres">
      <dgm:prSet presAssocID="{692B8F06-10C4-4BDA-A3DC-9B9478370A1C}" presName="vert2" presStyleCnt="0"/>
      <dgm:spPr/>
    </dgm:pt>
    <dgm:pt modelId="{E73A42E6-0889-43AA-AE9F-C9CDF6CE63A1}" type="pres">
      <dgm:prSet presAssocID="{692B8F06-10C4-4BDA-A3DC-9B9478370A1C}" presName="thinLine2b" presStyleLbl="callout" presStyleIdx="1" presStyleCnt="3"/>
      <dgm:spPr/>
    </dgm:pt>
    <dgm:pt modelId="{17A42A86-C48D-4979-ADDE-B21E2FB484F1}" type="pres">
      <dgm:prSet presAssocID="{692B8F06-10C4-4BDA-A3DC-9B9478370A1C}" presName="vertSpace2b" presStyleCnt="0"/>
      <dgm:spPr/>
    </dgm:pt>
    <dgm:pt modelId="{5E8842A0-B953-4002-BC49-F9C3CC3312C4}" type="pres">
      <dgm:prSet presAssocID="{6B999A11-1F90-4FE4-B8FA-7A2C6394C0BD}" presName="horz2" presStyleCnt="0"/>
      <dgm:spPr/>
    </dgm:pt>
    <dgm:pt modelId="{F6B1AD0C-35F7-4A84-9A90-DC09A332611B}" type="pres">
      <dgm:prSet presAssocID="{6B999A11-1F90-4FE4-B8FA-7A2C6394C0BD}" presName="horzSpace2" presStyleCnt="0"/>
      <dgm:spPr/>
    </dgm:pt>
    <dgm:pt modelId="{7C642A32-0EB9-4629-9210-BE715711CF49}" type="pres">
      <dgm:prSet presAssocID="{6B999A11-1F90-4FE4-B8FA-7A2C6394C0BD}" presName="tx2" presStyleLbl="revTx" presStyleIdx="3" presStyleCnt="4"/>
      <dgm:spPr/>
      <dgm:t>
        <a:bodyPr/>
        <a:lstStyle/>
        <a:p>
          <a:endParaRPr lang="en-US"/>
        </a:p>
      </dgm:t>
    </dgm:pt>
    <dgm:pt modelId="{EFDB88FE-C979-4694-AB59-30DC880240E1}" type="pres">
      <dgm:prSet presAssocID="{6B999A11-1F90-4FE4-B8FA-7A2C6394C0BD}" presName="vert2" presStyleCnt="0"/>
      <dgm:spPr/>
    </dgm:pt>
    <dgm:pt modelId="{C27746C7-B930-412B-91F5-E1E95F5FBDF9}" type="pres">
      <dgm:prSet presAssocID="{6B999A11-1F90-4FE4-B8FA-7A2C6394C0BD}" presName="thinLine2b" presStyleLbl="callout" presStyleIdx="2" presStyleCnt="3"/>
      <dgm:spPr/>
    </dgm:pt>
    <dgm:pt modelId="{2B2D3535-8EEF-4D0D-ADA4-F1316EC46A04}" type="pres">
      <dgm:prSet presAssocID="{6B999A11-1F90-4FE4-B8FA-7A2C6394C0BD}" presName="vertSpace2b" presStyleCnt="0"/>
      <dgm:spPr/>
    </dgm:pt>
  </dgm:ptLst>
  <dgm:cxnLst>
    <dgm:cxn modelId="{759583BB-0FC6-4405-9934-6699F6504C57}" type="presOf" srcId="{6B999A11-1F90-4FE4-B8FA-7A2C6394C0BD}" destId="{7C642A32-0EB9-4629-9210-BE715711CF49}" srcOrd="0" destOrd="0" presId="urn:microsoft.com/office/officeart/2008/layout/LinedList"/>
    <dgm:cxn modelId="{9AE86C6B-A130-41E6-BBCA-4D07066AC22C}" type="presOf" srcId="{692B8F06-10C4-4BDA-A3DC-9B9478370A1C}" destId="{D2E79114-8D56-4DDC-BB21-69D70B784FE9}" srcOrd="0" destOrd="0" presId="urn:microsoft.com/office/officeart/2008/layout/LinedList"/>
    <dgm:cxn modelId="{B8A55E74-B429-4AF0-B16E-EE99346A0837}" type="presOf" srcId="{39F8FB1C-8F99-4159-847B-0066EC7E7FC8}" destId="{E1B2C41C-3057-4A24-9D8B-D402ACE260DF}" srcOrd="0" destOrd="0" presId="urn:microsoft.com/office/officeart/2008/layout/LinedList"/>
    <dgm:cxn modelId="{4A46A99A-6EC5-4BB7-8A67-A5225DABAF00}" srcId="{850DA783-424C-4396-B23E-B917E808211F}" destId="{6B999A11-1F90-4FE4-B8FA-7A2C6394C0BD}" srcOrd="2" destOrd="0" parTransId="{E69DD273-AA0D-46F9-9709-0B2FF31FB1ED}" sibTransId="{9D368FF7-7BA1-44DC-9C6C-C0BC1CBF88EC}"/>
    <dgm:cxn modelId="{254417B6-2332-493F-9545-0A9519FC7598}" type="presOf" srcId="{D012AD74-4752-445B-81B9-A1768DC7DC7A}" destId="{1EA82F09-971C-4AFB-AECC-7E223DBA41E9}" srcOrd="0" destOrd="0" presId="urn:microsoft.com/office/officeart/2008/layout/LinedList"/>
    <dgm:cxn modelId="{76AA1D61-0E31-43C9-AC0A-AFDF2DC42A30}" type="presOf" srcId="{850DA783-424C-4396-B23E-B917E808211F}" destId="{EDA7CA65-8B32-4B60-AC7B-1C4C318146CD}" srcOrd="0" destOrd="0" presId="urn:microsoft.com/office/officeart/2008/layout/LinedList"/>
    <dgm:cxn modelId="{9B0FBC7F-25D8-4462-872D-CD700441C40F}" srcId="{D012AD74-4752-445B-81B9-A1768DC7DC7A}" destId="{850DA783-424C-4396-B23E-B917E808211F}" srcOrd="0" destOrd="0" parTransId="{91B44E04-7D39-46AE-8729-829A5A5E6C55}" sibTransId="{DFA4E984-135E-49E2-8C70-B144DB3F4963}"/>
    <dgm:cxn modelId="{E2EE99AB-4AA3-4FBE-A63B-F1886E9F7033}" srcId="{850DA783-424C-4396-B23E-B917E808211F}" destId="{692B8F06-10C4-4BDA-A3DC-9B9478370A1C}" srcOrd="1" destOrd="0" parTransId="{35C85794-EF51-443C-BFF6-566CED9E2A4A}" sibTransId="{7BD17368-5E73-46E4-9197-EC8242E7E243}"/>
    <dgm:cxn modelId="{384FFE25-BF37-4C43-975E-7E9726A0539B}" srcId="{850DA783-424C-4396-B23E-B917E808211F}" destId="{39F8FB1C-8F99-4159-847B-0066EC7E7FC8}" srcOrd="0" destOrd="0" parTransId="{68D0CB5D-6379-49D7-925B-72A192314065}" sibTransId="{5B799732-3193-4417-AB72-B2934B1CE4DA}"/>
    <dgm:cxn modelId="{301C7187-F7D8-4461-A510-8E8C30568762}" type="presParOf" srcId="{1EA82F09-971C-4AFB-AECC-7E223DBA41E9}" destId="{02661B4B-CB9E-4B73-B0E7-5D4761666B99}" srcOrd="0" destOrd="0" presId="urn:microsoft.com/office/officeart/2008/layout/LinedList"/>
    <dgm:cxn modelId="{E508FCA4-0213-42B0-B07C-F233737288AE}" type="presParOf" srcId="{1EA82F09-971C-4AFB-AECC-7E223DBA41E9}" destId="{B988AC85-1FDD-4586-9781-EDA97BDCB40E}" srcOrd="1" destOrd="0" presId="urn:microsoft.com/office/officeart/2008/layout/LinedList"/>
    <dgm:cxn modelId="{58C37376-D404-47F0-91E7-8396A5A38917}" type="presParOf" srcId="{B988AC85-1FDD-4586-9781-EDA97BDCB40E}" destId="{EDA7CA65-8B32-4B60-AC7B-1C4C318146CD}" srcOrd="0" destOrd="0" presId="urn:microsoft.com/office/officeart/2008/layout/LinedList"/>
    <dgm:cxn modelId="{5B52F9BB-D722-4707-ACCD-69D9C1DF50B2}" type="presParOf" srcId="{B988AC85-1FDD-4586-9781-EDA97BDCB40E}" destId="{80140822-5A5B-43A4-924F-DEE9AD001552}" srcOrd="1" destOrd="0" presId="urn:microsoft.com/office/officeart/2008/layout/LinedList"/>
    <dgm:cxn modelId="{A445D953-CF9E-49F8-83EF-2EA6C98CA218}" type="presParOf" srcId="{80140822-5A5B-43A4-924F-DEE9AD001552}" destId="{1B8CF802-667B-451F-BB56-6788CD7245CE}" srcOrd="0" destOrd="0" presId="urn:microsoft.com/office/officeart/2008/layout/LinedList"/>
    <dgm:cxn modelId="{A45AA5D3-1B10-4C92-94DA-6E14F9ECA06F}" type="presParOf" srcId="{80140822-5A5B-43A4-924F-DEE9AD001552}" destId="{8A3491C5-99C7-4640-A7BE-6AB751FAFBF6}" srcOrd="1" destOrd="0" presId="urn:microsoft.com/office/officeart/2008/layout/LinedList"/>
    <dgm:cxn modelId="{2836C3AA-E5A7-4C1F-B331-CEA53A1B14F5}" type="presParOf" srcId="{8A3491C5-99C7-4640-A7BE-6AB751FAFBF6}" destId="{77753956-5C9C-48D7-BC30-E8C6CF3ADAB1}" srcOrd="0" destOrd="0" presId="urn:microsoft.com/office/officeart/2008/layout/LinedList"/>
    <dgm:cxn modelId="{7B0B23B6-FDF6-48D5-8B21-64E41A831191}" type="presParOf" srcId="{8A3491C5-99C7-4640-A7BE-6AB751FAFBF6}" destId="{E1B2C41C-3057-4A24-9D8B-D402ACE260DF}" srcOrd="1" destOrd="0" presId="urn:microsoft.com/office/officeart/2008/layout/LinedList"/>
    <dgm:cxn modelId="{C0426ED7-57A6-4146-9E99-05FC35C2BFE8}" type="presParOf" srcId="{8A3491C5-99C7-4640-A7BE-6AB751FAFBF6}" destId="{106619E3-BFF1-4F8C-9970-724A5AFC91E0}" srcOrd="2" destOrd="0" presId="urn:microsoft.com/office/officeart/2008/layout/LinedList"/>
    <dgm:cxn modelId="{B05A051B-A133-43AB-A11B-0BBBF248CF09}" type="presParOf" srcId="{80140822-5A5B-43A4-924F-DEE9AD001552}" destId="{418C5761-8367-41DC-9B90-7809CE1F96B6}" srcOrd="2" destOrd="0" presId="urn:microsoft.com/office/officeart/2008/layout/LinedList"/>
    <dgm:cxn modelId="{674A3ABE-0305-4323-916B-E14FFC97FC0D}" type="presParOf" srcId="{80140822-5A5B-43A4-924F-DEE9AD001552}" destId="{5F0BB127-9E3C-4141-8D3D-21C9F4D9B9D4}" srcOrd="3" destOrd="0" presId="urn:microsoft.com/office/officeart/2008/layout/LinedList"/>
    <dgm:cxn modelId="{50835F36-104C-40D3-A852-6DB136A91DF8}" type="presParOf" srcId="{80140822-5A5B-43A4-924F-DEE9AD001552}" destId="{960DF531-600A-4DC4-BB35-81B27FC35B53}" srcOrd="4" destOrd="0" presId="urn:microsoft.com/office/officeart/2008/layout/LinedList"/>
    <dgm:cxn modelId="{3D3D710A-E993-4844-A9F6-1484E62A7D76}" type="presParOf" srcId="{960DF531-600A-4DC4-BB35-81B27FC35B53}" destId="{5A27A36B-8F3B-4B17-B621-6A3FB0A8266E}" srcOrd="0" destOrd="0" presId="urn:microsoft.com/office/officeart/2008/layout/LinedList"/>
    <dgm:cxn modelId="{45FA90AB-9F75-4FBE-8276-A2D7944ED56C}" type="presParOf" srcId="{960DF531-600A-4DC4-BB35-81B27FC35B53}" destId="{D2E79114-8D56-4DDC-BB21-69D70B784FE9}" srcOrd="1" destOrd="0" presId="urn:microsoft.com/office/officeart/2008/layout/LinedList"/>
    <dgm:cxn modelId="{566DFB29-DAE6-4BE0-B8FF-9AE2AF7B602C}" type="presParOf" srcId="{960DF531-600A-4DC4-BB35-81B27FC35B53}" destId="{81402ECE-FA5E-4549-B1FF-C6E0BDFD18E8}" srcOrd="2" destOrd="0" presId="urn:microsoft.com/office/officeart/2008/layout/LinedList"/>
    <dgm:cxn modelId="{7F334F4F-1C08-439B-B1A0-E61432F93375}" type="presParOf" srcId="{80140822-5A5B-43A4-924F-DEE9AD001552}" destId="{E73A42E6-0889-43AA-AE9F-C9CDF6CE63A1}" srcOrd="5" destOrd="0" presId="urn:microsoft.com/office/officeart/2008/layout/LinedList"/>
    <dgm:cxn modelId="{3533B34D-9F51-4207-B4F9-30AA142655DC}" type="presParOf" srcId="{80140822-5A5B-43A4-924F-DEE9AD001552}" destId="{17A42A86-C48D-4979-ADDE-B21E2FB484F1}" srcOrd="6" destOrd="0" presId="urn:microsoft.com/office/officeart/2008/layout/LinedList"/>
    <dgm:cxn modelId="{DBA61002-045B-4B62-B212-85100B562674}" type="presParOf" srcId="{80140822-5A5B-43A4-924F-DEE9AD001552}" destId="{5E8842A0-B953-4002-BC49-F9C3CC3312C4}" srcOrd="7" destOrd="0" presId="urn:microsoft.com/office/officeart/2008/layout/LinedList"/>
    <dgm:cxn modelId="{C949FDEF-3053-488D-BFF9-158A48089208}" type="presParOf" srcId="{5E8842A0-B953-4002-BC49-F9C3CC3312C4}" destId="{F6B1AD0C-35F7-4A84-9A90-DC09A332611B}" srcOrd="0" destOrd="0" presId="urn:microsoft.com/office/officeart/2008/layout/LinedList"/>
    <dgm:cxn modelId="{51796071-FE85-466E-A2D2-CCB47B83F757}" type="presParOf" srcId="{5E8842A0-B953-4002-BC49-F9C3CC3312C4}" destId="{7C642A32-0EB9-4629-9210-BE715711CF49}" srcOrd="1" destOrd="0" presId="urn:microsoft.com/office/officeart/2008/layout/LinedList"/>
    <dgm:cxn modelId="{89C3AC1F-2C37-45F9-89DA-00A837561043}" type="presParOf" srcId="{5E8842A0-B953-4002-BC49-F9C3CC3312C4}" destId="{EFDB88FE-C979-4694-AB59-30DC880240E1}" srcOrd="2" destOrd="0" presId="urn:microsoft.com/office/officeart/2008/layout/LinedList"/>
    <dgm:cxn modelId="{AC97B28B-0ABB-470D-9741-4DE837A41486}" type="presParOf" srcId="{80140822-5A5B-43A4-924F-DEE9AD001552}" destId="{C27746C7-B930-412B-91F5-E1E95F5FBDF9}" srcOrd="8" destOrd="0" presId="urn:microsoft.com/office/officeart/2008/layout/LinedList"/>
    <dgm:cxn modelId="{6E7B9B60-26C2-4C3D-B041-C14BA37E43C5}" type="presParOf" srcId="{80140822-5A5B-43A4-924F-DEE9AD001552}" destId="{2B2D3535-8EEF-4D0D-ADA4-F1316EC46A04}"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6A52FF-1444-4F5D-ADA8-E648FECDA38A}">
      <dsp:nvSpPr>
        <dsp:cNvPr id="0" name=""/>
        <dsp:cNvSpPr/>
      </dsp:nvSpPr>
      <dsp:spPr>
        <a:xfrm>
          <a:off x="4724397" y="2870204"/>
          <a:ext cx="2865569" cy="1369483"/>
        </a:xfrm>
        <a:prstGeom prst="roundRect">
          <a:avLst>
            <a:gd name="adj" fmla="val 10000"/>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en-US" sz="1600" kern="1200" dirty="0" err="1"/>
            <a:t>Apa</a:t>
          </a:r>
          <a:r>
            <a:rPr lang="en-US" sz="1600" kern="1200" dirty="0"/>
            <a:t> </a:t>
          </a:r>
          <a:r>
            <a:rPr lang="en-US" sz="1600" kern="1200" dirty="0" err="1"/>
            <a:t>upaya</a:t>
          </a:r>
          <a:r>
            <a:rPr lang="en-US" sz="1600" kern="1200" dirty="0"/>
            <a:t> </a:t>
          </a:r>
          <a:r>
            <a:rPr lang="en-US" sz="1600" kern="1200" dirty="0" err="1"/>
            <a:t>untuk</a:t>
          </a:r>
          <a:r>
            <a:rPr lang="en-US" sz="1600" kern="1200" dirty="0"/>
            <a:t> </a:t>
          </a:r>
          <a:r>
            <a:rPr lang="en-US" sz="1600" kern="1200" dirty="0" err="1"/>
            <a:t>mengurangi</a:t>
          </a:r>
          <a:r>
            <a:rPr lang="en-US" sz="1600" kern="1200" dirty="0"/>
            <a:t> </a:t>
          </a:r>
          <a:r>
            <a:rPr lang="en-US" sz="1600" kern="1200" dirty="0" err="1"/>
            <a:t>dampak</a:t>
          </a:r>
          <a:r>
            <a:rPr lang="en-US" sz="1600" kern="1200" dirty="0"/>
            <a:t> </a:t>
          </a:r>
          <a:r>
            <a:rPr lang="en-US" sz="1600" kern="1200" dirty="0" err="1"/>
            <a:t>kesehatan</a:t>
          </a:r>
          <a:r>
            <a:rPr lang="en-US" sz="1600" kern="1200" dirty="0"/>
            <a:t>?</a:t>
          </a:r>
        </a:p>
      </dsp:txBody>
      <dsp:txXfrm>
        <a:off x="5614151" y="3242658"/>
        <a:ext cx="1945732" cy="966946"/>
      </dsp:txXfrm>
    </dsp:sp>
    <dsp:sp modelId="{5BF5AA72-0F67-4E55-B715-AA22C54B0559}">
      <dsp:nvSpPr>
        <dsp:cNvPr id="0" name=""/>
        <dsp:cNvSpPr/>
      </dsp:nvSpPr>
      <dsp:spPr>
        <a:xfrm>
          <a:off x="816739" y="2910152"/>
          <a:ext cx="2513501" cy="1369483"/>
        </a:xfrm>
        <a:prstGeom prst="roundRect">
          <a:avLst>
            <a:gd name="adj" fmla="val 10000"/>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en-US" sz="2000" kern="1200"/>
            <a:t>Bagaimana implementasinya?</a:t>
          </a:r>
          <a:endParaRPr lang="en-US" sz="2000" kern="1200" dirty="0"/>
        </a:p>
      </dsp:txBody>
      <dsp:txXfrm>
        <a:off x="846822" y="3282606"/>
        <a:ext cx="1699284" cy="966946"/>
      </dsp:txXfrm>
    </dsp:sp>
    <dsp:sp modelId="{3CDEB0BE-5BD1-4948-BF1B-65D98BF6B52C}">
      <dsp:nvSpPr>
        <dsp:cNvPr id="0" name=""/>
        <dsp:cNvSpPr/>
      </dsp:nvSpPr>
      <dsp:spPr>
        <a:xfrm>
          <a:off x="4876795" y="0"/>
          <a:ext cx="2114140" cy="1369483"/>
        </a:xfrm>
        <a:prstGeom prst="roundRect">
          <a:avLst>
            <a:gd name="adj" fmla="val 10000"/>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52388" lvl="1" indent="-52388" algn="l" defTabSz="889000">
            <a:lnSpc>
              <a:spcPct val="90000"/>
            </a:lnSpc>
            <a:spcBef>
              <a:spcPct val="0"/>
            </a:spcBef>
            <a:spcAft>
              <a:spcPct val="15000"/>
            </a:spcAft>
            <a:buChar char="••"/>
          </a:pPr>
          <a:r>
            <a:rPr lang="en-US" sz="2000" kern="1200" dirty="0" err="1"/>
            <a:t>Apa</a:t>
          </a:r>
          <a:r>
            <a:rPr lang="en-US" sz="2000" kern="1200" dirty="0"/>
            <a:t> </a:t>
          </a:r>
          <a:r>
            <a:rPr lang="en-US" sz="2000" kern="1200" dirty="0" err="1"/>
            <a:t>penyebab</a:t>
          </a:r>
          <a:r>
            <a:rPr lang="en-US" sz="2000" kern="1200" dirty="0"/>
            <a:t> </a:t>
          </a:r>
          <a:r>
            <a:rPr lang="en-US" sz="2000" kern="1200" dirty="0" err="1"/>
            <a:t>masalah</a:t>
          </a:r>
          <a:r>
            <a:rPr lang="en-US" sz="2000" kern="1200" dirty="0"/>
            <a:t> </a:t>
          </a:r>
          <a:r>
            <a:rPr lang="en-US" sz="2000" kern="1200" dirty="0" err="1"/>
            <a:t>nya</a:t>
          </a:r>
          <a:r>
            <a:rPr lang="en-US" sz="2000" kern="1200" dirty="0"/>
            <a:t>?</a:t>
          </a:r>
          <a:endParaRPr lang="en-US" sz="1800" kern="1200" dirty="0"/>
        </a:p>
      </dsp:txBody>
      <dsp:txXfrm>
        <a:off x="5541120" y="30083"/>
        <a:ext cx="1419732" cy="966946"/>
      </dsp:txXfrm>
    </dsp:sp>
    <dsp:sp modelId="{16EEAE35-C9E7-4FA1-ACC6-75C35DF988BB}">
      <dsp:nvSpPr>
        <dsp:cNvPr id="0" name=""/>
        <dsp:cNvSpPr/>
      </dsp:nvSpPr>
      <dsp:spPr>
        <a:xfrm>
          <a:off x="859656" y="0"/>
          <a:ext cx="2427667" cy="1369483"/>
        </a:xfrm>
        <a:prstGeom prst="roundRect">
          <a:avLst>
            <a:gd name="adj" fmla="val 10000"/>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en-US" sz="2000" kern="1200"/>
            <a:t>Apa</a:t>
          </a:r>
          <a:r>
            <a:rPr lang="en-US" sz="2000" kern="1200" baseline="0"/>
            <a:t> masalah kesmas nya?</a:t>
          </a:r>
          <a:endParaRPr lang="en-US" sz="2000" kern="1200" dirty="0"/>
        </a:p>
      </dsp:txBody>
      <dsp:txXfrm>
        <a:off x="889739" y="30083"/>
        <a:ext cx="1639201" cy="966946"/>
      </dsp:txXfrm>
    </dsp:sp>
    <dsp:sp modelId="{0579F5F6-59BA-44E6-A033-41925265F88C}">
      <dsp:nvSpPr>
        <dsp:cNvPr id="0" name=""/>
        <dsp:cNvSpPr/>
      </dsp:nvSpPr>
      <dsp:spPr>
        <a:xfrm>
          <a:off x="1990321" y="243939"/>
          <a:ext cx="1853082" cy="1853082"/>
        </a:xfrm>
        <a:prstGeom prst="pieWedge">
          <a:avLst/>
        </a:prstGeom>
        <a:solidFill>
          <a:schemeClr val="accent3">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a:t>Problem</a:t>
          </a:r>
        </a:p>
      </dsp:txBody>
      <dsp:txXfrm>
        <a:off x="2533076" y="786694"/>
        <a:ext cx="1310327" cy="1310327"/>
      </dsp:txXfrm>
    </dsp:sp>
    <dsp:sp modelId="{E7F68B89-12EC-4C0F-968E-1DC79F4428A0}">
      <dsp:nvSpPr>
        <dsp:cNvPr id="0" name=""/>
        <dsp:cNvSpPr/>
      </dsp:nvSpPr>
      <dsp:spPr>
        <a:xfrm rot="5400000">
          <a:off x="3928996" y="243939"/>
          <a:ext cx="1853082" cy="1853082"/>
        </a:xfrm>
        <a:prstGeom prst="pieWedge">
          <a:avLst/>
        </a:prstGeom>
        <a:solidFill>
          <a:schemeClr val="accent3">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a:t>Etiology</a:t>
          </a:r>
        </a:p>
      </dsp:txBody>
      <dsp:txXfrm rot="-5400000">
        <a:off x="3928996" y="786694"/>
        <a:ext cx="1310327" cy="1310327"/>
      </dsp:txXfrm>
    </dsp:sp>
    <dsp:sp modelId="{2B86A19C-DC3F-4BEE-AC61-BB4D69336213}">
      <dsp:nvSpPr>
        <dsp:cNvPr id="0" name=""/>
        <dsp:cNvSpPr/>
      </dsp:nvSpPr>
      <dsp:spPr>
        <a:xfrm rot="10800000">
          <a:off x="3928996" y="2182614"/>
          <a:ext cx="1853082" cy="1853082"/>
        </a:xfrm>
        <a:prstGeom prst="pieWedge">
          <a:avLst/>
        </a:prstGeom>
        <a:solidFill>
          <a:schemeClr val="accent3">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t>Recommendations </a:t>
          </a:r>
          <a:endParaRPr lang="en-US" sz="2000" kern="1200" dirty="0"/>
        </a:p>
      </dsp:txBody>
      <dsp:txXfrm rot="10800000">
        <a:off x="3928996" y="2182614"/>
        <a:ext cx="1310327" cy="1310327"/>
      </dsp:txXfrm>
    </dsp:sp>
    <dsp:sp modelId="{DE76194A-3EAB-4DD3-826B-F08D85C02DD4}">
      <dsp:nvSpPr>
        <dsp:cNvPr id="0" name=""/>
        <dsp:cNvSpPr/>
      </dsp:nvSpPr>
      <dsp:spPr>
        <a:xfrm rot="16200000">
          <a:off x="1990321" y="2173497"/>
          <a:ext cx="1853082" cy="1871316"/>
        </a:xfrm>
        <a:prstGeom prst="pieWedge">
          <a:avLst/>
        </a:prstGeom>
        <a:solidFill>
          <a:schemeClr val="accent3">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a:t>Implementation</a:t>
          </a:r>
        </a:p>
      </dsp:txBody>
      <dsp:txXfrm rot="5400000">
        <a:off x="2529301" y="2182614"/>
        <a:ext cx="1323220" cy="1310327"/>
      </dsp:txXfrm>
    </dsp:sp>
    <dsp:sp modelId="{54CA54D4-CB0C-4D9F-8CCA-565279E06B55}">
      <dsp:nvSpPr>
        <dsp:cNvPr id="0" name=""/>
        <dsp:cNvSpPr/>
      </dsp:nvSpPr>
      <dsp:spPr>
        <a:xfrm>
          <a:off x="3566297" y="1754650"/>
          <a:ext cx="639805" cy="556352"/>
        </a:xfrm>
        <a:prstGeom prst="circularArrow">
          <a:avLst/>
        </a:prstGeom>
        <a:solidFill>
          <a:schemeClr val="accent3">
            <a:tint val="60000"/>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2202E71-8BA6-4136-BD74-F839818007C3}">
      <dsp:nvSpPr>
        <dsp:cNvPr id="0" name=""/>
        <dsp:cNvSpPr/>
      </dsp:nvSpPr>
      <dsp:spPr>
        <a:xfrm rot="10800000">
          <a:off x="3566297" y="1968632"/>
          <a:ext cx="639805" cy="556352"/>
        </a:xfrm>
        <a:prstGeom prst="circularArrow">
          <a:avLst/>
        </a:prstGeom>
        <a:solidFill>
          <a:schemeClr val="accent3">
            <a:tint val="60000"/>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CB3419-3881-42ED-8751-9DF4AC5B3F32}">
      <dsp:nvSpPr>
        <dsp:cNvPr id="0" name=""/>
        <dsp:cNvSpPr/>
      </dsp:nvSpPr>
      <dsp:spPr>
        <a:xfrm>
          <a:off x="0" y="0"/>
          <a:ext cx="8490278" cy="1071427"/>
        </a:xfrm>
        <a:prstGeom prst="snip2DiagRect">
          <a:avLst/>
        </a:prstGeom>
        <a:solidFill>
          <a:schemeClr val="accent3">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dirty="0">
              <a:solidFill>
                <a:srgbClr val="000000"/>
              </a:solidFill>
              <a:latin typeface="Tw Cen MT" pitchFamily="34" charset="0"/>
            </a:rPr>
            <a:t>James Lind </a:t>
          </a:r>
          <a:r>
            <a:rPr lang="en-US" sz="1800" kern="1200" dirty="0" err="1">
              <a:solidFill>
                <a:srgbClr val="000000"/>
              </a:solidFill>
              <a:latin typeface="Tw Cen MT" pitchFamily="34" charset="0"/>
            </a:rPr>
            <a:t>menggunakan</a:t>
          </a:r>
          <a:r>
            <a:rPr lang="en-US" sz="1800" kern="1200" dirty="0">
              <a:solidFill>
                <a:srgbClr val="000000"/>
              </a:solidFill>
              <a:latin typeface="Tw Cen MT" pitchFamily="34" charset="0"/>
            </a:rPr>
            <a:t> </a:t>
          </a:r>
          <a:r>
            <a:rPr lang="en-US" sz="1800" kern="1200" dirty="0" err="1">
              <a:solidFill>
                <a:srgbClr val="000000"/>
              </a:solidFill>
              <a:latin typeface="Tw Cen MT" pitchFamily="34" charset="0"/>
            </a:rPr>
            <a:t>perasan</a:t>
          </a:r>
          <a:r>
            <a:rPr lang="en-US" sz="1800" kern="1200" dirty="0">
              <a:solidFill>
                <a:srgbClr val="000000"/>
              </a:solidFill>
              <a:latin typeface="Tw Cen MT" pitchFamily="34" charset="0"/>
            </a:rPr>
            <a:t> </a:t>
          </a:r>
          <a:r>
            <a:rPr lang="en-US" sz="1800" kern="1200" dirty="0" err="1">
              <a:solidFill>
                <a:srgbClr val="000000"/>
              </a:solidFill>
              <a:latin typeface="Tw Cen MT" pitchFamily="34" charset="0"/>
            </a:rPr>
            <a:t>jeruk</a:t>
          </a:r>
          <a:r>
            <a:rPr lang="en-US" sz="1800" kern="1200" dirty="0">
              <a:solidFill>
                <a:srgbClr val="000000"/>
              </a:solidFill>
              <a:latin typeface="Tw Cen MT" pitchFamily="34" charset="0"/>
            </a:rPr>
            <a:t> </a:t>
          </a:r>
          <a:r>
            <a:rPr lang="en-US" sz="1800" kern="1200" dirty="0" err="1">
              <a:solidFill>
                <a:srgbClr val="000000"/>
              </a:solidFill>
              <a:latin typeface="Tw Cen MT" pitchFamily="34" charset="0"/>
            </a:rPr>
            <a:t>nipis</a:t>
          </a:r>
          <a:r>
            <a:rPr lang="en-US" sz="1800" kern="1200" dirty="0">
              <a:solidFill>
                <a:srgbClr val="000000"/>
              </a:solidFill>
              <a:latin typeface="Tw Cen MT" pitchFamily="34" charset="0"/>
            </a:rPr>
            <a:t> </a:t>
          </a:r>
          <a:r>
            <a:rPr lang="en-US" sz="1800" kern="1200" dirty="0" err="1">
              <a:solidFill>
                <a:srgbClr val="000000"/>
              </a:solidFill>
              <a:latin typeface="Tw Cen MT" pitchFamily="34" charset="0"/>
            </a:rPr>
            <a:t>untuk</a:t>
          </a:r>
          <a:r>
            <a:rPr lang="en-US" sz="1800" kern="1200" dirty="0">
              <a:solidFill>
                <a:srgbClr val="000000"/>
              </a:solidFill>
              <a:latin typeface="Tw Cen MT" pitchFamily="34" charset="0"/>
            </a:rPr>
            <a:t> </a:t>
          </a:r>
          <a:r>
            <a:rPr lang="en-US" sz="1800" kern="1200" dirty="0" err="1">
              <a:solidFill>
                <a:srgbClr val="000000"/>
              </a:solidFill>
              <a:latin typeface="Tw Cen MT" pitchFamily="34" charset="0"/>
            </a:rPr>
            <a:t>mencegah</a:t>
          </a:r>
          <a:r>
            <a:rPr lang="en-US" sz="1800" kern="1200" dirty="0">
              <a:solidFill>
                <a:srgbClr val="000000"/>
              </a:solidFill>
              <a:latin typeface="Tw Cen MT" pitchFamily="34" charset="0"/>
            </a:rPr>
            <a:t> </a:t>
          </a:r>
          <a:r>
            <a:rPr lang="en-US" sz="1800" kern="1200" dirty="0" err="1">
              <a:solidFill>
                <a:srgbClr val="000000"/>
              </a:solidFill>
              <a:latin typeface="Tw Cen MT" pitchFamily="34" charset="0"/>
            </a:rPr>
            <a:t>penyakit</a:t>
          </a:r>
          <a:r>
            <a:rPr lang="en-US" sz="1800" kern="1200" dirty="0">
              <a:solidFill>
                <a:srgbClr val="000000"/>
              </a:solidFill>
              <a:latin typeface="Tw Cen MT" pitchFamily="34" charset="0"/>
            </a:rPr>
            <a:t> scurvy </a:t>
          </a:r>
          <a:r>
            <a:rPr lang="en-US" sz="1800" kern="1200" dirty="0" err="1">
              <a:solidFill>
                <a:srgbClr val="000000"/>
              </a:solidFill>
              <a:latin typeface="Tw Cen MT" pitchFamily="34" charset="0"/>
            </a:rPr>
            <a:t>atas</a:t>
          </a:r>
          <a:r>
            <a:rPr lang="en-US" sz="1800" kern="1200" dirty="0">
              <a:solidFill>
                <a:srgbClr val="000000"/>
              </a:solidFill>
              <a:latin typeface="Tw Cen MT" pitchFamily="34" charset="0"/>
            </a:rPr>
            <a:t> </a:t>
          </a:r>
          <a:r>
            <a:rPr lang="en-US" sz="1800" kern="1200" dirty="0" err="1">
              <a:solidFill>
                <a:srgbClr val="000000"/>
              </a:solidFill>
              <a:latin typeface="Tw Cen MT" pitchFamily="34" charset="0"/>
            </a:rPr>
            <a:t>dasar</a:t>
          </a:r>
          <a:r>
            <a:rPr lang="en-US" sz="1800" kern="1200" dirty="0">
              <a:solidFill>
                <a:srgbClr val="000000"/>
              </a:solidFill>
              <a:latin typeface="Tw Cen MT" pitchFamily="34" charset="0"/>
            </a:rPr>
            <a:t> </a:t>
          </a:r>
          <a:r>
            <a:rPr lang="en-US" sz="1800" kern="1200" dirty="0" err="1">
              <a:solidFill>
                <a:srgbClr val="000000"/>
              </a:solidFill>
              <a:latin typeface="Tw Cen MT" pitchFamily="34" charset="0"/>
            </a:rPr>
            <a:t>penelitian</a:t>
          </a:r>
          <a:r>
            <a:rPr lang="en-US" sz="1800" kern="1200" dirty="0">
              <a:solidFill>
                <a:srgbClr val="000000"/>
              </a:solidFill>
              <a:latin typeface="Tw Cen MT" pitchFamily="34" charset="0"/>
            </a:rPr>
            <a:t> </a:t>
          </a:r>
          <a:r>
            <a:rPr lang="en-US" sz="1800" kern="1200" dirty="0" err="1">
              <a:solidFill>
                <a:srgbClr val="000000"/>
              </a:solidFill>
              <a:latin typeface="Tw Cen MT" pitchFamily="34" charset="0"/>
            </a:rPr>
            <a:t>pada</a:t>
          </a:r>
          <a:r>
            <a:rPr lang="en-US" sz="1800" kern="1200" dirty="0">
              <a:solidFill>
                <a:srgbClr val="000000"/>
              </a:solidFill>
              <a:latin typeface="Tw Cen MT" pitchFamily="34" charset="0"/>
            </a:rPr>
            <a:t> </a:t>
          </a:r>
          <a:r>
            <a:rPr lang="en-US" sz="1800" kern="1200" dirty="0" err="1">
              <a:solidFill>
                <a:srgbClr val="000000"/>
              </a:solidFill>
              <a:latin typeface="Tw Cen MT" pitchFamily="34" charset="0"/>
            </a:rPr>
            <a:t>populasi</a:t>
          </a:r>
          <a:r>
            <a:rPr lang="en-US" sz="1800" kern="1200" dirty="0">
              <a:solidFill>
                <a:srgbClr val="000000"/>
              </a:solidFill>
              <a:latin typeface="Tw Cen MT" pitchFamily="34" charset="0"/>
            </a:rPr>
            <a:t> </a:t>
          </a:r>
          <a:r>
            <a:rPr lang="nn-NO" sz="1800" kern="1200" dirty="0">
              <a:solidFill>
                <a:srgbClr val="000000"/>
              </a:solidFill>
              <a:latin typeface="Tw Cen MT" pitchFamily="34" charset="0"/>
            </a:rPr>
            <a:t>pelaut yang berminggu-minggu berlayar di tengah </a:t>
          </a:r>
          <a:r>
            <a:rPr lang="en-US" sz="1800" kern="1200" dirty="0" err="1">
              <a:solidFill>
                <a:srgbClr val="000000"/>
              </a:solidFill>
              <a:latin typeface="Tw Cen MT" pitchFamily="34" charset="0"/>
            </a:rPr>
            <a:t>laut</a:t>
          </a:r>
          <a:r>
            <a:rPr lang="en-US" sz="1800" kern="1200" dirty="0">
              <a:solidFill>
                <a:srgbClr val="000000"/>
              </a:solidFill>
              <a:latin typeface="Tw Cen MT" pitchFamily="34" charset="0"/>
            </a:rPr>
            <a:t>. </a:t>
          </a:r>
          <a:endParaRPr lang="en-US" sz="1800" kern="1200" dirty="0">
            <a:solidFill>
              <a:srgbClr val="000000"/>
            </a:solidFill>
          </a:endParaRPr>
        </a:p>
      </dsp:txBody>
      <dsp:txXfrm>
        <a:off x="89287" y="89287"/>
        <a:ext cx="8311704" cy="892853"/>
      </dsp:txXfrm>
    </dsp:sp>
    <dsp:sp modelId="{6F17B9EE-D732-4415-AD51-AE80E55BC628}">
      <dsp:nvSpPr>
        <dsp:cNvPr id="0" name=""/>
        <dsp:cNvSpPr/>
      </dsp:nvSpPr>
      <dsp:spPr>
        <a:xfrm>
          <a:off x="0" y="1191486"/>
          <a:ext cx="8490278" cy="1071427"/>
        </a:xfrm>
        <a:prstGeom prst="snip2DiagRect">
          <a:avLst/>
        </a:prstGeom>
        <a:solidFill>
          <a:schemeClr val="accent3">
            <a:hueOff val="9888944"/>
            <a:satOff val="1055"/>
            <a:lumOff val="-7842"/>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dirty="0" err="1">
              <a:latin typeface="Tw Cen MT" pitchFamily="34" charset="0"/>
            </a:rPr>
            <a:t>Ignaz</a:t>
          </a:r>
          <a:r>
            <a:rPr lang="en-US" sz="1800" b="1" kern="1200" dirty="0">
              <a:latin typeface="Tw Cen MT" pitchFamily="34" charset="0"/>
            </a:rPr>
            <a:t> </a:t>
          </a:r>
          <a:r>
            <a:rPr lang="en-US" sz="1800" b="1" kern="1200" dirty="0" err="1">
              <a:latin typeface="Tw Cen MT" pitchFamily="34" charset="0"/>
            </a:rPr>
            <a:t>Semmelweis</a:t>
          </a:r>
          <a:r>
            <a:rPr lang="en-US" sz="1800" b="1" kern="1200" dirty="0">
              <a:latin typeface="Tw Cen MT" pitchFamily="34" charset="0"/>
            </a:rPr>
            <a:t> </a:t>
          </a:r>
          <a:r>
            <a:rPr lang="en-US" sz="1800" kern="1200" dirty="0" err="1">
              <a:latin typeface="Tw Cen MT" pitchFamily="34" charset="0"/>
            </a:rPr>
            <a:t>mencegah</a:t>
          </a:r>
          <a:r>
            <a:rPr lang="en-US" sz="1800" kern="1200" dirty="0">
              <a:latin typeface="Tw Cen MT" pitchFamily="34" charset="0"/>
            </a:rPr>
            <a:t> </a:t>
          </a:r>
          <a:r>
            <a:rPr lang="en-US" sz="1800" kern="1200" dirty="0" err="1">
              <a:latin typeface="Tw Cen MT" pitchFamily="34" charset="0"/>
            </a:rPr>
            <a:t>infeksi</a:t>
          </a:r>
          <a:r>
            <a:rPr lang="en-US" sz="1800" kern="1200" dirty="0">
              <a:latin typeface="Tw Cen MT" pitchFamily="34" charset="0"/>
            </a:rPr>
            <a:t> </a:t>
          </a:r>
          <a:r>
            <a:rPr lang="en-US" sz="1800" kern="1200" dirty="0" err="1">
              <a:latin typeface="Tw Cen MT" pitchFamily="34" charset="0"/>
            </a:rPr>
            <a:t>pada</a:t>
          </a:r>
          <a:r>
            <a:rPr lang="en-US" sz="1800" kern="1200" dirty="0">
              <a:latin typeface="Tw Cen MT" pitchFamily="34" charset="0"/>
            </a:rPr>
            <a:t> </a:t>
          </a:r>
          <a:r>
            <a:rPr lang="en-US" sz="1800" kern="1200" dirty="0" err="1">
              <a:latin typeface="Tw Cen MT" pitchFamily="34" charset="0"/>
            </a:rPr>
            <a:t>ibu-ibu</a:t>
          </a:r>
          <a:r>
            <a:rPr lang="en-US" sz="1800" kern="1200" dirty="0">
              <a:latin typeface="Tw Cen MT" pitchFamily="34" charset="0"/>
            </a:rPr>
            <a:t> </a:t>
          </a:r>
          <a:r>
            <a:rPr lang="en-US" sz="1800" kern="1200" dirty="0" err="1">
              <a:latin typeface="Tw Cen MT" pitchFamily="34" charset="0"/>
            </a:rPr>
            <a:t>setelah</a:t>
          </a:r>
          <a:r>
            <a:rPr lang="en-US" sz="1800" kern="1200" dirty="0">
              <a:latin typeface="Tw Cen MT" pitchFamily="34" charset="0"/>
            </a:rPr>
            <a:t> </a:t>
          </a:r>
          <a:r>
            <a:rPr lang="en-US" sz="1800" kern="1200" dirty="0" err="1">
              <a:latin typeface="Tw Cen MT" pitchFamily="34" charset="0"/>
            </a:rPr>
            <a:t>melahirkan</a:t>
          </a:r>
          <a:r>
            <a:rPr lang="en-US" sz="1800" kern="1200" dirty="0">
              <a:latin typeface="Tw Cen MT" pitchFamily="34" charset="0"/>
            </a:rPr>
            <a:t> (</a:t>
          </a:r>
          <a:r>
            <a:rPr lang="en-US" sz="1800" i="1" kern="1200" dirty="0">
              <a:latin typeface="Tw Cen MT" pitchFamily="34" charset="0"/>
            </a:rPr>
            <a:t>puerperal fever</a:t>
          </a:r>
          <a:r>
            <a:rPr lang="en-US" sz="1800" kern="1200" dirty="0">
              <a:latin typeface="Tw Cen MT" pitchFamily="34" charset="0"/>
            </a:rPr>
            <a:t>) </a:t>
          </a:r>
          <a:r>
            <a:rPr lang="en-US" sz="1800" kern="1200" dirty="0" err="1">
              <a:latin typeface="Tw Cen MT" pitchFamily="34" charset="0"/>
            </a:rPr>
            <a:t>dengan</a:t>
          </a:r>
          <a:r>
            <a:rPr lang="en-US" sz="1800" kern="1200" dirty="0">
              <a:latin typeface="Tw Cen MT" pitchFamily="34" charset="0"/>
            </a:rPr>
            <a:t> </a:t>
          </a:r>
          <a:r>
            <a:rPr lang="en-US" sz="1800" kern="1200" dirty="0" err="1">
              <a:latin typeface="Tw Cen MT" pitchFamily="34" charset="0"/>
            </a:rPr>
            <a:t>mengharuskan</a:t>
          </a:r>
          <a:r>
            <a:rPr lang="en-US" sz="1800" kern="1200" dirty="0">
              <a:latin typeface="Tw Cen MT" pitchFamily="34" charset="0"/>
            </a:rPr>
            <a:t>  </a:t>
          </a:r>
          <a:r>
            <a:rPr lang="en-US" sz="1800" kern="1200" dirty="0" err="1">
              <a:latin typeface="Tw Cen MT" pitchFamily="34" charset="0"/>
            </a:rPr>
            <a:t>mahasiswa</a:t>
          </a:r>
          <a:r>
            <a:rPr lang="en-US" sz="1800" kern="1200" dirty="0">
              <a:latin typeface="Tw Cen MT" pitchFamily="34" charset="0"/>
            </a:rPr>
            <a:t>  </a:t>
          </a:r>
          <a:r>
            <a:rPr lang="en-US" sz="1800" kern="1200" dirty="0" err="1">
              <a:latin typeface="Tw Cen MT" pitchFamily="34" charset="0"/>
            </a:rPr>
            <a:t>kedokteran</a:t>
          </a:r>
          <a:r>
            <a:rPr lang="en-US" sz="1800" kern="1200" dirty="0">
              <a:latin typeface="Tw Cen MT" pitchFamily="34" charset="0"/>
            </a:rPr>
            <a:t>  </a:t>
          </a:r>
          <a:r>
            <a:rPr lang="en-US" sz="1800" kern="1200" dirty="0" err="1">
              <a:latin typeface="Tw Cen MT" pitchFamily="34" charset="0"/>
            </a:rPr>
            <a:t>untuk</a:t>
          </a:r>
          <a:r>
            <a:rPr lang="en-US" sz="1800" kern="1200" dirty="0">
              <a:latin typeface="Tw Cen MT" pitchFamily="34" charset="0"/>
            </a:rPr>
            <a:t> </a:t>
          </a:r>
          <a:r>
            <a:rPr lang="en-US" sz="1800" kern="1200" dirty="0" err="1">
              <a:latin typeface="Tw Cen MT" pitchFamily="34" charset="0"/>
            </a:rPr>
            <a:t>mencuci</a:t>
          </a:r>
          <a:r>
            <a:rPr lang="en-US" sz="1800" kern="1200" dirty="0">
              <a:latin typeface="Tw Cen MT" pitchFamily="34" charset="0"/>
            </a:rPr>
            <a:t>  </a:t>
          </a:r>
          <a:r>
            <a:rPr lang="en-US" sz="1800" kern="1200" dirty="0" err="1">
              <a:latin typeface="Tw Cen MT" pitchFamily="34" charset="0"/>
            </a:rPr>
            <a:t>tangan</a:t>
          </a:r>
          <a:r>
            <a:rPr lang="en-US" sz="1800" kern="1200" dirty="0">
              <a:latin typeface="Tw Cen MT" pitchFamily="34" charset="0"/>
            </a:rPr>
            <a:t>  </a:t>
          </a:r>
          <a:r>
            <a:rPr lang="en-US" sz="1800" kern="1200" dirty="0" err="1">
              <a:latin typeface="Tw Cen MT" pitchFamily="34" charset="0"/>
            </a:rPr>
            <a:t>sebelum</a:t>
          </a:r>
          <a:r>
            <a:rPr lang="en-US" sz="1800" kern="1200" dirty="0">
              <a:latin typeface="Tw Cen MT" pitchFamily="34" charset="0"/>
            </a:rPr>
            <a:t>  </a:t>
          </a:r>
          <a:r>
            <a:rPr lang="en-US" sz="1800" kern="1200" dirty="0" err="1">
              <a:latin typeface="Tw Cen MT" pitchFamily="34" charset="0"/>
            </a:rPr>
            <a:t>menolong</a:t>
          </a:r>
          <a:r>
            <a:rPr lang="en-US" sz="1800" kern="1200" dirty="0">
              <a:latin typeface="Tw Cen MT" pitchFamily="34" charset="0"/>
            </a:rPr>
            <a:t>  </a:t>
          </a:r>
          <a:r>
            <a:rPr lang="en-US" sz="1800" kern="1200" dirty="0" err="1">
              <a:latin typeface="Tw Cen MT" pitchFamily="34" charset="0"/>
            </a:rPr>
            <a:t>persalinan</a:t>
          </a:r>
          <a:r>
            <a:rPr lang="en-US" sz="1800" kern="1200" dirty="0">
              <a:latin typeface="Tw Cen MT" pitchFamily="34" charset="0"/>
            </a:rPr>
            <a:t>. </a:t>
          </a:r>
        </a:p>
      </dsp:txBody>
      <dsp:txXfrm>
        <a:off x="89287" y="1280773"/>
        <a:ext cx="8311704" cy="892853"/>
      </dsp:txXfrm>
    </dsp:sp>
    <dsp:sp modelId="{F12D0F9F-9CAF-4DD2-B7DD-A2438A5DFE7F}">
      <dsp:nvSpPr>
        <dsp:cNvPr id="0" name=""/>
        <dsp:cNvSpPr/>
      </dsp:nvSpPr>
      <dsp:spPr>
        <a:xfrm>
          <a:off x="0" y="2314753"/>
          <a:ext cx="8490278" cy="1071427"/>
        </a:xfrm>
        <a:prstGeom prst="snip2DiagRect">
          <a:avLst/>
        </a:prstGeom>
        <a:solidFill>
          <a:schemeClr val="accent3">
            <a:hueOff val="19777888"/>
            <a:satOff val="2109"/>
            <a:lumOff val="-15683"/>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dirty="0">
              <a:latin typeface="Tw Cen MT" pitchFamily="34" charset="0"/>
            </a:rPr>
            <a:t>John Snow </a:t>
          </a:r>
          <a:r>
            <a:rPr lang="en-US" sz="1800" kern="1200" dirty="0" err="1">
              <a:latin typeface="Tw Cen MT" pitchFamily="34" charset="0"/>
            </a:rPr>
            <a:t>melakukan</a:t>
          </a:r>
          <a:r>
            <a:rPr lang="en-US" sz="1800" kern="1200" dirty="0">
              <a:latin typeface="Tw Cen MT" pitchFamily="34" charset="0"/>
            </a:rPr>
            <a:t> </a:t>
          </a:r>
          <a:r>
            <a:rPr lang="en-US" sz="1800" kern="1200" dirty="0" err="1">
              <a:latin typeface="Tw Cen MT" pitchFamily="34" charset="0"/>
            </a:rPr>
            <a:t>serangkaian</a:t>
          </a:r>
          <a:r>
            <a:rPr lang="en-US" sz="1800" kern="1200" dirty="0">
              <a:latin typeface="Tw Cen MT" pitchFamily="34" charset="0"/>
            </a:rPr>
            <a:t> </a:t>
          </a:r>
          <a:r>
            <a:rPr lang="en-US" sz="1800" kern="1200" dirty="0" err="1">
              <a:latin typeface="Tw Cen MT" pitchFamily="34" charset="0"/>
            </a:rPr>
            <a:t>kajian</a:t>
          </a:r>
          <a:r>
            <a:rPr lang="en-US" sz="1800" kern="1200" dirty="0">
              <a:latin typeface="Tw Cen MT" pitchFamily="34" charset="0"/>
            </a:rPr>
            <a:t> di </a:t>
          </a:r>
          <a:r>
            <a:rPr lang="en-US" sz="1800" kern="1200" dirty="0" err="1">
              <a:latin typeface="Tw Cen MT" pitchFamily="34" charset="0"/>
            </a:rPr>
            <a:t>masyarakat</a:t>
          </a:r>
          <a:r>
            <a:rPr lang="en-US" sz="1800" kern="1200" dirty="0">
              <a:latin typeface="Tw Cen MT" pitchFamily="34" charset="0"/>
            </a:rPr>
            <a:t> </a:t>
          </a:r>
          <a:r>
            <a:rPr lang="en-US" sz="1800" kern="1200" dirty="0" err="1">
              <a:latin typeface="Tw Cen MT" pitchFamily="34" charset="0"/>
            </a:rPr>
            <a:t>untuk</a:t>
          </a:r>
          <a:r>
            <a:rPr lang="en-US" sz="1800" kern="1200" dirty="0">
              <a:latin typeface="Tw Cen MT" pitchFamily="34" charset="0"/>
            </a:rPr>
            <a:t> </a:t>
          </a:r>
          <a:r>
            <a:rPr lang="en-US" sz="1800" kern="1200" dirty="0" err="1">
              <a:latin typeface="Tw Cen MT" pitchFamily="34" charset="0"/>
            </a:rPr>
            <a:t>menunjukkan</a:t>
          </a:r>
          <a:r>
            <a:rPr lang="en-US" sz="1800" kern="1200" dirty="0">
              <a:latin typeface="Tw Cen MT" pitchFamily="34" charset="0"/>
            </a:rPr>
            <a:t> </a:t>
          </a:r>
          <a:r>
            <a:rPr lang="en-US" sz="1800" kern="1200" dirty="0" err="1">
              <a:latin typeface="Tw Cen MT" pitchFamily="34" charset="0"/>
            </a:rPr>
            <a:t>bahwa</a:t>
          </a:r>
          <a:r>
            <a:rPr lang="en-US" sz="1800" kern="1200" dirty="0">
              <a:latin typeface="Tw Cen MT" pitchFamily="34" charset="0"/>
            </a:rPr>
            <a:t> </a:t>
          </a:r>
          <a:r>
            <a:rPr lang="en-US" sz="1800" kern="1200" dirty="0" err="1">
              <a:latin typeface="Tw Cen MT" pitchFamily="34" charset="0"/>
            </a:rPr>
            <a:t>penyakit</a:t>
          </a:r>
          <a:r>
            <a:rPr lang="en-US" sz="1800" kern="1200" dirty="0">
              <a:latin typeface="Tw Cen MT" pitchFamily="34" charset="0"/>
            </a:rPr>
            <a:t> </a:t>
          </a:r>
          <a:r>
            <a:rPr lang="nn-NO" sz="1800" kern="1200" dirty="0">
              <a:latin typeface="Tw Cen MT" pitchFamily="34" charset="0"/>
            </a:rPr>
            <a:t>cholera yang menelan banyak korban di London </a:t>
          </a:r>
          <a:r>
            <a:rPr lang="en-US" sz="1800" kern="1200" dirty="0" err="1">
              <a:latin typeface="Tw Cen MT" pitchFamily="34" charset="0"/>
            </a:rPr>
            <a:t>ditularkan</a:t>
          </a:r>
          <a:r>
            <a:rPr lang="en-US" sz="1800" kern="1200" dirty="0">
              <a:latin typeface="Tw Cen MT" pitchFamily="34" charset="0"/>
            </a:rPr>
            <a:t> </a:t>
          </a:r>
          <a:r>
            <a:rPr lang="en-US" sz="1800" kern="1200" dirty="0" err="1">
              <a:latin typeface="Tw Cen MT" pitchFamily="34" charset="0"/>
            </a:rPr>
            <a:t>melalui</a:t>
          </a:r>
          <a:r>
            <a:rPr lang="en-US" sz="1800" kern="1200" dirty="0">
              <a:latin typeface="Tw Cen MT" pitchFamily="34" charset="0"/>
            </a:rPr>
            <a:t> air yang </a:t>
          </a:r>
          <a:r>
            <a:rPr lang="en-US" sz="1800" kern="1200" dirty="0" err="1">
              <a:latin typeface="Tw Cen MT" pitchFamily="34" charset="0"/>
            </a:rPr>
            <a:t>tercemar</a:t>
          </a:r>
          <a:r>
            <a:rPr lang="en-US" sz="1800" kern="1200" dirty="0">
              <a:latin typeface="Tw Cen MT" pitchFamily="34" charset="0"/>
            </a:rPr>
            <a:t>.</a:t>
          </a:r>
        </a:p>
      </dsp:txBody>
      <dsp:txXfrm>
        <a:off x="89287" y="2404040"/>
        <a:ext cx="8311704" cy="8928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8EBE30-D733-448C-A95A-55FD40B8A8AF}">
      <dsp:nvSpPr>
        <dsp:cNvPr id="0" name=""/>
        <dsp:cNvSpPr/>
      </dsp:nvSpPr>
      <dsp:spPr>
        <a:xfrm>
          <a:off x="0" y="0"/>
          <a:ext cx="6857780" cy="955548"/>
        </a:xfrm>
        <a:prstGeom prst="roundRect">
          <a:avLst>
            <a:gd name="adj" fmla="val 10000"/>
          </a:avLst>
        </a:prstGeom>
        <a:solidFill>
          <a:schemeClr val="accent4">
            <a:alpha val="90000"/>
            <a:hueOff val="0"/>
            <a:satOff val="0"/>
            <a:lumOff val="0"/>
            <a:alphaOff val="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err="1"/>
            <a:t>Memahami</a:t>
          </a:r>
          <a:r>
            <a:rPr lang="en-US" sz="1800" kern="1200" dirty="0"/>
            <a:t> </a:t>
          </a:r>
          <a:r>
            <a:rPr lang="en-US" sz="1800" kern="1200" dirty="0" err="1"/>
            <a:t>kejadian</a:t>
          </a:r>
          <a:r>
            <a:rPr lang="en-US" sz="1800" kern="1200" dirty="0"/>
            <a:t> </a:t>
          </a:r>
          <a:r>
            <a:rPr lang="en-US" sz="1800" kern="1200" dirty="0" err="1"/>
            <a:t>kecacatan</a:t>
          </a:r>
          <a:r>
            <a:rPr lang="en-US" sz="1800" kern="1200" dirty="0"/>
            <a:t>/</a:t>
          </a:r>
          <a:r>
            <a:rPr lang="en-US" sz="1800" kern="1200" dirty="0" err="1"/>
            <a:t>disabilitas</a:t>
          </a:r>
          <a:r>
            <a:rPr lang="en-US" sz="1800" kern="1200" dirty="0"/>
            <a:t> (</a:t>
          </a:r>
          <a:r>
            <a:rPr lang="en-US" sz="1800" b="1" kern="1200" dirty="0" err="1"/>
            <a:t>morbiditas</a:t>
          </a:r>
          <a:r>
            <a:rPr lang="en-US" sz="1800" kern="1200" dirty="0"/>
            <a:t>) </a:t>
          </a:r>
          <a:r>
            <a:rPr lang="en-US" sz="1800" kern="1200" dirty="0" err="1"/>
            <a:t>atau</a:t>
          </a:r>
          <a:r>
            <a:rPr lang="en-US" sz="1800" kern="1200" dirty="0"/>
            <a:t> </a:t>
          </a:r>
          <a:r>
            <a:rPr lang="en-US" sz="1800" kern="1200" dirty="0" err="1"/>
            <a:t>kematian</a:t>
          </a:r>
          <a:r>
            <a:rPr lang="en-US" sz="1800" kern="1200" dirty="0"/>
            <a:t> (</a:t>
          </a:r>
          <a:r>
            <a:rPr lang="en-US" sz="1800" b="1" kern="1200" dirty="0" err="1"/>
            <a:t>mortalitas</a:t>
          </a:r>
          <a:r>
            <a:rPr lang="en-US" sz="1800" kern="1200" dirty="0"/>
            <a:t>) </a:t>
          </a:r>
          <a:r>
            <a:rPr lang="en-US" sz="1800" kern="1200" dirty="0" err="1"/>
            <a:t>disebabkan</a:t>
          </a:r>
          <a:r>
            <a:rPr lang="en-US" sz="1800" kern="1200" dirty="0"/>
            <a:t> </a:t>
          </a:r>
          <a:r>
            <a:rPr lang="en-US" sz="1800" kern="1200" dirty="0" err="1"/>
            <a:t>penyakit</a:t>
          </a:r>
          <a:r>
            <a:rPr lang="en-US" sz="1800" kern="1200" dirty="0"/>
            <a:t> (</a:t>
          </a:r>
          <a:r>
            <a:rPr lang="en-US" sz="1800" b="1" i="1" kern="1200" dirty="0"/>
            <a:t>Burden of Disease</a:t>
          </a:r>
          <a:r>
            <a:rPr lang="en-US" sz="1800" kern="1200" dirty="0"/>
            <a:t>) </a:t>
          </a:r>
          <a:r>
            <a:rPr lang="en-US" sz="1800" kern="1200" dirty="0" err="1"/>
            <a:t>serta</a:t>
          </a:r>
          <a:r>
            <a:rPr lang="en-US" sz="1800" kern="1200" dirty="0"/>
            <a:t> </a:t>
          </a:r>
          <a:r>
            <a:rPr lang="en-US" sz="1800" kern="1200" dirty="0" err="1"/>
            <a:t>apakah</a:t>
          </a:r>
          <a:r>
            <a:rPr lang="en-US" sz="1800" kern="1200" dirty="0"/>
            <a:t> </a:t>
          </a:r>
          <a:r>
            <a:rPr lang="en-US" sz="1800" kern="1200" dirty="0" err="1"/>
            <a:t>kejadian</a:t>
          </a:r>
          <a:r>
            <a:rPr lang="en-US" sz="1800" kern="1200" dirty="0"/>
            <a:t> </a:t>
          </a:r>
          <a:r>
            <a:rPr lang="en-US" sz="1800" kern="1200" dirty="0" err="1"/>
            <a:t>tersebut</a:t>
          </a:r>
          <a:r>
            <a:rPr lang="en-US" sz="1800" kern="1200" dirty="0"/>
            <a:t> </a:t>
          </a:r>
          <a:r>
            <a:rPr lang="en-US" sz="1800" kern="1200" dirty="0" err="1"/>
            <a:t>berubah</a:t>
          </a:r>
          <a:r>
            <a:rPr lang="en-US" sz="1800" kern="1200" dirty="0"/>
            <a:t> (</a:t>
          </a:r>
          <a:r>
            <a:rPr lang="en-US" sz="1800" kern="1200" dirty="0" err="1"/>
            <a:t>turun</a:t>
          </a:r>
          <a:r>
            <a:rPr lang="en-US" sz="1800" kern="1200" dirty="0"/>
            <a:t>/</a:t>
          </a:r>
          <a:r>
            <a:rPr lang="en-US" sz="1800" kern="1200" dirty="0" err="1"/>
            <a:t>naik</a:t>
          </a:r>
          <a:r>
            <a:rPr lang="en-US" sz="1800" kern="1200" dirty="0"/>
            <a:t>) </a:t>
          </a:r>
          <a:r>
            <a:rPr lang="en-US" sz="1800" kern="1200" dirty="0" err="1"/>
            <a:t>sesuai</a:t>
          </a:r>
          <a:r>
            <a:rPr lang="en-US" sz="1800" kern="1200" dirty="0"/>
            <a:t> </a:t>
          </a:r>
          <a:r>
            <a:rPr lang="en-US" sz="1800" kern="1200" dirty="0" err="1"/>
            <a:t>waktu</a:t>
          </a:r>
          <a:endParaRPr lang="en-US" sz="1800" kern="1200" dirty="0"/>
        </a:p>
      </dsp:txBody>
      <dsp:txXfrm>
        <a:off x="27987" y="27987"/>
        <a:ext cx="5745925" cy="899574"/>
      </dsp:txXfrm>
    </dsp:sp>
    <dsp:sp modelId="{4687F846-8EBC-4901-8317-CC4BE00B42A5}">
      <dsp:nvSpPr>
        <dsp:cNvPr id="0" name=""/>
        <dsp:cNvSpPr/>
      </dsp:nvSpPr>
      <dsp:spPr>
        <a:xfrm>
          <a:off x="574339" y="1129284"/>
          <a:ext cx="6857780" cy="955548"/>
        </a:xfrm>
        <a:prstGeom prst="roundRect">
          <a:avLst>
            <a:gd name="adj" fmla="val 10000"/>
          </a:avLst>
        </a:prstGeom>
        <a:solidFill>
          <a:schemeClr val="accent4">
            <a:alpha val="90000"/>
            <a:hueOff val="0"/>
            <a:satOff val="0"/>
            <a:lumOff val="0"/>
            <a:alphaOff val="-13333"/>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err="1"/>
            <a:t>Mengetahui</a:t>
          </a:r>
          <a:r>
            <a:rPr lang="en-US" sz="1800" kern="1200" dirty="0"/>
            <a:t> </a:t>
          </a:r>
          <a:r>
            <a:rPr lang="en-US" sz="1800" kern="1200" dirty="0" err="1"/>
            <a:t>apakah</a:t>
          </a:r>
          <a:r>
            <a:rPr lang="en-US" sz="1800" kern="1200" dirty="0"/>
            <a:t> </a:t>
          </a:r>
          <a:r>
            <a:rPr lang="en-US" sz="1800" kern="1200" dirty="0" err="1"/>
            <a:t>ada</a:t>
          </a:r>
          <a:r>
            <a:rPr lang="en-US" sz="1800" kern="1200" dirty="0"/>
            <a:t> </a:t>
          </a:r>
          <a:r>
            <a:rPr lang="en-US" sz="1800" kern="1200" dirty="0" err="1"/>
            <a:t>perbedaan</a:t>
          </a:r>
          <a:r>
            <a:rPr lang="en-US" sz="1800" kern="1200" dirty="0"/>
            <a:t> </a:t>
          </a:r>
          <a:r>
            <a:rPr lang="en-US" sz="1800" kern="1200" dirty="0" err="1"/>
            <a:t>distribusi</a:t>
          </a:r>
          <a:r>
            <a:rPr lang="en-US" sz="1800" kern="1200" dirty="0"/>
            <a:t> </a:t>
          </a:r>
          <a:r>
            <a:rPr lang="en-US" sz="1800" kern="1200" err="1"/>
            <a:t>penyakit</a:t>
          </a:r>
          <a:r>
            <a:rPr lang="en-US" sz="1800" kern="1200"/>
            <a:t> (</a:t>
          </a:r>
          <a:r>
            <a:rPr lang="en-US" sz="1800" b="1" kern="1200"/>
            <a:t>determinan</a:t>
          </a:r>
          <a:r>
            <a:rPr lang="en-US" sz="1800" kern="1200"/>
            <a:t>) serta </a:t>
          </a:r>
          <a:r>
            <a:rPr lang="en-US" sz="1800" kern="1200" dirty="0" err="1"/>
            <a:t>apakah</a:t>
          </a:r>
          <a:r>
            <a:rPr lang="en-US" sz="1800" kern="1200" dirty="0"/>
            <a:t> </a:t>
          </a:r>
          <a:r>
            <a:rPr lang="en-US" sz="1800" kern="1200" dirty="0" err="1"/>
            <a:t>perbedaan</a:t>
          </a:r>
          <a:r>
            <a:rPr lang="en-US" sz="1800" kern="1200" dirty="0"/>
            <a:t> </a:t>
          </a:r>
          <a:r>
            <a:rPr lang="en-US" sz="1800" kern="1200" dirty="0" err="1"/>
            <a:t>itu</a:t>
          </a:r>
          <a:r>
            <a:rPr lang="en-US" sz="1800" kern="1200" dirty="0"/>
            <a:t> </a:t>
          </a:r>
          <a:r>
            <a:rPr lang="en-US" sz="1800" kern="1200" dirty="0" err="1"/>
            <a:t>dapat</a:t>
          </a:r>
          <a:r>
            <a:rPr lang="en-US" sz="1800" kern="1200" dirty="0"/>
            <a:t> </a:t>
          </a:r>
          <a:r>
            <a:rPr lang="en-US" sz="1800" kern="1200" err="1"/>
            <a:t>memberikan</a:t>
          </a:r>
          <a:r>
            <a:rPr lang="en-US" sz="1800" kern="1200"/>
            <a:t> hipotesis </a:t>
          </a:r>
          <a:r>
            <a:rPr lang="en-US" sz="1800" kern="1200" dirty="0" err="1"/>
            <a:t>terkait</a:t>
          </a:r>
          <a:r>
            <a:rPr lang="en-US" sz="1800" kern="1200" dirty="0"/>
            <a:t> </a:t>
          </a:r>
          <a:r>
            <a:rPr lang="en-US" sz="1800" b="1" kern="1200" dirty="0" err="1"/>
            <a:t>etiologi</a:t>
          </a:r>
          <a:r>
            <a:rPr lang="en-US" sz="1800" b="1" kern="1200" dirty="0"/>
            <a:t> </a:t>
          </a:r>
          <a:r>
            <a:rPr lang="en-US" sz="1800" kern="1200" dirty="0" err="1"/>
            <a:t>penyakit</a:t>
          </a:r>
          <a:endParaRPr lang="en-US" sz="1800" kern="1200" dirty="0"/>
        </a:p>
      </dsp:txBody>
      <dsp:txXfrm>
        <a:off x="602326" y="1157271"/>
        <a:ext cx="5606360" cy="899574"/>
      </dsp:txXfrm>
    </dsp:sp>
    <dsp:sp modelId="{C47237A8-4F32-4DB1-8925-4CBB9CA4C2B1}">
      <dsp:nvSpPr>
        <dsp:cNvPr id="0" name=""/>
        <dsp:cNvSpPr/>
      </dsp:nvSpPr>
      <dsp:spPr>
        <a:xfrm>
          <a:off x="919388" y="2258568"/>
          <a:ext cx="7299215" cy="955548"/>
        </a:xfrm>
        <a:prstGeom prst="roundRect">
          <a:avLst>
            <a:gd name="adj" fmla="val 10000"/>
          </a:avLst>
        </a:prstGeom>
        <a:solidFill>
          <a:schemeClr val="accent4">
            <a:alpha val="90000"/>
            <a:hueOff val="0"/>
            <a:satOff val="0"/>
            <a:lumOff val="0"/>
            <a:alphaOff val="-26667"/>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a:t>Meneliti apakah perbedaan rate penyakit bersifat semu ataukah nyata (</a:t>
          </a:r>
          <a:r>
            <a:rPr lang="en-US" sz="1800" b="1" kern="1200"/>
            <a:t>faktor risiko dan confounding)</a:t>
          </a:r>
          <a:endParaRPr lang="en-US" sz="1800" b="1" kern="1200" dirty="0"/>
        </a:p>
      </dsp:txBody>
      <dsp:txXfrm>
        <a:off x="947375" y="2286555"/>
        <a:ext cx="5979969" cy="899574"/>
      </dsp:txXfrm>
    </dsp:sp>
    <dsp:sp modelId="{5DB0CD71-25B7-4B82-A323-A65B4F9C1722}">
      <dsp:nvSpPr>
        <dsp:cNvPr id="0" name=""/>
        <dsp:cNvSpPr/>
      </dsp:nvSpPr>
      <dsp:spPr>
        <a:xfrm>
          <a:off x="1714444" y="3387852"/>
          <a:ext cx="6857780" cy="955548"/>
        </a:xfrm>
        <a:prstGeom prst="roundRect">
          <a:avLst>
            <a:gd name="adj" fmla="val 10000"/>
          </a:avLst>
        </a:prstGeom>
        <a:solidFill>
          <a:schemeClr val="accent4">
            <a:alpha val="90000"/>
            <a:hueOff val="0"/>
            <a:satOff val="0"/>
            <a:lumOff val="0"/>
            <a:alphaOff val="-4000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err="1"/>
            <a:t>Menganalisa</a:t>
          </a:r>
          <a:r>
            <a:rPr lang="en-US" sz="1800" kern="1200" dirty="0"/>
            <a:t> </a:t>
          </a:r>
          <a:r>
            <a:rPr lang="en-US" sz="1800" kern="1200" err="1"/>
            <a:t>apa</a:t>
          </a:r>
          <a:r>
            <a:rPr lang="en-US" sz="1800" kern="1200"/>
            <a:t> saja dampak </a:t>
          </a:r>
          <a:r>
            <a:rPr lang="en-US" sz="1800" kern="1200" dirty="0"/>
            <a:t>yang </a:t>
          </a:r>
          <a:r>
            <a:rPr lang="en-US" sz="1800" kern="1200" dirty="0" err="1"/>
            <a:t>ditimbulkan</a:t>
          </a:r>
          <a:r>
            <a:rPr lang="en-US" sz="1800" kern="1200" dirty="0"/>
            <a:t> </a:t>
          </a:r>
          <a:r>
            <a:rPr lang="en-US" sz="1800" kern="1200" dirty="0" err="1"/>
            <a:t>pada</a:t>
          </a:r>
          <a:r>
            <a:rPr lang="en-US" sz="1800" kern="1200" dirty="0"/>
            <a:t> </a:t>
          </a:r>
          <a:r>
            <a:rPr lang="en-US" sz="1800" kern="1200" dirty="0" err="1"/>
            <a:t>kelompok</a:t>
          </a:r>
          <a:r>
            <a:rPr lang="en-US" sz="1800" kern="1200" dirty="0"/>
            <a:t> </a:t>
          </a:r>
          <a:r>
            <a:rPr lang="en-US" sz="1800" kern="1200" dirty="0" err="1"/>
            <a:t>masyarakat</a:t>
          </a:r>
          <a:endParaRPr lang="en-US" sz="1800" kern="1200" dirty="0"/>
        </a:p>
      </dsp:txBody>
      <dsp:txXfrm>
        <a:off x="1742431" y="3415839"/>
        <a:ext cx="5606360" cy="899574"/>
      </dsp:txXfrm>
    </dsp:sp>
    <dsp:sp modelId="{45B37055-0391-4D36-A9DD-6A0D99E27759}">
      <dsp:nvSpPr>
        <dsp:cNvPr id="0" name=""/>
        <dsp:cNvSpPr/>
      </dsp:nvSpPr>
      <dsp:spPr>
        <a:xfrm>
          <a:off x="6236673" y="731862"/>
          <a:ext cx="621106" cy="621106"/>
        </a:xfrm>
        <a:prstGeom prst="downArrow">
          <a:avLst>
            <a:gd name="adj1" fmla="val 55000"/>
            <a:gd name="adj2" fmla="val 45000"/>
          </a:avLst>
        </a:prstGeom>
        <a:solidFill>
          <a:srgbClr val="FFFF00"/>
        </a:solidFill>
        <a:ln w="2642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kern="1200"/>
        </a:p>
      </dsp:txBody>
      <dsp:txXfrm>
        <a:off x="6376422" y="731862"/>
        <a:ext cx="341608" cy="467382"/>
      </dsp:txXfrm>
    </dsp:sp>
    <dsp:sp modelId="{19D47ECA-6689-4A13-90E6-A705CE048B60}">
      <dsp:nvSpPr>
        <dsp:cNvPr id="0" name=""/>
        <dsp:cNvSpPr/>
      </dsp:nvSpPr>
      <dsp:spPr>
        <a:xfrm>
          <a:off x="6811012" y="1861146"/>
          <a:ext cx="621106" cy="621106"/>
        </a:xfrm>
        <a:prstGeom prst="downArrow">
          <a:avLst>
            <a:gd name="adj1" fmla="val 55000"/>
            <a:gd name="adj2" fmla="val 45000"/>
          </a:avLst>
        </a:prstGeom>
        <a:solidFill>
          <a:srgbClr val="FFFF00"/>
        </a:solidFill>
        <a:ln w="2642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kern="1200"/>
        </a:p>
      </dsp:txBody>
      <dsp:txXfrm>
        <a:off x="6950761" y="1861146"/>
        <a:ext cx="341608" cy="467382"/>
      </dsp:txXfrm>
    </dsp:sp>
    <dsp:sp modelId="{80F9429F-FBB1-4C6F-AB83-8794C9DFF204}">
      <dsp:nvSpPr>
        <dsp:cNvPr id="0" name=""/>
        <dsp:cNvSpPr/>
      </dsp:nvSpPr>
      <dsp:spPr>
        <a:xfrm>
          <a:off x="7376779" y="2990430"/>
          <a:ext cx="621106" cy="621106"/>
        </a:xfrm>
        <a:prstGeom prst="downArrow">
          <a:avLst>
            <a:gd name="adj1" fmla="val 55000"/>
            <a:gd name="adj2" fmla="val 45000"/>
          </a:avLst>
        </a:prstGeom>
        <a:solidFill>
          <a:srgbClr val="FFFF00"/>
        </a:solidFill>
        <a:ln w="2642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kern="1200"/>
        </a:p>
      </dsp:txBody>
      <dsp:txXfrm>
        <a:off x="7516528" y="2990430"/>
        <a:ext cx="341608" cy="46738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18AF3D-7E34-4CD2-8B41-05A494320F18}">
      <dsp:nvSpPr>
        <dsp:cNvPr id="0" name=""/>
        <dsp:cNvSpPr/>
      </dsp:nvSpPr>
      <dsp:spPr>
        <a:xfrm>
          <a:off x="0" y="3113889"/>
          <a:ext cx="4301870" cy="510859"/>
        </a:xfrm>
        <a:prstGeom prst="rect">
          <a:avLst/>
        </a:prstGeom>
        <a:gradFill rotWithShape="0">
          <a:gsLst>
            <a:gs pos="0">
              <a:schemeClr val="accent4">
                <a:shade val="80000"/>
                <a:hueOff val="0"/>
                <a:satOff val="0"/>
                <a:lumOff val="0"/>
                <a:alphaOff val="0"/>
                <a:shade val="70000"/>
                <a:satMod val="150000"/>
              </a:schemeClr>
            </a:gs>
            <a:gs pos="34000">
              <a:schemeClr val="accent4">
                <a:shade val="80000"/>
                <a:hueOff val="0"/>
                <a:satOff val="0"/>
                <a:lumOff val="0"/>
                <a:alphaOff val="0"/>
                <a:shade val="70000"/>
                <a:satMod val="140000"/>
              </a:schemeClr>
            </a:gs>
            <a:gs pos="70000">
              <a:schemeClr val="accent4">
                <a:shade val="80000"/>
                <a:hueOff val="0"/>
                <a:satOff val="0"/>
                <a:lumOff val="0"/>
                <a:alphaOff val="0"/>
                <a:tint val="100000"/>
                <a:shade val="90000"/>
                <a:satMod val="140000"/>
              </a:schemeClr>
            </a:gs>
            <a:gs pos="100000">
              <a:schemeClr val="accent4">
                <a:shade val="80000"/>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a:t>Kontribusi penyebab atau khasiat</a:t>
          </a:r>
          <a:endParaRPr lang="en-US" sz="1800" b="1" kern="1200" dirty="0"/>
        </a:p>
      </dsp:txBody>
      <dsp:txXfrm>
        <a:off x="0" y="3113889"/>
        <a:ext cx="4301870" cy="510859"/>
      </dsp:txXfrm>
    </dsp:sp>
    <dsp:sp modelId="{30167342-BB6A-47E1-B532-0B55B8F706E3}">
      <dsp:nvSpPr>
        <dsp:cNvPr id="0" name=""/>
        <dsp:cNvSpPr/>
      </dsp:nvSpPr>
      <dsp:spPr>
        <a:xfrm rot="10800000">
          <a:off x="0" y="2335850"/>
          <a:ext cx="4301870" cy="785701"/>
        </a:xfrm>
        <a:prstGeom prst="upArrowCallout">
          <a:avLst/>
        </a:prstGeom>
        <a:gradFill rotWithShape="0">
          <a:gsLst>
            <a:gs pos="0">
              <a:schemeClr val="accent4">
                <a:shade val="80000"/>
                <a:hueOff val="7010"/>
                <a:satOff val="-13891"/>
                <a:lumOff val="9204"/>
                <a:alphaOff val="0"/>
                <a:shade val="70000"/>
                <a:satMod val="150000"/>
              </a:schemeClr>
            </a:gs>
            <a:gs pos="34000">
              <a:schemeClr val="accent4">
                <a:shade val="80000"/>
                <a:hueOff val="7010"/>
                <a:satOff val="-13891"/>
                <a:lumOff val="9204"/>
                <a:alphaOff val="0"/>
                <a:shade val="70000"/>
                <a:satMod val="140000"/>
              </a:schemeClr>
            </a:gs>
            <a:gs pos="70000">
              <a:schemeClr val="accent4">
                <a:shade val="80000"/>
                <a:hueOff val="7010"/>
                <a:satOff val="-13891"/>
                <a:lumOff val="9204"/>
                <a:alphaOff val="0"/>
                <a:tint val="100000"/>
                <a:shade val="90000"/>
                <a:satMod val="140000"/>
              </a:schemeClr>
            </a:gs>
            <a:gs pos="100000">
              <a:schemeClr val="accent4">
                <a:shade val="80000"/>
                <a:hueOff val="7010"/>
                <a:satOff val="-13891"/>
                <a:lumOff val="9204"/>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a:t>Penyebab diubah akibat jadi berubah</a:t>
          </a:r>
          <a:endParaRPr lang="en-US" sz="1800" b="1" kern="1200" dirty="0"/>
        </a:p>
      </dsp:txBody>
      <dsp:txXfrm rot="10800000">
        <a:off x="0" y="2335850"/>
        <a:ext cx="4301870" cy="510525"/>
      </dsp:txXfrm>
    </dsp:sp>
    <dsp:sp modelId="{F0DEC9D0-0FE6-4882-91EF-9368F53191BB}">
      <dsp:nvSpPr>
        <dsp:cNvPr id="0" name=""/>
        <dsp:cNvSpPr/>
      </dsp:nvSpPr>
      <dsp:spPr>
        <a:xfrm rot="10800000">
          <a:off x="0" y="1557811"/>
          <a:ext cx="4301870" cy="785701"/>
        </a:xfrm>
        <a:prstGeom prst="upArrowCallout">
          <a:avLst/>
        </a:prstGeom>
        <a:gradFill rotWithShape="0">
          <a:gsLst>
            <a:gs pos="0">
              <a:schemeClr val="accent4">
                <a:shade val="80000"/>
                <a:hueOff val="14019"/>
                <a:satOff val="-27782"/>
                <a:lumOff val="18408"/>
                <a:alphaOff val="0"/>
                <a:shade val="70000"/>
                <a:satMod val="150000"/>
              </a:schemeClr>
            </a:gs>
            <a:gs pos="34000">
              <a:schemeClr val="accent4">
                <a:shade val="80000"/>
                <a:hueOff val="14019"/>
                <a:satOff val="-27782"/>
                <a:lumOff val="18408"/>
                <a:alphaOff val="0"/>
                <a:shade val="70000"/>
                <a:satMod val="140000"/>
              </a:schemeClr>
            </a:gs>
            <a:gs pos="70000">
              <a:schemeClr val="accent4">
                <a:shade val="80000"/>
                <a:hueOff val="14019"/>
                <a:satOff val="-27782"/>
                <a:lumOff val="18408"/>
                <a:alphaOff val="0"/>
                <a:tint val="100000"/>
                <a:shade val="90000"/>
                <a:satMod val="140000"/>
              </a:schemeClr>
            </a:gs>
            <a:gs pos="100000">
              <a:schemeClr val="accent4">
                <a:shade val="80000"/>
                <a:hueOff val="14019"/>
                <a:satOff val="-27782"/>
                <a:lumOff val="18408"/>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a:t>Penyebab mendahului akibat</a:t>
          </a:r>
          <a:endParaRPr lang="en-US" sz="1800" b="1" kern="1200" dirty="0"/>
        </a:p>
      </dsp:txBody>
      <dsp:txXfrm rot="10800000">
        <a:off x="0" y="1557811"/>
        <a:ext cx="4301870" cy="510525"/>
      </dsp:txXfrm>
    </dsp:sp>
    <dsp:sp modelId="{C4513A44-20C2-401A-9D86-7CCFB9161619}">
      <dsp:nvSpPr>
        <dsp:cNvPr id="0" name=""/>
        <dsp:cNvSpPr/>
      </dsp:nvSpPr>
      <dsp:spPr>
        <a:xfrm rot="10800000">
          <a:off x="0" y="779772"/>
          <a:ext cx="4301870" cy="785701"/>
        </a:xfrm>
        <a:prstGeom prst="upArrowCallout">
          <a:avLst/>
        </a:prstGeom>
        <a:gradFill rotWithShape="0">
          <a:gsLst>
            <a:gs pos="0">
              <a:schemeClr val="accent4">
                <a:shade val="80000"/>
                <a:hueOff val="21029"/>
                <a:satOff val="-41674"/>
                <a:lumOff val="27613"/>
                <a:alphaOff val="0"/>
                <a:shade val="70000"/>
                <a:satMod val="150000"/>
              </a:schemeClr>
            </a:gs>
            <a:gs pos="34000">
              <a:schemeClr val="accent4">
                <a:shade val="80000"/>
                <a:hueOff val="21029"/>
                <a:satOff val="-41674"/>
                <a:lumOff val="27613"/>
                <a:alphaOff val="0"/>
                <a:shade val="70000"/>
                <a:satMod val="140000"/>
              </a:schemeClr>
            </a:gs>
            <a:gs pos="70000">
              <a:schemeClr val="accent4">
                <a:shade val="80000"/>
                <a:hueOff val="21029"/>
                <a:satOff val="-41674"/>
                <a:lumOff val="27613"/>
                <a:alphaOff val="0"/>
                <a:tint val="100000"/>
                <a:shade val="90000"/>
                <a:satMod val="140000"/>
              </a:schemeClr>
            </a:gs>
            <a:gs pos="100000">
              <a:schemeClr val="accent4">
                <a:shade val="80000"/>
                <a:hueOff val="21029"/>
                <a:satOff val="-41674"/>
                <a:lumOff val="27613"/>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a:t>Hubungan di level individu</a:t>
          </a:r>
          <a:endParaRPr lang="en-US" sz="1800" b="1" kern="1200" dirty="0"/>
        </a:p>
      </dsp:txBody>
      <dsp:txXfrm rot="10800000">
        <a:off x="0" y="779772"/>
        <a:ext cx="4301870" cy="510525"/>
      </dsp:txXfrm>
    </dsp:sp>
    <dsp:sp modelId="{B10B04E4-8C7F-4E31-B5DF-018B413F0D0E}">
      <dsp:nvSpPr>
        <dsp:cNvPr id="0" name=""/>
        <dsp:cNvSpPr/>
      </dsp:nvSpPr>
      <dsp:spPr>
        <a:xfrm rot="10800000">
          <a:off x="0" y="1733"/>
          <a:ext cx="4301870" cy="785701"/>
        </a:xfrm>
        <a:prstGeom prst="upArrowCallout">
          <a:avLst/>
        </a:prstGeom>
        <a:gradFill rotWithShape="0">
          <a:gsLst>
            <a:gs pos="0">
              <a:schemeClr val="accent4">
                <a:shade val="80000"/>
                <a:hueOff val="28039"/>
                <a:satOff val="-55565"/>
                <a:lumOff val="36817"/>
                <a:alphaOff val="0"/>
                <a:shade val="70000"/>
                <a:satMod val="150000"/>
              </a:schemeClr>
            </a:gs>
            <a:gs pos="34000">
              <a:schemeClr val="accent4">
                <a:shade val="80000"/>
                <a:hueOff val="28039"/>
                <a:satOff val="-55565"/>
                <a:lumOff val="36817"/>
                <a:alphaOff val="0"/>
                <a:shade val="70000"/>
                <a:satMod val="140000"/>
              </a:schemeClr>
            </a:gs>
            <a:gs pos="70000">
              <a:schemeClr val="accent4">
                <a:shade val="80000"/>
                <a:hueOff val="28039"/>
                <a:satOff val="-55565"/>
                <a:lumOff val="36817"/>
                <a:alphaOff val="0"/>
                <a:tint val="100000"/>
                <a:shade val="90000"/>
                <a:satMod val="140000"/>
              </a:schemeClr>
            </a:gs>
            <a:gs pos="100000">
              <a:schemeClr val="accent4">
                <a:shade val="80000"/>
                <a:hueOff val="28039"/>
                <a:satOff val="-55565"/>
                <a:lumOff val="36817"/>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a:t>Hubungan di tingkat kelompok</a:t>
          </a:r>
          <a:endParaRPr lang="en-US" sz="1800" b="1" kern="1200" dirty="0"/>
        </a:p>
      </dsp:txBody>
      <dsp:txXfrm rot="10800000">
        <a:off x="0" y="1733"/>
        <a:ext cx="4301870" cy="51052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F75359-BDB7-4124-A9CD-1D0FE2712EB7}">
      <dsp:nvSpPr>
        <dsp:cNvPr id="0" name=""/>
        <dsp:cNvSpPr/>
      </dsp:nvSpPr>
      <dsp:spPr>
        <a:xfrm>
          <a:off x="0" y="0"/>
          <a:ext cx="8534400" cy="4068689"/>
        </a:xfrm>
        <a:prstGeom prst="roundRect">
          <a:avLst>
            <a:gd name="adj" fmla="val 10000"/>
          </a:avLst>
        </a:prstGeom>
        <a:solidFill>
          <a:schemeClr val="accent3">
            <a:tint val="40000"/>
            <a:hueOff val="0"/>
            <a:satOff val="0"/>
            <a:lumOff val="0"/>
            <a:alphaOff val="0"/>
          </a:schemeClr>
        </a:solidFill>
        <a:ln>
          <a:noFill/>
        </a:ln>
        <a:effectLst>
          <a:outerShdw blurRad="38100" dist="25400" dir="2700000" algn="br" rotWithShape="0">
            <a:srgbClr val="000000">
              <a:alpha val="60000"/>
            </a:srgbClr>
          </a:outerShdw>
        </a:effectLst>
      </dsp:spPr>
      <dsp:style>
        <a:lnRef idx="0">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a:t>Rekomendasi </a:t>
          </a:r>
          <a:r>
            <a:rPr lang="en-US" sz="2800" kern="1200" dirty="0" err="1"/>
            <a:t>didasarkan</a:t>
          </a:r>
          <a:r>
            <a:rPr lang="en-US" sz="2800" kern="1200" dirty="0"/>
            <a:t> </a:t>
          </a:r>
          <a:r>
            <a:rPr lang="en-US" sz="2800" kern="1200" dirty="0" err="1"/>
            <a:t>pada</a:t>
          </a:r>
          <a:r>
            <a:rPr lang="en-US" sz="2800" kern="1200" dirty="0"/>
            <a:t> </a:t>
          </a:r>
          <a:r>
            <a:rPr lang="en-US" sz="2800" kern="1200" dirty="0" err="1"/>
            <a:t>dua</a:t>
          </a:r>
          <a:r>
            <a:rPr lang="en-US" sz="2800" kern="1200" dirty="0"/>
            <a:t> </a:t>
          </a:r>
          <a:r>
            <a:rPr lang="en-US" sz="2800" kern="1200" dirty="0" err="1"/>
            <a:t>kriteria</a:t>
          </a:r>
          <a:r>
            <a:rPr lang="en-US" sz="2800" kern="1200"/>
            <a:t>: </a:t>
          </a:r>
          <a:br>
            <a:rPr lang="en-US" sz="2800" kern="1200"/>
          </a:br>
          <a:r>
            <a:rPr lang="en-US" sz="2800" kern="1200"/>
            <a:t>1.kualitas </a:t>
          </a:r>
          <a:r>
            <a:rPr lang="en-US" sz="2800" kern="1200" dirty="0" err="1"/>
            <a:t>dari</a:t>
          </a:r>
          <a:r>
            <a:rPr lang="en-US" sz="2800" kern="1200" dirty="0"/>
            <a:t> </a:t>
          </a:r>
          <a:r>
            <a:rPr lang="en-US" sz="2800" kern="1200" dirty="0" err="1"/>
            <a:t>bukti</a:t>
          </a:r>
          <a:r>
            <a:rPr lang="en-US" sz="2800" kern="1200" dirty="0"/>
            <a:t> </a:t>
          </a:r>
          <a:r>
            <a:rPr lang="en-US" sz="2800" kern="1200" err="1"/>
            <a:t>dan</a:t>
          </a:r>
          <a:r>
            <a:rPr lang="en-US" sz="2800" kern="1200"/>
            <a:t> 2.besaran </a:t>
          </a:r>
          <a:r>
            <a:rPr lang="en-US" sz="2800" kern="1200" dirty="0" err="1"/>
            <a:t>dari</a:t>
          </a:r>
          <a:r>
            <a:rPr lang="en-US" sz="2800" kern="1200" dirty="0"/>
            <a:t> </a:t>
          </a:r>
          <a:r>
            <a:rPr lang="en-US" sz="2800" kern="1200" dirty="0" err="1"/>
            <a:t>dampak</a:t>
          </a:r>
          <a:endParaRPr lang="en-US" sz="2800" kern="1200" dirty="0"/>
        </a:p>
      </dsp:txBody>
      <dsp:txXfrm>
        <a:off x="0" y="0"/>
        <a:ext cx="8534400" cy="1220606"/>
      </dsp:txXfrm>
    </dsp:sp>
    <dsp:sp modelId="{DDCCC304-ED74-40EE-8B56-87332D9AB03A}">
      <dsp:nvSpPr>
        <dsp:cNvPr id="0" name=""/>
        <dsp:cNvSpPr/>
      </dsp:nvSpPr>
      <dsp:spPr>
        <a:xfrm>
          <a:off x="853439" y="1221798"/>
          <a:ext cx="6827520" cy="1226765"/>
        </a:xfrm>
        <a:prstGeom prst="roundRect">
          <a:avLst>
            <a:gd name="adj" fmla="val 10000"/>
          </a:avLst>
        </a:prstGeom>
        <a:gradFill rotWithShape="0">
          <a:gsLst>
            <a:gs pos="0">
              <a:schemeClr val="accent3">
                <a:hueOff val="0"/>
                <a:satOff val="0"/>
                <a:lumOff val="0"/>
                <a:alphaOff val="0"/>
                <a:shade val="70000"/>
                <a:satMod val="150000"/>
              </a:schemeClr>
            </a:gs>
            <a:gs pos="34000">
              <a:schemeClr val="accent3">
                <a:hueOff val="0"/>
                <a:satOff val="0"/>
                <a:lumOff val="0"/>
                <a:alphaOff val="0"/>
                <a:shade val="70000"/>
                <a:satMod val="140000"/>
              </a:schemeClr>
            </a:gs>
            <a:gs pos="70000">
              <a:schemeClr val="accent3">
                <a:hueOff val="0"/>
                <a:satOff val="0"/>
                <a:lumOff val="0"/>
                <a:alphaOff val="0"/>
                <a:tint val="100000"/>
                <a:shade val="90000"/>
                <a:satMod val="140000"/>
              </a:schemeClr>
            </a:gs>
            <a:gs pos="100000">
              <a:schemeClr val="accent3">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a:t>1.Kualitas </a:t>
          </a:r>
          <a:r>
            <a:rPr lang="en-US" sz="2300" kern="1200" dirty="0" err="1"/>
            <a:t>Bukti</a:t>
          </a:r>
          <a:r>
            <a:rPr lang="en-US" sz="2300" kern="1200" dirty="0"/>
            <a:t> </a:t>
          </a:r>
          <a:r>
            <a:rPr lang="en-US" sz="2300" kern="1200" dirty="0" err="1"/>
            <a:t>dinilai</a:t>
          </a:r>
          <a:r>
            <a:rPr lang="en-US" sz="2300" kern="1200" dirty="0"/>
            <a:t> </a:t>
          </a:r>
          <a:r>
            <a:rPr lang="en-US" sz="2300" kern="1200" dirty="0" err="1"/>
            <a:t>berdasarkan</a:t>
          </a:r>
          <a:r>
            <a:rPr lang="en-US" sz="2300" kern="1200" dirty="0"/>
            <a:t> </a:t>
          </a:r>
          <a:r>
            <a:rPr lang="en-US" sz="2300" kern="1200" dirty="0" err="1"/>
            <a:t>tipe</a:t>
          </a:r>
          <a:r>
            <a:rPr lang="en-US" sz="2300" kern="1200" dirty="0"/>
            <a:t> </a:t>
          </a:r>
          <a:r>
            <a:rPr lang="en-US" sz="2300" kern="1200" dirty="0" err="1"/>
            <a:t>penelitian</a:t>
          </a:r>
          <a:r>
            <a:rPr lang="en-US" sz="2300" kern="1200" dirty="0"/>
            <a:t> </a:t>
          </a:r>
          <a:r>
            <a:rPr lang="en-US" sz="2300" kern="1200" dirty="0" err="1"/>
            <a:t>dan</a:t>
          </a:r>
          <a:r>
            <a:rPr lang="en-US" sz="2300" kern="1200" dirty="0"/>
            <a:t> </a:t>
          </a:r>
          <a:r>
            <a:rPr lang="en-US" sz="2300" kern="1200" dirty="0" err="1"/>
            <a:t>seberapa</a:t>
          </a:r>
          <a:r>
            <a:rPr lang="en-US" sz="2300" kern="1200" dirty="0"/>
            <a:t> </a:t>
          </a:r>
          <a:r>
            <a:rPr lang="en-US" sz="2300" kern="1200" dirty="0" err="1"/>
            <a:t>baik</a:t>
          </a:r>
          <a:r>
            <a:rPr lang="en-US" sz="2300" kern="1200" dirty="0"/>
            <a:t> </a:t>
          </a:r>
          <a:r>
            <a:rPr lang="en-US" sz="2300" kern="1200" dirty="0" err="1"/>
            <a:t>penelitian</a:t>
          </a:r>
          <a:r>
            <a:rPr lang="en-US" sz="2300" kern="1200" dirty="0"/>
            <a:t> </a:t>
          </a:r>
          <a:r>
            <a:rPr lang="en-US" sz="2300" kern="1200" dirty="0" err="1"/>
            <a:t>dilakukan</a:t>
          </a:r>
          <a:endParaRPr lang="en-US" sz="2300" kern="1200" dirty="0"/>
        </a:p>
      </dsp:txBody>
      <dsp:txXfrm>
        <a:off x="889370" y="1257729"/>
        <a:ext cx="6755658" cy="1154903"/>
      </dsp:txXfrm>
    </dsp:sp>
    <dsp:sp modelId="{50138DBB-5F7F-4DB6-B706-B921A023EBCF}">
      <dsp:nvSpPr>
        <dsp:cNvPr id="0" name=""/>
        <dsp:cNvSpPr/>
      </dsp:nvSpPr>
      <dsp:spPr>
        <a:xfrm>
          <a:off x="853439" y="2637297"/>
          <a:ext cx="6827520" cy="1226765"/>
        </a:xfrm>
        <a:prstGeom prst="roundRect">
          <a:avLst>
            <a:gd name="adj" fmla="val 10000"/>
          </a:avLst>
        </a:prstGeom>
        <a:gradFill rotWithShape="0">
          <a:gsLst>
            <a:gs pos="0">
              <a:schemeClr val="accent3">
                <a:hueOff val="19777888"/>
                <a:satOff val="2109"/>
                <a:lumOff val="-15683"/>
                <a:alphaOff val="0"/>
                <a:shade val="70000"/>
                <a:satMod val="150000"/>
              </a:schemeClr>
            </a:gs>
            <a:gs pos="34000">
              <a:schemeClr val="accent3">
                <a:hueOff val="19777888"/>
                <a:satOff val="2109"/>
                <a:lumOff val="-15683"/>
                <a:alphaOff val="0"/>
                <a:shade val="70000"/>
                <a:satMod val="140000"/>
              </a:schemeClr>
            </a:gs>
            <a:gs pos="70000">
              <a:schemeClr val="accent3">
                <a:hueOff val="19777888"/>
                <a:satOff val="2109"/>
                <a:lumOff val="-15683"/>
                <a:alphaOff val="0"/>
                <a:tint val="100000"/>
                <a:shade val="90000"/>
                <a:satMod val="140000"/>
              </a:schemeClr>
            </a:gs>
            <a:gs pos="100000">
              <a:schemeClr val="accent3">
                <a:hueOff val="19777888"/>
                <a:satOff val="2109"/>
                <a:lumOff val="-15683"/>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a:t>2.Besaran </a:t>
          </a:r>
          <a:r>
            <a:rPr lang="en-US" sz="2300" kern="1200" dirty="0" err="1"/>
            <a:t>dampak</a:t>
          </a:r>
          <a:r>
            <a:rPr lang="en-US" sz="2300" kern="1200" dirty="0"/>
            <a:t> </a:t>
          </a:r>
          <a:r>
            <a:rPr lang="en-US" sz="2300" kern="1200" dirty="0" err="1"/>
            <a:t>berhubungan</a:t>
          </a:r>
          <a:r>
            <a:rPr lang="en-US" sz="2300" kern="1200" dirty="0"/>
            <a:t> </a:t>
          </a:r>
          <a:r>
            <a:rPr lang="en-US" sz="2300" kern="1200" dirty="0" err="1"/>
            <a:t>dengan</a:t>
          </a:r>
          <a:r>
            <a:rPr lang="en-US" sz="2300" kern="1200" dirty="0"/>
            <a:t> </a:t>
          </a:r>
          <a:r>
            <a:rPr lang="en-US" sz="2300" kern="1200" dirty="0" err="1"/>
            <a:t>seberapa</a:t>
          </a:r>
          <a:r>
            <a:rPr lang="en-US" sz="2300" kern="1200" dirty="0"/>
            <a:t> </a:t>
          </a:r>
          <a:r>
            <a:rPr lang="en-US" sz="2300" kern="1200" err="1"/>
            <a:t>besar</a:t>
          </a:r>
          <a:r>
            <a:rPr lang="en-US" sz="2300" kern="1200"/>
            <a:t> disabilitas, kesakitan, atau </a:t>
          </a:r>
          <a:r>
            <a:rPr lang="en-US" sz="2300" kern="1200" dirty="0" err="1"/>
            <a:t>kematian</a:t>
          </a:r>
          <a:r>
            <a:rPr lang="en-US" sz="2300" kern="1200" dirty="0"/>
            <a:t> </a:t>
          </a:r>
          <a:r>
            <a:rPr lang="en-US" sz="2300" kern="1200" dirty="0" err="1"/>
            <a:t>akibat</a:t>
          </a:r>
          <a:r>
            <a:rPr lang="en-US" sz="2300" kern="1200" dirty="0"/>
            <a:t> </a:t>
          </a:r>
          <a:r>
            <a:rPr lang="en-US" sz="2300" kern="1200" dirty="0" err="1"/>
            <a:t>penyakit</a:t>
          </a:r>
          <a:r>
            <a:rPr lang="en-US" sz="2300" kern="1200" dirty="0"/>
            <a:t> </a:t>
          </a:r>
          <a:r>
            <a:rPr lang="en-US" sz="2300" kern="1200" dirty="0" err="1"/>
            <a:t>dapat</a:t>
          </a:r>
          <a:r>
            <a:rPr lang="en-US" sz="2300" kern="1200" dirty="0"/>
            <a:t> </a:t>
          </a:r>
          <a:r>
            <a:rPr lang="en-US" sz="2300" kern="1200" dirty="0" err="1"/>
            <a:t>dihilangkan</a:t>
          </a:r>
          <a:r>
            <a:rPr lang="en-US" sz="2300" kern="1200" dirty="0"/>
            <a:t> </a:t>
          </a:r>
          <a:r>
            <a:rPr lang="en-US" sz="2300" kern="1200" dirty="0" err="1"/>
            <a:t>dengan</a:t>
          </a:r>
          <a:r>
            <a:rPr lang="en-US" sz="2300" kern="1200" dirty="0"/>
            <a:t> </a:t>
          </a:r>
          <a:r>
            <a:rPr lang="en-US" sz="2300" kern="1200" dirty="0" err="1"/>
            <a:t>intervensi</a:t>
          </a:r>
          <a:endParaRPr lang="en-US" sz="2300" kern="1200" dirty="0"/>
        </a:p>
      </dsp:txBody>
      <dsp:txXfrm>
        <a:off x="889370" y="2673228"/>
        <a:ext cx="6755658" cy="11549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661B4B-CB9E-4B73-B0E7-5D4761666B99}">
      <dsp:nvSpPr>
        <dsp:cNvPr id="0" name=""/>
        <dsp:cNvSpPr/>
      </dsp:nvSpPr>
      <dsp:spPr>
        <a:xfrm>
          <a:off x="0" y="2077"/>
          <a:ext cx="8011290" cy="0"/>
        </a:xfrm>
        <a:prstGeom prst="line">
          <a:avLst/>
        </a:prstGeom>
        <a:solidFill>
          <a:schemeClr val="lt1">
            <a:hueOff val="0"/>
            <a:satOff val="0"/>
            <a:lumOff val="0"/>
            <a:alphaOff val="0"/>
          </a:schemeClr>
        </a:solidFill>
        <a:ln w="26425"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A7CA65-8B32-4B60-AC7B-1C4C318146CD}">
      <dsp:nvSpPr>
        <dsp:cNvPr id="0" name=""/>
        <dsp:cNvSpPr/>
      </dsp:nvSpPr>
      <dsp:spPr>
        <a:xfrm>
          <a:off x="0" y="2077"/>
          <a:ext cx="1901232" cy="4250346"/>
        </a:xfrm>
        <a:prstGeom prst="rect">
          <a:avLst/>
        </a:prstGeom>
        <a:solidFill>
          <a:srgbClr val="FFFF00"/>
        </a:solid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endParaRPr lang="en-US" sz="2800" kern="1200"/>
        </a:p>
        <a:p>
          <a:pPr lvl="0" algn="l" defTabSz="1244600">
            <a:lnSpc>
              <a:spcPct val="90000"/>
            </a:lnSpc>
            <a:spcBef>
              <a:spcPct val="0"/>
            </a:spcBef>
            <a:spcAft>
              <a:spcPct val="35000"/>
            </a:spcAft>
          </a:pPr>
          <a:r>
            <a:rPr lang="en-US" sz="2400" kern="1200"/>
            <a:t>Metode dalam menentukan pilihan implementasi dg pendekatan: “</a:t>
          </a:r>
          <a:r>
            <a:rPr lang="en-US" sz="2400" b="1" kern="1200"/>
            <a:t>Kapan-Siapa-Bagaimana</a:t>
          </a:r>
          <a:r>
            <a:rPr lang="en-US" sz="2400" kern="1200"/>
            <a:t>”</a:t>
          </a:r>
          <a:endParaRPr lang="en-US" sz="2800" kern="1200"/>
        </a:p>
      </dsp:txBody>
      <dsp:txXfrm>
        <a:off x="0" y="2077"/>
        <a:ext cx="1901232" cy="4250346"/>
      </dsp:txXfrm>
    </dsp:sp>
    <dsp:sp modelId="{E1B2C41C-3057-4A24-9D8B-D402ACE260DF}">
      <dsp:nvSpPr>
        <dsp:cNvPr id="0" name=""/>
        <dsp:cNvSpPr/>
      </dsp:nvSpPr>
      <dsp:spPr>
        <a:xfrm>
          <a:off x="2015651" y="68489"/>
          <a:ext cx="5987930" cy="1328233"/>
        </a:xfrm>
        <a:prstGeom prst="rect">
          <a:avLst/>
        </a:prstGeom>
        <a:solidFill>
          <a:schemeClr val="accent1">
            <a:lumMod val="40000"/>
            <a:lumOff val="6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b="1" kern="1200" dirty="0"/>
            <a:t>“</a:t>
          </a:r>
          <a:r>
            <a:rPr lang="en-US" sz="1900" b="1" kern="1200" dirty="0" err="1"/>
            <a:t>Kapan</a:t>
          </a:r>
          <a:r>
            <a:rPr lang="en-US" sz="1900" kern="1200" dirty="0"/>
            <a:t>”- </a:t>
          </a:r>
          <a:r>
            <a:rPr lang="en-US" sz="1900" kern="1200" dirty="0" err="1"/>
            <a:t>Waktu</a:t>
          </a:r>
          <a:r>
            <a:rPr lang="en-US" sz="1900" kern="1200" dirty="0"/>
            <a:t> </a:t>
          </a:r>
          <a:r>
            <a:rPr lang="en-US" sz="1900" kern="1200" dirty="0" err="1"/>
            <a:t>kejadian</a:t>
          </a:r>
          <a:r>
            <a:rPr lang="en-US" sz="1900" kern="1200" dirty="0"/>
            <a:t> </a:t>
          </a:r>
          <a:r>
            <a:rPr lang="en-US" sz="1900" kern="1200" dirty="0" err="1"/>
            <a:t>penyakit</a:t>
          </a:r>
          <a:r>
            <a:rPr lang="en-US" sz="1900" kern="1200" dirty="0"/>
            <a:t> </a:t>
          </a:r>
          <a:r>
            <a:rPr lang="en-US" sz="1900" kern="1200" dirty="0" err="1"/>
            <a:t>ketika</a:t>
          </a:r>
          <a:r>
            <a:rPr lang="en-US" sz="1900" kern="1200" dirty="0"/>
            <a:t> </a:t>
          </a:r>
          <a:r>
            <a:rPr lang="en-US" sz="1900" kern="1200" dirty="0" err="1"/>
            <a:t>intervensi</a:t>
          </a:r>
          <a:r>
            <a:rPr lang="en-US" sz="1900" kern="1200" dirty="0"/>
            <a:t> </a:t>
          </a:r>
          <a:r>
            <a:rPr lang="en-US" sz="1900" kern="1200" dirty="0" err="1"/>
            <a:t>berlangsung</a:t>
          </a:r>
          <a:r>
            <a:rPr lang="en-US" sz="1900" kern="1200"/>
            <a:t>. </a:t>
          </a:r>
        </a:p>
        <a:p>
          <a:pPr lvl="0" algn="l" defTabSz="844550">
            <a:lnSpc>
              <a:spcPct val="90000"/>
            </a:lnSpc>
            <a:spcBef>
              <a:spcPct val="0"/>
            </a:spcBef>
            <a:spcAft>
              <a:spcPct val="35000"/>
            </a:spcAft>
          </a:pPr>
          <a:r>
            <a:rPr lang="en-US" sz="1900" kern="1200"/>
            <a:t>Kategori </a:t>
          </a:r>
          <a:r>
            <a:rPr lang="en-US" sz="1900" kern="1200" dirty="0" err="1"/>
            <a:t>intervensi</a:t>
          </a:r>
          <a:r>
            <a:rPr lang="en-US" sz="1900" kern="1200" dirty="0"/>
            <a:t> </a:t>
          </a:r>
          <a:r>
            <a:rPr lang="en-US" sz="1900" b="1" i="1" kern="1200" dirty="0"/>
            <a:t>primary, secondary, </a:t>
          </a:r>
          <a:r>
            <a:rPr lang="en-US" sz="1900" kern="1200" dirty="0" err="1"/>
            <a:t>dan</a:t>
          </a:r>
          <a:r>
            <a:rPr lang="en-US" sz="1900" kern="1200" dirty="0"/>
            <a:t> </a:t>
          </a:r>
          <a:r>
            <a:rPr lang="en-US" sz="1900" b="1" i="1" kern="1200" dirty="0"/>
            <a:t>tertiary</a:t>
          </a:r>
          <a:endParaRPr lang="en-US" sz="1900" kern="1200" dirty="0"/>
        </a:p>
      </dsp:txBody>
      <dsp:txXfrm>
        <a:off x="2015651" y="68489"/>
        <a:ext cx="5987930" cy="1328233"/>
      </dsp:txXfrm>
    </dsp:sp>
    <dsp:sp modelId="{418C5761-8367-41DC-9B90-7809CE1F96B6}">
      <dsp:nvSpPr>
        <dsp:cNvPr id="0" name=""/>
        <dsp:cNvSpPr/>
      </dsp:nvSpPr>
      <dsp:spPr>
        <a:xfrm>
          <a:off x="1901232" y="1396722"/>
          <a:ext cx="6102349" cy="0"/>
        </a:xfrm>
        <a:prstGeom prst="line">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2E79114-8D56-4DDC-BB21-69D70B784FE9}">
      <dsp:nvSpPr>
        <dsp:cNvPr id="0" name=""/>
        <dsp:cNvSpPr/>
      </dsp:nvSpPr>
      <dsp:spPr>
        <a:xfrm>
          <a:off x="2023359" y="1520287"/>
          <a:ext cx="5987930" cy="1328233"/>
        </a:xfrm>
        <a:prstGeom prst="rect">
          <a:avLst/>
        </a:prstGeom>
        <a:solidFill>
          <a:schemeClr val="accent4">
            <a:lumMod val="40000"/>
            <a:lumOff val="6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a:t>“</a:t>
          </a:r>
          <a:r>
            <a:rPr lang="en-US" sz="1900" b="1" kern="1200" dirty="0" err="1"/>
            <a:t>Siapa</a:t>
          </a:r>
          <a:r>
            <a:rPr lang="en-US" sz="1900" kern="1200" dirty="0"/>
            <a:t>” – </a:t>
          </a:r>
          <a:r>
            <a:rPr lang="en-US" sz="1900" kern="1200" dirty="0" err="1"/>
            <a:t>Kepada</a:t>
          </a:r>
          <a:r>
            <a:rPr lang="en-US" sz="1900" kern="1200" dirty="0"/>
            <a:t> </a:t>
          </a:r>
          <a:r>
            <a:rPr lang="en-US" sz="1900" kern="1200" dirty="0" err="1"/>
            <a:t>siapa</a:t>
          </a:r>
          <a:r>
            <a:rPr lang="en-US" sz="1900" kern="1200" dirty="0"/>
            <a:t> </a:t>
          </a:r>
          <a:r>
            <a:rPr lang="en-US" sz="1900" kern="1200" dirty="0" err="1"/>
            <a:t>intervensi</a:t>
          </a:r>
          <a:r>
            <a:rPr lang="en-US" sz="1900" kern="1200" dirty="0"/>
            <a:t> </a:t>
          </a:r>
          <a:r>
            <a:rPr lang="en-US" sz="1900" kern="1200" dirty="0" err="1"/>
            <a:t>akan</a:t>
          </a:r>
          <a:r>
            <a:rPr lang="en-US" sz="1900" kern="1200" dirty="0"/>
            <a:t> </a:t>
          </a:r>
          <a:r>
            <a:rPr lang="en-US" sz="1900" kern="1200" dirty="0" err="1"/>
            <a:t>dilakukan</a:t>
          </a:r>
          <a:r>
            <a:rPr lang="en-US" sz="1900" kern="1200" dirty="0"/>
            <a:t>, </a:t>
          </a:r>
          <a:r>
            <a:rPr lang="en-US" sz="1900" kern="1200" dirty="0" err="1"/>
            <a:t>apakah</a:t>
          </a:r>
          <a:r>
            <a:rPr lang="en-US" sz="1900" kern="1200" dirty="0"/>
            <a:t> </a:t>
          </a:r>
          <a:r>
            <a:rPr lang="en-US" sz="1900" kern="1200" dirty="0" err="1"/>
            <a:t>dilakukan</a:t>
          </a:r>
          <a:r>
            <a:rPr lang="en-US" sz="1900" kern="1200" dirty="0"/>
            <a:t> </a:t>
          </a:r>
          <a:r>
            <a:rPr lang="en-US" sz="1900" kern="1200" dirty="0" err="1"/>
            <a:t>pada</a:t>
          </a:r>
          <a:r>
            <a:rPr lang="en-US" sz="1900" kern="1200" dirty="0"/>
            <a:t> </a:t>
          </a:r>
          <a:r>
            <a:rPr lang="en-US" sz="1900" b="1" kern="1200"/>
            <a:t>individual </a:t>
          </a:r>
          <a:r>
            <a:rPr lang="en-US" sz="1900" kern="1200"/>
            <a:t>atau </a:t>
          </a:r>
          <a:r>
            <a:rPr lang="en-US" sz="1900" b="1" kern="1200" dirty="0" err="1"/>
            <a:t>sekelompok</a:t>
          </a:r>
          <a:r>
            <a:rPr lang="en-US" sz="1900" b="1" kern="1200" dirty="0"/>
            <a:t> orang </a:t>
          </a:r>
          <a:r>
            <a:rPr lang="en-US" sz="1900" kern="1200" dirty="0"/>
            <a:t>yang </a:t>
          </a:r>
          <a:r>
            <a:rPr lang="en-US" sz="1900" kern="1200" dirty="0" err="1"/>
            <a:t>berisiko</a:t>
          </a:r>
          <a:endParaRPr lang="en-US" sz="1900" kern="1200" dirty="0"/>
        </a:p>
      </dsp:txBody>
      <dsp:txXfrm>
        <a:off x="2023359" y="1520287"/>
        <a:ext cx="5987930" cy="1328233"/>
      </dsp:txXfrm>
    </dsp:sp>
    <dsp:sp modelId="{E73A42E6-0889-43AA-AE9F-C9CDF6CE63A1}">
      <dsp:nvSpPr>
        <dsp:cNvPr id="0" name=""/>
        <dsp:cNvSpPr/>
      </dsp:nvSpPr>
      <dsp:spPr>
        <a:xfrm>
          <a:off x="1901232" y="2791367"/>
          <a:ext cx="6102349" cy="0"/>
        </a:xfrm>
        <a:prstGeom prst="line">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642A32-0EB9-4629-9210-BE715711CF49}">
      <dsp:nvSpPr>
        <dsp:cNvPr id="0" name=""/>
        <dsp:cNvSpPr/>
      </dsp:nvSpPr>
      <dsp:spPr>
        <a:xfrm>
          <a:off x="2015651" y="2857778"/>
          <a:ext cx="5987930" cy="1328233"/>
        </a:xfrm>
        <a:prstGeom prst="rect">
          <a:avLst/>
        </a:prstGeom>
        <a:solidFill>
          <a:srgbClr val="FFC000"/>
        </a:solidFill>
        <a:ln>
          <a:solidFill>
            <a:srgbClr val="FFC000"/>
          </a:solid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b="1" kern="1200" dirty="0"/>
            <a:t>“</a:t>
          </a:r>
          <a:r>
            <a:rPr lang="en-US" sz="1900" b="1" kern="1200" dirty="0" err="1"/>
            <a:t>Bagaimana</a:t>
          </a:r>
          <a:r>
            <a:rPr lang="en-US" sz="1900" kern="1200" dirty="0"/>
            <a:t>” – </a:t>
          </a:r>
          <a:r>
            <a:rPr lang="en-US" sz="1900" kern="1200" dirty="0" err="1"/>
            <a:t>Bagaimana</a:t>
          </a:r>
          <a:r>
            <a:rPr lang="en-US" sz="1900" kern="1200" dirty="0"/>
            <a:t> </a:t>
          </a:r>
          <a:r>
            <a:rPr lang="en-US" sz="1900" kern="1200" dirty="0" err="1"/>
            <a:t>mengimplementasikan</a:t>
          </a:r>
          <a:r>
            <a:rPr lang="en-US" sz="1900" kern="1200" dirty="0"/>
            <a:t> </a:t>
          </a:r>
          <a:r>
            <a:rPr lang="en-US" sz="1900" kern="1200" dirty="0" err="1"/>
            <a:t>intervensi</a:t>
          </a:r>
          <a:r>
            <a:rPr lang="en-US" sz="1900" kern="1200"/>
            <a:t>. </a:t>
          </a:r>
        </a:p>
        <a:p>
          <a:pPr lvl="0" algn="l" defTabSz="844550">
            <a:lnSpc>
              <a:spcPct val="90000"/>
            </a:lnSpc>
            <a:spcBef>
              <a:spcPct val="0"/>
            </a:spcBef>
            <a:spcAft>
              <a:spcPct val="35000"/>
            </a:spcAft>
          </a:pPr>
          <a:r>
            <a:rPr lang="en-US" sz="1900" kern="1200"/>
            <a:t>Pemberian </a:t>
          </a:r>
          <a:r>
            <a:rPr lang="en-US" sz="1900" b="1" kern="1200" dirty="0" err="1"/>
            <a:t>informasi</a:t>
          </a:r>
          <a:r>
            <a:rPr lang="en-US" sz="1900" b="1" kern="1200" dirty="0"/>
            <a:t> </a:t>
          </a:r>
          <a:r>
            <a:rPr lang="en-US" sz="1900" kern="1200" dirty="0"/>
            <a:t>(</a:t>
          </a:r>
          <a:r>
            <a:rPr lang="en-US" sz="1900" kern="1200" dirty="0" err="1"/>
            <a:t>edukasi</a:t>
          </a:r>
          <a:r>
            <a:rPr lang="en-US" sz="1900" kern="1200" dirty="0"/>
            <a:t>), </a:t>
          </a:r>
          <a:r>
            <a:rPr lang="en-US" sz="1900" b="1" kern="1200" dirty="0" err="1"/>
            <a:t>motivasi</a:t>
          </a:r>
          <a:r>
            <a:rPr lang="en-US" sz="1900" b="1" kern="1200" dirty="0"/>
            <a:t> </a:t>
          </a:r>
          <a:r>
            <a:rPr lang="en-US" sz="1900" kern="1200" dirty="0"/>
            <a:t>(</a:t>
          </a:r>
          <a:r>
            <a:rPr lang="en-US" sz="1900" kern="1200" dirty="0" err="1"/>
            <a:t>dorongan</a:t>
          </a:r>
          <a:r>
            <a:rPr lang="en-US" sz="1900" kern="1200" dirty="0"/>
            <a:t>), </a:t>
          </a:r>
          <a:r>
            <a:rPr lang="en-US" sz="1900" kern="1200" dirty="0" err="1"/>
            <a:t>atau</a:t>
          </a:r>
          <a:r>
            <a:rPr lang="en-US" sz="1900" kern="1200" dirty="0"/>
            <a:t> </a:t>
          </a:r>
          <a:r>
            <a:rPr lang="en-US" sz="1900" b="1" kern="1200" dirty="0" err="1"/>
            <a:t>obligasi</a:t>
          </a:r>
          <a:r>
            <a:rPr lang="en-US" sz="1900" b="1" kern="1200" dirty="0"/>
            <a:t> </a:t>
          </a:r>
          <a:r>
            <a:rPr lang="en-US" sz="1900" kern="1200" dirty="0"/>
            <a:t>(</a:t>
          </a:r>
          <a:r>
            <a:rPr lang="en-US" sz="1900" kern="1200" dirty="0" err="1"/>
            <a:t>kewajiban</a:t>
          </a:r>
          <a:r>
            <a:rPr lang="en-US" sz="1900" kern="1200" dirty="0"/>
            <a:t>)</a:t>
          </a:r>
        </a:p>
      </dsp:txBody>
      <dsp:txXfrm>
        <a:off x="2015651" y="2857778"/>
        <a:ext cx="5987930" cy="1328233"/>
      </dsp:txXfrm>
    </dsp:sp>
    <dsp:sp modelId="{C27746C7-B930-412B-91F5-E1E95F5FBDF9}">
      <dsp:nvSpPr>
        <dsp:cNvPr id="0" name=""/>
        <dsp:cNvSpPr/>
      </dsp:nvSpPr>
      <dsp:spPr>
        <a:xfrm>
          <a:off x="1901232" y="4186011"/>
          <a:ext cx="6102349" cy="0"/>
        </a:xfrm>
        <a:prstGeom prst="line">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138C49-CCD2-4CD4-9176-76CFAFE2136F}" type="datetimeFigureOut">
              <a:rPr lang="en-US" smtClean="0"/>
              <a:t>11/09/20</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14829C-7CB2-4E62-ACF7-D9505C084398}" type="slidenum">
              <a:rPr lang="en-US" smtClean="0"/>
              <a:t>‹#›</a:t>
            </a:fld>
            <a:endParaRPr lang="en-US"/>
          </a:p>
        </p:txBody>
      </p:sp>
    </p:spTree>
    <p:extLst>
      <p:ext uri="{BB962C8B-B14F-4D97-AF65-F5344CB8AC3E}">
        <p14:creationId xmlns:p14="http://schemas.microsoft.com/office/powerpoint/2010/main" val="3413166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7</a:t>
            </a:fld>
            <a:endParaRPr lang="en-US"/>
          </a:p>
        </p:txBody>
      </p:sp>
    </p:spTree>
    <p:extLst>
      <p:ext uri="{BB962C8B-B14F-4D97-AF65-F5344CB8AC3E}">
        <p14:creationId xmlns:p14="http://schemas.microsoft.com/office/powerpoint/2010/main" val="3366982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a:t>Hubungan antara </a:t>
            </a:r>
            <a:r>
              <a:rPr lang="en-US"/>
              <a:t>insiden </a:t>
            </a:r>
            <a:r>
              <a:rPr lang="id-ID"/>
              <a:t>dan prevalensi</a:t>
            </a:r>
            <a:r>
              <a:rPr lang="en-US"/>
              <a:t>: Insiden</a:t>
            </a:r>
            <a:r>
              <a:rPr lang="id-ID"/>
              <a:t> X durasi rata-rata </a:t>
            </a:r>
            <a:r>
              <a:rPr lang="en-US"/>
              <a:t>s</a:t>
            </a:r>
            <a:r>
              <a:rPr lang="id-ID"/>
              <a:t>akit = </a:t>
            </a:r>
            <a:r>
              <a:rPr lang="en-US"/>
              <a:t>P</a:t>
            </a:r>
            <a:r>
              <a:rPr lang="id-ID"/>
              <a:t>revalen.</a:t>
            </a:r>
            <a:r>
              <a:rPr lang="en-US"/>
              <a:t> </a:t>
            </a:r>
            <a:r>
              <a:rPr lang="id-ID"/>
              <a:t/>
            </a:r>
            <a:br>
              <a:rPr lang="id-ID"/>
            </a:br>
            <a:r>
              <a:rPr lang="en-US"/>
              <a:t>A</a:t>
            </a:r>
            <a:r>
              <a:rPr lang="id-ID"/>
              <a:t>ngka insiden, prevalensi, dan fatalitas kasus memberikan</a:t>
            </a:r>
            <a:r>
              <a:rPr lang="en-US"/>
              <a:t> </a:t>
            </a:r>
            <a:r>
              <a:rPr lang="id-ID"/>
              <a:t>ringkasan perjalanan penyakit berdasarkan populasi. Insiden mencerminkan</a:t>
            </a:r>
            <a:br>
              <a:rPr lang="id-ID"/>
            </a:br>
            <a:r>
              <a:rPr lang="id-ID"/>
              <a:t>kemungkinan </a:t>
            </a:r>
            <a:r>
              <a:rPr lang="en-US"/>
              <a:t>kecepatan perkembangan</a:t>
            </a:r>
            <a:r>
              <a:rPr lang="id-ID"/>
              <a:t> penyakit, prevalensi menunjukkan kemungkinan memiliki</a:t>
            </a:r>
            <a:r>
              <a:rPr lang="en-US"/>
              <a:t> </a:t>
            </a:r>
            <a:r>
              <a:rPr lang="id-ID"/>
              <a:t>penyakit, dan fatalitas kasus menunjukkan prognosis atau</a:t>
            </a:r>
            <a:r>
              <a:rPr lang="en-US"/>
              <a:t> besaran</a:t>
            </a:r>
            <a:r>
              <a:rPr lang="id-ID"/>
              <a:t> kemungkinan </a:t>
            </a:r>
            <a:r>
              <a:rPr lang="en-US"/>
              <a:t>untuk mati. </a:t>
            </a:r>
            <a:r>
              <a:rPr lang="id-ID"/>
              <a:t/>
            </a:r>
            <a:br>
              <a:rPr lang="id-ID"/>
            </a:br>
            <a:r>
              <a:rPr lang="id-ID"/>
              <a:t>penyakit.</a:t>
            </a:r>
          </a:p>
        </p:txBody>
      </p:sp>
      <p:sp>
        <p:nvSpPr>
          <p:cNvPr id="4" name="Slide Number Placeholder 3"/>
          <p:cNvSpPr>
            <a:spLocks noGrp="1"/>
          </p:cNvSpPr>
          <p:nvPr>
            <p:ph type="sldNum" sz="quarter" idx="10"/>
          </p:nvPr>
        </p:nvSpPr>
        <p:spPr/>
        <p:txBody>
          <a:bodyPr/>
          <a:lstStyle/>
          <a:p>
            <a:fld id="{BE14829C-7CB2-4E62-ACF7-D9505C084398}" type="slidenum">
              <a:rPr lang="en-US" smtClean="0"/>
              <a:t>10</a:t>
            </a:fld>
            <a:endParaRPr lang="en-US"/>
          </a:p>
        </p:txBody>
      </p:sp>
    </p:spTree>
    <p:extLst>
      <p:ext uri="{BB962C8B-B14F-4D97-AF65-F5344CB8AC3E}">
        <p14:creationId xmlns:p14="http://schemas.microsoft.com/office/powerpoint/2010/main" val="1616350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Islamidia.com</a:t>
            </a:r>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12</a:t>
            </a:fld>
            <a:endParaRPr lang="en-US"/>
          </a:p>
        </p:txBody>
      </p:sp>
    </p:spTree>
    <p:extLst>
      <p:ext uri="{BB962C8B-B14F-4D97-AF65-F5344CB8AC3E}">
        <p14:creationId xmlns:p14="http://schemas.microsoft.com/office/powerpoint/2010/main" val="3861931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Tidak semua asosiasi</a:t>
            </a:r>
            <a:r>
              <a:rPr lang="en-US" baseline="0"/>
              <a:t> di tingkat kelompok juga ada asosiasi di level individu, </a:t>
            </a:r>
            <a:r>
              <a:rPr lang="en-US"/>
              <a:t>contoh:</a:t>
            </a:r>
          </a:p>
          <a:p>
            <a:pPr marL="228600" indent="-228600">
              <a:buAutoNum type="arabicPeriod"/>
            </a:pPr>
            <a:r>
              <a:rPr lang="en-US"/>
              <a:t>Pada </a:t>
            </a:r>
            <a:r>
              <a:rPr lang="en-US" baseline="0"/>
              <a:t>studi ekologi didapatkan hubungan konsumsi es krim dengan tenggelam. Di wilayah selatan kejadian tenggelam tinggi dan konsumsi es krim tinggi, dibandingkan dengan wilayah utara.  Setelah dianalisis di tingkat individu, tidak ditemukan hubungan antara konsumsi es krim dengan tenggelam, Karena  ternyata di wilayah selatan suhunya lebih tinggi,  frekuensi berenang juga tinggi. Dalam hal ini konsumsi es krim, berhubungan dengan berenang dan kematian, disebut juga sebagai variabel confounding/perancu. </a:t>
            </a:r>
          </a:p>
          <a:p>
            <a:pPr marL="228600" indent="-228600">
              <a:buAutoNum type="arabicPeriod"/>
            </a:pPr>
            <a:r>
              <a:rPr lang="en-US" baseline="0"/>
              <a:t>Pada studi ekologi didapatkan hubungan antara konsumsi kopi dengan kanker paru. Di dataran tinggi konsumi kopi tinggi dan kanker paru tinggi, dibandingkan dengan dataran rendah. Setelah dianalisis di tingkat individu, tidak ditermukan hubungan antara minum kopi dengan kanker paru, Karena dataran tinggi suhunya lebih dingin, banyak yang minum kopi, orang yang minum kopi biasanya juga merokok untuk mengusir suhu dingin. Dalam hal ini minum kopi, berhubungan dengan merokok dan kanker paru, disebut juga sebagai variabel perancu.  </a:t>
            </a:r>
          </a:p>
          <a:p>
            <a:pPr marL="228600" indent="-228600">
              <a:buAutoNum type="arabicPeriod"/>
            </a:pPr>
            <a:r>
              <a:rPr lang="en-US" baseline="0"/>
              <a:t>Asosiasi kelompok dapat menyesatkan jika tidak ada asosiasi di level individu.</a:t>
            </a:r>
            <a:br>
              <a:rPr lang="en-US" baseline="0"/>
            </a:br>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13</a:t>
            </a:fld>
            <a:endParaRPr lang="en-US"/>
          </a:p>
        </p:txBody>
      </p:sp>
    </p:spTree>
    <p:extLst>
      <p:ext uri="{BB962C8B-B14F-4D97-AF65-F5344CB8AC3E}">
        <p14:creationId xmlns:p14="http://schemas.microsoft.com/office/powerpoint/2010/main" val="3270935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dafdaf</a:t>
            </a:r>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20</a:t>
            </a:fld>
            <a:endParaRPr lang="en-US"/>
          </a:p>
        </p:txBody>
      </p:sp>
    </p:spTree>
    <p:extLst>
      <p:ext uri="{BB962C8B-B14F-4D97-AF65-F5344CB8AC3E}">
        <p14:creationId xmlns:p14="http://schemas.microsoft.com/office/powerpoint/2010/main" val="751122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848600" cy="1606021"/>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2921000"/>
            <a:ext cx="6400800" cy="14605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FC3706-7C53-4CA9-98A8-045E2CD25D7F}" type="datetimeFigureOut">
              <a:rPr lang="en-US" smtClean="0"/>
              <a:t>11/09/20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cxnSp>
        <p:nvCxnSpPr>
          <p:cNvPr id="8" name="Straight Connector 7"/>
          <p:cNvCxnSpPr/>
          <p:nvPr/>
        </p:nvCxnSpPr>
        <p:spPr>
          <a:xfrm>
            <a:off x="685800" y="2832100"/>
            <a:ext cx="7848600" cy="1323"/>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FC3706-7C53-4CA9-98A8-045E2CD25D7F}" type="datetimeFigureOut">
              <a:rPr lang="en-US" smtClean="0"/>
              <a:t>11/09/20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08000"/>
            <a:ext cx="2057400" cy="48895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508000"/>
            <a:ext cx="6019800" cy="4889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FC3706-7C53-4CA9-98A8-045E2CD25D7F}" type="datetimeFigureOut">
              <a:rPr lang="en-US" smtClean="0"/>
              <a:t>11/09/20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797"/>
        <p:cNvGrpSpPr/>
        <p:nvPr/>
      </p:nvGrpSpPr>
      <p:grpSpPr>
        <a:xfrm>
          <a:off x="0" y="0"/>
          <a:ext cx="0" cy="0"/>
          <a:chOff x="0" y="0"/>
          <a:chExt cx="0" cy="0"/>
        </a:xfrm>
      </p:grpSpPr>
    </p:spTree>
    <p:extLst>
      <p:ext uri="{BB962C8B-B14F-4D97-AF65-F5344CB8AC3E}">
        <p14:creationId xmlns:p14="http://schemas.microsoft.com/office/powerpoint/2010/main" val="365146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2">
  <p:cSld name="Background 2">
    <p:spTree>
      <p:nvGrpSpPr>
        <p:cNvPr id="1" name="Shape 878"/>
        <p:cNvGrpSpPr/>
        <p:nvPr/>
      </p:nvGrpSpPr>
      <p:grpSpPr>
        <a:xfrm>
          <a:off x="0" y="0"/>
          <a:ext cx="0" cy="0"/>
          <a:chOff x="0" y="0"/>
          <a:chExt cx="0" cy="0"/>
        </a:xfrm>
      </p:grpSpPr>
    </p:spTree>
    <p:extLst>
      <p:ext uri="{BB962C8B-B14F-4D97-AF65-F5344CB8AC3E}">
        <p14:creationId xmlns:p14="http://schemas.microsoft.com/office/powerpoint/2010/main" val="2045695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389"/>
        <p:cNvGrpSpPr/>
        <p:nvPr/>
      </p:nvGrpSpPr>
      <p:grpSpPr>
        <a:xfrm>
          <a:off x="0" y="0"/>
          <a:ext cx="0" cy="0"/>
          <a:chOff x="0" y="0"/>
          <a:chExt cx="0" cy="0"/>
        </a:xfrm>
      </p:grpSpPr>
      <p:sp>
        <p:nvSpPr>
          <p:cNvPr id="390" name="Google Shape;390;p14"/>
          <p:cNvSpPr txBox="1">
            <a:spLocks noGrp="1"/>
          </p:cNvSpPr>
          <p:nvPr>
            <p:ph type="title" hasCustomPrompt="1"/>
          </p:nvPr>
        </p:nvSpPr>
        <p:spPr>
          <a:xfrm>
            <a:off x="1868075" y="637290"/>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391" name="Google Shape;391;p14"/>
          <p:cNvSpPr txBox="1">
            <a:spLocks noGrp="1"/>
          </p:cNvSpPr>
          <p:nvPr>
            <p:ph type="title" idx="2"/>
          </p:nvPr>
        </p:nvSpPr>
        <p:spPr>
          <a:xfrm rot="-5400000">
            <a:off x="4641275" y="670023"/>
            <a:ext cx="7844000" cy="4479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800"/>
              <a:buNone/>
              <a:defRPr sz="1800"/>
            </a:lvl9pPr>
          </a:lstStyle>
          <a:p>
            <a:endParaRPr/>
          </a:p>
        </p:txBody>
      </p:sp>
      <p:sp>
        <p:nvSpPr>
          <p:cNvPr id="403" name="Google Shape;403;p14"/>
          <p:cNvSpPr txBox="1">
            <a:spLocks noGrp="1"/>
          </p:cNvSpPr>
          <p:nvPr>
            <p:ph type="title" idx="3"/>
          </p:nvPr>
        </p:nvSpPr>
        <p:spPr>
          <a:xfrm>
            <a:off x="1895525" y="1250520"/>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04" name="Google Shape;404;p14"/>
          <p:cNvSpPr txBox="1">
            <a:spLocks noGrp="1"/>
          </p:cNvSpPr>
          <p:nvPr>
            <p:ph type="subTitle" idx="1"/>
          </p:nvPr>
        </p:nvSpPr>
        <p:spPr>
          <a:xfrm>
            <a:off x="1895525" y="2048151"/>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05" name="Google Shape;405;p14"/>
          <p:cNvSpPr txBox="1">
            <a:spLocks noGrp="1"/>
          </p:cNvSpPr>
          <p:nvPr>
            <p:ph type="title" idx="4" hasCustomPrompt="1"/>
          </p:nvPr>
        </p:nvSpPr>
        <p:spPr>
          <a:xfrm>
            <a:off x="4387326" y="637290"/>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06" name="Google Shape;406;p14"/>
          <p:cNvSpPr txBox="1">
            <a:spLocks noGrp="1"/>
          </p:cNvSpPr>
          <p:nvPr>
            <p:ph type="title" idx="5"/>
          </p:nvPr>
        </p:nvSpPr>
        <p:spPr>
          <a:xfrm>
            <a:off x="4414775" y="1250520"/>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07" name="Google Shape;407;p14"/>
          <p:cNvSpPr txBox="1">
            <a:spLocks noGrp="1"/>
          </p:cNvSpPr>
          <p:nvPr>
            <p:ph type="subTitle" idx="6"/>
          </p:nvPr>
        </p:nvSpPr>
        <p:spPr>
          <a:xfrm>
            <a:off x="4414775" y="2048151"/>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08" name="Google Shape;408;p14"/>
          <p:cNvSpPr txBox="1">
            <a:spLocks noGrp="1"/>
          </p:cNvSpPr>
          <p:nvPr>
            <p:ph type="title" idx="7" hasCustomPrompt="1"/>
          </p:nvPr>
        </p:nvSpPr>
        <p:spPr>
          <a:xfrm>
            <a:off x="1868075" y="3097352"/>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09" name="Google Shape;409;p14"/>
          <p:cNvSpPr txBox="1">
            <a:spLocks noGrp="1"/>
          </p:cNvSpPr>
          <p:nvPr>
            <p:ph type="title" idx="8"/>
          </p:nvPr>
        </p:nvSpPr>
        <p:spPr>
          <a:xfrm>
            <a:off x="1895525" y="3710581"/>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10" name="Google Shape;410;p14"/>
          <p:cNvSpPr txBox="1">
            <a:spLocks noGrp="1"/>
          </p:cNvSpPr>
          <p:nvPr>
            <p:ph type="subTitle" idx="9"/>
          </p:nvPr>
        </p:nvSpPr>
        <p:spPr>
          <a:xfrm>
            <a:off x="1895525" y="4508213"/>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11" name="Google Shape;411;p14"/>
          <p:cNvSpPr txBox="1">
            <a:spLocks noGrp="1"/>
          </p:cNvSpPr>
          <p:nvPr>
            <p:ph type="title" idx="13" hasCustomPrompt="1"/>
          </p:nvPr>
        </p:nvSpPr>
        <p:spPr>
          <a:xfrm>
            <a:off x="4387326" y="3103227"/>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12" name="Google Shape;412;p14"/>
          <p:cNvSpPr txBox="1">
            <a:spLocks noGrp="1"/>
          </p:cNvSpPr>
          <p:nvPr>
            <p:ph type="title" idx="14"/>
          </p:nvPr>
        </p:nvSpPr>
        <p:spPr>
          <a:xfrm>
            <a:off x="4414775" y="3710581"/>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13" name="Google Shape;413;p14"/>
          <p:cNvSpPr txBox="1">
            <a:spLocks noGrp="1"/>
          </p:cNvSpPr>
          <p:nvPr>
            <p:ph type="subTitle" idx="15"/>
          </p:nvPr>
        </p:nvSpPr>
        <p:spPr>
          <a:xfrm>
            <a:off x="4414775" y="4508213"/>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extLst>
      <p:ext uri="{BB962C8B-B14F-4D97-AF65-F5344CB8AC3E}">
        <p14:creationId xmlns:p14="http://schemas.microsoft.com/office/powerpoint/2010/main" val="2233456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FC3706-7C53-4CA9-98A8-045E2CD25D7F}" type="datetimeFigureOut">
              <a:rPr lang="en-US" smtClean="0"/>
              <a:t>11/09/20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68500"/>
            <a:ext cx="7772400" cy="1833563"/>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5720"/>
            <a:ext cx="7772400" cy="1250156"/>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FC3706-7C53-4CA9-98A8-045E2CD25D7F}" type="datetimeFigureOut">
              <a:rPr lang="en-US" smtClean="0"/>
              <a:t>11/09/20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cxnSp>
        <p:nvCxnSpPr>
          <p:cNvPr id="7" name="Straight Connector 6"/>
          <p:cNvCxnSpPr/>
          <p:nvPr/>
        </p:nvCxnSpPr>
        <p:spPr>
          <a:xfrm>
            <a:off x="731520" y="3832860"/>
            <a:ext cx="7848600" cy="1323"/>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94460"/>
            <a:ext cx="4038600" cy="39319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94460"/>
            <a:ext cx="4038600" cy="39319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FC3706-7C53-4CA9-98A8-045E2CD25D7F}" type="datetimeFigureOut">
              <a:rPr lang="en-US" smtClean="0"/>
              <a:t>11/09/20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397000"/>
            <a:ext cx="3931920" cy="533135"/>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32000"/>
            <a:ext cx="3931920"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397000"/>
            <a:ext cx="3931920" cy="533135"/>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032000"/>
            <a:ext cx="3931920"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FC3706-7C53-4CA9-98A8-045E2CD25D7F}" type="datetimeFigureOut">
              <a:rPr lang="en-US" smtClean="0"/>
              <a:t>11/09/20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60D4AB-9592-411F-B900-DEF763E3DDCB}" type="slidenum">
              <a:rPr lang="en-US" smtClean="0"/>
              <a:t>‹#›</a:t>
            </a:fld>
            <a:endParaRPr lang="en-US"/>
          </a:p>
        </p:txBody>
      </p:sp>
      <p:cxnSp>
        <p:nvCxnSpPr>
          <p:cNvPr id="11" name="Straight Connector 10"/>
          <p:cNvCxnSpPr/>
          <p:nvPr/>
        </p:nvCxnSpPr>
        <p:spPr>
          <a:xfrm rot="5400000">
            <a:off x="2610247" y="3371453"/>
            <a:ext cx="392430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FC3706-7C53-4CA9-98A8-045E2CD25D7F}" type="datetimeFigureOut">
              <a:rPr lang="en-US" smtClean="0"/>
              <a:t>11/09/20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FC3706-7C53-4CA9-98A8-045E2CD25D7F}" type="datetimeFigureOut">
              <a:rPr lang="en-US" smtClean="0"/>
              <a:t>11/09/20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60067"/>
            <a:ext cx="2139696" cy="1051560"/>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660067"/>
            <a:ext cx="5715000" cy="46482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1775460"/>
            <a:ext cx="2139696" cy="353634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FC3706-7C53-4CA9-98A8-045E2CD25D7F}" type="datetimeFigureOut">
              <a:rPr lang="en-US" smtClean="0"/>
              <a:t>11/09/20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60D4AB-9592-411F-B900-DEF763E3DDCB}" type="slidenum">
              <a:rPr lang="en-US" smtClean="0"/>
              <a:t>‹#›</a:t>
            </a:fld>
            <a:endParaRPr lang="en-US"/>
          </a:p>
        </p:txBody>
      </p:sp>
      <p:cxnSp>
        <p:nvCxnSpPr>
          <p:cNvPr id="9" name="Straight Connector 8"/>
          <p:cNvCxnSpPr/>
          <p:nvPr/>
        </p:nvCxnSpPr>
        <p:spPr>
          <a:xfrm rot="5400000">
            <a:off x="451704" y="2983373"/>
            <a:ext cx="46482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60400"/>
            <a:ext cx="2142680" cy="105410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698501"/>
            <a:ext cx="5904390" cy="4583713"/>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457200" y="1778000"/>
            <a:ext cx="2139696" cy="35356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FC3706-7C53-4CA9-98A8-045E2CD25D7F}" type="datetimeFigureOut">
              <a:rPr lang="en-US" smtClean="0"/>
              <a:t>11/09/20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83988"/>
            <a:ext cx="9144000" cy="1905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444500"/>
            <a:ext cx="8229600" cy="8255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333500"/>
            <a:ext cx="8229600" cy="4064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04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5240"/>
            <a:ext cx="2895600" cy="274320"/>
          </a:xfrm>
          <a:prstGeom prst="rect">
            <a:avLst/>
          </a:prstGeom>
        </p:spPr>
        <p:txBody>
          <a:bodyPr vert="horz" lIns="91440" tIns="45720" rIns="91440" bIns="45720" rtlCol="0" anchor="ctr"/>
          <a:lstStyle>
            <a:lvl1pPr algn="l">
              <a:defRPr sz="1200">
                <a:solidFill>
                  <a:srgbClr val="FFFFFF"/>
                </a:solidFill>
              </a:defRPr>
            </a:lvl1pPr>
          </a:lstStyle>
          <a:p>
            <a:fld id="{75FC3706-7C53-4CA9-98A8-045E2CD25D7F}" type="datetimeFigureOut">
              <a:rPr lang="en-US" smtClean="0"/>
              <a:t>11/09/20</a:t>
            </a:fld>
            <a:endParaRPr lang="en-US"/>
          </a:p>
        </p:txBody>
      </p:sp>
      <p:sp>
        <p:nvSpPr>
          <p:cNvPr id="5" name="Footer Placeholder 4"/>
          <p:cNvSpPr>
            <a:spLocks noGrp="1"/>
          </p:cNvSpPr>
          <p:nvPr>
            <p:ph type="ftr" sz="quarter" idx="3"/>
          </p:nvPr>
        </p:nvSpPr>
        <p:spPr>
          <a:xfrm>
            <a:off x="3429000" y="15240"/>
            <a:ext cx="4114800" cy="274320"/>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5240"/>
            <a:ext cx="1066800" cy="274320"/>
          </a:xfrm>
          <a:prstGeom prst="rect">
            <a:avLst/>
          </a:prstGeom>
        </p:spPr>
        <p:txBody>
          <a:bodyPr vert="horz" lIns="91440" tIns="45720" rIns="91440" bIns="45720" rtlCol="0" anchor="ctr"/>
          <a:lstStyle>
            <a:lvl1pPr algn="l">
              <a:defRPr sz="1400" b="1">
                <a:solidFill>
                  <a:srgbClr val="FFFFFF"/>
                </a:solidFill>
              </a:defRPr>
            </a:lvl1pPr>
          </a:lstStyle>
          <a:p>
            <a:fld id="{F560D4AB-9592-411F-B900-DEF763E3DDC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5" r:id="rId12"/>
    <p:sldLayoutId id="2147483686" r:id="rId13"/>
    <p:sldLayoutId id="2147483690"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4" Type="http://schemas.openxmlformats.org/officeDocument/2006/relationships/image" Target="../media/image8.jpe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diagramData" Target="../diagrams/data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diagramData" Target="../diagrams/data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hyperlink" Target="https://www.who.int/docs/default-source/searo/indonesia/covid19/ikhtisar-kegiatan-3---130720203f472e980b1c4ef5b22b7018566539ca.pdf?sfvrsn=445b60a7_4" TargetMode="External"/><Relationship Id="rId3" Type="http://schemas.openxmlformats.org/officeDocument/2006/relationships/hyperlink" Target="https://covid19.who.int/"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4" Type="http://schemas.openxmlformats.org/officeDocument/2006/relationships/image" Target="../media/image6.jpg"/><Relationship Id="rId1" Type="http://schemas.openxmlformats.org/officeDocument/2006/relationships/slideLayout" Target="../slideLayouts/slideLayout2.xml"/><Relationship Id="rId2"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8" descr="D:\It's Picture\Universitas Indonesia\logo-ui-frame-blac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5918" y="0"/>
            <a:ext cx="786495" cy="996746"/>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1219200" y="266700"/>
            <a:ext cx="3318111" cy="646331"/>
          </a:xfrm>
          <a:prstGeom prst="rect">
            <a:avLst/>
          </a:prstGeom>
        </p:spPr>
        <p:txBody>
          <a:bodyPr wrap="none">
            <a:spAutoFit/>
          </a:bodyPr>
          <a:lstStyle/>
          <a:p>
            <a:r>
              <a:rPr lang="en-US" sz="1200" b="1" spc="300" dirty="0" err="1">
                <a:solidFill>
                  <a:schemeClr val="accent6"/>
                </a:solidFill>
                <a:latin typeface="Tw Cen MT" pitchFamily="34" charset="0"/>
              </a:rPr>
              <a:t>Dasar</a:t>
            </a:r>
            <a:r>
              <a:rPr lang="en-US" sz="1200" b="1" spc="300" dirty="0">
                <a:solidFill>
                  <a:schemeClr val="accent6"/>
                </a:solidFill>
                <a:latin typeface="Tw Cen MT" pitchFamily="34" charset="0"/>
              </a:rPr>
              <a:t> </a:t>
            </a:r>
            <a:r>
              <a:rPr lang="en-US" sz="1200" b="1" spc="300" dirty="0" err="1">
                <a:solidFill>
                  <a:schemeClr val="accent6"/>
                </a:solidFill>
                <a:latin typeface="Tw Cen MT" pitchFamily="34" charset="0"/>
              </a:rPr>
              <a:t>Kesehatan</a:t>
            </a:r>
            <a:r>
              <a:rPr lang="en-US" sz="1200" b="1" spc="300" dirty="0">
                <a:solidFill>
                  <a:schemeClr val="accent6"/>
                </a:solidFill>
                <a:latin typeface="Tw Cen MT" pitchFamily="34" charset="0"/>
              </a:rPr>
              <a:t> </a:t>
            </a:r>
            <a:r>
              <a:rPr lang="en-US" sz="1200" b="1" spc="300" dirty="0" err="1">
                <a:solidFill>
                  <a:schemeClr val="accent6"/>
                </a:solidFill>
                <a:latin typeface="Tw Cen MT" pitchFamily="34" charset="0"/>
              </a:rPr>
              <a:t>Masyarakat</a:t>
            </a:r>
            <a:endParaRPr lang="en-US" sz="1200" b="1" spc="300" dirty="0">
              <a:solidFill>
                <a:schemeClr val="accent6"/>
              </a:solidFill>
              <a:latin typeface="Tw Cen MT" pitchFamily="34" charset="0"/>
            </a:endParaRPr>
          </a:p>
          <a:p>
            <a:r>
              <a:rPr lang="en-US" sz="1200" b="1" spc="300" dirty="0" err="1">
                <a:solidFill>
                  <a:schemeClr val="accent6"/>
                </a:solidFill>
                <a:latin typeface="Tw Cen MT" pitchFamily="34" charset="0"/>
              </a:rPr>
              <a:t>Fakultas</a:t>
            </a:r>
            <a:r>
              <a:rPr lang="en-US" sz="1200" b="1" spc="300" dirty="0">
                <a:solidFill>
                  <a:schemeClr val="accent6"/>
                </a:solidFill>
                <a:latin typeface="Tw Cen MT" pitchFamily="34" charset="0"/>
              </a:rPr>
              <a:t> </a:t>
            </a:r>
            <a:r>
              <a:rPr lang="en-US" sz="1200" b="1" spc="300" dirty="0" err="1">
                <a:solidFill>
                  <a:schemeClr val="accent6"/>
                </a:solidFill>
                <a:latin typeface="Tw Cen MT" pitchFamily="34" charset="0"/>
              </a:rPr>
              <a:t>Kesehatan</a:t>
            </a:r>
            <a:r>
              <a:rPr lang="en-US" sz="1200" b="1" spc="300" dirty="0">
                <a:solidFill>
                  <a:schemeClr val="accent6"/>
                </a:solidFill>
                <a:latin typeface="Tw Cen MT" pitchFamily="34" charset="0"/>
              </a:rPr>
              <a:t> </a:t>
            </a:r>
            <a:r>
              <a:rPr lang="en-US" sz="1200" b="1" spc="300" dirty="0" err="1">
                <a:solidFill>
                  <a:schemeClr val="accent6"/>
                </a:solidFill>
                <a:latin typeface="Tw Cen MT" pitchFamily="34" charset="0"/>
              </a:rPr>
              <a:t>Masyarakat</a:t>
            </a:r>
            <a:endParaRPr lang="en-US" sz="1200" b="1" spc="300" dirty="0">
              <a:solidFill>
                <a:schemeClr val="accent6"/>
              </a:solidFill>
              <a:latin typeface="Tw Cen MT" pitchFamily="34" charset="0"/>
            </a:endParaRPr>
          </a:p>
          <a:p>
            <a:r>
              <a:rPr lang="en-US" sz="1200" b="1" spc="300" dirty="0" err="1">
                <a:solidFill>
                  <a:schemeClr val="accent6"/>
                </a:solidFill>
                <a:latin typeface="Tw Cen MT" pitchFamily="34" charset="0"/>
              </a:rPr>
              <a:t>Universitas</a:t>
            </a:r>
            <a:r>
              <a:rPr lang="en-US" sz="1200" b="1" spc="300" dirty="0">
                <a:solidFill>
                  <a:schemeClr val="accent6"/>
                </a:solidFill>
                <a:latin typeface="Tw Cen MT" pitchFamily="34" charset="0"/>
              </a:rPr>
              <a:t> Indonesia</a:t>
            </a:r>
          </a:p>
        </p:txBody>
      </p:sp>
      <p:sp>
        <p:nvSpPr>
          <p:cNvPr id="17" name="TextBox 16"/>
          <p:cNvSpPr txBox="1"/>
          <p:nvPr/>
        </p:nvSpPr>
        <p:spPr>
          <a:xfrm>
            <a:off x="3111268" y="4939758"/>
            <a:ext cx="5867937" cy="400110"/>
          </a:xfrm>
          <a:prstGeom prst="rect">
            <a:avLst/>
          </a:prstGeom>
          <a:noFill/>
        </p:spPr>
        <p:txBody>
          <a:bodyPr wrap="none" rtlCol="0">
            <a:spAutoFit/>
          </a:bodyPr>
          <a:lstStyle/>
          <a:p>
            <a:pPr algn="r"/>
            <a:r>
              <a:rPr lang="en-US" sz="2000" dirty="0">
                <a:latin typeface="Tw Cen MT" pitchFamily="34" charset="0"/>
              </a:rPr>
              <a:t>Program </a:t>
            </a:r>
            <a:r>
              <a:rPr lang="en-US" sz="2000" dirty="0" err="1">
                <a:latin typeface="Tw Cen MT" pitchFamily="34" charset="0"/>
              </a:rPr>
              <a:t>Studi</a:t>
            </a:r>
            <a:r>
              <a:rPr lang="en-US" sz="2000" dirty="0">
                <a:latin typeface="Tw Cen MT" pitchFamily="34" charset="0"/>
              </a:rPr>
              <a:t> </a:t>
            </a:r>
            <a:r>
              <a:rPr lang="en-US" sz="2000" dirty="0" err="1">
                <a:latin typeface="Tw Cen MT" pitchFamily="34" charset="0"/>
              </a:rPr>
              <a:t>Sarjana</a:t>
            </a:r>
            <a:r>
              <a:rPr lang="en-US" sz="2000" dirty="0">
                <a:latin typeface="Tw Cen MT" pitchFamily="34" charset="0"/>
              </a:rPr>
              <a:t> </a:t>
            </a:r>
            <a:r>
              <a:rPr lang="en-US" sz="2000" dirty="0" err="1">
                <a:latin typeface="Tw Cen MT" pitchFamily="34" charset="0"/>
              </a:rPr>
              <a:t>Kesehatan</a:t>
            </a:r>
            <a:r>
              <a:rPr lang="en-US" sz="2000" dirty="0">
                <a:latin typeface="Tw Cen MT" pitchFamily="34" charset="0"/>
              </a:rPr>
              <a:t> </a:t>
            </a:r>
            <a:r>
              <a:rPr lang="en-US" sz="2000" dirty="0" err="1">
                <a:latin typeface="Tw Cen MT" pitchFamily="34" charset="0"/>
              </a:rPr>
              <a:t>Masyarakat</a:t>
            </a:r>
            <a:r>
              <a:rPr lang="en-US" sz="2000" dirty="0">
                <a:latin typeface="Tw Cen MT" pitchFamily="34" charset="0"/>
              </a:rPr>
              <a:t>, </a:t>
            </a:r>
            <a:r>
              <a:rPr lang="en-US" sz="2000">
                <a:latin typeface="Tw Cen MT" pitchFamily="34" charset="0"/>
              </a:rPr>
              <a:t>FKM UI</a:t>
            </a:r>
            <a:endParaRPr lang="en-US" sz="2000" dirty="0">
              <a:latin typeface="Tw Cen MT" pitchFamily="34" charset="0"/>
            </a:endParaRPr>
          </a:p>
        </p:txBody>
      </p:sp>
      <p:sp>
        <p:nvSpPr>
          <p:cNvPr id="34" name="Rectangle 33"/>
          <p:cNvSpPr/>
          <p:nvPr/>
        </p:nvSpPr>
        <p:spPr>
          <a:xfrm>
            <a:off x="3657600" y="3666831"/>
            <a:ext cx="5348040" cy="333425"/>
          </a:xfrm>
          <a:prstGeom prst="rect">
            <a:avLst/>
          </a:prstGeom>
          <a:solidFill>
            <a:srgbClr val="7FD13B">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dirty="0">
              <a:solidFill>
                <a:schemeClr val="bg1">
                  <a:lumMod val="95000"/>
                </a:schemeClr>
              </a:solidFill>
              <a:latin typeface="Tw Cen MT" pitchFamily="34" charset="0"/>
            </a:endParaRPr>
          </a:p>
        </p:txBody>
      </p:sp>
      <p:sp>
        <p:nvSpPr>
          <p:cNvPr id="35" name="Rectangle 34"/>
          <p:cNvSpPr/>
          <p:nvPr/>
        </p:nvSpPr>
        <p:spPr>
          <a:xfrm>
            <a:off x="135568" y="3666831"/>
            <a:ext cx="5274632" cy="333425"/>
          </a:xfrm>
          <a:prstGeom prst="rect">
            <a:avLst/>
          </a:prstGeom>
          <a:solidFill>
            <a:schemeClr val="accent6">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dirty="0">
              <a:solidFill>
                <a:schemeClr val="bg1">
                  <a:lumMod val="95000"/>
                </a:schemeClr>
              </a:solidFill>
              <a:latin typeface="Tw Cen MT" pitchFamily="34" charset="0"/>
            </a:endParaRPr>
          </a:p>
        </p:txBody>
      </p:sp>
      <p:sp>
        <p:nvSpPr>
          <p:cNvPr id="33" name="Rectangle 32"/>
          <p:cNvSpPr/>
          <p:nvPr/>
        </p:nvSpPr>
        <p:spPr>
          <a:xfrm>
            <a:off x="920405" y="3666831"/>
            <a:ext cx="8057014" cy="400110"/>
          </a:xfrm>
          <a:prstGeom prst="rect">
            <a:avLst/>
          </a:prstGeom>
        </p:spPr>
        <p:txBody>
          <a:bodyPr wrap="none">
            <a:spAutoFit/>
          </a:bodyPr>
          <a:lstStyle/>
          <a:p>
            <a:pPr>
              <a:spcBef>
                <a:spcPts val="0"/>
              </a:spcBef>
            </a:pPr>
            <a:r>
              <a:rPr lang="en-ID" sz="2000" spc="600" dirty="0"/>
              <a:t>Mata  </a:t>
            </a:r>
            <a:r>
              <a:rPr lang="en-ID" sz="2000" spc="600" dirty="0" err="1"/>
              <a:t>Kuliah</a:t>
            </a:r>
            <a:r>
              <a:rPr lang="en-ID" sz="2000" spc="600" dirty="0"/>
              <a:t> Dasar </a:t>
            </a:r>
            <a:r>
              <a:rPr lang="en-ID" sz="2000" spc="600" dirty="0" err="1"/>
              <a:t>Kesehatan</a:t>
            </a:r>
            <a:r>
              <a:rPr lang="en-ID" sz="2000" spc="600" dirty="0"/>
              <a:t> Masyarakat</a:t>
            </a:r>
          </a:p>
        </p:txBody>
      </p:sp>
      <p:grpSp>
        <p:nvGrpSpPr>
          <p:cNvPr id="39" name="Group 38"/>
          <p:cNvGrpSpPr/>
          <p:nvPr/>
        </p:nvGrpSpPr>
        <p:grpSpPr>
          <a:xfrm>
            <a:off x="7220346" y="1048071"/>
            <a:ext cx="1534285" cy="400110"/>
            <a:chOff x="7220345" y="1257685"/>
            <a:chExt cx="1534285" cy="480132"/>
          </a:xfrm>
        </p:grpSpPr>
        <p:sp>
          <p:nvSpPr>
            <p:cNvPr id="36" name="Rectangle 35"/>
            <p:cNvSpPr/>
            <p:nvPr/>
          </p:nvSpPr>
          <p:spPr>
            <a:xfrm>
              <a:off x="7220345" y="1257685"/>
              <a:ext cx="1534285" cy="227830"/>
            </a:xfrm>
            <a:prstGeom prst="rect">
              <a:avLst/>
            </a:prstGeom>
            <a:solidFill>
              <a:srgbClr val="7FD13B">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dirty="0">
                <a:solidFill>
                  <a:schemeClr val="bg1">
                    <a:lumMod val="95000"/>
                  </a:schemeClr>
                </a:solidFill>
                <a:latin typeface="Tw Cen MT" pitchFamily="34" charset="0"/>
              </a:endParaRPr>
            </a:p>
          </p:txBody>
        </p:sp>
        <p:sp>
          <p:nvSpPr>
            <p:cNvPr id="38" name="Rectangle 37"/>
            <p:cNvSpPr/>
            <p:nvPr/>
          </p:nvSpPr>
          <p:spPr>
            <a:xfrm>
              <a:off x="7220345" y="1441698"/>
              <a:ext cx="1534285" cy="216097"/>
            </a:xfrm>
            <a:prstGeom prst="rect">
              <a:avLst/>
            </a:prstGeom>
            <a:solidFill>
              <a:schemeClr val="accent6">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dirty="0">
                <a:solidFill>
                  <a:schemeClr val="bg1">
                    <a:lumMod val="95000"/>
                  </a:schemeClr>
                </a:solidFill>
                <a:latin typeface="Tw Cen MT" pitchFamily="34" charset="0"/>
              </a:endParaRPr>
            </a:p>
          </p:txBody>
        </p:sp>
        <p:sp>
          <p:nvSpPr>
            <p:cNvPr id="23" name="Rectangle 22"/>
            <p:cNvSpPr/>
            <p:nvPr/>
          </p:nvSpPr>
          <p:spPr>
            <a:xfrm>
              <a:off x="7336519" y="1257685"/>
              <a:ext cx="1334020" cy="480132"/>
            </a:xfrm>
            <a:prstGeom prst="rect">
              <a:avLst/>
            </a:prstGeom>
          </p:spPr>
          <p:txBody>
            <a:bodyPr wrap="none">
              <a:spAutoFit/>
            </a:bodyPr>
            <a:lstStyle/>
            <a:p>
              <a:pPr algn="ctr"/>
              <a:r>
                <a:rPr lang="en-US" sz="2000" b="1" spc="600">
                  <a:solidFill>
                    <a:srgbClr val="000000"/>
                  </a:solidFill>
                  <a:latin typeface="Century Gothic" panose="020B0502020202020204" pitchFamily="34" charset="0"/>
                  <a:ea typeface="Verdana" panose="020B0604030504040204" pitchFamily="34" charset="0"/>
                  <a:cs typeface="Verdana" panose="020B0604030504040204" pitchFamily="34" charset="0"/>
                </a:rPr>
                <a:t>SESI 2</a:t>
              </a:r>
              <a:endParaRPr lang="en-US" sz="900" b="1" dirty="0">
                <a:solidFill>
                  <a:srgbClr val="000000"/>
                </a:solidFill>
                <a:latin typeface="Century Gothic" panose="020B0502020202020204" pitchFamily="34" charset="0"/>
                <a:ea typeface="Verdana" panose="020B0604030504040204" pitchFamily="34" charset="0"/>
                <a:cs typeface="Verdana" panose="020B0604030504040204" pitchFamily="34" charset="0"/>
              </a:endParaRPr>
            </a:p>
          </p:txBody>
        </p:sp>
      </p:grpSp>
      <p:sp>
        <p:nvSpPr>
          <p:cNvPr id="3" name="TextBox 2"/>
          <p:cNvSpPr txBox="1"/>
          <p:nvPr/>
        </p:nvSpPr>
        <p:spPr>
          <a:xfrm>
            <a:off x="635981" y="1434833"/>
            <a:ext cx="8153400" cy="2000548"/>
          </a:xfrm>
          <a:prstGeom prst="rect">
            <a:avLst/>
          </a:prstGeom>
          <a:noFill/>
        </p:spPr>
        <p:txBody>
          <a:bodyPr wrap="square" rtlCol="0">
            <a:spAutoFit/>
          </a:bodyPr>
          <a:lstStyle/>
          <a:p>
            <a:pPr algn="ctr"/>
            <a:r>
              <a:rPr lang="en-ID" sz="4400" b="1">
                <a:solidFill>
                  <a:schemeClr val="accent5">
                    <a:lumMod val="25000"/>
                  </a:schemeClr>
                </a:solidFill>
              </a:rPr>
              <a:t>KESEHATAN MASYARAKAT</a:t>
            </a:r>
          </a:p>
          <a:p>
            <a:pPr algn="ctr"/>
            <a:r>
              <a:rPr lang="en-ID" sz="4400" b="1">
                <a:solidFill>
                  <a:schemeClr val="accent5">
                    <a:lumMod val="25000"/>
                  </a:schemeClr>
                </a:solidFill>
              </a:rPr>
              <a:t>BERBASIS BUKTI</a:t>
            </a:r>
          </a:p>
          <a:p>
            <a:pPr algn="ctr"/>
            <a:r>
              <a:rPr lang="en-ID" sz="3200" i="1">
                <a:solidFill>
                  <a:schemeClr val="accent5">
                    <a:lumMod val="25000"/>
                  </a:schemeClr>
                </a:solidFill>
              </a:rPr>
              <a:t>(Evidence-Base Public Health)</a:t>
            </a:r>
            <a:endParaRPr lang="en-US" sz="3200" i="1" dirty="0"/>
          </a:p>
        </p:txBody>
      </p:sp>
      <p:sp>
        <p:nvSpPr>
          <p:cNvPr id="13" name="TextBox 12">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a:t>
            </a:fld>
            <a:endParaRPr lang="en-US" dirty="0">
              <a:latin typeface="Tw Cen MT" panose="020B0602020104020603" pitchFamily="34" charset="0"/>
            </a:endParaRPr>
          </a:p>
        </p:txBody>
      </p:sp>
      <p:sp>
        <p:nvSpPr>
          <p:cNvPr id="14"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Eviden</a:t>
            </a:r>
            <a:endParaRPr lang="en-US" sz="1400" spc="300" dirty="0">
              <a:solidFill>
                <a:schemeClr val="tx1"/>
              </a:solidFill>
            </a:endParaRPr>
          </a:p>
        </p:txBody>
      </p:sp>
    </p:spTree>
    <p:extLst>
      <p:ext uri="{BB962C8B-B14F-4D97-AF65-F5344CB8AC3E}">
        <p14:creationId xmlns:p14="http://schemas.microsoft.com/office/powerpoint/2010/main" val="459802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animEffect transition="in" filter="fade">
                                      <p:cBhvr>
                                        <p:cTn id="11" dur="500"/>
                                        <p:tgtEl>
                                          <p:spTgt spid="16">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6">
                                            <p:txEl>
                                              <p:pRg st="1" end="1"/>
                                            </p:txEl>
                                          </p:spTgt>
                                        </p:tgtEl>
                                        <p:attrNameLst>
                                          <p:attrName>style.visibility</p:attrName>
                                        </p:attrNameLst>
                                      </p:cBhvr>
                                      <p:to>
                                        <p:strVal val="visible"/>
                                      </p:to>
                                    </p:set>
                                    <p:animEffect transition="in" filter="fade">
                                      <p:cBhvr>
                                        <p:cTn id="15" dur="500"/>
                                        <p:tgtEl>
                                          <p:spTgt spid="16">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6">
                                            <p:txEl>
                                              <p:pRg st="2" end="2"/>
                                            </p:txEl>
                                          </p:spTgt>
                                        </p:tgtEl>
                                        <p:attrNameLst>
                                          <p:attrName>style.visibility</p:attrName>
                                        </p:attrNameLst>
                                      </p:cBhvr>
                                      <p:to>
                                        <p:strVal val="visible"/>
                                      </p:to>
                                    </p:set>
                                    <p:animEffect transition="in" filter="fade">
                                      <p:cBhvr>
                                        <p:cTn id="19" dur="500"/>
                                        <p:tgtEl>
                                          <p:spTgt spid="16">
                                            <p:txEl>
                                              <p:pRg st="2" end="2"/>
                                            </p:txEl>
                                          </p:spTgt>
                                        </p:tgtEl>
                                      </p:cBhvr>
                                    </p:animEffect>
                                  </p:childTnLst>
                                </p:cTn>
                              </p:par>
                            </p:childTnLst>
                          </p:cTn>
                        </p:par>
                        <p:par>
                          <p:cTn id="20" fill="hold">
                            <p:stCondLst>
                              <p:cond delay="2000"/>
                            </p:stCondLst>
                            <p:childTnLst>
                              <p:par>
                                <p:cTn id="21" presetID="22" presetClass="entr" presetSubtype="2" fill="hold" grpId="0" nodeType="after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wipe(right)">
                                      <p:cBhvr>
                                        <p:cTn id="23" dur="500"/>
                                        <p:tgtEl>
                                          <p:spTgt spid="34"/>
                                        </p:tgtEl>
                                      </p:cBhvr>
                                    </p:animEffect>
                                  </p:childTnLst>
                                </p:cTn>
                              </p:par>
                            </p:childTnLst>
                          </p:cTn>
                        </p:par>
                        <p:par>
                          <p:cTn id="24" fill="hold">
                            <p:stCondLst>
                              <p:cond delay="2500"/>
                            </p:stCondLst>
                            <p:childTnLst>
                              <p:par>
                                <p:cTn id="25" presetID="22" presetClass="entr" presetSubtype="2" fill="hold" grpId="0" nodeType="afterEffect">
                                  <p:stCondLst>
                                    <p:cond delay="0"/>
                                  </p:stCondLst>
                                  <p:childTnLst>
                                    <p:set>
                                      <p:cBhvr>
                                        <p:cTn id="26" dur="1" fill="hold">
                                          <p:stCondLst>
                                            <p:cond delay="0"/>
                                          </p:stCondLst>
                                        </p:cTn>
                                        <p:tgtEl>
                                          <p:spTgt spid="35"/>
                                        </p:tgtEl>
                                        <p:attrNameLst>
                                          <p:attrName>style.visibility</p:attrName>
                                        </p:attrNameLst>
                                      </p:cBhvr>
                                      <p:to>
                                        <p:strVal val="visible"/>
                                      </p:to>
                                    </p:set>
                                    <p:animEffect transition="in" filter="wipe(right)">
                                      <p:cBhvr>
                                        <p:cTn id="27" dur="500"/>
                                        <p:tgtEl>
                                          <p:spTgt spid="35"/>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fade">
                                      <p:cBhvr>
                                        <p:cTn id="31" dur="500"/>
                                        <p:tgtEl>
                                          <p:spTgt spid="33"/>
                                        </p:tgtEl>
                                      </p:cBhvr>
                                    </p:animEffect>
                                  </p:childTnLst>
                                </p:cTn>
                              </p:par>
                            </p:childTnLst>
                          </p:cTn>
                        </p:par>
                        <p:par>
                          <p:cTn id="32" fill="hold">
                            <p:stCondLst>
                              <p:cond delay="3500"/>
                            </p:stCondLst>
                            <p:childTnLst>
                              <p:par>
                                <p:cTn id="33" presetID="47" presetClass="entr" presetSubtype="0" fill="hold" nodeType="afterEffect">
                                  <p:stCondLst>
                                    <p:cond delay="0"/>
                                  </p:stCondLst>
                                  <p:childTnLst>
                                    <p:set>
                                      <p:cBhvr>
                                        <p:cTn id="34" dur="1" fill="hold">
                                          <p:stCondLst>
                                            <p:cond delay="0"/>
                                          </p:stCondLst>
                                        </p:cTn>
                                        <p:tgtEl>
                                          <p:spTgt spid="39"/>
                                        </p:tgtEl>
                                        <p:attrNameLst>
                                          <p:attrName>style.visibility</p:attrName>
                                        </p:attrNameLst>
                                      </p:cBhvr>
                                      <p:to>
                                        <p:strVal val="visible"/>
                                      </p:to>
                                    </p:set>
                                    <p:animEffect transition="in" filter="fade">
                                      <p:cBhvr>
                                        <p:cTn id="35" dur="1000"/>
                                        <p:tgtEl>
                                          <p:spTgt spid="39"/>
                                        </p:tgtEl>
                                      </p:cBhvr>
                                    </p:animEffect>
                                    <p:anim calcmode="lin" valueType="num">
                                      <p:cBhvr>
                                        <p:cTn id="36" dur="1000" fill="hold"/>
                                        <p:tgtEl>
                                          <p:spTgt spid="39"/>
                                        </p:tgtEl>
                                        <p:attrNameLst>
                                          <p:attrName>ppt_x</p:attrName>
                                        </p:attrNameLst>
                                      </p:cBhvr>
                                      <p:tavLst>
                                        <p:tav tm="0">
                                          <p:val>
                                            <p:strVal val="#ppt_x"/>
                                          </p:val>
                                        </p:tav>
                                        <p:tav tm="100000">
                                          <p:val>
                                            <p:strVal val="#ppt_x"/>
                                          </p:val>
                                        </p:tav>
                                      </p:tavLst>
                                    </p:anim>
                                    <p:anim calcmode="lin" valueType="num">
                                      <p:cBhvr>
                                        <p:cTn id="37" dur="1000" fill="hold"/>
                                        <p:tgtEl>
                                          <p:spTgt spid="39"/>
                                        </p:tgtEl>
                                        <p:attrNameLst>
                                          <p:attrName>ppt_y</p:attrName>
                                        </p:attrNameLst>
                                      </p:cBhvr>
                                      <p:tavLst>
                                        <p:tav tm="0">
                                          <p:val>
                                            <p:strVal val="#ppt_y-.1"/>
                                          </p:val>
                                        </p:tav>
                                        <p:tav tm="100000">
                                          <p:val>
                                            <p:strVal val="#ppt_y"/>
                                          </p:val>
                                        </p:tav>
                                      </p:tavLst>
                                    </p:anim>
                                  </p:childTnLst>
                                </p:cTn>
                              </p:par>
                            </p:childTnLst>
                          </p:cTn>
                        </p:par>
                        <p:par>
                          <p:cTn id="38" fill="hold">
                            <p:stCondLst>
                              <p:cond delay="4500"/>
                            </p:stCondLst>
                            <p:childTnLst>
                              <p:par>
                                <p:cTn id="39" presetID="22" presetClass="entr" presetSubtype="8" fill="hold" grpId="0" nodeType="after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wipe(left)">
                                      <p:cBhvr>
                                        <p:cTn id="41"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P spid="17" grpId="0"/>
      <p:bldP spid="34" grpId="0" animBg="1"/>
      <p:bldP spid="35" grpId="0" animBg="1"/>
      <p:bldP spid="3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902" y="350920"/>
            <a:ext cx="8229600" cy="533828"/>
          </a:xfrm>
          <a:solidFill>
            <a:srgbClr val="FFFF00"/>
          </a:solidFill>
        </p:spPr>
        <p:txBody>
          <a:bodyPr>
            <a:normAutofit fontScale="90000"/>
          </a:bodyPr>
          <a:lstStyle/>
          <a:p>
            <a:pPr algn="ctr"/>
            <a:r>
              <a:rPr lang="en-US" b="1" dirty="0" smtClean="0">
                <a:solidFill>
                  <a:srgbClr val="000000"/>
                </a:solidFill>
              </a:rPr>
              <a:t>BESARAN MASALAH KESMAS</a:t>
            </a:r>
            <a:endParaRPr lang="id-ID" b="1" dirty="0">
              <a:solidFill>
                <a:srgbClr val="000000"/>
              </a:solidFill>
            </a:endParaRPr>
          </a:p>
        </p:txBody>
      </p:sp>
      <p:sp>
        <p:nvSpPr>
          <p:cNvPr id="3" name="Content Placeholder 2"/>
          <p:cNvSpPr>
            <a:spLocks noGrp="1"/>
          </p:cNvSpPr>
          <p:nvPr>
            <p:ph idx="1"/>
          </p:nvPr>
        </p:nvSpPr>
        <p:spPr>
          <a:xfrm>
            <a:off x="762000" y="1429809"/>
            <a:ext cx="3667539" cy="1066800"/>
          </a:xfrm>
          <a:solidFill>
            <a:srgbClr val="FFFF00"/>
          </a:solidFill>
          <a:ln>
            <a:solidFill>
              <a:srgbClr val="FEB80A"/>
            </a:solidFill>
          </a:ln>
        </p:spPr>
        <p:txBody>
          <a:bodyPr>
            <a:normAutofit/>
          </a:bodyPr>
          <a:lstStyle/>
          <a:p>
            <a:pPr marL="0" indent="0">
              <a:buNone/>
            </a:pPr>
            <a:r>
              <a:rPr lang="en-US"/>
              <a:t>1. Kesakitan (morbiditas)</a:t>
            </a:r>
          </a:p>
          <a:p>
            <a:pPr marL="0" indent="0">
              <a:buNone/>
            </a:pPr>
            <a:r>
              <a:rPr lang="en-US"/>
              <a:t>2. Kematian (mortalitas)</a:t>
            </a:r>
            <a:endParaRPr lang="id-ID"/>
          </a:p>
        </p:txBody>
      </p:sp>
      <p:sp>
        <p:nvSpPr>
          <p:cNvPr id="4" name="Content Placeholder 2"/>
          <p:cNvSpPr txBox="1">
            <a:spLocks/>
          </p:cNvSpPr>
          <p:nvPr/>
        </p:nvSpPr>
        <p:spPr>
          <a:xfrm>
            <a:off x="762000" y="3001452"/>
            <a:ext cx="5202415" cy="1981200"/>
          </a:xfrm>
          <a:prstGeom prst="rect">
            <a:avLst/>
          </a:prstGeom>
          <a:ln w="38100">
            <a:solidFill>
              <a:srgbClr val="FEB80A"/>
            </a:solidFill>
          </a:ln>
        </p:spPr>
        <p:txBody>
          <a:bodyPr vert="horz" lIns="91440" tIns="45720" rIns="91440" bIns="45720" rtlCol="0">
            <a:normAutofit fontScale="92500"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r>
              <a:rPr lang="en-US" u="sng" dirty="0" err="1">
                <a:solidFill>
                  <a:srgbClr val="000000"/>
                </a:solidFill>
              </a:rPr>
              <a:t>Distribusi</a:t>
            </a:r>
            <a:r>
              <a:rPr lang="en-US" u="sng" dirty="0">
                <a:solidFill>
                  <a:srgbClr val="000000"/>
                </a:solidFill>
              </a:rPr>
              <a:t>/</a:t>
            </a:r>
            <a:r>
              <a:rPr lang="en-US" u="sng" dirty="0" err="1">
                <a:solidFill>
                  <a:srgbClr val="000000"/>
                </a:solidFill>
              </a:rPr>
              <a:t>Epidemiologinya</a:t>
            </a:r>
            <a:r>
              <a:rPr lang="en-US" u="sng" dirty="0">
                <a:solidFill>
                  <a:srgbClr val="000000"/>
                </a:solidFill>
              </a:rPr>
              <a:t> </a:t>
            </a:r>
            <a:r>
              <a:rPr lang="en-US" u="sng" dirty="0" err="1">
                <a:solidFill>
                  <a:srgbClr val="000000"/>
                </a:solidFill>
              </a:rPr>
              <a:t>menurut</a:t>
            </a:r>
            <a:r>
              <a:rPr lang="en-US" u="sng" dirty="0">
                <a:solidFill>
                  <a:srgbClr val="000000"/>
                </a:solidFill>
              </a:rPr>
              <a:t>:</a:t>
            </a:r>
          </a:p>
          <a:p>
            <a:r>
              <a:rPr lang="en-US" dirty="0"/>
              <a:t>1. Orang (</a:t>
            </a:r>
            <a:r>
              <a:rPr lang="en-US" dirty="0" err="1"/>
              <a:t>umur</a:t>
            </a:r>
            <a:r>
              <a:rPr lang="en-US" dirty="0"/>
              <a:t>, sex, </a:t>
            </a:r>
            <a:r>
              <a:rPr lang="en-US" dirty="0" err="1"/>
              <a:t>sosiodemografi</a:t>
            </a:r>
            <a:r>
              <a:rPr lang="en-US" dirty="0"/>
              <a:t>)</a:t>
            </a:r>
          </a:p>
          <a:p>
            <a:r>
              <a:rPr lang="en-US" dirty="0"/>
              <a:t>2. </a:t>
            </a:r>
            <a:r>
              <a:rPr lang="en-US" dirty="0" err="1"/>
              <a:t>Tempat</a:t>
            </a:r>
            <a:r>
              <a:rPr lang="en-US" dirty="0"/>
              <a:t> (</a:t>
            </a:r>
            <a:r>
              <a:rPr lang="en-US" dirty="0" err="1"/>
              <a:t>desa-kota</a:t>
            </a:r>
            <a:r>
              <a:rPr lang="en-US" dirty="0"/>
              <a:t>, </a:t>
            </a:r>
          </a:p>
          <a:p>
            <a:r>
              <a:rPr lang="en-US" dirty="0"/>
              <a:t>3. </a:t>
            </a:r>
            <a:r>
              <a:rPr lang="en-US" dirty="0" err="1"/>
              <a:t>Waktu</a:t>
            </a:r>
            <a:r>
              <a:rPr lang="en-US" dirty="0"/>
              <a:t> (trend)</a:t>
            </a:r>
          </a:p>
          <a:p>
            <a:r>
              <a:rPr lang="en-US" dirty="0"/>
              <a:t>4. </a:t>
            </a:r>
            <a:r>
              <a:rPr lang="en-US" dirty="0" err="1"/>
              <a:t>Faktor</a:t>
            </a:r>
            <a:r>
              <a:rPr lang="en-US" dirty="0"/>
              <a:t> </a:t>
            </a:r>
            <a:r>
              <a:rPr lang="en-US" dirty="0" err="1"/>
              <a:t>Risiko</a:t>
            </a:r>
            <a:r>
              <a:rPr lang="en-US" dirty="0"/>
              <a:t> </a:t>
            </a:r>
            <a:r>
              <a:rPr lang="en-US" dirty="0" err="1"/>
              <a:t>lainnya</a:t>
            </a:r>
            <a:endParaRPr lang="id-ID" dirty="0"/>
          </a:p>
        </p:txBody>
      </p:sp>
      <p:sp>
        <p:nvSpPr>
          <p:cNvPr id="5" name="Down Arrow 5119"/>
          <p:cNvSpPr/>
          <p:nvPr/>
        </p:nvSpPr>
        <p:spPr>
          <a:xfrm>
            <a:off x="4059415" y="2577539"/>
            <a:ext cx="882711" cy="411774"/>
          </a:xfrm>
          <a:prstGeom prst="downArrow">
            <a:avLst/>
          </a:prstGeom>
          <a:solidFill>
            <a:schemeClr val="accent2"/>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p:cNvSpPr txBox="1">
            <a:spLocks/>
          </p:cNvSpPr>
          <p:nvPr/>
        </p:nvSpPr>
        <p:spPr>
          <a:xfrm>
            <a:off x="4665702" y="1409700"/>
            <a:ext cx="3667539" cy="1066800"/>
          </a:xfrm>
          <a:prstGeom prst="rect">
            <a:avLst/>
          </a:prstGeom>
          <a:solidFill>
            <a:srgbClr val="FFFF00"/>
          </a:solidFill>
          <a:ln>
            <a:solidFill>
              <a:srgbClr val="FEB80A"/>
            </a:solidFill>
          </a:ln>
        </p:spPr>
        <p:txBody>
          <a:bodyPr vert="horz" lIns="91440" tIns="45720" rIns="91440" bIns="45720" rtlCol="0">
            <a:normAutofit fontScale="925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a:t>1. Insiden Rate</a:t>
            </a:r>
          </a:p>
          <a:p>
            <a:pPr marL="0" indent="0">
              <a:buFont typeface="Arial" pitchFamily="34" charset="0"/>
              <a:buNone/>
            </a:pPr>
            <a:r>
              <a:rPr lang="en-US"/>
              <a:t>2. Prevalen Rate</a:t>
            </a:r>
          </a:p>
          <a:p>
            <a:pPr marL="0" indent="0">
              <a:buFont typeface="Arial" pitchFamily="34" charset="0"/>
              <a:buNone/>
            </a:pPr>
            <a:r>
              <a:rPr lang="en-US"/>
              <a:t>3. Case Fatality Rate</a:t>
            </a:r>
            <a:endParaRPr lang="id-ID"/>
          </a:p>
        </p:txBody>
      </p:sp>
      <p:sp>
        <p:nvSpPr>
          <p:cNvPr id="7" name="Rectangle 6"/>
          <p:cNvSpPr/>
          <p:nvPr/>
        </p:nvSpPr>
        <p:spPr>
          <a:xfrm>
            <a:off x="6046861" y="2943061"/>
            <a:ext cx="2944359" cy="2031325"/>
          </a:xfrm>
          <a:prstGeom prst="rect">
            <a:avLst/>
          </a:prstGeom>
          <a:ln>
            <a:solidFill>
              <a:schemeClr val="tx1"/>
            </a:solidFill>
          </a:ln>
        </p:spPr>
        <p:txBody>
          <a:bodyPr wrap="square">
            <a:spAutoFit/>
          </a:bodyPr>
          <a:lstStyle/>
          <a:p>
            <a:pPr algn="ctr"/>
            <a:r>
              <a:rPr lang="id-ID"/>
              <a:t>Insiden </a:t>
            </a:r>
            <a:r>
              <a:rPr lang="en-US"/>
              <a:t>= kecepatan perkembangan</a:t>
            </a:r>
            <a:r>
              <a:rPr lang="id-ID"/>
              <a:t> penyakit, </a:t>
            </a:r>
            <a:r>
              <a:rPr lang="en-US"/>
              <a:t>P</a:t>
            </a:r>
            <a:r>
              <a:rPr lang="id-ID"/>
              <a:t>revalens </a:t>
            </a:r>
            <a:r>
              <a:rPr lang="en-US"/>
              <a:t>= </a:t>
            </a:r>
            <a:r>
              <a:rPr lang="id-ID"/>
              <a:t>kemungkinan memiliki</a:t>
            </a:r>
            <a:r>
              <a:rPr lang="en-US"/>
              <a:t> </a:t>
            </a:r>
            <a:r>
              <a:rPr lang="id-ID"/>
              <a:t>penyakit, dan </a:t>
            </a:r>
            <a:r>
              <a:rPr lang="en-US"/>
              <a:t>F</a:t>
            </a:r>
            <a:r>
              <a:rPr lang="id-ID"/>
              <a:t>atalitas kasus </a:t>
            </a:r>
            <a:r>
              <a:rPr lang="en-US"/>
              <a:t>= </a:t>
            </a:r>
            <a:r>
              <a:rPr lang="id-ID"/>
              <a:t>prognosis atau</a:t>
            </a:r>
            <a:r>
              <a:rPr lang="en-US"/>
              <a:t> besaran</a:t>
            </a:r>
            <a:r>
              <a:rPr lang="id-ID"/>
              <a:t> kemungkinan </a:t>
            </a:r>
            <a:r>
              <a:rPr lang="en-US"/>
              <a:t>untuk mati. </a:t>
            </a:r>
            <a:endParaRPr lang="id-ID"/>
          </a:p>
        </p:txBody>
      </p:sp>
      <p:sp>
        <p:nvSpPr>
          <p:cNvPr id="8" name="Rectangle 7"/>
          <p:cNvSpPr/>
          <p:nvPr/>
        </p:nvSpPr>
        <p:spPr>
          <a:xfrm>
            <a:off x="4059414" y="5138272"/>
            <a:ext cx="4931805" cy="369332"/>
          </a:xfrm>
          <a:prstGeom prst="rect">
            <a:avLst/>
          </a:prstGeom>
          <a:ln>
            <a:solidFill>
              <a:schemeClr val="tx1"/>
            </a:solidFill>
          </a:ln>
        </p:spPr>
        <p:txBody>
          <a:bodyPr wrap="square">
            <a:spAutoFit/>
          </a:bodyPr>
          <a:lstStyle/>
          <a:p>
            <a:pPr algn="ctr"/>
            <a:r>
              <a:rPr lang="id-ID"/>
              <a:t>Insiden </a:t>
            </a:r>
            <a:r>
              <a:rPr lang="en-US"/>
              <a:t>* rerata durasi </a:t>
            </a:r>
            <a:r>
              <a:rPr lang="id-ID"/>
              <a:t>penyakit</a:t>
            </a:r>
            <a:r>
              <a:rPr lang="en-US"/>
              <a:t> =</a:t>
            </a:r>
            <a:r>
              <a:rPr lang="id-ID"/>
              <a:t> </a:t>
            </a:r>
            <a:r>
              <a:rPr lang="en-US"/>
              <a:t>P</a:t>
            </a:r>
            <a:r>
              <a:rPr lang="id-ID"/>
              <a:t>revalen</a:t>
            </a:r>
          </a:p>
        </p:txBody>
      </p:sp>
    </p:spTree>
    <p:extLst>
      <p:ext uri="{BB962C8B-B14F-4D97-AF65-F5344CB8AC3E}">
        <p14:creationId xmlns:p14="http://schemas.microsoft.com/office/powerpoint/2010/main" val="2356987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3915"/>
            <a:ext cx="8229600" cy="670185"/>
          </a:xfrm>
          <a:solidFill>
            <a:srgbClr val="FFFF00"/>
          </a:solidFill>
        </p:spPr>
        <p:txBody>
          <a:bodyPr>
            <a:noAutofit/>
          </a:bodyPr>
          <a:lstStyle/>
          <a:p>
            <a:pPr algn="ctr"/>
            <a:r>
              <a:rPr lang="en-US" sz="2800" dirty="0" smtClean="0">
                <a:solidFill>
                  <a:srgbClr val="000000"/>
                </a:solidFill>
                <a:latin typeface="Tw Cen MT" pitchFamily="34" charset="0"/>
              </a:rPr>
              <a:t>LANGKAH-2 MENDESKRIPSIKAN MASALAH KESMAS</a:t>
            </a:r>
            <a:endParaRPr lang="id-ID" sz="2800" dirty="0">
              <a:solidFill>
                <a:srgbClr val="000000"/>
              </a:solidFill>
            </a:endParaRPr>
          </a:p>
        </p:txBody>
      </p:sp>
      <p:sp>
        <p:nvSpPr>
          <p:cNvPr id="3" name="Content Placeholder 2"/>
          <p:cNvSpPr>
            <a:spLocks noGrp="1"/>
          </p:cNvSpPr>
          <p:nvPr>
            <p:ph idx="1"/>
          </p:nvPr>
        </p:nvSpPr>
        <p:spPr/>
        <p:txBody>
          <a:bodyPr/>
          <a:lstStyle/>
          <a:p>
            <a:endParaRPr lang="id-ID"/>
          </a:p>
        </p:txBody>
      </p:sp>
      <p:graphicFrame>
        <p:nvGraphicFramePr>
          <p:cNvPr id="4" name="Diagram 3"/>
          <p:cNvGraphicFramePr/>
          <p:nvPr>
            <p:extLst>
              <p:ext uri="{D42A27DB-BD31-4B8C-83A1-F6EECF244321}">
                <p14:modId xmlns:p14="http://schemas.microsoft.com/office/powerpoint/2010/main" val="1183097884"/>
              </p:ext>
            </p:extLst>
          </p:nvPr>
        </p:nvGraphicFramePr>
        <p:xfrm>
          <a:off x="452203" y="1193800"/>
          <a:ext cx="8572225"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Box 9">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11</a:t>
            </a:fld>
            <a:endParaRPr lang="en-US" dirty="0">
              <a:latin typeface="Tw Cen MT" panose="020B0602020104020603" pitchFamily="34" charset="0"/>
            </a:endParaRPr>
          </a:p>
        </p:txBody>
      </p:sp>
      <p:sp>
        <p:nvSpPr>
          <p:cNvPr id="11"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1241011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srgbClr val="000000"/>
                </a:solidFill>
              </a:rPr>
              <a:t>ETIOLOGI</a:t>
            </a:r>
            <a:endParaRPr lang="id-ID" b="1" dirty="0">
              <a:solidFill>
                <a:srgbClr val="000000"/>
              </a:solidFill>
            </a:endParaRPr>
          </a:p>
        </p:txBody>
      </p:sp>
      <p:sp>
        <p:nvSpPr>
          <p:cNvPr id="3" name="Content Placeholder 2"/>
          <p:cNvSpPr>
            <a:spLocks noGrp="1"/>
          </p:cNvSpPr>
          <p:nvPr>
            <p:ph idx="1"/>
          </p:nvPr>
        </p:nvSpPr>
        <p:spPr>
          <a:xfrm>
            <a:off x="457200" y="1562100"/>
            <a:ext cx="5562600" cy="1828800"/>
          </a:xfrm>
          <a:solidFill>
            <a:srgbClr val="FFFF00"/>
          </a:solidFill>
        </p:spPr>
        <p:txBody>
          <a:bodyPr>
            <a:normAutofit lnSpcReduction="10000"/>
          </a:bodyPr>
          <a:lstStyle/>
          <a:p>
            <a:pPr algn="ctr"/>
            <a:r>
              <a:rPr lang="en-US" sz="4000" b="1" dirty="0">
                <a:solidFill>
                  <a:srgbClr val="000000"/>
                </a:solidFill>
                <a:latin typeface="Tw Cen MT" pitchFamily="34" charset="0"/>
              </a:rPr>
              <a:t>3. </a:t>
            </a:r>
            <a:r>
              <a:rPr lang="en-US" sz="4000" b="1" dirty="0" err="1">
                <a:solidFill>
                  <a:srgbClr val="000000"/>
                </a:solidFill>
                <a:latin typeface="Tw Cen MT" pitchFamily="34" charset="0"/>
              </a:rPr>
              <a:t>Identifikasi</a:t>
            </a:r>
            <a:r>
              <a:rPr lang="en-US" sz="4000" b="1" dirty="0">
                <a:solidFill>
                  <a:srgbClr val="000000"/>
                </a:solidFill>
                <a:latin typeface="Tw Cen MT" pitchFamily="34" charset="0"/>
              </a:rPr>
              <a:t> </a:t>
            </a:r>
            <a:r>
              <a:rPr lang="en-US" sz="4000" b="1" dirty="0" err="1">
                <a:solidFill>
                  <a:srgbClr val="000000"/>
                </a:solidFill>
                <a:latin typeface="Tw Cen MT" pitchFamily="34" charset="0"/>
              </a:rPr>
              <a:t>penyebab</a:t>
            </a:r>
            <a:r>
              <a:rPr lang="en-US" sz="4000" b="1" dirty="0">
                <a:solidFill>
                  <a:srgbClr val="000000"/>
                </a:solidFill>
                <a:latin typeface="Tw Cen MT" pitchFamily="34" charset="0"/>
              </a:rPr>
              <a:t> </a:t>
            </a:r>
            <a:r>
              <a:rPr lang="en-US" sz="4000" b="1" dirty="0" err="1">
                <a:solidFill>
                  <a:srgbClr val="000000"/>
                </a:solidFill>
                <a:latin typeface="Tw Cen MT" pitchFamily="34" charset="0"/>
              </a:rPr>
              <a:t>penyakit</a:t>
            </a:r>
            <a:r>
              <a:rPr lang="en-US" sz="4000" b="1" dirty="0">
                <a:solidFill>
                  <a:srgbClr val="000000"/>
                </a:solidFill>
                <a:latin typeface="Tw Cen MT" pitchFamily="34" charset="0"/>
              </a:rPr>
              <a:t> </a:t>
            </a:r>
            <a:r>
              <a:rPr lang="en-US" sz="4000" b="1" dirty="0" err="1">
                <a:solidFill>
                  <a:srgbClr val="000000"/>
                </a:solidFill>
                <a:latin typeface="Tw Cen MT" pitchFamily="34" charset="0"/>
              </a:rPr>
              <a:t>atau</a:t>
            </a:r>
            <a:r>
              <a:rPr lang="en-US" sz="4000" b="1" dirty="0">
                <a:solidFill>
                  <a:srgbClr val="000000"/>
                </a:solidFill>
                <a:latin typeface="Tw Cen MT" pitchFamily="34" charset="0"/>
              </a:rPr>
              <a:t> </a:t>
            </a:r>
            <a:r>
              <a:rPr lang="en-US" sz="4000" b="1" dirty="0" err="1">
                <a:solidFill>
                  <a:srgbClr val="000000"/>
                </a:solidFill>
                <a:latin typeface="Tw Cen MT" pitchFamily="34" charset="0"/>
              </a:rPr>
              <a:t>masalah</a:t>
            </a:r>
            <a:r>
              <a:rPr lang="en-US" sz="4000" b="1" dirty="0">
                <a:solidFill>
                  <a:srgbClr val="000000"/>
                </a:solidFill>
                <a:latin typeface="Tw Cen MT" pitchFamily="34" charset="0"/>
              </a:rPr>
              <a:t> </a:t>
            </a:r>
            <a:r>
              <a:rPr lang="en-US" sz="4000" b="1" dirty="0" err="1">
                <a:solidFill>
                  <a:srgbClr val="000000"/>
                </a:solidFill>
                <a:latin typeface="Tw Cen MT" pitchFamily="34" charset="0"/>
              </a:rPr>
              <a:t>kesmas</a:t>
            </a:r>
            <a:endParaRPr lang="id-ID" sz="4000" b="1" dirty="0">
              <a:solidFill>
                <a:srgbClr val="000000"/>
              </a:solidFill>
            </a:endParaRPr>
          </a:p>
          <a:p>
            <a:endParaRPr lang="id-ID" b="1" dirty="0">
              <a:solidFill>
                <a:srgbClr val="FF0000"/>
              </a:solidFill>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9502"/>
          <a:stretch/>
        </p:blipFill>
        <p:spPr>
          <a:xfrm>
            <a:off x="485335" y="3467100"/>
            <a:ext cx="2171700" cy="1905000"/>
          </a:xfrm>
          <a:prstGeom prst="rect">
            <a:avLst/>
          </a:prstGeom>
        </p:spPr>
      </p:pic>
      <p:sp>
        <p:nvSpPr>
          <p:cNvPr id="6" name="Rectangle 5"/>
          <p:cNvSpPr/>
          <p:nvPr/>
        </p:nvSpPr>
        <p:spPr>
          <a:xfrm>
            <a:off x="685800" y="5263634"/>
            <a:ext cx="1595309" cy="369332"/>
          </a:xfrm>
          <a:prstGeom prst="rect">
            <a:avLst/>
          </a:prstGeom>
        </p:spPr>
        <p:txBody>
          <a:bodyPr wrap="none">
            <a:spAutoFit/>
          </a:bodyPr>
          <a:lstStyle/>
          <a:p>
            <a:r>
              <a:rPr lang="en-US"/>
              <a:t>Islamidia.com</a:t>
            </a:r>
            <a:endParaRPr lang="id-ID"/>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0743" y="1746548"/>
            <a:ext cx="2803568" cy="3111182"/>
          </a:xfrm>
          <a:prstGeom prst="rect">
            <a:avLst/>
          </a:prstGeom>
        </p:spPr>
      </p:pic>
      <p:sp>
        <p:nvSpPr>
          <p:cNvPr id="8" name="Rectangle 7"/>
          <p:cNvSpPr/>
          <p:nvPr/>
        </p:nvSpPr>
        <p:spPr>
          <a:xfrm>
            <a:off x="6974285" y="4872365"/>
            <a:ext cx="1646605" cy="369332"/>
          </a:xfrm>
          <a:prstGeom prst="rect">
            <a:avLst/>
          </a:prstGeom>
        </p:spPr>
        <p:txBody>
          <a:bodyPr wrap="none">
            <a:spAutoFit/>
          </a:bodyPr>
          <a:lstStyle/>
          <a:p>
            <a:r>
              <a:rPr lang="en-US"/>
              <a:t>aturhidup.com</a:t>
            </a:r>
            <a:endParaRPr lang="id-ID"/>
          </a:p>
        </p:txBody>
      </p:sp>
      <p:sp>
        <p:nvSpPr>
          <p:cNvPr id="9" name="TextBox 8">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12</a:t>
            </a:fld>
            <a:endParaRPr lang="en-US" dirty="0">
              <a:latin typeface="Tw Cen MT" panose="020B0602020104020603" pitchFamily="34" charset="0"/>
            </a:endParaRPr>
          </a:p>
        </p:txBody>
      </p:sp>
      <p:sp>
        <p:nvSpPr>
          <p:cNvPr id="10" name="Chevron 16">
            <a:extLst/>
          </p:cNvPr>
          <p:cNvSpPr/>
          <p:nvPr/>
        </p:nvSpPr>
        <p:spPr>
          <a:xfrm>
            <a:off x="3272619" y="5365401"/>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2772588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3620"/>
            <a:ext cx="8229600" cy="474593"/>
          </a:xfrm>
          <a:solidFill>
            <a:srgbClr val="FFFF00"/>
          </a:solidFill>
        </p:spPr>
        <p:txBody>
          <a:bodyPr>
            <a:normAutofit fontScale="90000"/>
          </a:bodyPr>
          <a:lstStyle/>
          <a:p>
            <a:pPr algn="ctr"/>
            <a:r>
              <a:rPr lang="en-US" b="1" dirty="0" smtClean="0">
                <a:solidFill>
                  <a:srgbClr val="000000"/>
                </a:solidFill>
              </a:rPr>
              <a:t>SYARAT HUBUNGAN SEBAB-AKIBAT</a:t>
            </a:r>
            <a:endParaRPr lang="id-ID" b="1" dirty="0">
              <a:solidFill>
                <a:srgbClr val="000000"/>
              </a:solidFill>
            </a:endParaRPr>
          </a:p>
        </p:txBody>
      </p:sp>
      <p:sp>
        <p:nvSpPr>
          <p:cNvPr id="3" name="Content Placeholder 2"/>
          <p:cNvSpPr>
            <a:spLocks noGrp="1"/>
          </p:cNvSpPr>
          <p:nvPr>
            <p:ph idx="1"/>
          </p:nvPr>
        </p:nvSpPr>
        <p:spPr>
          <a:xfrm>
            <a:off x="167524" y="5039281"/>
            <a:ext cx="5776076" cy="338147"/>
          </a:xfrm>
        </p:spPr>
        <p:txBody>
          <a:bodyPr>
            <a:noAutofit/>
          </a:bodyPr>
          <a:lstStyle/>
          <a:p>
            <a:pPr marL="0" indent="0">
              <a:buNone/>
            </a:pPr>
            <a:r>
              <a:rPr lang="en-US" sz="1600"/>
              <a:t>*RCT = Randomized Control Trial</a:t>
            </a:r>
            <a:endParaRPr lang="id-ID" sz="1600"/>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13</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grpSp>
        <p:nvGrpSpPr>
          <p:cNvPr id="6" name="Group 5"/>
          <p:cNvGrpSpPr/>
          <p:nvPr/>
        </p:nvGrpSpPr>
        <p:grpSpPr>
          <a:xfrm>
            <a:off x="330422" y="1018251"/>
            <a:ext cx="8584978" cy="4229488"/>
            <a:chOff x="218553" y="1277034"/>
            <a:chExt cx="8923840" cy="5154483"/>
          </a:xfrm>
        </p:grpSpPr>
        <p:graphicFrame>
          <p:nvGraphicFramePr>
            <p:cNvPr id="7" name="Diagram 6"/>
            <p:cNvGraphicFramePr/>
            <p:nvPr>
              <p:extLst>
                <p:ext uri="{D42A27DB-BD31-4B8C-83A1-F6EECF244321}">
                  <p14:modId xmlns:p14="http://schemas.microsoft.com/office/powerpoint/2010/main" val="318636108"/>
                </p:ext>
              </p:extLst>
            </p:nvPr>
          </p:nvGraphicFramePr>
          <p:xfrm>
            <a:off x="1752600" y="1295400"/>
            <a:ext cx="4471671"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255889" y="1277034"/>
              <a:ext cx="1671609" cy="787685"/>
            </a:xfrm>
            <a:prstGeom prst="rect">
              <a:avLst/>
            </a:prstGeom>
            <a:noFill/>
          </p:spPr>
          <p:txBody>
            <a:bodyPr wrap="none" rtlCol="0">
              <a:spAutoFit/>
            </a:bodyPr>
            <a:lstStyle/>
            <a:p>
              <a:pPr algn="ctr"/>
              <a:r>
                <a:rPr lang="en-US" b="1"/>
                <a:t>Membangun </a:t>
              </a:r>
              <a:br>
                <a:rPr lang="en-US" b="1"/>
              </a:br>
              <a:r>
                <a:rPr lang="en-US" b="1"/>
                <a:t>Hipotesis </a:t>
              </a:r>
              <a:endParaRPr lang="en-US" b="1" dirty="0"/>
            </a:p>
          </p:txBody>
        </p:sp>
        <p:sp>
          <p:nvSpPr>
            <p:cNvPr id="9" name="TextBox 8"/>
            <p:cNvSpPr txBox="1"/>
            <p:nvPr/>
          </p:nvSpPr>
          <p:spPr>
            <a:xfrm>
              <a:off x="273621" y="2410296"/>
              <a:ext cx="1258372" cy="450105"/>
            </a:xfrm>
            <a:prstGeom prst="rect">
              <a:avLst/>
            </a:prstGeom>
            <a:noFill/>
          </p:spPr>
          <p:txBody>
            <a:bodyPr wrap="none" rtlCol="0">
              <a:spAutoFit/>
            </a:bodyPr>
            <a:lstStyle/>
            <a:p>
              <a:pPr algn="ctr"/>
              <a:r>
                <a:rPr lang="en-US" b="1"/>
                <a:t>Syarat #</a:t>
              </a:r>
              <a:r>
                <a:rPr lang="en-US" b="1" dirty="0"/>
                <a:t>1</a:t>
              </a:r>
            </a:p>
          </p:txBody>
        </p:sp>
        <p:sp>
          <p:nvSpPr>
            <p:cNvPr id="10" name="TextBox 9"/>
            <p:cNvSpPr txBox="1"/>
            <p:nvPr/>
          </p:nvSpPr>
          <p:spPr>
            <a:xfrm>
              <a:off x="248728" y="3423166"/>
              <a:ext cx="1258372" cy="450105"/>
            </a:xfrm>
            <a:prstGeom prst="rect">
              <a:avLst/>
            </a:prstGeom>
            <a:noFill/>
          </p:spPr>
          <p:txBody>
            <a:bodyPr wrap="none" rtlCol="0">
              <a:spAutoFit/>
            </a:bodyPr>
            <a:lstStyle/>
            <a:p>
              <a:pPr algn="ctr"/>
              <a:r>
                <a:rPr lang="en-US" b="1"/>
                <a:t>Syarat #</a:t>
              </a:r>
              <a:r>
                <a:rPr lang="en-US" b="1" dirty="0"/>
                <a:t>2</a:t>
              </a:r>
            </a:p>
          </p:txBody>
        </p:sp>
        <p:sp>
          <p:nvSpPr>
            <p:cNvPr id="11" name="TextBox 10"/>
            <p:cNvSpPr txBox="1"/>
            <p:nvPr/>
          </p:nvSpPr>
          <p:spPr>
            <a:xfrm>
              <a:off x="218553" y="4267200"/>
              <a:ext cx="1258372" cy="450105"/>
            </a:xfrm>
            <a:prstGeom prst="rect">
              <a:avLst/>
            </a:prstGeom>
            <a:noFill/>
          </p:spPr>
          <p:txBody>
            <a:bodyPr wrap="none" rtlCol="0">
              <a:spAutoFit/>
            </a:bodyPr>
            <a:lstStyle/>
            <a:p>
              <a:pPr algn="ctr"/>
              <a:r>
                <a:rPr lang="en-US" b="1"/>
                <a:t>Syarat #</a:t>
              </a:r>
              <a:r>
                <a:rPr lang="en-US" b="1" dirty="0"/>
                <a:t>3</a:t>
              </a:r>
            </a:p>
          </p:txBody>
        </p:sp>
        <p:sp>
          <p:nvSpPr>
            <p:cNvPr id="12" name="TextBox 11"/>
            <p:cNvSpPr txBox="1"/>
            <p:nvPr/>
          </p:nvSpPr>
          <p:spPr>
            <a:xfrm>
              <a:off x="6803740" y="1415533"/>
              <a:ext cx="1724930" cy="450105"/>
            </a:xfrm>
            <a:prstGeom prst="rect">
              <a:avLst/>
            </a:prstGeom>
            <a:solidFill>
              <a:schemeClr val="accent1">
                <a:lumMod val="20000"/>
                <a:lumOff val="80000"/>
              </a:schemeClr>
            </a:solidFill>
          </p:spPr>
          <p:txBody>
            <a:bodyPr wrap="none" rtlCol="0">
              <a:spAutoFit/>
            </a:bodyPr>
            <a:lstStyle/>
            <a:p>
              <a:pPr algn="ctr"/>
              <a:r>
                <a:rPr lang="en-US" b="1"/>
                <a:t>Studi Ekologi</a:t>
              </a:r>
              <a:endParaRPr lang="en-US" b="1" dirty="0"/>
            </a:p>
          </p:txBody>
        </p:sp>
        <p:sp>
          <p:nvSpPr>
            <p:cNvPr id="13" name="TextBox 12"/>
            <p:cNvSpPr txBox="1"/>
            <p:nvPr/>
          </p:nvSpPr>
          <p:spPr>
            <a:xfrm>
              <a:off x="6679642" y="2263045"/>
              <a:ext cx="2044854" cy="787685"/>
            </a:xfrm>
            <a:prstGeom prst="rect">
              <a:avLst/>
            </a:prstGeom>
            <a:solidFill>
              <a:schemeClr val="accent1">
                <a:lumMod val="40000"/>
                <a:lumOff val="60000"/>
              </a:schemeClr>
            </a:solidFill>
          </p:spPr>
          <p:txBody>
            <a:bodyPr wrap="none" rtlCol="0">
              <a:spAutoFit/>
            </a:bodyPr>
            <a:lstStyle/>
            <a:p>
              <a:pPr algn="ctr"/>
              <a:r>
                <a:rPr lang="en-US" b="1"/>
                <a:t>Kasus-control/ </a:t>
              </a:r>
              <a:endParaRPr lang="en-US" b="1" dirty="0"/>
            </a:p>
            <a:p>
              <a:pPr algn="ctr"/>
              <a:r>
                <a:rPr lang="en-US" b="1"/>
                <a:t>Kross-seksional</a:t>
              </a:r>
              <a:endParaRPr lang="en-US" b="1" dirty="0"/>
            </a:p>
          </p:txBody>
        </p:sp>
        <p:sp>
          <p:nvSpPr>
            <p:cNvPr id="14" name="TextBox 13"/>
            <p:cNvSpPr txBox="1"/>
            <p:nvPr/>
          </p:nvSpPr>
          <p:spPr>
            <a:xfrm>
              <a:off x="6797545" y="3239934"/>
              <a:ext cx="1846969" cy="450105"/>
            </a:xfrm>
            <a:prstGeom prst="rect">
              <a:avLst/>
            </a:prstGeom>
            <a:solidFill>
              <a:schemeClr val="accent1">
                <a:lumMod val="60000"/>
                <a:lumOff val="40000"/>
              </a:schemeClr>
            </a:solidFill>
          </p:spPr>
          <p:txBody>
            <a:bodyPr wrap="square" rtlCol="0">
              <a:spAutoFit/>
            </a:bodyPr>
            <a:lstStyle/>
            <a:p>
              <a:pPr algn="ctr"/>
              <a:r>
                <a:rPr lang="en-US" b="1"/>
                <a:t>Studi Kohor</a:t>
              </a:r>
              <a:endParaRPr lang="en-US" b="1" dirty="0"/>
            </a:p>
          </p:txBody>
        </p:sp>
        <p:sp>
          <p:nvSpPr>
            <p:cNvPr id="15" name="TextBox 14"/>
            <p:cNvSpPr txBox="1"/>
            <p:nvPr/>
          </p:nvSpPr>
          <p:spPr>
            <a:xfrm>
              <a:off x="6288262" y="4114800"/>
              <a:ext cx="2854131" cy="412596"/>
            </a:xfrm>
            <a:prstGeom prst="rect">
              <a:avLst/>
            </a:prstGeom>
            <a:solidFill>
              <a:schemeClr val="accent1">
                <a:lumMod val="75000"/>
              </a:schemeClr>
            </a:solidFill>
          </p:spPr>
          <p:txBody>
            <a:bodyPr wrap="none" rtlCol="0">
              <a:spAutoFit/>
            </a:bodyPr>
            <a:lstStyle/>
            <a:p>
              <a:pPr algn="ctr"/>
              <a:r>
                <a:rPr lang="en-US" sz="1600"/>
                <a:t>RCT atau eksperimen murni</a:t>
              </a:r>
              <a:endParaRPr lang="en-US" sz="1600" dirty="0"/>
            </a:p>
          </p:txBody>
        </p:sp>
        <p:sp>
          <p:nvSpPr>
            <p:cNvPr id="16" name="TextBox 15"/>
            <p:cNvSpPr txBox="1"/>
            <p:nvPr/>
          </p:nvSpPr>
          <p:spPr>
            <a:xfrm>
              <a:off x="6365769" y="4818640"/>
              <a:ext cx="2697416" cy="1612877"/>
            </a:xfrm>
            <a:prstGeom prst="rect">
              <a:avLst/>
            </a:prstGeom>
            <a:solidFill>
              <a:schemeClr val="accent2">
                <a:lumMod val="50000"/>
              </a:schemeClr>
            </a:solidFill>
          </p:spPr>
          <p:txBody>
            <a:bodyPr wrap="square" rtlCol="0">
              <a:spAutoFit/>
            </a:bodyPr>
            <a:lstStyle/>
            <a:p>
              <a:pPr algn="ctr"/>
              <a:r>
                <a:rPr lang="en-US" sz="1600" b="1" u="sng"/>
                <a:t>Kriteria tambahan:</a:t>
              </a:r>
              <a:endParaRPr lang="en-US" sz="1600" b="1" u="sng" dirty="0"/>
            </a:p>
            <a:p>
              <a:pPr marL="285750" indent="-285750">
                <a:buFont typeface="Arial" pitchFamily="34" charset="0"/>
                <a:buChar char="•"/>
              </a:pPr>
              <a:r>
                <a:rPr lang="en-US" sz="1600" b="1" i="1" dirty="0"/>
                <a:t>Consistency</a:t>
              </a:r>
            </a:p>
            <a:p>
              <a:pPr marL="285750" indent="-285750">
                <a:buFont typeface="Arial" pitchFamily="34" charset="0"/>
                <a:buChar char="•"/>
              </a:pPr>
              <a:r>
                <a:rPr lang="en-US" sz="1600" b="1" i="1" dirty="0"/>
                <a:t>Strength</a:t>
              </a:r>
            </a:p>
            <a:p>
              <a:pPr marL="285750" indent="-285750">
                <a:buFont typeface="Arial" pitchFamily="34" charset="0"/>
                <a:buChar char="•"/>
              </a:pPr>
              <a:r>
                <a:rPr lang="en-US" sz="1600" b="1" i="1" dirty="0"/>
                <a:t>Dose Response</a:t>
              </a:r>
            </a:p>
            <a:p>
              <a:pPr marL="285750" indent="-285750">
                <a:buFont typeface="Arial" pitchFamily="34" charset="0"/>
                <a:buChar char="•"/>
              </a:pPr>
              <a:r>
                <a:rPr lang="en-US" sz="1600" b="1" i="1" dirty="0"/>
                <a:t>Biological Plausibility</a:t>
              </a:r>
            </a:p>
          </p:txBody>
        </p:sp>
      </p:grpSp>
    </p:spTree>
    <p:extLst>
      <p:ext uri="{BB962C8B-B14F-4D97-AF65-F5344CB8AC3E}">
        <p14:creationId xmlns:p14="http://schemas.microsoft.com/office/powerpoint/2010/main" val="2262321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srgbClr val="000000"/>
                </a:solidFill>
              </a:rPr>
              <a:t>REKOMENDASI</a:t>
            </a:r>
            <a:endParaRPr lang="id-ID" b="1" dirty="0">
              <a:solidFill>
                <a:srgbClr val="000000"/>
              </a:solidFill>
            </a:endParaRPr>
          </a:p>
        </p:txBody>
      </p:sp>
      <p:sp>
        <p:nvSpPr>
          <p:cNvPr id="3" name="Content Placeholder 2"/>
          <p:cNvSpPr>
            <a:spLocks noGrp="1"/>
          </p:cNvSpPr>
          <p:nvPr>
            <p:ph idx="1"/>
          </p:nvPr>
        </p:nvSpPr>
        <p:spPr>
          <a:xfrm>
            <a:off x="457200" y="1562100"/>
            <a:ext cx="8229600" cy="1752600"/>
          </a:xfrm>
          <a:solidFill>
            <a:srgbClr val="FFFF00"/>
          </a:solidFill>
        </p:spPr>
        <p:txBody>
          <a:bodyPr>
            <a:normAutofit/>
          </a:bodyPr>
          <a:lstStyle/>
          <a:p>
            <a:pPr algn="ctr"/>
            <a:r>
              <a:rPr lang="en-US" sz="4000" b="1" dirty="0">
                <a:solidFill>
                  <a:srgbClr val="000000"/>
                </a:solidFill>
                <a:latin typeface="Tw Cen MT" pitchFamily="34" charset="0"/>
              </a:rPr>
              <a:t>4. </a:t>
            </a:r>
            <a:r>
              <a:rPr lang="en-US" sz="4000" b="1" dirty="0" err="1">
                <a:solidFill>
                  <a:srgbClr val="000000"/>
                </a:solidFill>
                <a:latin typeface="Tw Cen MT" pitchFamily="34" charset="0"/>
              </a:rPr>
              <a:t>Rekomendasi</a:t>
            </a:r>
            <a:r>
              <a:rPr lang="en-US" sz="4000" b="1" dirty="0">
                <a:solidFill>
                  <a:srgbClr val="000000"/>
                </a:solidFill>
                <a:latin typeface="Tw Cen MT" pitchFamily="34" charset="0"/>
              </a:rPr>
              <a:t>, </a:t>
            </a:r>
            <a:r>
              <a:rPr lang="en-US" sz="4000" b="1" dirty="0" err="1">
                <a:solidFill>
                  <a:srgbClr val="000000"/>
                </a:solidFill>
                <a:latin typeface="Tw Cen MT" pitchFamily="34" charset="0"/>
              </a:rPr>
              <a:t>Evaluasi</a:t>
            </a:r>
            <a:r>
              <a:rPr lang="en-US" sz="4000" b="1" dirty="0">
                <a:solidFill>
                  <a:srgbClr val="000000"/>
                </a:solidFill>
                <a:latin typeface="Tw Cen MT" pitchFamily="34" charset="0"/>
              </a:rPr>
              <a:t>, </a:t>
            </a:r>
            <a:r>
              <a:rPr lang="en-US" sz="4000" b="1" dirty="0" err="1">
                <a:solidFill>
                  <a:srgbClr val="000000"/>
                </a:solidFill>
                <a:latin typeface="Tw Cen MT" pitchFamily="34" charset="0"/>
              </a:rPr>
              <a:t>efektifitas</a:t>
            </a:r>
            <a:r>
              <a:rPr lang="en-US" sz="4000" b="1" dirty="0">
                <a:solidFill>
                  <a:srgbClr val="000000"/>
                </a:solidFill>
                <a:latin typeface="Tw Cen MT" pitchFamily="34" charset="0"/>
              </a:rPr>
              <a:t> </a:t>
            </a:r>
            <a:r>
              <a:rPr lang="en-US" sz="4000" b="1" dirty="0" err="1">
                <a:solidFill>
                  <a:srgbClr val="000000"/>
                </a:solidFill>
                <a:latin typeface="Tw Cen MT" pitchFamily="34" charset="0"/>
              </a:rPr>
              <a:t>intervensi</a:t>
            </a:r>
            <a:r>
              <a:rPr lang="en-US" sz="4000" b="1" dirty="0">
                <a:solidFill>
                  <a:srgbClr val="000000"/>
                </a:solidFill>
                <a:latin typeface="Tw Cen MT" pitchFamily="34" charset="0"/>
              </a:rPr>
              <a:t> </a:t>
            </a:r>
            <a:r>
              <a:rPr lang="en-US" sz="4000" b="1" dirty="0" err="1">
                <a:solidFill>
                  <a:srgbClr val="000000"/>
                </a:solidFill>
                <a:latin typeface="Tw Cen MT" pitchFamily="34" charset="0"/>
              </a:rPr>
              <a:t>kesmas</a:t>
            </a:r>
            <a:r>
              <a:rPr lang="en-US" sz="4000" b="1" dirty="0">
                <a:solidFill>
                  <a:srgbClr val="000000"/>
                </a:solidFill>
                <a:latin typeface="Tw Cen MT" pitchFamily="34" charset="0"/>
              </a:rPr>
              <a:t> </a:t>
            </a:r>
            <a:r>
              <a:rPr lang="en-US" sz="4000" b="1" dirty="0" err="1">
                <a:solidFill>
                  <a:srgbClr val="000000"/>
                </a:solidFill>
                <a:latin typeface="Tw Cen MT" pitchFamily="34" charset="0"/>
              </a:rPr>
              <a:t>berbasis</a:t>
            </a:r>
            <a:r>
              <a:rPr lang="en-US" sz="4000" b="1" dirty="0">
                <a:solidFill>
                  <a:srgbClr val="000000"/>
                </a:solidFill>
                <a:latin typeface="Tw Cen MT" pitchFamily="34" charset="0"/>
              </a:rPr>
              <a:t> </a:t>
            </a:r>
            <a:r>
              <a:rPr lang="en-US" sz="4000" b="1" dirty="0" err="1">
                <a:solidFill>
                  <a:srgbClr val="000000"/>
                </a:solidFill>
                <a:latin typeface="Tw Cen MT" pitchFamily="34" charset="0"/>
              </a:rPr>
              <a:t>bukti</a:t>
            </a:r>
            <a:endParaRPr lang="id-ID" sz="4000" b="1" dirty="0">
              <a:solidFill>
                <a:srgbClr val="000000"/>
              </a:solidFill>
            </a:endParaRPr>
          </a:p>
          <a:p>
            <a:endParaRPr lang="id-ID" b="1" dirty="0">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14</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1217107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4689"/>
            <a:ext cx="9144000" cy="614011"/>
          </a:xfrm>
          <a:solidFill>
            <a:srgbClr val="FFFF00"/>
          </a:solidFill>
        </p:spPr>
        <p:txBody>
          <a:bodyPr>
            <a:normAutofit/>
          </a:bodyPr>
          <a:lstStyle/>
          <a:p>
            <a:pPr algn="ctr"/>
            <a:r>
              <a:rPr lang="en-US" sz="2800" b="1" dirty="0" smtClean="0">
                <a:solidFill>
                  <a:srgbClr val="000000"/>
                </a:solidFill>
              </a:rPr>
              <a:t>REKOMENDASI UNTUK MENGURANGI DAMPAK</a:t>
            </a:r>
            <a:endParaRPr lang="id-ID" sz="2800" b="1" dirty="0">
              <a:solidFill>
                <a:srgbClr val="000000"/>
              </a:solidFill>
            </a:endParaRPr>
          </a:p>
        </p:txBody>
      </p:sp>
      <p:sp>
        <p:nvSpPr>
          <p:cNvPr id="3" name="Content Placeholder 2"/>
          <p:cNvSpPr>
            <a:spLocks noGrp="1"/>
          </p:cNvSpPr>
          <p:nvPr>
            <p:ph idx="1"/>
          </p:nvPr>
        </p:nvSpPr>
        <p:spPr/>
        <p:txBody>
          <a:bodyPr/>
          <a:lstStyle/>
          <a:p>
            <a:endParaRPr lang="id-ID"/>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15</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graphicFrame>
        <p:nvGraphicFramePr>
          <p:cNvPr id="9" name="Content Placeholder 12"/>
          <p:cNvGraphicFramePr>
            <a:graphicFrameLocks/>
          </p:cNvGraphicFramePr>
          <p:nvPr>
            <p:extLst>
              <p:ext uri="{D42A27DB-BD31-4B8C-83A1-F6EECF244321}">
                <p14:modId xmlns:p14="http://schemas.microsoft.com/office/powerpoint/2010/main" val="395776558"/>
              </p:ext>
            </p:extLst>
          </p:nvPr>
        </p:nvGraphicFramePr>
        <p:xfrm>
          <a:off x="304800" y="1227211"/>
          <a:ext cx="8534400" cy="40686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4878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2900"/>
            <a:ext cx="9144000" cy="571500"/>
          </a:xfrm>
          <a:solidFill>
            <a:srgbClr val="FFFF00"/>
          </a:solidFill>
        </p:spPr>
        <p:txBody>
          <a:bodyPr>
            <a:normAutofit/>
          </a:bodyPr>
          <a:lstStyle/>
          <a:p>
            <a:pPr algn="ctr"/>
            <a:r>
              <a:rPr lang="en-US" sz="2800" b="1" dirty="0" smtClean="0">
                <a:solidFill>
                  <a:srgbClr val="000000"/>
                </a:solidFill>
              </a:rPr>
              <a:t>REKOMENDASI UNTUK MENGURANGI DAMPAK</a:t>
            </a:r>
            <a:endParaRPr lang="id-ID" sz="2800" dirty="0">
              <a:solidFill>
                <a:srgbClr val="000000"/>
              </a:solidFill>
            </a:endParaRPr>
          </a:p>
        </p:txBody>
      </p:sp>
      <p:sp>
        <p:nvSpPr>
          <p:cNvPr id="3" name="Content Placeholder 2"/>
          <p:cNvSpPr>
            <a:spLocks noGrp="1"/>
          </p:cNvSpPr>
          <p:nvPr>
            <p:ph idx="1"/>
          </p:nvPr>
        </p:nvSpPr>
        <p:spPr>
          <a:xfrm>
            <a:off x="304800" y="3009900"/>
            <a:ext cx="8534400" cy="2387600"/>
          </a:xfrm>
        </p:spPr>
        <p:txBody>
          <a:bodyPr>
            <a:normAutofit fontScale="85000" lnSpcReduction="10000"/>
          </a:bodyPr>
          <a:lstStyle/>
          <a:p>
            <a:r>
              <a:rPr lang="en-US"/>
              <a:t>A = Wajib – Rekomendasi Kuat</a:t>
            </a:r>
          </a:p>
          <a:p>
            <a:r>
              <a:rPr lang="en-US"/>
              <a:t>B = Harus– Intervensi harus dilakukan, kecuali ada kontradiksi</a:t>
            </a:r>
          </a:p>
          <a:p>
            <a:r>
              <a:rPr lang="en-US"/>
              <a:t>C = Mungkin – Intervensi tergantung situasi </a:t>
            </a:r>
            <a:r>
              <a:rPr lang="en-US" sz="1900"/>
              <a:t>(</a:t>
            </a:r>
            <a:r>
              <a:rPr lang="en-US" sz="1900" i="1"/>
              <a:t>risk-taking attitudes, and values)</a:t>
            </a:r>
            <a:endParaRPr lang="en-US" i="1"/>
          </a:p>
          <a:p>
            <a:r>
              <a:rPr lang="en-US"/>
              <a:t>D = Tidak perlu – Tidak cukup bukti untuk merekomendasikan intervensi</a:t>
            </a:r>
          </a:p>
          <a:p>
            <a:r>
              <a:rPr lang="en-US"/>
              <a:t>I = Tidak tahu – Tidak cukup bukti untuk merekomendasikan intervensi</a:t>
            </a:r>
            <a:endParaRPr lang="en-US" dirty="0"/>
          </a:p>
        </p:txBody>
      </p:sp>
      <p:graphicFrame>
        <p:nvGraphicFramePr>
          <p:cNvPr id="4" name="Content Placeholder 4"/>
          <p:cNvGraphicFramePr>
            <a:graphicFrameLocks/>
          </p:cNvGraphicFramePr>
          <p:nvPr>
            <p:extLst>
              <p:ext uri="{D42A27DB-BD31-4B8C-83A1-F6EECF244321}">
                <p14:modId xmlns:p14="http://schemas.microsoft.com/office/powerpoint/2010/main" val="2453075730"/>
              </p:ext>
            </p:extLst>
          </p:nvPr>
        </p:nvGraphicFramePr>
        <p:xfrm>
          <a:off x="304800" y="990601"/>
          <a:ext cx="8534400" cy="1830666"/>
        </p:xfrm>
        <a:graphic>
          <a:graphicData uri="http://schemas.openxmlformats.org/drawingml/2006/table">
            <a:tbl>
              <a:tblPr firstRow="1" bandRow="1">
                <a:tableStyleId>{ED083AE6-46FA-4A59-8FB0-9F97EB10719F}</a:tableStyleId>
              </a:tblPr>
              <a:tblGrid>
                <a:gridCol w="2286000">
                  <a:extLst>
                    <a:ext uri="{9D8B030D-6E8A-4147-A177-3AD203B41FA5}">
                      <a16:colId xmlns:a16="http://schemas.microsoft.com/office/drawing/2014/main" xmlns="" val="20000"/>
                    </a:ext>
                  </a:extLst>
                </a:gridCol>
                <a:gridCol w="1600200">
                  <a:extLst>
                    <a:ext uri="{9D8B030D-6E8A-4147-A177-3AD203B41FA5}">
                      <a16:colId xmlns:a16="http://schemas.microsoft.com/office/drawing/2014/main" xmlns="" val="20001"/>
                    </a:ext>
                  </a:extLst>
                </a:gridCol>
                <a:gridCol w="1447800">
                  <a:extLst>
                    <a:ext uri="{9D8B030D-6E8A-4147-A177-3AD203B41FA5}">
                      <a16:colId xmlns:a16="http://schemas.microsoft.com/office/drawing/2014/main" xmlns="" val="20002"/>
                    </a:ext>
                  </a:extLst>
                </a:gridCol>
                <a:gridCol w="1493520">
                  <a:extLst>
                    <a:ext uri="{9D8B030D-6E8A-4147-A177-3AD203B41FA5}">
                      <a16:colId xmlns:a16="http://schemas.microsoft.com/office/drawing/2014/main" xmlns="" val="20003"/>
                    </a:ext>
                  </a:extLst>
                </a:gridCol>
                <a:gridCol w="1706880">
                  <a:extLst>
                    <a:ext uri="{9D8B030D-6E8A-4147-A177-3AD203B41FA5}">
                      <a16:colId xmlns:a16="http://schemas.microsoft.com/office/drawing/2014/main" xmlns="" val="20004"/>
                    </a:ext>
                  </a:extLst>
                </a:gridCol>
              </a:tblGrid>
              <a:tr h="365760">
                <a:tc rowSpan="2">
                  <a:txBody>
                    <a:bodyPr/>
                    <a:lstStyle/>
                    <a:p>
                      <a:r>
                        <a:rPr lang="en-US"/>
                        <a:t>Kualitas bukti</a:t>
                      </a:r>
                      <a:endParaRPr lang="en-US" dirty="0"/>
                    </a:p>
                  </a:txBody>
                  <a:tcPr anchor="ctr"/>
                </a:tc>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t>Besaran dampak</a:t>
                      </a:r>
                      <a:endParaRPr lang="en-US" dirty="0"/>
                    </a:p>
                  </a:txBody>
                  <a:tcPr anchor="ct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xmlns="" val="10000"/>
                  </a:ext>
                </a:extLst>
              </a:tr>
              <a:tr h="365760">
                <a:tc vMerge="1">
                  <a:txBody>
                    <a:bodyPr/>
                    <a:lstStyle/>
                    <a:p>
                      <a:endParaRPr lang="en-US" dirty="0"/>
                    </a:p>
                  </a:txBody>
                  <a:tcPr/>
                </a:tc>
                <a:tc>
                  <a:txBody>
                    <a:bodyPr/>
                    <a:lstStyle/>
                    <a:p>
                      <a:pPr algn="ctr"/>
                      <a:r>
                        <a:rPr lang="en-US"/>
                        <a:t>Sangat besar</a:t>
                      </a:r>
                      <a:endParaRPr lang="en-US" dirty="0"/>
                    </a:p>
                  </a:txBody>
                  <a:tcPr anchor="ctr"/>
                </a:tc>
                <a:tc>
                  <a:txBody>
                    <a:bodyPr/>
                    <a:lstStyle/>
                    <a:p>
                      <a:pPr algn="ctr"/>
                      <a:r>
                        <a:rPr lang="en-US"/>
                        <a:t>Sedang</a:t>
                      </a:r>
                      <a:endParaRPr lang="en-US" dirty="0"/>
                    </a:p>
                  </a:txBody>
                  <a:tcPr anchor="ctr"/>
                </a:tc>
                <a:tc>
                  <a:txBody>
                    <a:bodyPr/>
                    <a:lstStyle/>
                    <a:p>
                      <a:pPr algn="ctr"/>
                      <a:r>
                        <a:rPr lang="en-US"/>
                        <a:t>Kecil</a:t>
                      </a:r>
                      <a:endParaRPr lang="en-US" dirty="0"/>
                    </a:p>
                  </a:txBody>
                  <a:tcPr anchor="ctr"/>
                </a:tc>
                <a:tc>
                  <a:txBody>
                    <a:bodyPr/>
                    <a:lstStyle/>
                    <a:p>
                      <a:pPr algn="ctr"/>
                      <a:r>
                        <a:rPr lang="en-US"/>
                        <a:t>Tidak ada</a:t>
                      </a:r>
                      <a:endParaRPr lang="en-US" dirty="0"/>
                    </a:p>
                  </a:txBody>
                  <a:tcPr anchor="ctr"/>
                </a:tc>
                <a:extLst>
                  <a:ext uri="{0D108BD9-81ED-4DB2-BD59-A6C34878D82A}">
                    <a16:rowId xmlns:a16="http://schemas.microsoft.com/office/drawing/2014/main" xmlns="" val="10001"/>
                  </a:ext>
                </a:extLst>
              </a:tr>
              <a:tr h="365760">
                <a:tc>
                  <a:txBody>
                    <a:bodyPr/>
                    <a:lstStyle/>
                    <a:p>
                      <a:r>
                        <a:rPr lang="en-US"/>
                        <a:t>Baik</a:t>
                      </a:r>
                      <a:endParaRPr lang="en-US" dirty="0"/>
                    </a:p>
                  </a:txBody>
                  <a:tcPr/>
                </a:tc>
                <a:tc>
                  <a:txBody>
                    <a:bodyPr/>
                    <a:lstStyle/>
                    <a:p>
                      <a:r>
                        <a:rPr lang="en-US" dirty="0"/>
                        <a:t>       </a:t>
                      </a:r>
                      <a:r>
                        <a:rPr lang="en-US" baseline="0" dirty="0"/>
                        <a:t>  A</a:t>
                      </a:r>
                      <a:endParaRPr lang="en-US" dirty="0"/>
                    </a:p>
                  </a:txBody>
                  <a:tcPr/>
                </a:tc>
                <a:tc>
                  <a:txBody>
                    <a:bodyPr/>
                    <a:lstStyle/>
                    <a:p>
                      <a:r>
                        <a:rPr lang="en-US" dirty="0"/>
                        <a:t>         B</a:t>
                      </a:r>
                    </a:p>
                  </a:txBody>
                  <a:tcPr/>
                </a:tc>
                <a:tc>
                  <a:txBody>
                    <a:bodyPr/>
                    <a:lstStyle/>
                    <a:p>
                      <a:r>
                        <a:rPr lang="en-US" dirty="0"/>
                        <a:t>         C</a:t>
                      </a:r>
                    </a:p>
                  </a:txBody>
                  <a:tcPr/>
                </a:tc>
                <a:tc>
                  <a:txBody>
                    <a:bodyPr/>
                    <a:lstStyle/>
                    <a:p>
                      <a:r>
                        <a:rPr lang="en-US" dirty="0"/>
                        <a:t>          D</a:t>
                      </a:r>
                    </a:p>
                  </a:txBody>
                  <a:tcPr/>
                </a:tc>
                <a:extLst>
                  <a:ext uri="{0D108BD9-81ED-4DB2-BD59-A6C34878D82A}">
                    <a16:rowId xmlns:a16="http://schemas.microsoft.com/office/drawing/2014/main" xmlns="" val="10002"/>
                  </a:ext>
                </a:extLst>
              </a:tr>
              <a:tr h="365760">
                <a:tc>
                  <a:txBody>
                    <a:bodyPr/>
                    <a:lstStyle/>
                    <a:p>
                      <a:r>
                        <a:rPr lang="en-US"/>
                        <a:t>Sedang</a:t>
                      </a:r>
                      <a:endParaRPr lang="en-US" dirty="0"/>
                    </a:p>
                  </a:txBody>
                  <a:tcPr/>
                </a:tc>
                <a:tc>
                  <a:txBody>
                    <a:bodyPr/>
                    <a:lstStyle/>
                    <a:p>
                      <a:r>
                        <a:rPr lang="en-US" dirty="0"/>
                        <a:t>        </a:t>
                      </a:r>
                      <a:r>
                        <a:rPr lang="en-US" baseline="0" dirty="0"/>
                        <a:t> B</a:t>
                      </a:r>
                      <a:endParaRPr lang="en-US" dirty="0"/>
                    </a:p>
                  </a:txBody>
                  <a:tcPr/>
                </a:tc>
                <a:tc>
                  <a:txBody>
                    <a:bodyPr/>
                    <a:lstStyle/>
                    <a:p>
                      <a:r>
                        <a:rPr lang="en-US" dirty="0"/>
                        <a:t>         B</a:t>
                      </a:r>
                    </a:p>
                  </a:txBody>
                  <a:tcPr/>
                </a:tc>
                <a:tc>
                  <a:txBody>
                    <a:bodyPr/>
                    <a:lstStyle/>
                    <a:p>
                      <a:r>
                        <a:rPr lang="en-US" dirty="0"/>
                        <a:t>         C</a:t>
                      </a:r>
                    </a:p>
                  </a:txBody>
                  <a:tcPr/>
                </a:tc>
                <a:tc>
                  <a:txBody>
                    <a:bodyPr/>
                    <a:lstStyle/>
                    <a:p>
                      <a:r>
                        <a:rPr lang="en-US" dirty="0"/>
                        <a:t>          D</a:t>
                      </a:r>
                    </a:p>
                  </a:txBody>
                  <a:tcPr/>
                </a:tc>
                <a:extLst>
                  <a:ext uri="{0D108BD9-81ED-4DB2-BD59-A6C34878D82A}">
                    <a16:rowId xmlns:a16="http://schemas.microsoft.com/office/drawing/2014/main" xmlns="" val="10003"/>
                  </a:ext>
                </a:extLst>
              </a:tr>
              <a:tr h="367626">
                <a:tc>
                  <a:txBody>
                    <a:bodyPr/>
                    <a:lstStyle/>
                    <a:p>
                      <a:r>
                        <a:rPr lang="en-US"/>
                        <a:t>Kurang</a:t>
                      </a:r>
                      <a:endParaRPr lang="en-US" dirty="0"/>
                    </a:p>
                  </a:txBody>
                  <a:tcPr/>
                </a:tc>
                <a:tc>
                  <a:txBody>
                    <a:bodyPr/>
                    <a:lstStyle/>
                    <a:p>
                      <a:r>
                        <a:rPr lang="en-US" dirty="0"/>
                        <a:t>         I</a:t>
                      </a:r>
                    </a:p>
                  </a:txBody>
                  <a:tcPr/>
                </a:tc>
                <a:tc>
                  <a:txBody>
                    <a:bodyPr/>
                    <a:lstStyle/>
                    <a:p>
                      <a:r>
                        <a:rPr lang="en-US" dirty="0"/>
                        <a:t>         I</a:t>
                      </a:r>
                    </a:p>
                  </a:txBody>
                  <a:tcPr/>
                </a:tc>
                <a:tc>
                  <a:txBody>
                    <a:bodyPr/>
                    <a:lstStyle/>
                    <a:p>
                      <a:r>
                        <a:rPr lang="en-US" dirty="0"/>
                        <a:t>         I</a:t>
                      </a:r>
                    </a:p>
                  </a:txBody>
                  <a:tcPr/>
                </a:tc>
                <a:tc>
                  <a:txBody>
                    <a:bodyPr/>
                    <a:lstStyle/>
                    <a:p>
                      <a:r>
                        <a:rPr lang="en-US" dirty="0"/>
                        <a:t>          I</a:t>
                      </a:r>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15584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srgbClr val="000000"/>
                </a:solidFill>
              </a:rPr>
              <a:t>IMPLEMENTASI</a:t>
            </a:r>
            <a:endParaRPr lang="id-ID" b="1" dirty="0">
              <a:solidFill>
                <a:srgbClr val="000000"/>
              </a:solidFill>
            </a:endParaRPr>
          </a:p>
        </p:txBody>
      </p:sp>
      <p:sp>
        <p:nvSpPr>
          <p:cNvPr id="3" name="Content Placeholder 2"/>
          <p:cNvSpPr>
            <a:spLocks noGrp="1"/>
          </p:cNvSpPr>
          <p:nvPr>
            <p:ph idx="1"/>
          </p:nvPr>
        </p:nvSpPr>
        <p:spPr>
          <a:xfrm>
            <a:off x="457200" y="1562100"/>
            <a:ext cx="8229600" cy="2362200"/>
          </a:xfrm>
          <a:solidFill>
            <a:srgbClr val="FFFF00"/>
          </a:solidFill>
        </p:spPr>
        <p:txBody>
          <a:bodyPr>
            <a:normAutofit/>
          </a:bodyPr>
          <a:lstStyle/>
          <a:p>
            <a:pPr algn="ctr"/>
            <a:r>
              <a:rPr lang="en-US" sz="4000" b="1" dirty="0">
                <a:solidFill>
                  <a:srgbClr val="000000"/>
                </a:solidFill>
                <a:latin typeface="Tw Cen MT" pitchFamily="34" charset="0"/>
              </a:rPr>
              <a:t>5. </a:t>
            </a:r>
            <a:r>
              <a:rPr lang="en-US" sz="4000" b="1" dirty="0" err="1">
                <a:solidFill>
                  <a:srgbClr val="000000"/>
                </a:solidFill>
                <a:latin typeface="Tw Cen MT" pitchFamily="34" charset="0"/>
              </a:rPr>
              <a:t>Implementasi</a:t>
            </a:r>
            <a:r>
              <a:rPr lang="en-US" sz="4000" b="1" dirty="0">
                <a:solidFill>
                  <a:srgbClr val="000000"/>
                </a:solidFill>
                <a:latin typeface="Tw Cen MT" pitchFamily="34" charset="0"/>
              </a:rPr>
              <a:t> </a:t>
            </a:r>
            <a:r>
              <a:rPr lang="en-US" sz="4000" b="1" dirty="0" err="1">
                <a:solidFill>
                  <a:srgbClr val="000000"/>
                </a:solidFill>
                <a:latin typeface="Tw Cen MT" pitchFamily="34" charset="0"/>
              </a:rPr>
              <a:t>berbasis</a:t>
            </a:r>
            <a:r>
              <a:rPr lang="en-US" sz="4000" b="1" dirty="0">
                <a:solidFill>
                  <a:srgbClr val="000000"/>
                </a:solidFill>
                <a:latin typeface="Tw Cen MT" pitchFamily="34" charset="0"/>
              </a:rPr>
              <a:t> </a:t>
            </a:r>
            <a:r>
              <a:rPr lang="en-US" sz="4000" b="1" dirty="0" err="1">
                <a:solidFill>
                  <a:srgbClr val="000000"/>
                </a:solidFill>
                <a:latin typeface="Tw Cen MT" pitchFamily="34" charset="0"/>
              </a:rPr>
              <a:t>bukti</a:t>
            </a:r>
            <a:r>
              <a:rPr lang="en-US" sz="4000" b="1" dirty="0">
                <a:solidFill>
                  <a:srgbClr val="000000"/>
                </a:solidFill>
                <a:latin typeface="Tw Cen MT" pitchFamily="34" charset="0"/>
              </a:rPr>
              <a:t>. </a:t>
            </a:r>
            <a:r>
              <a:rPr lang="en-US" sz="4000" b="1" dirty="0" err="1">
                <a:solidFill>
                  <a:srgbClr val="000000"/>
                </a:solidFill>
                <a:latin typeface="Tw Cen MT" pitchFamily="34" charset="0"/>
              </a:rPr>
              <a:t>Menggunakan</a:t>
            </a:r>
            <a:r>
              <a:rPr lang="en-US" sz="4000" b="1" dirty="0">
                <a:solidFill>
                  <a:srgbClr val="000000"/>
                </a:solidFill>
                <a:latin typeface="Tw Cen MT" pitchFamily="34" charset="0"/>
              </a:rPr>
              <a:t> </a:t>
            </a:r>
            <a:r>
              <a:rPr lang="en-US" sz="4000" b="1" dirty="0" err="1">
                <a:solidFill>
                  <a:srgbClr val="000000"/>
                </a:solidFill>
                <a:latin typeface="Tw Cen MT" pitchFamily="34" charset="0"/>
              </a:rPr>
              <a:t>pendekatan</a:t>
            </a:r>
            <a:r>
              <a:rPr lang="en-US" sz="4000" b="1" dirty="0">
                <a:solidFill>
                  <a:srgbClr val="000000"/>
                </a:solidFill>
                <a:latin typeface="Tw Cen MT" pitchFamily="34" charset="0"/>
              </a:rPr>
              <a:t>: </a:t>
            </a:r>
            <a:br>
              <a:rPr lang="en-US" sz="4000" b="1" dirty="0">
                <a:solidFill>
                  <a:srgbClr val="000000"/>
                </a:solidFill>
                <a:latin typeface="Tw Cen MT" pitchFamily="34" charset="0"/>
              </a:rPr>
            </a:br>
            <a:r>
              <a:rPr lang="en-US" sz="4000" b="1" dirty="0">
                <a:solidFill>
                  <a:srgbClr val="000000"/>
                </a:solidFill>
                <a:latin typeface="Tw Cen MT" pitchFamily="34" charset="0"/>
              </a:rPr>
              <a:t>“</a:t>
            </a:r>
            <a:r>
              <a:rPr lang="en-US" sz="4000" b="1" dirty="0" err="1">
                <a:solidFill>
                  <a:srgbClr val="000000"/>
                </a:solidFill>
                <a:latin typeface="Tw Cen MT" pitchFamily="34" charset="0"/>
              </a:rPr>
              <a:t>kapan</a:t>
            </a:r>
            <a:r>
              <a:rPr lang="en-US" sz="4000" b="1" dirty="0">
                <a:solidFill>
                  <a:srgbClr val="000000"/>
                </a:solidFill>
                <a:latin typeface="Tw Cen MT" pitchFamily="34" charset="0"/>
              </a:rPr>
              <a:t>, </a:t>
            </a:r>
            <a:r>
              <a:rPr lang="en-US" sz="4000" b="1" dirty="0" err="1">
                <a:solidFill>
                  <a:srgbClr val="000000"/>
                </a:solidFill>
                <a:latin typeface="Tw Cen MT" pitchFamily="34" charset="0"/>
              </a:rPr>
              <a:t>siapa</a:t>
            </a:r>
            <a:r>
              <a:rPr lang="en-US" sz="4000" b="1" dirty="0">
                <a:solidFill>
                  <a:srgbClr val="000000"/>
                </a:solidFill>
                <a:latin typeface="Tw Cen MT" pitchFamily="34" charset="0"/>
              </a:rPr>
              <a:t>, </a:t>
            </a:r>
            <a:r>
              <a:rPr lang="en-US" sz="4000" b="1" dirty="0" err="1">
                <a:solidFill>
                  <a:srgbClr val="000000"/>
                </a:solidFill>
                <a:latin typeface="Tw Cen MT" pitchFamily="34" charset="0"/>
              </a:rPr>
              <a:t>dan</a:t>
            </a:r>
            <a:r>
              <a:rPr lang="en-US" sz="4000" b="1" dirty="0">
                <a:solidFill>
                  <a:srgbClr val="000000"/>
                </a:solidFill>
                <a:latin typeface="Tw Cen MT" pitchFamily="34" charset="0"/>
              </a:rPr>
              <a:t> </a:t>
            </a:r>
            <a:r>
              <a:rPr lang="en-US" sz="4000" b="1" dirty="0" err="1">
                <a:solidFill>
                  <a:srgbClr val="000000"/>
                </a:solidFill>
                <a:latin typeface="Tw Cen MT" pitchFamily="34" charset="0"/>
              </a:rPr>
              <a:t>bagaimana</a:t>
            </a:r>
            <a:r>
              <a:rPr lang="en-US" sz="4000" b="1" dirty="0">
                <a:solidFill>
                  <a:srgbClr val="000000"/>
                </a:solidFill>
                <a:latin typeface="Tw Cen MT" pitchFamily="34" charset="0"/>
              </a:rPr>
              <a:t>”</a:t>
            </a:r>
            <a:endParaRPr lang="id-ID" sz="4000" b="1" dirty="0">
              <a:solidFill>
                <a:srgbClr val="000000"/>
              </a:solidFill>
            </a:endParaRPr>
          </a:p>
          <a:p>
            <a:endParaRPr lang="id-ID" b="1" dirty="0">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17</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2692918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3373"/>
            <a:ext cx="8229600" cy="646388"/>
          </a:xfrm>
          <a:solidFill>
            <a:srgbClr val="FFFF00"/>
          </a:solidFill>
        </p:spPr>
        <p:txBody>
          <a:bodyPr>
            <a:noAutofit/>
          </a:bodyPr>
          <a:lstStyle/>
          <a:p>
            <a:pPr algn="ctr"/>
            <a:r>
              <a:rPr lang="en-US" sz="2800" b="1" dirty="0" smtClean="0">
                <a:solidFill>
                  <a:srgbClr val="000000"/>
                </a:solidFill>
              </a:rPr>
              <a:t>IMPLEMENTASI INTERVENSI BERBASIS BUKTI</a:t>
            </a:r>
            <a:endParaRPr lang="id-ID" sz="2800" b="1" dirty="0">
              <a:solidFill>
                <a:srgbClr val="000000"/>
              </a:solidFill>
            </a:endParaRPr>
          </a:p>
        </p:txBody>
      </p:sp>
      <p:sp>
        <p:nvSpPr>
          <p:cNvPr id="3" name="Content Placeholder 2"/>
          <p:cNvSpPr>
            <a:spLocks noGrp="1"/>
          </p:cNvSpPr>
          <p:nvPr>
            <p:ph idx="1"/>
          </p:nvPr>
        </p:nvSpPr>
        <p:spPr/>
        <p:txBody>
          <a:bodyPr/>
          <a:lstStyle/>
          <a:p>
            <a:endParaRPr lang="id-ID"/>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18</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cxnSp>
        <p:nvCxnSpPr>
          <p:cNvPr id="13" name="Straight Connector 12"/>
          <p:cNvCxnSpPr/>
          <p:nvPr/>
        </p:nvCxnSpPr>
        <p:spPr>
          <a:xfrm>
            <a:off x="737739" y="255331"/>
            <a:ext cx="2673162" cy="0"/>
          </a:xfrm>
          <a:prstGeom prst="line">
            <a:avLst/>
          </a:prstGeom>
          <a:ln>
            <a:solidFill>
              <a:schemeClr val="accent4">
                <a:lumMod val="50000"/>
              </a:schemeClr>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4" name="Content Placeholder 12"/>
          <p:cNvGraphicFramePr>
            <a:graphicFrameLocks/>
          </p:cNvGraphicFramePr>
          <p:nvPr>
            <p:extLst>
              <p:ext uri="{D42A27DB-BD31-4B8C-83A1-F6EECF244321}">
                <p14:modId xmlns:p14="http://schemas.microsoft.com/office/powerpoint/2010/main" val="3489723724"/>
              </p:ext>
            </p:extLst>
          </p:nvPr>
        </p:nvGraphicFramePr>
        <p:xfrm>
          <a:off x="609600" y="1181100"/>
          <a:ext cx="8011290" cy="42545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2805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2900"/>
            <a:ext cx="9144000" cy="411480"/>
          </a:xfrm>
          <a:solidFill>
            <a:srgbClr val="FFFF00"/>
          </a:solidFill>
        </p:spPr>
        <p:txBody>
          <a:bodyPr>
            <a:normAutofit fontScale="90000"/>
          </a:bodyPr>
          <a:lstStyle/>
          <a:p>
            <a:pPr algn="ctr"/>
            <a:r>
              <a:rPr lang="en-US" b="1" dirty="0" smtClean="0">
                <a:solidFill>
                  <a:srgbClr val="000000"/>
                </a:solidFill>
              </a:rPr>
              <a:t>TARGET DAN LEVEL IMPLEMENTASI</a:t>
            </a:r>
            <a:endParaRPr lang="id-ID" b="1" dirty="0">
              <a:solidFill>
                <a:srgbClr val="000000"/>
              </a:solidFill>
            </a:endParaRPr>
          </a:p>
        </p:txBody>
      </p:sp>
      <p:sp>
        <p:nvSpPr>
          <p:cNvPr id="3" name="Content Placeholder 2"/>
          <p:cNvSpPr>
            <a:spLocks noGrp="1"/>
          </p:cNvSpPr>
          <p:nvPr>
            <p:ph idx="1"/>
          </p:nvPr>
        </p:nvSpPr>
        <p:spPr/>
        <p:txBody>
          <a:bodyPr/>
          <a:lstStyle/>
          <a:p>
            <a:endParaRPr lang="id-ID"/>
          </a:p>
        </p:txBody>
      </p:sp>
      <p:graphicFrame>
        <p:nvGraphicFramePr>
          <p:cNvPr id="5" name="Table 4"/>
          <p:cNvGraphicFramePr>
            <a:graphicFrameLocks noGrp="1"/>
          </p:cNvGraphicFramePr>
          <p:nvPr>
            <p:extLst>
              <p:ext uri="{D42A27DB-BD31-4B8C-83A1-F6EECF244321}">
                <p14:modId xmlns:p14="http://schemas.microsoft.com/office/powerpoint/2010/main" val="3996036466"/>
              </p:ext>
            </p:extLst>
          </p:nvPr>
        </p:nvGraphicFramePr>
        <p:xfrm>
          <a:off x="0" y="1147922"/>
          <a:ext cx="8991600" cy="4233087"/>
        </p:xfrm>
        <a:graphic>
          <a:graphicData uri="http://schemas.openxmlformats.org/drawingml/2006/table">
            <a:tbl>
              <a:tblPr firstRow="1" bandRow="1">
                <a:tableStyleId>{00A15C55-8517-42AA-B614-E9B94910E393}</a:tableStyleId>
              </a:tblPr>
              <a:tblGrid>
                <a:gridCol w="1447800">
                  <a:extLst>
                    <a:ext uri="{9D8B030D-6E8A-4147-A177-3AD203B41FA5}">
                      <a16:colId xmlns:a16="http://schemas.microsoft.com/office/drawing/2014/main" xmlns="" val="20000"/>
                    </a:ext>
                  </a:extLst>
                </a:gridCol>
                <a:gridCol w="2754088">
                  <a:extLst>
                    <a:ext uri="{9D8B030D-6E8A-4147-A177-3AD203B41FA5}">
                      <a16:colId xmlns:a16="http://schemas.microsoft.com/office/drawing/2014/main" xmlns="" val="20001"/>
                    </a:ext>
                  </a:extLst>
                </a:gridCol>
                <a:gridCol w="2427512">
                  <a:extLst>
                    <a:ext uri="{9D8B030D-6E8A-4147-A177-3AD203B41FA5}">
                      <a16:colId xmlns:a16="http://schemas.microsoft.com/office/drawing/2014/main" xmlns="" val="20002"/>
                    </a:ext>
                  </a:extLst>
                </a:gridCol>
                <a:gridCol w="2362200">
                  <a:extLst>
                    <a:ext uri="{9D8B030D-6E8A-4147-A177-3AD203B41FA5}">
                      <a16:colId xmlns:a16="http://schemas.microsoft.com/office/drawing/2014/main" xmlns="" val="20003"/>
                    </a:ext>
                  </a:extLst>
                </a:gridCol>
              </a:tblGrid>
              <a:tr h="304800">
                <a:tc>
                  <a:txBody>
                    <a:bodyPr/>
                    <a:lstStyle/>
                    <a:p>
                      <a:endParaRPr lang="en-US" sz="1400" dirty="0"/>
                    </a:p>
                  </a:txBody>
                  <a:tcPr/>
                </a:tc>
                <a:tc>
                  <a:txBody>
                    <a:bodyPr/>
                    <a:lstStyle/>
                    <a:p>
                      <a:pPr algn="ctr"/>
                      <a:r>
                        <a:rPr lang="en-US" sz="1400"/>
                        <a:t>Kapan</a:t>
                      </a:r>
                      <a:endParaRPr lang="en-US" sz="1400" dirty="0"/>
                    </a:p>
                  </a:txBody>
                  <a:tcPr anchor="ctr"/>
                </a:tc>
                <a:tc>
                  <a:txBody>
                    <a:bodyPr/>
                    <a:lstStyle/>
                    <a:p>
                      <a:pPr algn="ctr"/>
                      <a:r>
                        <a:rPr lang="en-US" sz="1400"/>
                        <a:t>Siapa</a:t>
                      </a:r>
                      <a:endParaRPr lang="en-US" sz="1400" dirty="0"/>
                    </a:p>
                  </a:txBody>
                  <a:tcPr anchor="ctr"/>
                </a:tc>
                <a:tc>
                  <a:txBody>
                    <a:bodyPr/>
                    <a:lstStyle/>
                    <a:p>
                      <a:pPr algn="ctr"/>
                      <a:r>
                        <a:rPr lang="en-US" sz="1400"/>
                        <a:t>Bagaimana</a:t>
                      </a:r>
                      <a:endParaRPr lang="en-US" sz="1400" dirty="0"/>
                    </a:p>
                  </a:txBody>
                  <a:tcPr anchor="ctr"/>
                </a:tc>
                <a:extLst>
                  <a:ext uri="{0D108BD9-81ED-4DB2-BD59-A6C34878D82A}">
                    <a16:rowId xmlns:a16="http://schemas.microsoft.com/office/drawing/2014/main" xmlns="" val="10000"/>
                  </a:ext>
                </a:extLst>
              </a:tr>
              <a:tr h="1158240">
                <a:tc>
                  <a:txBody>
                    <a:bodyPr/>
                    <a:lstStyle/>
                    <a:p>
                      <a:pPr algn="ctr"/>
                      <a:r>
                        <a:rPr lang="en-US" sz="1800" b="1"/>
                        <a:t>Level</a:t>
                      </a:r>
                      <a:r>
                        <a:rPr lang="en-US" sz="1800" b="1" baseline="0"/>
                        <a:t> implementasi</a:t>
                      </a:r>
                      <a:endParaRPr lang="en-US" sz="1800" b="1" dirty="0"/>
                    </a:p>
                  </a:txBody>
                  <a:tcPr anchor="ctr">
                    <a:solidFill>
                      <a:schemeClr val="accent1">
                        <a:lumMod val="40000"/>
                        <a:lumOff val="60000"/>
                      </a:schemeClr>
                    </a:solidFill>
                  </a:tcPr>
                </a:tc>
                <a:tc>
                  <a:txBody>
                    <a:bodyPr/>
                    <a:lstStyle/>
                    <a:p>
                      <a:pPr marL="342900" indent="-342900">
                        <a:buFont typeface="+mj-lt"/>
                        <a:buAutoNum type="arabicPeriod"/>
                      </a:pPr>
                      <a:r>
                        <a:rPr lang="en-US" sz="1400" b="1"/>
                        <a:t>Primer</a:t>
                      </a:r>
                      <a:r>
                        <a:rPr lang="en-US" sz="1400" b="1" baseline="0"/>
                        <a:t> </a:t>
                      </a:r>
                      <a:r>
                        <a:rPr lang="en-US" sz="1400" baseline="0"/>
                        <a:t>– Sebelum sakit</a:t>
                      </a:r>
                      <a:endParaRPr lang="en-US" sz="1400" baseline="0" dirty="0"/>
                    </a:p>
                    <a:p>
                      <a:pPr marL="342900" indent="-342900">
                        <a:buFont typeface="+mj-lt"/>
                        <a:buAutoNum type="arabicPeriod"/>
                      </a:pPr>
                      <a:r>
                        <a:rPr lang="en-US" sz="1400" b="1" baseline="0"/>
                        <a:t>Sekunder </a:t>
                      </a:r>
                      <a:r>
                        <a:rPr lang="en-US" sz="1400" baseline="0"/>
                        <a:t>– Sebelum timbul gejala</a:t>
                      </a:r>
                      <a:endParaRPr lang="en-US" sz="1400" baseline="0" dirty="0"/>
                    </a:p>
                    <a:p>
                      <a:pPr marL="342900" indent="-342900">
                        <a:buFont typeface="+mj-lt"/>
                        <a:buAutoNum type="arabicPeriod"/>
                      </a:pPr>
                      <a:r>
                        <a:rPr lang="en-US" sz="1400" b="1" baseline="0"/>
                        <a:t>Tersier</a:t>
                      </a:r>
                      <a:r>
                        <a:rPr lang="en-US" sz="1400" baseline="0"/>
                        <a:t> – Sebelum timbul komplikasi</a:t>
                      </a:r>
                      <a:endParaRPr lang="en-US" sz="1400" dirty="0"/>
                    </a:p>
                  </a:txBody>
                  <a:tcPr>
                    <a:solidFill>
                      <a:schemeClr val="accent1">
                        <a:lumMod val="40000"/>
                        <a:lumOff val="60000"/>
                      </a:schemeClr>
                    </a:solidFill>
                  </a:tcPr>
                </a:tc>
                <a:tc>
                  <a:txBody>
                    <a:bodyPr/>
                    <a:lstStyle/>
                    <a:p>
                      <a:pPr marL="342900" indent="-342900">
                        <a:buFont typeface="+mj-lt"/>
                        <a:buAutoNum type="arabicPeriod"/>
                      </a:pPr>
                      <a:r>
                        <a:rPr lang="en-US" sz="1400"/>
                        <a:t>Individu</a:t>
                      </a:r>
                      <a:endParaRPr lang="en-US" sz="1400" dirty="0"/>
                    </a:p>
                    <a:p>
                      <a:pPr marL="342900" indent="-342900">
                        <a:buFont typeface="+mj-lt"/>
                        <a:buAutoNum type="arabicPeriod"/>
                      </a:pPr>
                      <a:r>
                        <a:rPr lang="en-US" sz="1400"/>
                        <a:t>Kelompok berisiko</a:t>
                      </a:r>
                      <a:endParaRPr lang="en-US" sz="1400" dirty="0"/>
                    </a:p>
                    <a:p>
                      <a:pPr marL="342900" indent="-342900">
                        <a:buFont typeface="+mj-lt"/>
                        <a:buAutoNum type="arabicPeriod"/>
                      </a:pPr>
                      <a:r>
                        <a:rPr lang="en-US" sz="1400"/>
                        <a:t>Populasi umum/ masyarakat/publik</a:t>
                      </a:r>
                      <a:endParaRPr lang="en-US" sz="1400" dirty="0"/>
                    </a:p>
                  </a:txBody>
                  <a:tcPr>
                    <a:solidFill>
                      <a:schemeClr val="accent1">
                        <a:lumMod val="40000"/>
                        <a:lumOff val="60000"/>
                      </a:schemeClr>
                    </a:solidFill>
                  </a:tcPr>
                </a:tc>
                <a:tc>
                  <a:txBody>
                    <a:bodyPr/>
                    <a:lstStyle/>
                    <a:p>
                      <a:pPr marL="342900" indent="-342900">
                        <a:buFont typeface="+mj-lt"/>
                        <a:buAutoNum type="arabicPeriod"/>
                      </a:pPr>
                      <a:r>
                        <a:rPr lang="en-US" sz="1400"/>
                        <a:t>Informasi (edukasi)</a:t>
                      </a:r>
                      <a:endParaRPr lang="en-US" sz="1400" dirty="0"/>
                    </a:p>
                    <a:p>
                      <a:pPr marL="342900" indent="-342900">
                        <a:buFont typeface="+mj-lt"/>
                        <a:buAutoNum type="arabicPeriod"/>
                      </a:pPr>
                      <a:r>
                        <a:rPr lang="en-US" sz="1400"/>
                        <a:t>Motivasi (dorongan)</a:t>
                      </a:r>
                      <a:endParaRPr lang="en-US" sz="1400" dirty="0"/>
                    </a:p>
                    <a:p>
                      <a:pPr marL="342900" indent="-342900">
                        <a:buFont typeface="+mj-lt"/>
                        <a:buAutoNum type="arabicPeriod"/>
                      </a:pPr>
                      <a:r>
                        <a:rPr lang="en-US" sz="1400"/>
                        <a:t>Obligasi (kewajiban)</a:t>
                      </a:r>
                      <a:endParaRPr lang="en-US" sz="1400" dirty="0"/>
                    </a:p>
                  </a:txBody>
                  <a:tcPr>
                    <a:solidFill>
                      <a:schemeClr val="accent1">
                        <a:lumMod val="40000"/>
                        <a:lumOff val="60000"/>
                      </a:schemeClr>
                    </a:solidFill>
                  </a:tcPr>
                </a:tc>
                <a:extLst>
                  <a:ext uri="{0D108BD9-81ED-4DB2-BD59-A6C34878D82A}">
                    <a16:rowId xmlns:a16="http://schemas.microsoft.com/office/drawing/2014/main" xmlns="" val="10001"/>
                  </a:ext>
                </a:extLst>
              </a:tr>
              <a:tr h="2770047">
                <a:tc>
                  <a:txBody>
                    <a:bodyPr/>
                    <a:lstStyle/>
                    <a:p>
                      <a:pPr algn="ctr"/>
                      <a:r>
                        <a:rPr lang="en-US" sz="1800" b="1"/>
                        <a:t>Penjelasan tiap level</a:t>
                      </a:r>
                      <a:endParaRPr lang="en-US" sz="1400" b="1" dirty="0"/>
                    </a:p>
                  </a:txBody>
                  <a:tcPr anchor="ctr"/>
                </a:tc>
                <a:tc>
                  <a:txBody>
                    <a:bodyPr/>
                    <a:lstStyle/>
                    <a:p>
                      <a:pPr marL="342900" indent="-342900">
                        <a:buFont typeface="+mj-lt"/>
                        <a:buAutoNum type="arabicPeriod"/>
                      </a:pPr>
                      <a:r>
                        <a:rPr lang="en-US" sz="1400" b="1" dirty="0"/>
                        <a:t>Primer</a:t>
                      </a:r>
                      <a:r>
                        <a:rPr lang="en-US" sz="1400" dirty="0"/>
                        <a:t> = </a:t>
                      </a:r>
                      <a:r>
                        <a:rPr lang="en-US" sz="1400" dirty="0" err="1"/>
                        <a:t>hilangkan</a:t>
                      </a:r>
                      <a:r>
                        <a:rPr lang="en-US" sz="1400" baseline="0" dirty="0"/>
                        <a:t> </a:t>
                      </a:r>
                      <a:r>
                        <a:rPr lang="en-US" sz="1400" dirty="0" err="1"/>
                        <a:t>penyebab</a:t>
                      </a:r>
                      <a:r>
                        <a:rPr lang="en-US" sz="1400" dirty="0"/>
                        <a:t>,</a:t>
                      </a:r>
                      <a:r>
                        <a:rPr lang="en-US" sz="1400" baseline="0" dirty="0"/>
                        <a:t> </a:t>
                      </a:r>
                      <a:r>
                        <a:rPr lang="en-US" sz="1400" baseline="0" dirty="0" err="1"/>
                        <a:t>tingkatkan</a:t>
                      </a:r>
                      <a:r>
                        <a:rPr lang="en-US" sz="1400" baseline="0" dirty="0"/>
                        <a:t> </a:t>
                      </a:r>
                      <a:r>
                        <a:rPr lang="en-US" sz="1400" baseline="0" dirty="0" err="1"/>
                        <a:t>resistensi</a:t>
                      </a:r>
                      <a:r>
                        <a:rPr lang="en-US" sz="1400" baseline="0" dirty="0"/>
                        <a:t>, </a:t>
                      </a:r>
                      <a:r>
                        <a:rPr lang="en-US" sz="1400" baseline="0" dirty="0" err="1"/>
                        <a:t>kurangi</a:t>
                      </a:r>
                      <a:r>
                        <a:rPr lang="en-US" sz="1400" baseline="0" dirty="0"/>
                        <a:t> </a:t>
                      </a:r>
                      <a:r>
                        <a:rPr lang="en-US" sz="1400" baseline="0" dirty="0" err="1"/>
                        <a:t>pajanan</a:t>
                      </a:r>
                      <a:endParaRPr lang="en-US" sz="1400" baseline="0" dirty="0"/>
                    </a:p>
                    <a:p>
                      <a:pPr marL="342900" indent="-342900">
                        <a:buFont typeface="+mj-lt"/>
                        <a:buAutoNum type="arabicPeriod"/>
                      </a:pPr>
                      <a:r>
                        <a:rPr lang="en-US" sz="1400" b="1" baseline="0" dirty="0" err="1"/>
                        <a:t>Sekunder</a:t>
                      </a:r>
                      <a:r>
                        <a:rPr lang="en-US" sz="1400" baseline="0" dirty="0"/>
                        <a:t> = </a:t>
                      </a:r>
                      <a:r>
                        <a:rPr lang="en-US" sz="1400" baseline="0" dirty="0" err="1"/>
                        <a:t>paska</a:t>
                      </a:r>
                      <a:r>
                        <a:rPr lang="en-US" sz="1400" baseline="0" dirty="0"/>
                        <a:t> </a:t>
                      </a:r>
                      <a:r>
                        <a:rPr lang="en-US" sz="1400" baseline="0" dirty="0" err="1"/>
                        <a:t>pajanan</a:t>
                      </a:r>
                      <a:r>
                        <a:rPr lang="en-US" sz="1400" baseline="0" dirty="0"/>
                        <a:t>, </a:t>
                      </a:r>
                      <a:r>
                        <a:rPr lang="en-US" sz="1400" baseline="0" dirty="0" err="1"/>
                        <a:t>identifikasi</a:t>
                      </a:r>
                      <a:r>
                        <a:rPr lang="en-US" sz="1400" baseline="0" dirty="0"/>
                        <a:t> </a:t>
                      </a:r>
                      <a:r>
                        <a:rPr lang="en-US" sz="1400" baseline="0" dirty="0" err="1"/>
                        <a:t>dan</a:t>
                      </a:r>
                      <a:r>
                        <a:rPr lang="en-US" sz="1400" baseline="0" dirty="0"/>
                        <a:t> </a:t>
                      </a:r>
                      <a:r>
                        <a:rPr lang="en-US" sz="1400" baseline="0" dirty="0" err="1"/>
                        <a:t>obati</a:t>
                      </a:r>
                      <a:r>
                        <a:rPr lang="en-US" sz="1400" baseline="0" dirty="0"/>
                        <a:t> </a:t>
                      </a:r>
                      <a:r>
                        <a:rPr lang="en-US" sz="1400" baseline="0" dirty="0" err="1"/>
                        <a:t>faktor</a:t>
                      </a:r>
                      <a:r>
                        <a:rPr lang="en-US" sz="1400" baseline="0" dirty="0"/>
                        <a:t> </a:t>
                      </a:r>
                      <a:r>
                        <a:rPr lang="en-US" sz="1400" baseline="0" dirty="0" err="1"/>
                        <a:t>risiko</a:t>
                      </a:r>
                      <a:r>
                        <a:rPr lang="en-US" sz="1400" baseline="0" dirty="0"/>
                        <a:t> </a:t>
                      </a:r>
                      <a:r>
                        <a:rPr lang="id-ID" sz="1400" dirty="0"/>
                        <a:t>atau skrining penyakit asimtomatik</a:t>
                      </a:r>
                      <a:endParaRPr lang="en-US" sz="1400" baseline="0" dirty="0"/>
                    </a:p>
                    <a:p>
                      <a:pPr marL="342900" indent="-342900">
                        <a:buFont typeface="+mj-lt"/>
                        <a:buAutoNum type="arabicPeriod"/>
                      </a:pPr>
                      <a:r>
                        <a:rPr lang="en-US" sz="1400" b="1" baseline="0" dirty="0" err="1"/>
                        <a:t>Tersier</a:t>
                      </a:r>
                      <a:r>
                        <a:rPr lang="en-US" sz="1400" baseline="0" dirty="0"/>
                        <a:t> = </a:t>
                      </a:r>
                      <a:r>
                        <a:rPr lang="en-US" sz="1400" baseline="0" dirty="0" err="1"/>
                        <a:t>Penyembuhan</a:t>
                      </a:r>
                      <a:r>
                        <a:rPr lang="en-US" sz="1400" baseline="0" dirty="0"/>
                        <a:t>, </a:t>
                      </a:r>
                      <a:r>
                        <a:rPr lang="en-US" sz="1400" baseline="0" dirty="0" err="1"/>
                        <a:t>cegah</a:t>
                      </a:r>
                      <a:r>
                        <a:rPr lang="en-US" sz="1400" baseline="0" dirty="0"/>
                        <a:t> </a:t>
                      </a:r>
                      <a:r>
                        <a:rPr lang="en-US" sz="1400" baseline="0" dirty="0" err="1"/>
                        <a:t>komplikasi</a:t>
                      </a:r>
                      <a:r>
                        <a:rPr lang="en-US" sz="1400" baseline="0" dirty="0"/>
                        <a:t>, </a:t>
                      </a:r>
                      <a:r>
                        <a:rPr lang="en-US" sz="1400" baseline="0" dirty="0" err="1"/>
                        <a:t>kembalikan</a:t>
                      </a:r>
                      <a:r>
                        <a:rPr lang="en-US" sz="1400" baseline="0" dirty="0"/>
                        <a:t> </a:t>
                      </a:r>
                      <a:r>
                        <a:rPr lang="en-US" sz="1400" baseline="0" dirty="0" err="1"/>
                        <a:t>fungsi</a:t>
                      </a:r>
                      <a:r>
                        <a:rPr lang="en-US" sz="1400" baseline="0" dirty="0"/>
                        <a:t> organ</a:t>
                      </a:r>
                      <a:endParaRPr lang="en-US" sz="1400" dirty="0"/>
                    </a:p>
                  </a:txBody>
                  <a:tcPr/>
                </a:tc>
                <a:tc>
                  <a:txBody>
                    <a:bodyPr/>
                    <a:lstStyle/>
                    <a:p>
                      <a:pPr marL="342900" indent="-342900">
                        <a:buFont typeface="+mj-lt"/>
                        <a:buAutoNum type="arabicPeriod"/>
                      </a:pPr>
                      <a:r>
                        <a:rPr lang="id-ID" sz="1400"/>
                        <a:t>Individu </a:t>
                      </a:r>
                      <a:r>
                        <a:rPr lang="en-US" sz="1400"/>
                        <a:t>= </a:t>
                      </a:r>
                      <a:r>
                        <a:rPr lang="id-ID" sz="1400"/>
                        <a:t>perawatan pasien</a:t>
                      </a:r>
                      <a:endParaRPr lang="en-US" sz="1400"/>
                    </a:p>
                    <a:p>
                      <a:pPr marL="342900" indent="-342900">
                        <a:buFont typeface="+mj-lt"/>
                        <a:buAutoNum type="arabicPeriod"/>
                      </a:pPr>
                      <a:r>
                        <a:rPr lang="en-US" sz="1400"/>
                        <a:t>K</a:t>
                      </a:r>
                      <a:r>
                        <a:rPr lang="id-ID" sz="1400"/>
                        <a:t>elompok </a:t>
                      </a:r>
                      <a:r>
                        <a:rPr lang="en-US" sz="1400"/>
                        <a:t>b</a:t>
                      </a:r>
                      <a:r>
                        <a:rPr lang="id-ID" sz="1400"/>
                        <a:t>eresiko </a:t>
                      </a:r>
                      <a:r>
                        <a:rPr lang="en-US" sz="1400"/>
                        <a:t>= kelompok dengan</a:t>
                      </a:r>
                      <a:r>
                        <a:rPr lang="id-ID" sz="1400"/>
                        <a:t> faktor risiko yang sama</a:t>
                      </a:r>
                      <a:endParaRPr lang="en-US" sz="1400"/>
                    </a:p>
                    <a:p>
                      <a:pPr marL="342900" indent="-342900">
                        <a:buFont typeface="+mj-lt"/>
                        <a:buAutoNum type="arabicPeriod"/>
                      </a:pPr>
                      <a:r>
                        <a:rPr lang="id-ID" sz="1400"/>
                        <a:t>Populasi umum </a:t>
                      </a:r>
                      <a:r>
                        <a:rPr lang="en-US" sz="1400"/>
                        <a:t>= </a:t>
                      </a:r>
                      <a:r>
                        <a:rPr lang="id-ID" sz="1400"/>
                        <a:t>mencakup populasi tertentu dengan dan tanpa faktor risiko</a:t>
                      </a:r>
                      <a:endParaRPr lang="en-US" sz="1400" dirty="0"/>
                    </a:p>
                  </a:txBody>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id-ID" sz="1400" dirty="0"/>
                        <a:t>Informasi </a:t>
                      </a:r>
                      <a:r>
                        <a:rPr lang="en-US" sz="1400" dirty="0"/>
                        <a:t>=</a:t>
                      </a:r>
                      <a:r>
                        <a:rPr lang="id-ID" sz="1400" dirty="0"/>
                        <a:t> Upaya mengkomunikasikan informasi dan mengubah perilaku atas dasar informasi</a:t>
                      </a:r>
                      <a:endParaRPr lang="en-US" sz="1400" dirty="0"/>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id-ID" sz="1400" dirty="0"/>
                        <a:t>Motivasi </a:t>
                      </a:r>
                      <a:r>
                        <a:rPr lang="en-US" sz="1400" dirty="0"/>
                        <a:t>=</a:t>
                      </a:r>
                      <a:r>
                        <a:rPr lang="id-ID" sz="1400" dirty="0"/>
                        <a:t> </a:t>
                      </a:r>
                      <a:r>
                        <a:rPr lang="en-US" sz="1400" dirty="0" err="1"/>
                        <a:t>memberikan</a:t>
                      </a:r>
                      <a:r>
                        <a:rPr lang="en-US" sz="1400" dirty="0"/>
                        <a:t> h</a:t>
                      </a:r>
                      <a:r>
                        <a:rPr lang="id-ID" sz="1400" dirty="0"/>
                        <a:t>adiah</a:t>
                      </a:r>
                      <a:r>
                        <a:rPr lang="en-US" sz="1400" dirty="0"/>
                        <a:t>, </a:t>
                      </a:r>
                      <a:r>
                        <a:rPr lang="en-US" sz="1400" dirty="0" err="1"/>
                        <a:t>semangat</a:t>
                      </a:r>
                      <a:r>
                        <a:rPr lang="en-US" sz="1400" dirty="0"/>
                        <a:t>,</a:t>
                      </a:r>
                      <a:r>
                        <a:rPr lang="id-ID" sz="1400" dirty="0"/>
                        <a:t> </a:t>
                      </a:r>
                      <a:r>
                        <a:rPr lang="en-US" sz="1400" dirty="0"/>
                        <a:t>d</a:t>
                      </a:r>
                      <a:r>
                        <a:rPr lang="id-ID" sz="1400" dirty="0"/>
                        <a:t>orong</a:t>
                      </a:r>
                      <a:r>
                        <a:rPr lang="en-US" sz="1400" dirty="0"/>
                        <a:t>,</a:t>
                      </a:r>
                      <a:r>
                        <a:rPr lang="en-US" sz="1400" baseline="0" dirty="0"/>
                        <a:t> </a:t>
                      </a:r>
                      <a:r>
                        <a:rPr lang="en-US" sz="1400" baseline="0" dirty="0" err="1"/>
                        <a:t>kesadaran</a:t>
                      </a:r>
                      <a:endParaRPr lang="en-US" sz="1400" dirty="0"/>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id-ID" sz="1400" dirty="0"/>
                        <a:t>Kewajiban </a:t>
                      </a:r>
                      <a:r>
                        <a:rPr lang="en-US" sz="1400" dirty="0"/>
                        <a:t>=</a:t>
                      </a:r>
                      <a:r>
                        <a:rPr lang="id-ID" sz="1400" dirty="0"/>
                        <a:t> Diperlukan </a:t>
                      </a:r>
                      <a:r>
                        <a:rPr lang="en-US" sz="1400" dirty="0" err="1"/>
                        <a:t>aturan</a:t>
                      </a:r>
                      <a:r>
                        <a:rPr lang="en-US" sz="1400" dirty="0"/>
                        <a:t> </a:t>
                      </a:r>
                      <a:r>
                        <a:rPr lang="id-ID" sz="1400" dirty="0"/>
                        <a:t>hukum </a:t>
                      </a:r>
                      <a:r>
                        <a:rPr lang="en-US" sz="1400" dirty="0" err="1"/>
                        <a:t>dan</a:t>
                      </a:r>
                      <a:r>
                        <a:rPr lang="en-US" sz="1400" dirty="0"/>
                        <a:t> </a:t>
                      </a:r>
                      <a:r>
                        <a:rPr lang="id-ID" sz="1400" dirty="0"/>
                        <a:t>sanksi kelembagaan</a:t>
                      </a:r>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3370813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524331"/>
          </a:xfrm>
          <a:solidFill>
            <a:srgbClr val="FFFF00"/>
          </a:solidFill>
        </p:spPr>
        <p:txBody>
          <a:bodyPr>
            <a:normAutofit fontScale="90000"/>
          </a:bodyPr>
          <a:lstStyle/>
          <a:p>
            <a:pPr algn="ctr"/>
            <a:r>
              <a:rPr lang="en-US" b="1" dirty="0" err="1">
                <a:solidFill>
                  <a:srgbClr val="000000"/>
                </a:solidFill>
              </a:rPr>
              <a:t>Tujuan</a:t>
            </a:r>
            <a:r>
              <a:rPr lang="en-US" b="1" dirty="0">
                <a:solidFill>
                  <a:srgbClr val="000000"/>
                </a:solidFill>
              </a:rPr>
              <a:t> </a:t>
            </a:r>
            <a:r>
              <a:rPr lang="en-US" b="1" dirty="0" err="1">
                <a:solidFill>
                  <a:srgbClr val="000000"/>
                </a:solidFill>
              </a:rPr>
              <a:t>pembelajaran</a:t>
            </a:r>
            <a:endParaRPr lang="en-US" b="1" dirty="0">
              <a:solidFill>
                <a:srgbClr val="000000"/>
              </a:solidFill>
            </a:endParaRPr>
          </a:p>
        </p:txBody>
      </p:sp>
      <p:sp>
        <p:nvSpPr>
          <p:cNvPr id="6" name="Google Shape;931;p28">
            <a:extLst>
              <a:ext uri="{FF2B5EF4-FFF2-40B4-BE49-F238E27FC236}">
                <a16:creationId xmlns:a16="http://schemas.microsoft.com/office/drawing/2014/main" xmlns="" id="{9F3358E5-9D41-4233-978D-3407D3359797}"/>
              </a:ext>
            </a:extLst>
          </p:cNvPr>
          <p:cNvSpPr txBox="1">
            <a:spLocks/>
          </p:cNvSpPr>
          <p:nvPr/>
        </p:nvSpPr>
        <p:spPr>
          <a:xfrm>
            <a:off x="1132665" y="997664"/>
            <a:ext cx="2084100" cy="931800"/>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 sz="5400" dirty="0">
                <a:solidFill>
                  <a:srgbClr val="FFC000"/>
                </a:solidFill>
              </a:rPr>
              <a:t>01</a:t>
            </a:r>
          </a:p>
        </p:txBody>
      </p:sp>
      <p:sp>
        <p:nvSpPr>
          <p:cNvPr id="7" name="Google Shape;929;p28">
            <a:extLst>
              <a:ext uri="{FF2B5EF4-FFF2-40B4-BE49-F238E27FC236}">
                <a16:creationId xmlns:a16="http://schemas.microsoft.com/office/drawing/2014/main" xmlns="" id="{2A968FCA-A994-4A3A-982C-945112ACE790}"/>
              </a:ext>
            </a:extLst>
          </p:cNvPr>
          <p:cNvSpPr txBox="1">
            <a:spLocks/>
          </p:cNvSpPr>
          <p:nvPr/>
        </p:nvSpPr>
        <p:spPr>
          <a:xfrm>
            <a:off x="2031280" y="1367229"/>
            <a:ext cx="6655520" cy="499671"/>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US" sz="2400" dirty="0" err="1">
                <a:solidFill>
                  <a:srgbClr val="000000"/>
                </a:solidFill>
                <a:latin typeface="Tw Cen MT" pitchFamily="34" charset="0"/>
              </a:rPr>
              <a:t>Menjelaskan</a:t>
            </a:r>
            <a:r>
              <a:rPr lang="en-US" sz="2400" dirty="0">
                <a:solidFill>
                  <a:srgbClr val="000000"/>
                </a:solidFill>
                <a:latin typeface="Tw Cen MT" pitchFamily="34" charset="0"/>
              </a:rPr>
              <a:t> </a:t>
            </a:r>
            <a:r>
              <a:rPr lang="en-US" sz="2400" dirty="0" err="1">
                <a:solidFill>
                  <a:srgbClr val="000000"/>
                </a:solidFill>
                <a:latin typeface="Tw Cen MT" pitchFamily="34" charset="0"/>
              </a:rPr>
              <a:t>definisi</a:t>
            </a:r>
            <a:r>
              <a:rPr lang="en-US" sz="2400" dirty="0">
                <a:solidFill>
                  <a:srgbClr val="000000"/>
                </a:solidFill>
                <a:latin typeface="Tw Cen MT" pitchFamily="34" charset="0"/>
              </a:rPr>
              <a:t> &amp; </a:t>
            </a:r>
            <a:r>
              <a:rPr lang="en-US" sz="2400" dirty="0" err="1">
                <a:solidFill>
                  <a:srgbClr val="000000"/>
                </a:solidFill>
                <a:latin typeface="Tw Cen MT" pitchFamily="34" charset="0"/>
              </a:rPr>
              <a:t>langkah-langkah</a:t>
            </a:r>
            <a:r>
              <a:rPr lang="en-US" sz="2400" dirty="0">
                <a:solidFill>
                  <a:srgbClr val="000000"/>
                </a:solidFill>
                <a:latin typeface="Tw Cen MT" pitchFamily="34" charset="0"/>
              </a:rPr>
              <a:t> proses </a:t>
            </a:r>
            <a:r>
              <a:rPr lang="en-US" sz="2400" dirty="0" err="1">
                <a:solidFill>
                  <a:srgbClr val="000000"/>
                </a:solidFill>
                <a:latin typeface="Tw Cen MT" pitchFamily="34" charset="0"/>
              </a:rPr>
              <a:t>kesehatan</a:t>
            </a:r>
            <a:r>
              <a:rPr lang="en-US" sz="2400" dirty="0">
                <a:solidFill>
                  <a:srgbClr val="000000"/>
                </a:solidFill>
                <a:latin typeface="Tw Cen MT" pitchFamily="34" charset="0"/>
              </a:rPr>
              <a:t> </a:t>
            </a:r>
            <a:r>
              <a:rPr lang="en-US" sz="2400" dirty="0" err="1">
                <a:solidFill>
                  <a:srgbClr val="000000"/>
                </a:solidFill>
                <a:latin typeface="Tw Cen MT" pitchFamily="34" charset="0"/>
              </a:rPr>
              <a:t>masyarakat</a:t>
            </a:r>
            <a:r>
              <a:rPr lang="en-US" sz="2400" dirty="0">
                <a:solidFill>
                  <a:srgbClr val="000000"/>
                </a:solidFill>
                <a:latin typeface="Tw Cen MT" pitchFamily="34" charset="0"/>
              </a:rPr>
              <a:t> </a:t>
            </a:r>
            <a:r>
              <a:rPr lang="en-US" sz="2400" dirty="0" err="1">
                <a:solidFill>
                  <a:srgbClr val="000000"/>
                </a:solidFill>
                <a:latin typeface="Tw Cen MT" pitchFamily="34" charset="0"/>
              </a:rPr>
              <a:t>berbasis</a:t>
            </a:r>
            <a:r>
              <a:rPr lang="en-US" sz="2400" dirty="0">
                <a:solidFill>
                  <a:srgbClr val="000000"/>
                </a:solidFill>
                <a:latin typeface="Tw Cen MT" pitchFamily="34" charset="0"/>
              </a:rPr>
              <a:t> </a:t>
            </a:r>
            <a:r>
              <a:rPr lang="en-US" sz="2400" dirty="0" err="1">
                <a:solidFill>
                  <a:srgbClr val="000000"/>
                </a:solidFill>
                <a:latin typeface="Tw Cen MT" pitchFamily="34" charset="0"/>
              </a:rPr>
              <a:t>bukti</a:t>
            </a:r>
            <a:r>
              <a:rPr lang="en-US" sz="2400" dirty="0">
                <a:solidFill>
                  <a:srgbClr val="000000"/>
                </a:solidFill>
                <a:latin typeface="Tw Cen MT" pitchFamily="34" charset="0"/>
              </a:rPr>
              <a:t> </a:t>
            </a:r>
            <a:r>
              <a:rPr lang="en-US" sz="2400" dirty="0">
                <a:solidFill>
                  <a:srgbClr val="000000"/>
                </a:solidFill>
                <a:latin typeface="Tw Cen MT" pitchFamily="34" charset="0"/>
                <a:sym typeface="Wingdings" panose="05000000000000000000" pitchFamily="2" charset="2"/>
              </a:rPr>
              <a:t> </a:t>
            </a:r>
            <a:r>
              <a:rPr lang="en-US" sz="2400" dirty="0">
                <a:solidFill>
                  <a:srgbClr val="000000"/>
                </a:solidFill>
                <a:latin typeface="Tw Cen MT" pitchFamily="34" charset="0"/>
              </a:rPr>
              <a:t>PERI</a:t>
            </a:r>
            <a:endParaRPr lang="en-US" sz="2400" dirty="0">
              <a:solidFill>
                <a:srgbClr val="000000"/>
              </a:solidFill>
            </a:endParaRPr>
          </a:p>
        </p:txBody>
      </p:sp>
      <p:sp>
        <p:nvSpPr>
          <p:cNvPr id="8" name="Google Shape;932;p28">
            <a:extLst>
              <a:ext uri="{FF2B5EF4-FFF2-40B4-BE49-F238E27FC236}">
                <a16:creationId xmlns:a16="http://schemas.microsoft.com/office/drawing/2014/main" xmlns="" id="{95AF4527-81A5-48CB-BB94-8D058B102175}"/>
              </a:ext>
            </a:extLst>
          </p:cNvPr>
          <p:cNvSpPr txBox="1">
            <a:spLocks/>
          </p:cNvSpPr>
          <p:nvPr/>
        </p:nvSpPr>
        <p:spPr>
          <a:xfrm>
            <a:off x="1058770" y="1837747"/>
            <a:ext cx="2144940" cy="882952"/>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 sz="5400" dirty="0">
                <a:solidFill>
                  <a:srgbClr val="FFC000"/>
                </a:solidFill>
              </a:rPr>
              <a:t>02</a:t>
            </a:r>
          </a:p>
        </p:txBody>
      </p:sp>
      <p:sp>
        <p:nvSpPr>
          <p:cNvPr id="9" name="Google Shape;933;p28">
            <a:extLst>
              <a:ext uri="{FF2B5EF4-FFF2-40B4-BE49-F238E27FC236}">
                <a16:creationId xmlns:a16="http://schemas.microsoft.com/office/drawing/2014/main" xmlns="" id="{A02EFC26-3D39-42D0-972E-08123D8D6BF3}"/>
              </a:ext>
            </a:extLst>
          </p:cNvPr>
          <p:cNvSpPr txBox="1">
            <a:spLocks/>
          </p:cNvSpPr>
          <p:nvPr/>
        </p:nvSpPr>
        <p:spPr>
          <a:xfrm>
            <a:off x="2017644" y="2059897"/>
            <a:ext cx="6858000" cy="639967"/>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en-US" sz="2400" b="1" dirty="0">
              <a:solidFill>
                <a:schemeClr val="tx1"/>
              </a:solidFill>
              <a:latin typeface="Bahnschrift" panose="020B0502040204020203" pitchFamily="34" charset="0"/>
            </a:endParaRPr>
          </a:p>
          <a:p>
            <a:pPr lvl="0"/>
            <a:r>
              <a:rPr lang="en-US" sz="2400" dirty="0" err="1">
                <a:solidFill>
                  <a:srgbClr val="000000"/>
                </a:solidFill>
                <a:latin typeface="Tw Cen MT" pitchFamily="34" charset="0"/>
              </a:rPr>
              <a:t>Mendeskripsikan</a:t>
            </a:r>
            <a:r>
              <a:rPr lang="en-US" sz="2400" dirty="0">
                <a:solidFill>
                  <a:srgbClr val="000000"/>
                </a:solidFill>
                <a:latin typeface="Tw Cen MT" pitchFamily="34" charset="0"/>
              </a:rPr>
              <a:t> </a:t>
            </a:r>
            <a:r>
              <a:rPr lang="en-US" sz="2400" dirty="0" err="1">
                <a:solidFill>
                  <a:srgbClr val="000000"/>
                </a:solidFill>
                <a:latin typeface="Tw Cen MT" pitchFamily="34" charset="0"/>
              </a:rPr>
              <a:t>masalah</a:t>
            </a:r>
            <a:r>
              <a:rPr lang="en-US" sz="2400" dirty="0">
                <a:solidFill>
                  <a:srgbClr val="000000"/>
                </a:solidFill>
                <a:latin typeface="Tw Cen MT" pitchFamily="34" charset="0"/>
              </a:rPr>
              <a:t> </a:t>
            </a:r>
            <a:r>
              <a:rPr lang="en-US" sz="2400" dirty="0" err="1">
                <a:solidFill>
                  <a:srgbClr val="000000"/>
                </a:solidFill>
                <a:latin typeface="Tw Cen MT" pitchFamily="34" charset="0"/>
              </a:rPr>
              <a:t>kesmas</a:t>
            </a:r>
            <a:r>
              <a:rPr lang="en-US" sz="2400" dirty="0">
                <a:solidFill>
                  <a:srgbClr val="000000"/>
                </a:solidFill>
                <a:latin typeface="Tw Cen MT" pitchFamily="34" charset="0"/>
              </a:rPr>
              <a:t> </a:t>
            </a:r>
            <a:r>
              <a:rPr lang="en-US" sz="2400" dirty="0" err="1">
                <a:solidFill>
                  <a:srgbClr val="000000"/>
                </a:solidFill>
                <a:latin typeface="Tw Cen MT" pitchFamily="34" charset="0"/>
              </a:rPr>
              <a:t>terkait</a:t>
            </a:r>
            <a:r>
              <a:rPr lang="en-US" sz="2400" dirty="0">
                <a:solidFill>
                  <a:srgbClr val="000000"/>
                </a:solidFill>
                <a:latin typeface="Tw Cen MT" pitchFamily="34" charset="0"/>
              </a:rPr>
              <a:t> </a:t>
            </a:r>
            <a:r>
              <a:rPr lang="en-US" sz="2400" dirty="0" err="1">
                <a:solidFill>
                  <a:srgbClr val="000000"/>
                </a:solidFill>
                <a:latin typeface="Tw Cen MT" pitchFamily="34" charset="0"/>
              </a:rPr>
              <a:t>morbiditas</a:t>
            </a:r>
            <a:r>
              <a:rPr lang="en-US" sz="2400" dirty="0">
                <a:solidFill>
                  <a:srgbClr val="000000"/>
                </a:solidFill>
                <a:latin typeface="Tw Cen MT" pitchFamily="34" charset="0"/>
              </a:rPr>
              <a:t> </a:t>
            </a:r>
            <a:r>
              <a:rPr lang="en-US" sz="2400" dirty="0" err="1">
                <a:solidFill>
                  <a:srgbClr val="000000"/>
                </a:solidFill>
                <a:latin typeface="Tw Cen MT" pitchFamily="34" charset="0"/>
              </a:rPr>
              <a:t>dan</a:t>
            </a:r>
            <a:r>
              <a:rPr lang="en-US" sz="2400" dirty="0">
                <a:solidFill>
                  <a:srgbClr val="000000"/>
                </a:solidFill>
                <a:latin typeface="Tw Cen MT" pitchFamily="34" charset="0"/>
              </a:rPr>
              <a:t> </a:t>
            </a:r>
            <a:r>
              <a:rPr lang="en-US" sz="2400" dirty="0" err="1">
                <a:solidFill>
                  <a:srgbClr val="000000"/>
                </a:solidFill>
                <a:latin typeface="Tw Cen MT" pitchFamily="34" charset="0"/>
              </a:rPr>
              <a:t>mortalitas</a:t>
            </a:r>
            <a:r>
              <a:rPr lang="en-US" sz="2400" dirty="0">
                <a:solidFill>
                  <a:srgbClr val="000000"/>
                </a:solidFill>
                <a:latin typeface="Tw Cen MT" pitchFamily="34" charset="0"/>
              </a:rPr>
              <a:t> (Problem</a:t>
            </a:r>
            <a:r>
              <a:rPr lang="en-US" sz="2400" dirty="0" smtClean="0">
                <a:solidFill>
                  <a:srgbClr val="000000"/>
                </a:solidFill>
                <a:latin typeface="Tw Cen MT" pitchFamily="34" charset="0"/>
              </a:rPr>
              <a:t>).</a:t>
            </a:r>
            <a:endParaRPr lang="en-US" sz="2400" dirty="0">
              <a:solidFill>
                <a:srgbClr val="000000"/>
              </a:solidFill>
            </a:endParaRPr>
          </a:p>
        </p:txBody>
      </p:sp>
      <p:sp>
        <p:nvSpPr>
          <p:cNvPr id="10" name="Google Shape;935;p28">
            <a:extLst>
              <a:ext uri="{FF2B5EF4-FFF2-40B4-BE49-F238E27FC236}">
                <a16:creationId xmlns:a16="http://schemas.microsoft.com/office/drawing/2014/main" xmlns="" id="{1F3B10BA-EA75-4A31-AE8F-0BC6A4B52EA7}"/>
              </a:ext>
            </a:extLst>
          </p:cNvPr>
          <p:cNvSpPr txBox="1">
            <a:spLocks/>
          </p:cNvSpPr>
          <p:nvPr/>
        </p:nvSpPr>
        <p:spPr>
          <a:xfrm>
            <a:off x="1058770" y="2552653"/>
            <a:ext cx="2084100" cy="931800"/>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 sz="5400" dirty="0">
                <a:solidFill>
                  <a:srgbClr val="FFC000"/>
                </a:solidFill>
              </a:rPr>
              <a:t>03</a:t>
            </a:r>
          </a:p>
        </p:txBody>
      </p:sp>
      <p:sp>
        <p:nvSpPr>
          <p:cNvPr id="11" name="Google Shape;936;p28">
            <a:extLst>
              <a:ext uri="{FF2B5EF4-FFF2-40B4-BE49-F238E27FC236}">
                <a16:creationId xmlns:a16="http://schemas.microsoft.com/office/drawing/2014/main" xmlns="" id="{BA16EA3F-F764-4165-90EF-3A275C60133F}"/>
              </a:ext>
            </a:extLst>
          </p:cNvPr>
          <p:cNvSpPr txBox="1">
            <a:spLocks/>
          </p:cNvSpPr>
          <p:nvPr/>
        </p:nvSpPr>
        <p:spPr>
          <a:xfrm>
            <a:off x="2037524" y="3120805"/>
            <a:ext cx="6705600" cy="461665"/>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lvl="0"/>
            <a:r>
              <a:rPr lang="en-US" sz="2400" dirty="0" err="1">
                <a:solidFill>
                  <a:srgbClr val="000000"/>
                </a:solidFill>
                <a:latin typeface="Tw Cen MT" pitchFamily="34" charset="0"/>
              </a:rPr>
              <a:t>Mengidentifikasi</a:t>
            </a:r>
            <a:r>
              <a:rPr lang="en-US" sz="2400" dirty="0">
                <a:solidFill>
                  <a:srgbClr val="000000"/>
                </a:solidFill>
                <a:latin typeface="Tw Cen MT" pitchFamily="34" charset="0"/>
              </a:rPr>
              <a:t> </a:t>
            </a:r>
            <a:r>
              <a:rPr lang="en-US" sz="2400" dirty="0" err="1">
                <a:solidFill>
                  <a:srgbClr val="000000"/>
                </a:solidFill>
                <a:latin typeface="Tw Cen MT" pitchFamily="34" charset="0"/>
              </a:rPr>
              <a:t>penyebab</a:t>
            </a:r>
            <a:r>
              <a:rPr lang="en-US" sz="2400" dirty="0">
                <a:solidFill>
                  <a:srgbClr val="000000"/>
                </a:solidFill>
                <a:latin typeface="Tw Cen MT" pitchFamily="34" charset="0"/>
              </a:rPr>
              <a:t> </a:t>
            </a:r>
            <a:r>
              <a:rPr lang="en-US" sz="2400" dirty="0" err="1">
                <a:solidFill>
                  <a:srgbClr val="000000"/>
                </a:solidFill>
                <a:latin typeface="Tw Cen MT" pitchFamily="34" charset="0"/>
              </a:rPr>
              <a:t>penyakit</a:t>
            </a:r>
            <a:r>
              <a:rPr lang="en-US" sz="2400" dirty="0">
                <a:solidFill>
                  <a:srgbClr val="000000"/>
                </a:solidFill>
                <a:latin typeface="Tw Cen MT" pitchFamily="34" charset="0"/>
              </a:rPr>
              <a:t> </a:t>
            </a:r>
            <a:r>
              <a:rPr lang="en-US" sz="2400" dirty="0" err="1">
                <a:solidFill>
                  <a:srgbClr val="000000"/>
                </a:solidFill>
                <a:latin typeface="Tw Cen MT" pitchFamily="34" charset="0"/>
              </a:rPr>
              <a:t>atau</a:t>
            </a:r>
            <a:r>
              <a:rPr lang="en-US" sz="2400" dirty="0">
                <a:solidFill>
                  <a:srgbClr val="000000"/>
                </a:solidFill>
                <a:latin typeface="Tw Cen MT" pitchFamily="34" charset="0"/>
              </a:rPr>
              <a:t> </a:t>
            </a:r>
            <a:r>
              <a:rPr lang="en-US" sz="2400" dirty="0" err="1">
                <a:solidFill>
                  <a:srgbClr val="000000"/>
                </a:solidFill>
                <a:latin typeface="Tw Cen MT" pitchFamily="34" charset="0"/>
              </a:rPr>
              <a:t>masalah</a:t>
            </a:r>
            <a:r>
              <a:rPr lang="en-US" sz="2400" dirty="0">
                <a:solidFill>
                  <a:srgbClr val="000000"/>
                </a:solidFill>
                <a:latin typeface="Tw Cen MT" pitchFamily="34" charset="0"/>
              </a:rPr>
              <a:t> </a:t>
            </a:r>
            <a:r>
              <a:rPr lang="en-US" sz="2400" dirty="0" err="1">
                <a:solidFill>
                  <a:srgbClr val="000000"/>
                </a:solidFill>
                <a:latin typeface="Tw Cen MT" pitchFamily="34" charset="0"/>
              </a:rPr>
              <a:t>kesmas</a:t>
            </a:r>
            <a:r>
              <a:rPr lang="en-US" sz="2400" dirty="0">
                <a:solidFill>
                  <a:srgbClr val="000000"/>
                </a:solidFill>
                <a:latin typeface="Tw Cen MT" pitchFamily="34" charset="0"/>
              </a:rPr>
              <a:t> (</a:t>
            </a:r>
            <a:r>
              <a:rPr lang="en-US" sz="2400" i="1" dirty="0">
                <a:solidFill>
                  <a:srgbClr val="000000"/>
                </a:solidFill>
                <a:latin typeface="Tw Cen MT" pitchFamily="34" charset="0"/>
              </a:rPr>
              <a:t>Etiolog</a:t>
            </a:r>
            <a:r>
              <a:rPr lang="en-US" sz="2400" dirty="0">
                <a:solidFill>
                  <a:srgbClr val="000000"/>
                </a:solidFill>
                <a:latin typeface="Tw Cen MT" pitchFamily="34" charset="0"/>
              </a:rPr>
              <a:t>y</a:t>
            </a:r>
            <a:r>
              <a:rPr lang="en-US" sz="2400" dirty="0" smtClean="0">
                <a:solidFill>
                  <a:srgbClr val="000000"/>
                </a:solidFill>
                <a:latin typeface="Tw Cen MT" pitchFamily="34" charset="0"/>
              </a:rPr>
              <a:t>).</a:t>
            </a:r>
            <a:endParaRPr lang="en-US" sz="2400" dirty="0">
              <a:solidFill>
                <a:srgbClr val="000000"/>
              </a:solidFill>
            </a:endParaRPr>
          </a:p>
        </p:txBody>
      </p:sp>
      <p:sp>
        <p:nvSpPr>
          <p:cNvPr id="12" name="Google Shape;938;p28">
            <a:extLst>
              <a:ext uri="{FF2B5EF4-FFF2-40B4-BE49-F238E27FC236}">
                <a16:creationId xmlns:a16="http://schemas.microsoft.com/office/drawing/2014/main" xmlns="" id="{B7C33FFC-11CB-44A4-A911-42F285F24A3E}"/>
              </a:ext>
            </a:extLst>
          </p:cNvPr>
          <p:cNvSpPr txBox="1">
            <a:spLocks/>
          </p:cNvSpPr>
          <p:nvPr/>
        </p:nvSpPr>
        <p:spPr>
          <a:xfrm>
            <a:off x="1093106" y="3684539"/>
            <a:ext cx="2084100" cy="931800"/>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 sz="5400" dirty="0">
                <a:solidFill>
                  <a:srgbClr val="FFC000"/>
                </a:solidFill>
              </a:rPr>
              <a:t>04</a:t>
            </a:r>
          </a:p>
        </p:txBody>
      </p:sp>
      <p:sp>
        <p:nvSpPr>
          <p:cNvPr id="13" name="Google Shape;939;p28">
            <a:extLst>
              <a:ext uri="{FF2B5EF4-FFF2-40B4-BE49-F238E27FC236}">
                <a16:creationId xmlns:a16="http://schemas.microsoft.com/office/drawing/2014/main" xmlns="" id="{47ACCF0E-8FCE-4B68-B27B-ED9582061B77}"/>
              </a:ext>
            </a:extLst>
          </p:cNvPr>
          <p:cNvSpPr txBox="1">
            <a:spLocks/>
          </p:cNvSpPr>
          <p:nvPr/>
        </p:nvSpPr>
        <p:spPr>
          <a:xfrm>
            <a:off x="1993185" y="4309199"/>
            <a:ext cx="6702286" cy="499672"/>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lvl="0"/>
            <a:r>
              <a:rPr lang="en-US" sz="2400" dirty="0" err="1">
                <a:solidFill>
                  <a:schemeClr val="tx1"/>
                </a:solidFill>
                <a:latin typeface="Tw Cen MT" pitchFamily="34" charset="0"/>
              </a:rPr>
              <a:t>Menjelaskan</a:t>
            </a:r>
            <a:r>
              <a:rPr lang="en-US" sz="2400" dirty="0">
                <a:solidFill>
                  <a:schemeClr val="tx1"/>
                </a:solidFill>
                <a:latin typeface="Tw Cen MT" pitchFamily="34" charset="0"/>
              </a:rPr>
              <a:t> proses </a:t>
            </a:r>
            <a:r>
              <a:rPr lang="en-US" sz="2400" dirty="0" err="1">
                <a:solidFill>
                  <a:schemeClr val="tx1"/>
                </a:solidFill>
                <a:latin typeface="Tw Cen MT" pitchFamily="34" charset="0"/>
              </a:rPr>
              <a:t>penilaian</a:t>
            </a:r>
            <a:r>
              <a:rPr lang="en-US" sz="2400" dirty="0">
                <a:solidFill>
                  <a:schemeClr val="tx1"/>
                </a:solidFill>
                <a:latin typeface="Tw Cen MT" pitchFamily="34" charset="0"/>
              </a:rPr>
              <a:t> </a:t>
            </a:r>
            <a:r>
              <a:rPr lang="en-US" sz="2400" dirty="0" err="1">
                <a:solidFill>
                  <a:schemeClr val="tx1"/>
                </a:solidFill>
                <a:latin typeface="Tw Cen MT" pitchFamily="34" charset="0"/>
              </a:rPr>
              <a:t>rekomendasi</a:t>
            </a:r>
            <a:r>
              <a:rPr lang="en-US" sz="2400" dirty="0">
                <a:solidFill>
                  <a:schemeClr val="tx1"/>
                </a:solidFill>
                <a:latin typeface="Tw Cen MT" pitchFamily="34" charset="0"/>
              </a:rPr>
              <a:t> </a:t>
            </a:r>
            <a:r>
              <a:rPr lang="en-US" sz="2400" dirty="0" err="1">
                <a:solidFill>
                  <a:schemeClr val="tx1"/>
                </a:solidFill>
                <a:latin typeface="Tw Cen MT" pitchFamily="34" charset="0"/>
              </a:rPr>
              <a:t>berbasis</a:t>
            </a:r>
            <a:r>
              <a:rPr lang="en-US" sz="2400" dirty="0">
                <a:solidFill>
                  <a:schemeClr val="tx1"/>
                </a:solidFill>
                <a:latin typeface="Tw Cen MT" pitchFamily="34" charset="0"/>
              </a:rPr>
              <a:t> </a:t>
            </a:r>
            <a:r>
              <a:rPr lang="en-US" sz="2400" dirty="0" err="1">
                <a:solidFill>
                  <a:schemeClr val="tx1"/>
                </a:solidFill>
                <a:latin typeface="Tw Cen MT" pitchFamily="34" charset="0"/>
              </a:rPr>
              <a:t>bukti</a:t>
            </a:r>
            <a:r>
              <a:rPr lang="en-US" sz="2400" dirty="0">
                <a:solidFill>
                  <a:schemeClr val="tx1"/>
                </a:solidFill>
                <a:latin typeface="Tw Cen MT" pitchFamily="34" charset="0"/>
              </a:rPr>
              <a:t>. </a:t>
            </a:r>
            <a:r>
              <a:rPr lang="en-US" sz="2400" dirty="0" err="1">
                <a:solidFill>
                  <a:schemeClr val="tx1"/>
                </a:solidFill>
                <a:latin typeface="Tw Cen MT" pitchFamily="34" charset="0"/>
              </a:rPr>
              <a:t>Menggunakan</a:t>
            </a:r>
            <a:r>
              <a:rPr lang="en-US" sz="2400" dirty="0">
                <a:solidFill>
                  <a:schemeClr val="tx1"/>
                </a:solidFill>
                <a:latin typeface="Tw Cen MT" pitchFamily="34" charset="0"/>
              </a:rPr>
              <a:t> </a:t>
            </a:r>
            <a:r>
              <a:rPr lang="en-US" sz="2400" dirty="0" err="1">
                <a:solidFill>
                  <a:schemeClr val="tx1"/>
                </a:solidFill>
                <a:latin typeface="Tw Cen MT" pitchFamily="34" charset="0"/>
              </a:rPr>
              <a:t>pendekatan</a:t>
            </a:r>
            <a:r>
              <a:rPr lang="en-US" sz="2400" dirty="0">
                <a:solidFill>
                  <a:schemeClr val="tx1"/>
                </a:solidFill>
                <a:latin typeface="Tw Cen MT" pitchFamily="34" charset="0"/>
              </a:rPr>
              <a:t> </a:t>
            </a:r>
            <a:r>
              <a:rPr lang="en-US" sz="2400" dirty="0" err="1">
                <a:solidFill>
                  <a:schemeClr val="tx1"/>
                </a:solidFill>
                <a:latin typeface="Tw Cen MT" pitchFamily="34" charset="0"/>
              </a:rPr>
              <a:t>intervensi</a:t>
            </a:r>
            <a:r>
              <a:rPr lang="en-US" sz="2400" dirty="0">
                <a:solidFill>
                  <a:schemeClr val="tx1"/>
                </a:solidFill>
                <a:latin typeface="Tw Cen MT" pitchFamily="34" charset="0"/>
              </a:rPr>
              <a:t> </a:t>
            </a:r>
            <a:r>
              <a:rPr lang="en-US" sz="2400" dirty="0" err="1">
                <a:solidFill>
                  <a:schemeClr val="tx1"/>
                </a:solidFill>
                <a:latin typeface="Tw Cen MT" pitchFamily="34" charset="0"/>
              </a:rPr>
              <a:t>berdasarkan</a:t>
            </a:r>
            <a:r>
              <a:rPr lang="en-US" sz="2400" dirty="0">
                <a:solidFill>
                  <a:schemeClr val="tx1"/>
                </a:solidFill>
                <a:latin typeface="Tw Cen MT" pitchFamily="34" charset="0"/>
              </a:rPr>
              <a:t> “</a:t>
            </a:r>
            <a:r>
              <a:rPr lang="en-US" sz="2400" dirty="0" err="1">
                <a:solidFill>
                  <a:schemeClr val="tx1"/>
                </a:solidFill>
                <a:latin typeface="Tw Cen MT" pitchFamily="34" charset="0"/>
              </a:rPr>
              <a:t>kapan</a:t>
            </a:r>
            <a:r>
              <a:rPr lang="en-US" sz="2400" dirty="0">
                <a:solidFill>
                  <a:schemeClr val="tx1"/>
                </a:solidFill>
                <a:latin typeface="Tw Cen MT" pitchFamily="34" charset="0"/>
              </a:rPr>
              <a:t>, </a:t>
            </a:r>
            <a:r>
              <a:rPr lang="en-US" sz="2400" dirty="0" err="1">
                <a:solidFill>
                  <a:schemeClr val="tx1"/>
                </a:solidFill>
                <a:latin typeface="Tw Cen MT" pitchFamily="34" charset="0"/>
              </a:rPr>
              <a:t>siapa</a:t>
            </a:r>
            <a:r>
              <a:rPr lang="en-US" sz="2400" dirty="0">
                <a:solidFill>
                  <a:schemeClr val="tx1"/>
                </a:solidFill>
                <a:latin typeface="Tw Cen MT" pitchFamily="34" charset="0"/>
              </a:rPr>
              <a:t>, </a:t>
            </a:r>
            <a:r>
              <a:rPr lang="en-US" sz="2400" dirty="0" err="1">
                <a:solidFill>
                  <a:schemeClr val="tx1"/>
                </a:solidFill>
                <a:latin typeface="Tw Cen MT" pitchFamily="34" charset="0"/>
              </a:rPr>
              <a:t>dan</a:t>
            </a:r>
            <a:r>
              <a:rPr lang="en-US" sz="2400" dirty="0">
                <a:solidFill>
                  <a:schemeClr val="tx1"/>
                </a:solidFill>
                <a:latin typeface="Tw Cen MT" pitchFamily="34" charset="0"/>
              </a:rPr>
              <a:t> </a:t>
            </a:r>
            <a:r>
              <a:rPr lang="en-US" sz="2400" dirty="0" err="1">
                <a:solidFill>
                  <a:schemeClr val="tx1"/>
                </a:solidFill>
                <a:latin typeface="Tw Cen MT" pitchFamily="34" charset="0"/>
              </a:rPr>
              <a:t>bagaimana</a:t>
            </a:r>
            <a:r>
              <a:rPr lang="en-US" sz="2400" dirty="0">
                <a:solidFill>
                  <a:schemeClr val="tx1"/>
                </a:solidFill>
                <a:latin typeface="Tw Cen MT" pitchFamily="34" charset="0"/>
              </a:rPr>
              <a:t>” (</a:t>
            </a:r>
            <a:r>
              <a:rPr lang="en-US" sz="2400" i="1" dirty="0">
                <a:solidFill>
                  <a:schemeClr val="tx1"/>
                </a:solidFill>
                <a:latin typeface="Tw Cen MT" pitchFamily="34" charset="0"/>
              </a:rPr>
              <a:t>Recommendation</a:t>
            </a:r>
            <a:r>
              <a:rPr lang="en-US" sz="2400" dirty="0" smtClean="0">
                <a:solidFill>
                  <a:schemeClr val="tx1"/>
                </a:solidFill>
                <a:latin typeface="Tw Cen MT" pitchFamily="34" charset="0"/>
              </a:rPr>
              <a:t>).</a:t>
            </a:r>
            <a:endParaRPr lang="en-US" sz="2400" dirty="0">
              <a:solidFill>
                <a:schemeClr val="tx1"/>
              </a:solidFill>
              <a:latin typeface="Tw Cen MT" pitchFamily="34" charset="0"/>
            </a:endParaRPr>
          </a:p>
        </p:txBody>
      </p:sp>
      <p:sp>
        <p:nvSpPr>
          <p:cNvPr id="14" name="Google Shape;935;p28">
            <a:extLst>
              <a:ext uri="{FF2B5EF4-FFF2-40B4-BE49-F238E27FC236}">
                <a16:creationId xmlns:a16="http://schemas.microsoft.com/office/drawing/2014/main" xmlns="" id="{14784029-3765-43A8-A763-23340860CC64}"/>
              </a:ext>
            </a:extLst>
          </p:cNvPr>
          <p:cNvSpPr txBox="1">
            <a:spLocks/>
          </p:cNvSpPr>
          <p:nvPr/>
        </p:nvSpPr>
        <p:spPr>
          <a:xfrm>
            <a:off x="477078" y="4567084"/>
            <a:ext cx="2084100" cy="931800"/>
          </a:xfrm>
          <a:prstGeom prst="rect">
            <a:avLst/>
          </a:prstGeom>
        </p:spPr>
        <p:txBody>
          <a:bodyPr spcFirstLastPara="1" vert="horz" wrap="square" lIns="91425" tIns="91425" rIns="91425" bIns="91425" rtlCol="0" anchor="b" anchorCtr="0">
            <a:noAutofit/>
          </a:bodyPr>
          <a:lstStyle>
            <a:lvl1pPr lvl="0" algn="ctr" defTabSz="685800" rtl="0" eaLnBrk="1" latinLnBrk="0" hangingPunct="1">
              <a:lnSpc>
                <a:spcPct val="90000"/>
              </a:lnSpc>
              <a:spcBef>
                <a:spcPts val="0"/>
              </a:spcBef>
              <a:spcAft>
                <a:spcPts val="0"/>
              </a:spcAft>
              <a:buSzPts val="1400"/>
              <a:buNone/>
              <a:defRPr sz="1400" kern="1200">
                <a:solidFill>
                  <a:schemeClr val="tx1"/>
                </a:solidFill>
                <a:latin typeface="+mj-lt"/>
                <a:ea typeface="+mj-ea"/>
                <a:cs typeface="+mj-cs"/>
              </a:defRPr>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r>
              <a:rPr lang="en" sz="5400" dirty="0">
                <a:solidFill>
                  <a:srgbClr val="FFC000"/>
                </a:solidFill>
              </a:rPr>
              <a:t>05</a:t>
            </a:r>
          </a:p>
        </p:txBody>
      </p:sp>
      <p:sp>
        <p:nvSpPr>
          <p:cNvPr id="15" name="Google Shape;936;p28">
            <a:extLst>
              <a:ext uri="{FF2B5EF4-FFF2-40B4-BE49-F238E27FC236}">
                <a16:creationId xmlns:a16="http://schemas.microsoft.com/office/drawing/2014/main" xmlns="" id="{C3BC5A72-F82A-4589-9067-1B0C59811B8B}"/>
              </a:ext>
            </a:extLst>
          </p:cNvPr>
          <p:cNvSpPr txBox="1">
            <a:spLocks/>
          </p:cNvSpPr>
          <p:nvPr/>
        </p:nvSpPr>
        <p:spPr>
          <a:xfrm>
            <a:off x="1977888" y="5016445"/>
            <a:ext cx="6553200" cy="461665"/>
          </a:xfrm>
          <a:prstGeom prst="rect">
            <a:avLst/>
          </a:prstGeom>
        </p:spPr>
        <p:txBody>
          <a:bodyPr spcFirstLastPara="1" vert="horz" wrap="square" lIns="91425" tIns="91425" rIns="91425" bIns="91425" rtlCol="0" anchor="b" anchorCtr="0">
            <a:noAutofit/>
          </a:bodyPr>
          <a:lstStyle>
            <a:lvl1pPr lvl="0" algn="ctr" defTabSz="685800" rtl="0" eaLnBrk="1" latinLnBrk="0" hangingPunct="1">
              <a:lnSpc>
                <a:spcPct val="90000"/>
              </a:lnSpc>
              <a:spcBef>
                <a:spcPts val="0"/>
              </a:spcBef>
              <a:spcAft>
                <a:spcPts val="0"/>
              </a:spcAft>
              <a:buClr>
                <a:schemeClr val="accent1"/>
              </a:buClr>
              <a:buSzPts val="6000"/>
              <a:buNone/>
              <a:defRPr sz="6000" kern="1200">
                <a:solidFill>
                  <a:schemeClr val="accent1"/>
                </a:solidFill>
                <a:latin typeface="+mj-lt"/>
                <a:ea typeface="+mj-ea"/>
                <a:cs typeface="+mj-cs"/>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pPr lvl="0" algn="l"/>
            <a:r>
              <a:rPr lang="en-US" sz="2400" dirty="0" err="1">
                <a:solidFill>
                  <a:srgbClr val="000000"/>
                </a:solidFill>
                <a:latin typeface="Tw Cen MT" pitchFamily="34" charset="0"/>
              </a:rPr>
              <a:t>Menjelaskan</a:t>
            </a:r>
            <a:r>
              <a:rPr lang="en-US" sz="2400" dirty="0">
                <a:solidFill>
                  <a:srgbClr val="000000"/>
                </a:solidFill>
                <a:latin typeface="Tw Cen MT" pitchFamily="34" charset="0"/>
              </a:rPr>
              <a:t> </a:t>
            </a:r>
            <a:r>
              <a:rPr lang="en-US" sz="2400" dirty="0" err="1">
                <a:solidFill>
                  <a:srgbClr val="000000"/>
                </a:solidFill>
                <a:latin typeface="Tw Cen MT" pitchFamily="34" charset="0"/>
              </a:rPr>
              <a:t>peranan</a:t>
            </a:r>
            <a:r>
              <a:rPr lang="en-US" sz="2400" dirty="0">
                <a:solidFill>
                  <a:srgbClr val="000000"/>
                </a:solidFill>
                <a:latin typeface="Tw Cen MT" pitchFamily="34" charset="0"/>
              </a:rPr>
              <a:t> </a:t>
            </a:r>
            <a:r>
              <a:rPr lang="en-US" sz="2400" dirty="0" err="1">
                <a:solidFill>
                  <a:srgbClr val="000000"/>
                </a:solidFill>
                <a:latin typeface="Tw Cen MT" pitchFamily="34" charset="0"/>
              </a:rPr>
              <a:t>evaluasi</a:t>
            </a:r>
            <a:r>
              <a:rPr lang="en-US" sz="2400" dirty="0">
                <a:solidFill>
                  <a:srgbClr val="000000"/>
                </a:solidFill>
                <a:latin typeface="Tw Cen MT" pitchFamily="34" charset="0"/>
              </a:rPr>
              <a:t> </a:t>
            </a:r>
            <a:r>
              <a:rPr lang="en-US" sz="2400" dirty="0" err="1">
                <a:solidFill>
                  <a:srgbClr val="000000"/>
                </a:solidFill>
                <a:latin typeface="Tw Cen MT" pitchFamily="34" charset="0"/>
              </a:rPr>
              <a:t>dalam</a:t>
            </a:r>
            <a:r>
              <a:rPr lang="en-US" sz="2400" dirty="0">
                <a:solidFill>
                  <a:srgbClr val="000000"/>
                </a:solidFill>
                <a:latin typeface="Tw Cen MT" pitchFamily="34" charset="0"/>
              </a:rPr>
              <a:t> </a:t>
            </a:r>
            <a:r>
              <a:rPr lang="en-US" sz="2400" dirty="0" err="1">
                <a:solidFill>
                  <a:srgbClr val="000000"/>
                </a:solidFill>
                <a:latin typeface="Tw Cen MT" pitchFamily="34" charset="0"/>
              </a:rPr>
              <a:t>menentukan</a:t>
            </a:r>
            <a:r>
              <a:rPr lang="en-US" sz="2400" dirty="0">
                <a:solidFill>
                  <a:srgbClr val="000000"/>
                </a:solidFill>
                <a:latin typeface="Tw Cen MT" pitchFamily="34" charset="0"/>
              </a:rPr>
              <a:t> </a:t>
            </a:r>
            <a:r>
              <a:rPr lang="en-US" sz="2400" dirty="0" err="1">
                <a:solidFill>
                  <a:srgbClr val="000000"/>
                </a:solidFill>
                <a:latin typeface="Tw Cen MT" pitchFamily="34" charset="0"/>
              </a:rPr>
              <a:t>keefektifan</a:t>
            </a:r>
            <a:r>
              <a:rPr lang="en-US" sz="2400" dirty="0">
                <a:solidFill>
                  <a:srgbClr val="000000"/>
                </a:solidFill>
                <a:latin typeface="Tw Cen MT" pitchFamily="34" charset="0"/>
              </a:rPr>
              <a:t> </a:t>
            </a:r>
            <a:r>
              <a:rPr lang="en-US" sz="2400" dirty="0" err="1">
                <a:solidFill>
                  <a:srgbClr val="000000"/>
                </a:solidFill>
                <a:latin typeface="Tw Cen MT" pitchFamily="34" charset="0"/>
              </a:rPr>
              <a:t>dari</a:t>
            </a:r>
            <a:r>
              <a:rPr lang="en-US" sz="2400" dirty="0">
                <a:solidFill>
                  <a:srgbClr val="000000"/>
                </a:solidFill>
                <a:latin typeface="Tw Cen MT" pitchFamily="34" charset="0"/>
              </a:rPr>
              <a:t> </a:t>
            </a:r>
            <a:r>
              <a:rPr lang="en-US" sz="2400" dirty="0" err="1">
                <a:solidFill>
                  <a:srgbClr val="000000"/>
                </a:solidFill>
                <a:latin typeface="Tw Cen MT" pitchFamily="34" charset="0"/>
              </a:rPr>
              <a:t>intervensi</a:t>
            </a:r>
            <a:r>
              <a:rPr lang="en-US" sz="2400" dirty="0">
                <a:solidFill>
                  <a:srgbClr val="000000"/>
                </a:solidFill>
                <a:latin typeface="Tw Cen MT" pitchFamily="34" charset="0"/>
              </a:rPr>
              <a:t> </a:t>
            </a:r>
            <a:r>
              <a:rPr lang="en-US" sz="2400" dirty="0" err="1">
                <a:solidFill>
                  <a:srgbClr val="000000"/>
                </a:solidFill>
                <a:latin typeface="Tw Cen MT" pitchFamily="34" charset="0"/>
              </a:rPr>
              <a:t>kesmas</a:t>
            </a:r>
            <a:r>
              <a:rPr lang="en-US" sz="2400" dirty="0">
                <a:solidFill>
                  <a:srgbClr val="000000"/>
                </a:solidFill>
                <a:latin typeface="Tw Cen MT" pitchFamily="34" charset="0"/>
              </a:rPr>
              <a:t> </a:t>
            </a:r>
            <a:r>
              <a:rPr lang="en-US" sz="2400" dirty="0" err="1">
                <a:solidFill>
                  <a:srgbClr val="000000"/>
                </a:solidFill>
                <a:latin typeface="Tw Cen MT" pitchFamily="34" charset="0"/>
              </a:rPr>
              <a:t>berbasis</a:t>
            </a:r>
            <a:r>
              <a:rPr lang="en-US" sz="2400" dirty="0">
                <a:solidFill>
                  <a:srgbClr val="000000"/>
                </a:solidFill>
                <a:latin typeface="Tw Cen MT" pitchFamily="34" charset="0"/>
              </a:rPr>
              <a:t> </a:t>
            </a:r>
            <a:r>
              <a:rPr lang="en-US" sz="2400" dirty="0" err="1" smtClean="0">
                <a:solidFill>
                  <a:srgbClr val="000000"/>
                </a:solidFill>
                <a:latin typeface="Tw Cen MT" pitchFamily="34" charset="0"/>
              </a:rPr>
              <a:t>bukti</a:t>
            </a:r>
            <a:r>
              <a:rPr lang="en-US" sz="2400" dirty="0" smtClean="0">
                <a:solidFill>
                  <a:srgbClr val="000000"/>
                </a:solidFill>
                <a:latin typeface="Tw Cen MT" pitchFamily="34" charset="0"/>
              </a:rPr>
              <a:t>.</a:t>
            </a:r>
            <a:endParaRPr lang="en-US" sz="2400" dirty="0">
              <a:solidFill>
                <a:srgbClr val="000000"/>
              </a:solidFill>
              <a:latin typeface="Tw Cen MT" pitchFamily="34" charset="0"/>
            </a:endParaRPr>
          </a:p>
        </p:txBody>
      </p:sp>
      <p:sp>
        <p:nvSpPr>
          <p:cNvPr id="16" name="TextBox 15">
            <a:extLst>
              <a:ext uri="{FF2B5EF4-FFF2-40B4-BE49-F238E27FC236}">
                <a16:creationId xmlns:a16="http://schemas.microsoft.com/office/drawing/2014/main" xmlns="" id="{4ED000BE-E760-41EA-95C5-7BFE4C8AE9CE}"/>
              </a:ext>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a:t>
            </a:fld>
            <a:endParaRPr lang="en-US" dirty="0">
              <a:latin typeface="Tw Cen MT" panose="020B0602020104020603" pitchFamily="34" charset="0"/>
            </a:endParaRPr>
          </a:p>
        </p:txBody>
      </p:sp>
      <p:sp>
        <p:nvSpPr>
          <p:cNvPr id="17" name="Chevron 16">
            <a:extLst>
              <a:ext uri="{FF2B5EF4-FFF2-40B4-BE49-F238E27FC236}">
                <a16:creationId xmlns:a16="http://schemas.microsoft.com/office/drawing/2014/main" xmlns="" id="{4400B24F-3A90-4F37-9060-D2636ECFD974}"/>
              </a:ext>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2044365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427A195-395D-4956-8E99-A8EB755149A9}"/>
              </a:ext>
            </a:extLst>
          </p:cNvPr>
          <p:cNvSpPr txBox="1"/>
          <p:nvPr/>
        </p:nvSpPr>
        <p:spPr>
          <a:xfrm>
            <a:off x="809767" y="366567"/>
            <a:ext cx="7452362" cy="461665"/>
          </a:xfrm>
          <a:prstGeom prst="rect">
            <a:avLst/>
          </a:prstGeom>
          <a:solidFill>
            <a:srgbClr val="FFFF00"/>
          </a:solidFill>
        </p:spPr>
        <p:txBody>
          <a:bodyPr wrap="square" rtlCol="0">
            <a:spAutoFit/>
          </a:bodyPr>
          <a:lstStyle/>
          <a:p>
            <a:pPr algn="ctr"/>
            <a:r>
              <a:rPr lang="en-US" sz="2400" b="1" dirty="0">
                <a:solidFill>
                  <a:srgbClr val="000000"/>
                </a:solidFill>
              </a:rPr>
              <a:t>PERTANYAAN DISKUSI </a:t>
            </a:r>
            <a:r>
              <a:rPr lang="en-US" sz="2400" b="1" dirty="0">
                <a:solidFill>
                  <a:srgbClr val="000000"/>
                </a:solidFill>
                <a:sym typeface="Wingdings" panose="05000000000000000000" pitchFamily="2" charset="2"/>
              </a:rPr>
              <a:t> MERI</a:t>
            </a:r>
            <a:endParaRPr lang="en-ID" sz="2400" b="1" dirty="0">
              <a:solidFill>
                <a:srgbClr val="000000"/>
              </a:solidFill>
            </a:endParaRPr>
          </a:p>
        </p:txBody>
      </p:sp>
      <p:sp>
        <p:nvSpPr>
          <p:cNvPr id="3" name="TextBox 2">
            <a:extLst>
              <a:ext uri="{FF2B5EF4-FFF2-40B4-BE49-F238E27FC236}">
                <a16:creationId xmlns:a16="http://schemas.microsoft.com/office/drawing/2014/main" xmlns="" id="{0A3D8087-A342-421A-98DE-2C059CDC0AF8}"/>
              </a:ext>
            </a:extLst>
          </p:cNvPr>
          <p:cNvSpPr txBox="1"/>
          <p:nvPr/>
        </p:nvSpPr>
        <p:spPr>
          <a:xfrm>
            <a:off x="834788" y="1382789"/>
            <a:ext cx="7437121" cy="3970318"/>
          </a:xfrm>
          <a:prstGeom prst="rect">
            <a:avLst/>
          </a:prstGeom>
          <a:noFill/>
          <a:ln w="57150">
            <a:solidFill>
              <a:srgbClr val="FFC000"/>
            </a:solidFill>
          </a:ln>
        </p:spPr>
        <p:txBody>
          <a:bodyPr wrap="square" rtlCol="0">
            <a:spAutoFit/>
          </a:bodyPr>
          <a:lstStyle/>
          <a:p>
            <a:r>
              <a:rPr lang="id-ID" b="1"/>
              <a:t>1. Masalah </a:t>
            </a:r>
            <a:r>
              <a:rPr lang="id-ID"/>
              <a:t>— </a:t>
            </a:r>
            <a:r>
              <a:rPr lang="en-US"/>
              <a:t>Jelaskan a</a:t>
            </a:r>
            <a:r>
              <a:rPr lang="id-ID"/>
              <a:t>pa </a:t>
            </a:r>
            <a:r>
              <a:rPr lang="en-US"/>
              <a:t>pengertian </a:t>
            </a:r>
            <a:r>
              <a:rPr lang="id-ID"/>
              <a:t>masalah</a:t>
            </a:r>
            <a:r>
              <a:rPr lang="en-US"/>
              <a:t> kesmas</a:t>
            </a:r>
            <a:r>
              <a:rPr lang="id-ID"/>
              <a:t>?</a:t>
            </a:r>
            <a:br>
              <a:rPr lang="id-ID"/>
            </a:br>
            <a:r>
              <a:rPr lang="id-ID"/>
              <a:t>- Apa </a:t>
            </a:r>
            <a:r>
              <a:rPr lang="en-US"/>
              <a:t>itu </a:t>
            </a:r>
            <a:r>
              <a:rPr lang="id-ID"/>
              <a:t>beban penyakit</a:t>
            </a:r>
            <a:r>
              <a:rPr lang="en-US"/>
              <a:t> dan ukurannya</a:t>
            </a:r>
            <a:r>
              <a:rPr lang="id-ID"/>
              <a:t>?</a:t>
            </a:r>
            <a:r>
              <a:rPr lang="en-US"/>
              <a:t> </a:t>
            </a:r>
            <a:r>
              <a:rPr lang="id-ID"/>
              <a:t>-Apa </a:t>
            </a:r>
            <a:r>
              <a:rPr lang="en-US"/>
              <a:t>itu </a:t>
            </a:r>
            <a:r>
              <a:rPr lang="id-ID"/>
              <a:t>beban </a:t>
            </a:r>
            <a:r>
              <a:rPr lang="en-US"/>
              <a:t>kematian dan ukurannya</a:t>
            </a:r>
            <a:r>
              <a:rPr lang="id-ID"/>
              <a:t>?</a:t>
            </a:r>
            <a:r>
              <a:rPr lang="en-US"/>
              <a:t> –Apa itu </a:t>
            </a:r>
            <a:r>
              <a:rPr lang="id-ID"/>
              <a:t>hipotesis </a:t>
            </a:r>
            <a:r>
              <a:rPr lang="en-US"/>
              <a:t>dalam kaitan</a:t>
            </a:r>
            <a:r>
              <a:rPr lang="id-ID"/>
              <a:t> etiologi</a:t>
            </a:r>
            <a:r>
              <a:rPr lang="en-US"/>
              <a:t>/penyebabnya</a:t>
            </a:r>
            <a:r>
              <a:rPr lang="id-ID"/>
              <a:t>?</a:t>
            </a:r>
            <a:br>
              <a:rPr lang="id-ID"/>
            </a:br>
            <a:r>
              <a:rPr lang="id-ID" b="1"/>
              <a:t>2. Etiologi </a:t>
            </a:r>
            <a:r>
              <a:rPr lang="id-ID"/>
              <a:t>— </a:t>
            </a:r>
            <a:r>
              <a:rPr lang="en-US"/>
              <a:t>P</a:t>
            </a:r>
            <a:r>
              <a:rPr lang="id-ID"/>
              <a:t>enyebab</a:t>
            </a:r>
            <a:r>
              <a:rPr lang="en-US"/>
              <a:t> penyakit atau masalah kesmas</a:t>
            </a:r>
            <a:r>
              <a:rPr lang="id-ID"/>
              <a:t>?</a:t>
            </a:r>
            <a:br>
              <a:rPr lang="id-ID"/>
            </a:br>
            <a:r>
              <a:rPr lang="id-ID"/>
              <a:t>- Apakah asosiasi telah </a:t>
            </a:r>
            <a:r>
              <a:rPr lang="en-US"/>
              <a:t>eksis </a:t>
            </a:r>
            <a:r>
              <a:rPr lang="id-ID"/>
              <a:t>di tingkat individu?</a:t>
            </a:r>
            <a:br>
              <a:rPr lang="id-ID"/>
            </a:br>
            <a:r>
              <a:rPr lang="id-ID"/>
              <a:t>- Apakah "penyebab" mendahului "akibat"?</a:t>
            </a:r>
            <a:br>
              <a:rPr lang="id-ID"/>
            </a:br>
            <a:r>
              <a:rPr lang="id-ID"/>
              <a:t>- Apakah mengubah "penyebab" terbukti mengubah "efek"?</a:t>
            </a:r>
            <a:br>
              <a:rPr lang="id-ID"/>
            </a:br>
            <a:r>
              <a:rPr lang="id-ID" b="1"/>
              <a:t>3. Rekomendasi </a:t>
            </a:r>
            <a:r>
              <a:rPr lang="id-ID"/>
              <a:t>— Apa </a:t>
            </a:r>
            <a:r>
              <a:rPr lang="en-US"/>
              <a:t>intervensi yang </a:t>
            </a:r>
            <a:r>
              <a:rPr lang="id-ID"/>
              <a:t>berhasil mengurangi dampak kesehatan</a:t>
            </a:r>
            <a:r>
              <a:rPr lang="en-US"/>
              <a:t> masyarakat</a:t>
            </a:r>
            <a:r>
              <a:rPr lang="id-ID"/>
              <a:t>?</a:t>
            </a:r>
            <a:r>
              <a:rPr lang="en-US"/>
              <a:t> </a:t>
            </a:r>
            <a:r>
              <a:rPr lang="id-ID"/>
              <a:t>-Bagaimana kualitas bukti </a:t>
            </a:r>
            <a:r>
              <a:rPr lang="en-US"/>
              <a:t>dari </a:t>
            </a:r>
            <a:r>
              <a:rPr lang="id-ID"/>
              <a:t>intervensi?</a:t>
            </a:r>
            <a:br>
              <a:rPr lang="id-ID"/>
            </a:br>
            <a:r>
              <a:rPr lang="id-ID"/>
              <a:t>- Apa </a:t>
            </a:r>
            <a:r>
              <a:rPr lang="en-US"/>
              <a:t>saja </a:t>
            </a:r>
            <a:r>
              <a:rPr lang="id-ID"/>
              <a:t>dampak intervensi </a:t>
            </a:r>
            <a:r>
              <a:rPr lang="en-US"/>
              <a:t>(</a:t>
            </a:r>
            <a:r>
              <a:rPr lang="id-ID"/>
              <a:t>manfaat dan kerugian</a:t>
            </a:r>
            <a:r>
              <a:rPr lang="en-US"/>
              <a:t>)</a:t>
            </a:r>
            <a:r>
              <a:rPr lang="id-ID"/>
              <a:t>?</a:t>
            </a:r>
            <a:br>
              <a:rPr lang="id-ID"/>
            </a:br>
            <a:r>
              <a:rPr lang="id-ID" b="1"/>
              <a:t>4. </a:t>
            </a:r>
            <a:r>
              <a:rPr lang="en-US" b="1"/>
              <a:t>Implementasi</a:t>
            </a:r>
            <a:r>
              <a:rPr lang="id-ID" b="1"/>
              <a:t> </a:t>
            </a:r>
            <a:r>
              <a:rPr lang="id-ID"/>
              <a:t>— Bagaimana kita bisa menyelesaikan </a:t>
            </a:r>
            <a:r>
              <a:rPr lang="en-US"/>
              <a:t>masalah</a:t>
            </a:r>
            <a:r>
              <a:rPr lang="id-ID"/>
              <a:t>?</a:t>
            </a:r>
            <a:br>
              <a:rPr lang="id-ID"/>
            </a:br>
            <a:r>
              <a:rPr lang="en-US"/>
              <a:t>-</a:t>
            </a:r>
            <a:r>
              <a:rPr lang="id-ID"/>
              <a:t>Kapan implementasi harus dilakukan?</a:t>
            </a:r>
            <a:br>
              <a:rPr lang="id-ID"/>
            </a:br>
            <a:r>
              <a:rPr lang="en-US"/>
              <a:t>-</a:t>
            </a:r>
            <a:r>
              <a:rPr lang="id-ID"/>
              <a:t>Kepada siapa implementasi harus diarahkan?</a:t>
            </a:r>
            <a:br>
              <a:rPr lang="id-ID"/>
            </a:br>
            <a:r>
              <a:rPr lang="id-ID"/>
              <a:t>- Bagaimana intervensi harus dilaksanakan?</a:t>
            </a:r>
          </a:p>
        </p:txBody>
      </p:sp>
      <p:sp>
        <p:nvSpPr>
          <p:cNvPr id="4" name="TextBox 3">
            <a:extLst>
              <a:ext uri="{FF2B5EF4-FFF2-40B4-BE49-F238E27FC236}">
                <a16:creationId xmlns:a16="http://schemas.microsoft.com/office/drawing/2014/main" xmlns="" id="{7F8C0F17-5F7C-4028-BC11-0EB9D64A24E2}"/>
              </a:ext>
            </a:extLst>
          </p:cNvPr>
          <p:cNvSpPr txBox="1"/>
          <p:nvPr/>
        </p:nvSpPr>
        <p:spPr>
          <a:xfrm>
            <a:off x="8620890" y="5384383"/>
            <a:ext cx="4469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20</a:t>
            </a:fld>
            <a:endParaRPr lang="en-US" dirty="0">
              <a:latin typeface="Tw Cen MT" panose="020B0602020104020603" pitchFamily="34" charset="0"/>
            </a:endParaRPr>
          </a:p>
        </p:txBody>
      </p:sp>
      <p:sp>
        <p:nvSpPr>
          <p:cNvPr id="5" name="Chevron 16">
            <a:extLst>
              <a:ext uri="{FF2B5EF4-FFF2-40B4-BE49-F238E27FC236}">
                <a16:creationId xmlns:a16="http://schemas.microsoft.com/office/drawing/2014/main" xmlns="" id="{CE30120D-857B-484F-8434-1AA5E9CBC8A5}"/>
              </a:ext>
            </a:extLst>
          </p:cNvPr>
          <p:cNvSpPr/>
          <p:nvPr/>
        </p:nvSpPr>
        <p:spPr>
          <a:xfrm>
            <a:off x="3329606" y="5384383"/>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Rectangle 5"/>
          <p:cNvSpPr/>
          <p:nvPr/>
        </p:nvSpPr>
        <p:spPr>
          <a:xfrm>
            <a:off x="638904" y="763369"/>
            <a:ext cx="7122463" cy="646331"/>
          </a:xfrm>
          <a:prstGeom prst="rect">
            <a:avLst/>
          </a:prstGeom>
        </p:spPr>
        <p:txBody>
          <a:bodyPr wrap="none">
            <a:spAutoFit/>
          </a:bodyPr>
          <a:lstStyle/>
          <a:p>
            <a:r>
              <a:rPr lang="en-US"/>
              <a:t>Pilih salah satu masalah Kesmas (misalnya rokok dan kanker paru),</a:t>
            </a:r>
          </a:p>
          <a:p>
            <a:pPr algn="ctr"/>
            <a:r>
              <a:rPr lang="en-US"/>
              <a:t> kemudian uraikan MERI sbb:</a:t>
            </a:r>
            <a:endParaRPr lang="id-ID"/>
          </a:p>
        </p:txBody>
      </p:sp>
    </p:spTree>
    <p:extLst>
      <p:ext uri="{BB962C8B-B14F-4D97-AF65-F5344CB8AC3E}">
        <p14:creationId xmlns:p14="http://schemas.microsoft.com/office/powerpoint/2010/main" val="1355446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xmlns="" id="{9C63A166-4E84-472C-BCF0-2BD61F93F776}"/>
              </a:ext>
            </a:extLst>
          </p:cNvPr>
          <p:cNvSpPr txBox="1"/>
          <p:nvPr/>
        </p:nvSpPr>
        <p:spPr>
          <a:xfrm>
            <a:off x="609600" y="247590"/>
            <a:ext cx="3533422" cy="400110"/>
          </a:xfrm>
          <a:prstGeom prst="rect">
            <a:avLst/>
          </a:prstGeom>
          <a:noFill/>
        </p:spPr>
        <p:txBody>
          <a:bodyPr wrap="square" rtlCol="0">
            <a:spAutoFit/>
          </a:bodyPr>
          <a:lstStyle/>
          <a:p>
            <a:r>
              <a:rPr lang="en-US" sz="2000" b="1" dirty="0"/>
              <a:t>REFERENSI</a:t>
            </a:r>
            <a:endParaRPr lang="en-ID" sz="2000" b="1" dirty="0"/>
          </a:p>
        </p:txBody>
      </p:sp>
      <p:sp>
        <p:nvSpPr>
          <p:cNvPr id="18" name="TextBox 17">
            <a:extLst>
              <a:ext uri="{FF2B5EF4-FFF2-40B4-BE49-F238E27FC236}">
                <a16:creationId xmlns:a16="http://schemas.microsoft.com/office/drawing/2014/main" xmlns="" id="{DC1279B4-911C-48C7-82FE-DF142E9BCA15}"/>
              </a:ext>
            </a:extLst>
          </p:cNvPr>
          <p:cNvSpPr txBox="1"/>
          <p:nvPr/>
        </p:nvSpPr>
        <p:spPr>
          <a:xfrm>
            <a:off x="304800" y="647700"/>
            <a:ext cx="8458200" cy="3539430"/>
          </a:xfrm>
          <a:prstGeom prst="rect">
            <a:avLst/>
          </a:prstGeom>
          <a:noFill/>
        </p:spPr>
        <p:txBody>
          <a:bodyPr wrap="square" rtlCol="0">
            <a:spAutoFit/>
          </a:bodyPr>
          <a:lstStyle/>
          <a:p>
            <a:pPr marL="342900" indent="-342900">
              <a:buFontTx/>
              <a:buAutoNum type="arabicPeriod"/>
            </a:pPr>
            <a:r>
              <a:rPr lang="en-US" sz="1600"/>
              <a:t>Brownson, R. C., Baker, E. A., Leet, T. L., Gillespie, K. N., &amp; True, W. R. (2010). Evidence-based public health. Oxford University Press.</a:t>
            </a:r>
          </a:p>
          <a:p>
            <a:pPr marL="342900" indent="-342900">
              <a:buFontTx/>
              <a:buAutoNum type="arabicPeriod"/>
            </a:pPr>
            <a:endParaRPr lang="en-US" sz="1600"/>
          </a:p>
          <a:p>
            <a:pPr marL="342900" indent="-342900">
              <a:buFontTx/>
              <a:buAutoNum type="arabicPeriod"/>
            </a:pPr>
            <a:r>
              <a:rPr lang="en-US" sz="1600"/>
              <a:t>Riegelman, R.K. (2010). Public Health 101. Jones&amp;Bartlett Learning</a:t>
            </a:r>
          </a:p>
          <a:p>
            <a:pPr marL="342900" indent="-342900">
              <a:buAutoNum type="arabicPeriod"/>
            </a:pPr>
            <a:r>
              <a:rPr lang="en-US" sz="1600">
                <a:latin typeface="+mj-lt"/>
              </a:rPr>
              <a:t>WHO</a:t>
            </a:r>
            <a:r>
              <a:rPr lang="en-US" sz="1600" dirty="0">
                <a:latin typeface="+mj-lt"/>
              </a:rPr>
              <a:t>. 2020. </a:t>
            </a:r>
            <a:r>
              <a:rPr lang="en-US" sz="1600" dirty="0" err="1">
                <a:latin typeface="+mj-lt"/>
              </a:rPr>
              <a:t>Penyakit</a:t>
            </a:r>
            <a:r>
              <a:rPr lang="en-US" sz="1600" dirty="0">
                <a:latin typeface="+mj-lt"/>
              </a:rPr>
              <a:t> Coronavirus 2019 (COVID-19) </a:t>
            </a:r>
            <a:r>
              <a:rPr lang="en-US" sz="1600" dirty="0" err="1">
                <a:latin typeface="+mj-lt"/>
              </a:rPr>
              <a:t>Ikhtisar</a:t>
            </a:r>
            <a:r>
              <a:rPr lang="en-US" sz="1600" dirty="0">
                <a:latin typeface="+mj-lt"/>
              </a:rPr>
              <a:t> Kegiatan-3. WHO Indonesia. </a:t>
            </a:r>
            <a:r>
              <a:rPr lang="en-US" sz="1600" dirty="0" err="1">
                <a:latin typeface="+mj-lt"/>
              </a:rPr>
              <a:t>Tersedia</a:t>
            </a:r>
            <a:r>
              <a:rPr lang="en-US" sz="1600" dirty="0">
                <a:latin typeface="+mj-lt"/>
              </a:rPr>
              <a:t> </a:t>
            </a:r>
            <a:r>
              <a:rPr lang="en-US" sz="1600" dirty="0">
                <a:latin typeface="+mj-lt"/>
                <a:hlinkClick r:id="rId2">
                  <a:extLst>
                    <a:ext uri="{A12FA001-AC4F-418D-AE19-62706E023703}">
                      <ahyp:hlinkClr xmlns:ahyp="http://schemas.microsoft.com/office/drawing/2018/hyperlinkcolor" xmlns="" val="tx"/>
                    </a:ext>
                  </a:extLst>
                </a:hlinkClick>
              </a:rPr>
              <a:t>https://www.who.int/docs/default-source/searo/indonesia/covid19/ikhtisar-kegiatan-3---130720203f472e980b1c4ef5b22b7018566539ca.pdf?sfvrsn=445b60a7_4</a:t>
            </a:r>
            <a:r>
              <a:rPr lang="en-US" sz="1600" dirty="0">
                <a:latin typeface="+mj-lt"/>
              </a:rPr>
              <a:t>  </a:t>
            </a:r>
          </a:p>
          <a:p>
            <a:pPr marL="342900" indent="-342900">
              <a:buFontTx/>
              <a:buAutoNum type="arabicPeriod"/>
            </a:pPr>
            <a:r>
              <a:rPr lang="en-US" sz="1600" dirty="0"/>
              <a:t>WHO, 2014. Twelfth General </a:t>
            </a:r>
            <a:r>
              <a:rPr lang="en-US" sz="1600" dirty="0" err="1"/>
              <a:t>Programme</a:t>
            </a:r>
            <a:r>
              <a:rPr lang="en-US" sz="1600" dirty="0"/>
              <a:t> of Work: Not Merely the Absence of </a:t>
            </a:r>
            <a:r>
              <a:rPr lang="en-US" sz="1600" dirty="0" err="1"/>
              <a:t>Disiase</a:t>
            </a:r>
            <a:r>
              <a:rPr lang="en-US" sz="1600" dirty="0"/>
              <a:t>. World Health Organization.</a:t>
            </a:r>
            <a:endParaRPr lang="en-US" sz="1600" dirty="0">
              <a:latin typeface="+mj-lt"/>
            </a:endParaRPr>
          </a:p>
          <a:p>
            <a:pPr marL="342900" indent="-342900">
              <a:buAutoNum type="arabicPeriod"/>
            </a:pPr>
            <a:r>
              <a:rPr lang="en-US" sz="1600" dirty="0">
                <a:latin typeface="+mj-lt"/>
              </a:rPr>
              <a:t>WHO. 2020. WHO Coronavirus Disease (COVID-19) Dashboard. </a:t>
            </a:r>
            <a:r>
              <a:rPr lang="en-US" sz="1600" dirty="0" err="1">
                <a:latin typeface="+mj-lt"/>
              </a:rPr>
              <a:t>Tersedia</a:t>
            </a:r>
            <a:r>
              <a:rPr lang="en-US" sz="1600" dirty="0">
                <a:latin typeface="+mj-lt"/>
              </a:rPr>
              <a:t> : </a:t>
            </a:r>
            <a:r>
              <a:rPr lang="en-US" sz="1600" dirty="0">
                <a:latin typeface="+mj-lt"/>
                <a:hlinkClick r:id="rId3">
                  <a:extLst>
                    <a:ext uri="{A12FA001-AC4F-418D-AE19-62706E023703}">
                      <ahyp:hlinkClr xmlns:ahyp="http://schemas.microsoft.com/office/drawing/2018/hyperlinkcolor" xmlns="" val="tx"/>
                    </a:ext>
                  </a:extLst>
                </a:hlinkClick>
              </a:rPr>
              <a:t>https://covid19.who.int/</a:t>
            </a:r>
            <a:r>
              <a:rPr lang="en-US" sz="1600" dirty="0">
                <a:latin typeface="+mj-lt"/>
              </a:rPr>
              <a:t> [</a:t>
            </a:r>
            <a:r>
              <a:rPr lang="en-US" sz="1600" dirty="0" err="1">
                <a:latin typeface="+mj-lt"/>
              </a:rPr>
              <a:t>Akses</a:t>
            </a:r>
            <a:r>
              <a:rPr lang="en-US" sz="1600" dirty="0">
                <a:latin typeface="+mj-lt"/>
              </a:rPr>
              <a:t> 7 September 2020].</a:t>
            </a:r>
          </a:p>
          <a:p>
            <a:endParaRPr lang="en-US" sz="1600" dirty="0">
              <a:latin typeface="+mj-lt"/>
            </a:endParaRPr>
          </a:p>
          <a:p>
            <a:endParaRPr lang="en-ID" sz="1600" dirty="0">
              <a:latin typeface="+mj-lt"/>
            </a:endParaRPr>
          </a:p>
        </p:txBody>
      </p:sp>
      <p:sp>
        <p:nvSpPr>
          <p:cNvPr id="4" name="TextBox 3">
            <a:extLst/>
          </p:cNvPr>
          <p:cNvSpPr txBox="1"/>
          <p:nvPr/>
        </p:nvSpPr>
        <p:spPr>
          <a:xfrm>
            <a:off x="8620890" y="5384383"/>
            <a:ext cx="4469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21</a:t>
            </a:fld>
            <a:endParaRPr lang="en-US" dirty="0">
              <a:latin typeface="Tw Cen MT" panose="020B0602020104020603" pitchFamily="34" charset="0"/>
            </a:endParaRPr>
          </a:p>
        </p:txBody>
      </p:sp>
      <p:sp>
        <p:nvSpPr>
          <p:cNvPr id="5" name="Chevron 16">
            <a:extLst/>
          </p:cNvPr>
          <p:cNvSpPr/>
          <p:nvPr/>
        </p:nvSpPr>
        <p:spPr>
          <a:xfrm>
            <a:off x="3329606" y="5384383"/>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2597295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000000"/>
                </a:solidFill>
              </a:rPr>
              <a:t>PENGAKUAN</a:t>
            </a:r>
          </a:p>
        </p:txBody>
      </p:sp>
      <p:sp>
        <p:nvSpPr>
          <p:cNvPr id="3" name="Content Placeholder 2"/>
          <p:cNvSpPr>
            <a:spLocks noGrp="1"/>
          </p:cNvSpPr>
          <p:nvPr>
            <p:ph idx="1"/>
          </p:nvPr>
        </p:nvSpPr>
        <p:spPr/>
        <p:txBody>
          <a:bodyPr/>
          <a:lstStyle/>
          <a:p>
            <a:pPr marL="0" indent="0">
              <a:buNone/>
            </a:pPr>
            <a:r>
              <a:rPr lang="id-ID" dirty="0"/>
              <a:t>Tim pengajar Mata Kuliah Dasar Kesehatan Masyarakat mengucapkan terima kasih kepada Universitas Indonesia yang telah mendanai Video ini dengan proyek hibah.....</a:t>
            </a:r>
            <a:endParaRPr lang="en-ID" dirty="0"/>
          </a:p>
          <a:p>
            <a:endParaRPr lang="en-US" dirty="0"/>
          </a:p>
        </p:txBody>
      </p:sp>
    </p:spTree>
    <p:extLst>
      <p:ext uri="{BB962C8B-B14F-4D97-AF65-F5344CB8AC3E}">
        <p14:creationId xmlns:p14="http://schemas.microsoft.com/office/powerpoint/2010/main" val="4035178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E88B829-E143-4561-8F51-30664BD273A2}"/>
              </a:ext>
            </a:extLst>
          </p:cNvPr>
          <p:cNvSpPr txBox="1"/>
          <p:nvPr/>
        </p:nvSpPr>
        <p:spPr>
          <a:xfrm>
            <a:off x="1156167" y="2057400"/>
            <a:ext cx="7225833" cy="2554545"/>
          </a:xfrm>
          <a:prstGeom prst="rect">
            <a:avLst/>
          </a:prstGeom>
          <a:noFill/>
        </p:spPr>
        <p:txBody>
          <a:bodyPr wrap="square" rtlCol="0">
            <a:spAutoFit/>
          </a:bodyPr>
          <a:lstStyle/>
          <a:p>
            <a:pPr algn="ctr"/>
            <a:r>
              <a:rPr lang="en-US" sz="8000" dirty="0">
                <a:solidFill>
                  <a:srgbClr val="000000"/>
                </a:solidFill>
                <a:latin typeface="Aharoni" panose="02010803020104030203" pitchFamily="2" charset="-79"/>
                <a:cs typeface="Aharoni" panose="02010803020104030203" pitchFamily="2" charset="-79"/>
              </a:rPr>
              <a:t>TERIMA KASIH</a:t>
            </a:r>
            <a:endParaRPr lang="en-ID" sz="8000" dirty="0">
              <a:solidFill>
                <a:srgbClr val="000000"/>
              </a:solidFill>
              <a:latin typeface="Aharoni" panose="02010803020104030203" pitchFamily="2" charset="-79"/>
              <a:cs typeface="Aharoni" panose="02010803020104030203" pitchFamily="2" charset="-79"/>
            </a:endParaRPr>
          </a:p>
        </p:txBody>
      </p:sp>
      <p:sp>
        <p:nvSpPr>
          <p:cNvPr id="3" name="Rectangle 2">
            <a:extLst>
              <a:ext uri="{FF2B5EF4-FFF2-40B4-BE49-F238E27FC236}">
                <a16:creationId xmlns:a16="http://schemas.microsoft.com/office/drawing/2014/main" xmlns="" id="{4602EBDE-D3EC-477B-B739-272A56BE5F4F}"/>
              </a:ext>
            </a:extLst>
          </p:cNvPr>
          <p:cNvSpPr/>
          <p:nvPr/>
        </p:nvSpPr>
        <p:spPr>
          <a:xfrm>
            <a:off x="1187335" y="617907"/>
            <a:ext cx="4607352" cy="699102"/>
          </a:xfrm>
          <a:prstGeom prst="rect">
            <a:avLst/>
          </a:prstGeom>
        </p:spPr>
        <p:txBody>
          <a:bodyPr wrap="none">
            <a:spAutoFit/>
          </a:bodyPr>
          <a:lstStyle/>
          <a:p>
            <a:pPr>
              <a:lnSpc>
                <a:spcPct val="150000"/>
              </a:lnSpc>
            </a:pPr>
            <a:r>
              <a:rPr lang="en-US" sz="1400" spc="600" dirty="0" err="1">
                <a:latin typeface="Franklin Gothic Demi Cond" pitchFamily="34" charset="0"/>
              </a:rPr>
              <a:t>Fakultas</a:t>
            </a:r>
            <a:r>
              <a:rPr lang="en-US" sz="1400" spc="600" dirty="0">
                <a:latin typeface="Franklin Gothic Demi Cond" pitchFamily="34" charset="0"/>
              </a:rPr>
              <a:t> </a:t>
            </a:r>
            <a:r>
              <a:rPr lang="en-US" sz="1400" spc="600" dirty="0" err="1">
                <a:latin typeface="Franklin Gothic Demi Cond" pitchFamily="34" charset="0"/>
              </a:rPr>
              <a:t>Kesehatan</a:t>
            </a:r>
            <a:r>
              <a:rPr lang="en-US" sz="1400" spc="600" dirty="0">
                <a:latin typeface="Franklin Gothic Demi Cond" pitchFamily="34" charset="0"/>
              </a:rPr>
              <a:t> </a:t>
            </a:r>
            <a:r>
              <a:rPr lang="en-US" sz="1400" spc="600" dirty="0" err="1">
                <a:latin typeface="Franklin Gothic Demi Cond" pitchFamily="34" charset="0"/>
              </a:rPr>
              <a:t>Masyarakat</a:t>
            </a:r>
            <a:endParaRPr lang="en-US" sz="1400" spc="600" dirty="0">
              <a:latin typeface="Franklin Gothic Demi Cond" pitchFamily="34" charset="0"/>
            </a:endParaRPr>
          </a:p>
          <a:p>
            <a:pPr>
              <a:lnSpc>
                <a:spcPct val="150000"/>
              </a:lnSpc>
            </a:pPr>
            <a:r>
              <a:rPr lang="en-US" sz="1400" spc="600" dirty="0" err="1">
                <a:latin typeface="Franklin Gothic Demi Cond" pitchFamily="34" charset="0"/>
              </a:rPr>
              <a:t>Universitas</a:t>
            </a:r>
            <a:r>
              <a:rPr lang="en-US" sz="1400" spc="600" dirty="0">
                <a:latin typeface="Franklin Gothic Demi Cond" pitchFamily="34" charset="0"/>
              </a:rPr>
              <a:t> Indonesia</a:t>
            </a:r>
            <a:endParaRPr lang="en-US" dirty="0"/>
          </a:p>
        </p:txBody>
      </p:sp>
      <p:pic>
        <p:nvPicPr>
          <p:cNvPr id="4" name="Picture 8" descr="D:\It's Picture\Universitas Indonesia\logo-ui-frame-black.png">
            <a:extLst>
              <a:ext uri="{FF2B5EF4-FFF2-40B4-BE49-F238E27FC236}">
                <a16:creationId xmlns:a16="http://schemas.microsoft.com/office/drawing/2014/main" xmlns="" id="{539A5F41-9ADD-4833-BE73-44CFD719680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1022" y="269876"/>
            <a:ext cx="865145" cy="131570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90EBCCF4-9075-4BAE-A0C9-B2CBF66188F3}"/>
              </a:ext>
            </a:extLst>
          </p:cNvPr>
          <p:cNvSpPr/>
          <p:nvPr/>
        </p:nvSpPr>
        <p:spPr>
          <a:xfrm>
            <a:off x="2286000" y="4397930"/>
            <a:ext cx="6534150" cy="872547"/>
          </a:xfrm>
          <a:prstGeom prst="rect">
            <a:avLst/>
          </a:prstGeom>
        </p:spPr>
        <p:txBody>
          <a:bodyPr wrap="square">
            <a:spAutoFit/>
          </a:bodyPr>
          <a:lstStyle/>
          <a:p>
            <a:pPr algn="r">
              <a:lnSpc>
                <a:spcPct val="150000"/>
              </a:lnSpc>
            </a:pPr>
            <a:r>
              <a:rPr lang="en-US" spc="300" dirty="0">
                <a:solidFill>
                  <a:prstClr val="black"/>
                </a:solidFill>
                <a:latin typeface="Franklin Gothic Demi Cond" pitchFamily="34" charset="0"/>
              </a:rPr>
              <a:t>Mata </a:t>
            </a:r>
            <a:r>
              <a:rPr lang="en-US" spc="300" dirty="0" err="1">
                <a:solidFill>
                  <a:prstClr val="black"/>
                </a:solidFill>
                <a:latin typeface="Franklin Gothic Demi Cond" pitchFamily="34" charset="0"/>
              </a:rPr>
              <a:t>Kuliah</a:t>
            </a:r>
            <a:r>
              <a:rPr lang="en-US" spc="300" dirty="0">
                <a:solidFill>
                  <a:prstClr val="black"/>
                </a:solidFill>
                <a:latin typeface="Franklin Gothic Demi Cond" pitchFamily="34" charset="0"/>
              </a:rPr>
              <a:t> Dasar </a:t>
            </a:r>
            <a:r>
              <a:rPr lang="en-US" spc="300" dirty="0" err="1">
                <a:solidFill>
                  <a:prstClr val="black"/>
                </a:solidFill>
                <a:latin typeface="Franklin Gothic Demi Cond" pitchFamily="34" charset="0"/>
              </a:rPr>
              <a:t>Kesehatan</a:t>
            </a:r>
            <a:r>
              <a:rPr lang="en-US" spc="300" dirty="0">
                <a:solidFill>
                  <a:prstClr val="black"/>
                </a:solidFill>
                <a:latin typeface="Franklin Gothic Demi Cond" pitchFamily="34" charset="0"/>
              </a:rPr>
              <a:t> Masyarakat</a:t>
            </a:r>
          </a:p>
          <a:p>
            <a:pPr algn="r">
              <a:lnSpc>
                <a:spcPct val="150000"/>
              </a:lnSpc>
            </a:pPr>
            <a:r>
              <a:rPr lang="en-US" spc="300" dirty="0">
                <a:solidFill>
                  <a:prstClr val="black"/>
                </a:solidFill>
                <a:latin typeface="Franklin Gothic Demi Cond" pitchFamily="34" charset="0"/>
              </a:rPr>
              <a:t>Program S1, </a:t>
            </a:r>
            <a:r>
              <a:rPr lang="en-US" spc="300" dirty="0" err="1">
                <a:solidFill>
                  <a:prstClr val="black"/>
                </a:solidFill>
                <a:latin typeface="Franklin Gothic Demi Cond" pitchFamily="34" charset="0"/>
              </a:rPr>
              <a:t>Sarjana</a:t>
            </a:r>
            <a:r>
              <a:rPr lang="en-US" spc="300" dirty="0">
                <a:solidFill>
                  <a:prstClr val="black"/>
                </a:solidFill>
                <a:latin typeface="Franklin Gothic Demi Cond" pitchFamily="34" charset="0"/>
              </a:rPr>
              <a:t> </a:t>
            </a:r>
            <a:r>
              <a:rPr lang="en-US" spc="300" dirty="0" err="1">
                <a:solidFill>
                  <a:prstClr val="black"/>
                </a:solidFill>
                <a:latin typeface="Franklin Gothic Demi Cond" pitchFamily="34" charset="0"/>
              </a:rPr>
              <a:t>Kesehatan</a:t>
            </a:r>
            <a:r>
              <a:rPr lang="en-US" spc="300" dirty="0">
                <a:solidFill>
                  <a:prstClr val="black"/>
                </a:solidFill>
                <a:latin typeface="Franklin Gothic Demi Cond" pitchFamily="34" charset="0"/>
              </a:rPr>
              <a:t> Masyarakat</a:t>
            </a:r>
          </a:p>
        </p:txBody>
      </p:sp>
      <p:sp>
        <p:nvSpPr>
          <p:cNvPr id="6" name="TextBox 5">
            <a:extLst/>
          </p:cNvPr>
          <p:cNvSpPr txBox="1"/>
          <p:nvPr/>
        </p:nvSpPr>
        <p:spPr>
          <a:xfrm>
            <a:off x="8620890" y="5384383"/>
            <a:ext cx="4469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23</a:t>
            </a:fld>
            <a:endParaRPr lang="en-US" dirty="0">
              <a:latin typeface="Tw Cen MT" panose="020B0602020104020603" pitchFamily="34" charset="0"/>
            </a:endParaRPr>
          </a:p>
        </p:txBody>
      </p:sp>
      <p:sp>
        <p:nvSpPr>
          <p:cNvPr id="7" name="Chevron 16">
            <a:extLst/>
          </p:cNvPr>
          <p:cNvSpPr/>
          <p:nvPr/>
        </p:nvSpPr>
        <p:spPr>
          <a:xfrm>
            <a:off x="3329606" y="5384383"/>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3866410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pPr algn="ctr"/>
            <a:endParaRPr lang="id-ID" dirty="0">
              <a:solidFill>
                <a:srgbClr val="FF0000"/>
              </a:solidFill>
            </a:endParaRPr>
          </a:p>
        </p:txBody>
      </p:sp>
      <p:sp>
        <p:nvSpPr>
          <p:cNvPr id="3" name="Content Placeholder 2"/>
          <p:cNvSpPr>
            <a:spLocks noGrp="1"/>
          </p:cNvSpPr>
          <p:nvPr>
            <p:ph idx="1"/>
          </p:nvPr>
        </p:nvSpPr>
        <p:spPr/>
        <p:txBody>
          <a:bodyPr/>
          <a:lstStyle/>
          <a:p>
            <a:endParaRPr lang="id-ID"/>
          </a:p>
        </p:txBody>
      </p:sp>
      <p:sp>
        <p:nvSpPr>
          <p:cNvPr id="4" name="Rounded Rectangular Callout 12"/>
          <p:cNvSpPr/>
          <p:nvPr/>
        </p:nvSpPr>
        <p:spPr>
          <a:xfrm>
            <a:off x="3962400" y="1981200"/>
            <a:ext cx="4567272" cy="2438400"/>
          </a:xfrm>
          <a:prstGeom prst="wedgeRoundRectCallout">
            <a:avLst>
              <a:gd name="adj1" fmla="val -19165"/>
              <a:gd name="adj2" fmla="val 67969"/>
              <a:gd name="adj3" fmla="val 16667"/>
            </a:avLst>
          </a:prstGeom>
          <a:solidFill>
            <a:srgbClr val="FFFF0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rgbClr val="FF0000"/>
              </a:solidFill>
            </a:endParaRPr>
          </a:p>
        </p:txBody>
      </p:sp>
      <p:sp>
        <p:nvSpPr>
          <p:cNvPr id="5" name="TextBox 4"/>
          <p:cNvSpPr txBox="1"/>
          <p:nvPr/>
        </p:nvSpPr>
        <p:spPr>
          <a:xfrm>
            <a:off x="3815612" y="2057400"/>
            <a:ext cx="4811042" cy="2123658"/>
          </a:xfrm>
          <a:prstGeom prst="rect">
            <a:avLst/>
          </a:prstGeom>
          <a:noFill/>
        </p:spPr>
        <p:txBody>
          <a:bodyPr wrap="square" rtlCol="0">
            <a:spAutoFit/>
          </a:bodyPr>
          <a:lstStyle/>
          <a:p>
            <a:pPr algn="ctr"/>
            <a:r>
              <a:rPr lang="en-US" sz="4400" b="1" dirty="0">
                <a:solidFill>
                  <a:srgbClr val="000000"/>
                </a:solidFill>
                <a:latin typeface="Tw Cen MT" pitchFamily="34" charset="0"/>
              </a:rPr>
              <a:t>What  is </a:t>
            </a:r>
          </a:p>
          <a:p>
            <a:pPr algn="ctr"/>
            <a:r>
              <a:rPr lang="en-US" sz="4400" b="1" dirty="0">
                <a:solidFill>
                  <a:srgbClr val="000000"/>
                </a:solidFill>
                <a:latin typeface="Tw Cen MT" pitchFamily="34" charset="0"/>
              </a:rPr>
              <a:t>“ </a:t>
            </a:r>
            <a:r>
              <a:rPr lang="en-US" sz="4400" b="1" i="1" dirty="0">
                <a:solidFill>
                  <a:srgbClr val="000000"/>
                </a:solidFill>
                <a:latin typeface="Tw Cen MT" pitchFamily="34" charset="0"/>
              </a:rPr>
              <a:t>Evidence-based </a:t>
            </a:r>
          </a:p>
          <a:p>
            <a:pPr algn="ctr"/>
            <a:r>
              <a:rPr lang="en-US" sz="4400" b="1" i="1" dirty="0">
                <a:solidFill>
                  <a:srgbClr val="000000"/>
                </a:solidFill>
                <a:latin typeface="Tw Cen MT" pitchFamily="34" charset="0"/>
              </a:rPr>
              <a:t>Public Health </a:t>
            </a:r>
            <a:r>
              <a:rPr lang="en-US" sz="4400" b="1" dirty="0">
                <a:solidFill>
                  <a:srgbClr val="000000"/>
                </a:solidFill>
                <a:latin typeface="Tw Cen MT" pitchFamily="34" charset="0"/>
              </a:rPr>
              <a:t>?</a:t>
            </a:r>
            <a:r>
              <a:rPr lang="en-US" sz="4400" b="1" dirty="0">
                <a:solidFill>
                  <a:srgbClr val="FF0000"/>
                </a:solidFill>
                <a:latin typeface="Tw Cen MT" pitchFamily="34" charset="0"/>
              </a:rPr>
              <a:t>”</a:t>
            </a:r>
          </a:p>
        </p:txBody>
      </p:sp>
      <p:pic>
        <p:nvPicPr>
          <p:cNvPr id="6" name="Picture 6"/>
          <p:cNvPicPr>
            <a:picLocks noChangeAspect="1" noChangeArrowheads="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307647" y="1428750"/>
            <a:ext cx="1857375" cy="400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3</a:t>
            </a:fld>
            <a:endParaRPr lang="en-US" dirty="0">
              <a:latin typeface="Tw Cen MT" panose="020B0602020104020603" pitchFamily="34" charset="0"/>
            </a:endParaRPr>
          </a:p>
        </p:txBody>
      </p:sp>
      <p:sp>
        <p:nvSpPr>
          <p:cNvPr id="8"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74079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a:bodyPr>
          <a:lstStyle/>
          <a:p>
            <a:pPr algn="ctr"/>
            <a:r>
              <a:rPr lang="en-US" b="1" dirty="0" err="1">
                <a:solidFill>
                  <a:srgbClr val="000000"/>
                </a:solidFill>
                <a:latin typeface="Tw Cen MT" pitchFamily="34" charset="0"/>
              </a:rPr>
              <a:t>Kesehatan</a:t>
            </a:r>
            <a:r>
              <a:rPr lang="en-US" b="1" dirty="0">
                <a:solidFill>
                  <a:srgbClr val="000000"/>
                </a:solidFill>
                <a:latin typeface="Tw Cen MT" pitchFamily="34" charset="0"/>
              </a:rPr>
              <a:t> </a:t>
            </a:r>
            <a:r>
              <a:rPr lang="en-US" b="1" dirty="0" err="1">
                <a:solidFill>
                  <a:srgbClr val="000000"/>
                </a:solidFill>
                <a:latin typeface="Tw Cen MT" pitchFamily="34" charset="0"/>
              </a:rPr>
              <a:t>Masyarakat</a:t>
            </a:r>
            <a:r>
              <a:rPr lang="en-US" b="1" dirty="0">
                <a:solidFill>
                  <a:srgbClr val="000000"/>
                </a:solidFill>
                <a:latin typeface="Tw Cen MT" pitchFamily="34" charset="0"/>
              </a:rPr>
              <a:t> </a:t>
            </a:r>
            <a:r>
              <a:rPr lang="en-US" b="1" dirty="0" err="1">
                <a:solidFill>
                  <a:srgbClr val="000000"/>
                </a:solidFill>
                <a:latin typeface="Tw Cen MT" pitchFamily="34" charset="0"/>
              </a:rPr>
              <a:t>Berbasis</a:t>
            </a:r>
            <a:r>
              <a:rPr lang="en-US" b="1" dirty="0">
                <a:solidFill>
                  <a:srgbClr val="000000"/>
                </a:solidFill>
                <a:latin typeface="Tw Cen MT" pitchFamily="34" charset="0"/>
              </a:rPr>
              <a:t> </a:t>
            </a:r>
            <a:r>
              <a:rPr lang="en-US" b="1" dirty="0" err="1">
                <a:solidFill>
                  <a:srgbClr val="000000"/>
                </a:solidFill>
                <a:latin typeface="Tw Cen MT" pitchFamily="34" charset="0"/>
              </a:rPr>
              <a:t>Bukti</a:t>
            </a:r>
            <a:endParaRPr lang="id-ID" b="1" dirty="0">
              <a:solidFill>
                <a:srgbClr val="000000"/>
              </a:solidFill>
            </a:endParaRPr>
          </a:p>
        </p:txBody>
      </p:sp>
      <p:sp>
        <p:nvSpPr>
          <p:cNvPr id="5" name="Content Placeholder 12"/>
          <p:cNvSpPr txBox="1">
            <a:spLocks noGrp="1"/>
          </p:cNvSpPr>
          <p:nvPr>
            <p:ph idx="1"/>
          </p:nvPr>
        </p:nvSpPr>
        <p:spPr>
          <a:xfrm>
            <a:off x="457200" y="1409700"/>
            <a:ext cx="8229600" cy="1752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1800" b="1" u="sng" dirty="0">
                <a:solidFill>
                  <a:srgbClr val="000000"/>
                </a:solidFill>
              </a:rPr>
              <a:t>Evidence-based Public Health</a:t>
            </a:r>
          </a:p>
          <a:p>
            <a:pPr marL="0" indent="0" algn="ctr">
              <a:buNone/>
            </a:pPr>
            <a:r>
              <a:rPr lang="en-US" sz="1800" i="1" dirty="0">
                <a:solidFill>
                  <a:srgbClr val="000000"/>
                </a:solidFill>
              </a:rPr>
              <a:t>“The </a:t>
            </a:r>
            <a:r>
              <a:rPr lang="en-US" sz="1800" b="1" i="1" dirty="0">
                <a:solidFill>
                  <a:srgbClr val="000000"/>
                </a:solidFill>
              </a:rPr>
              <a:t>development, implementation,  and evaluation of effective program and policies in public health </a:t>
            </a:r>
            <a:r>
              <a:rPr lang="en-US" sz="1800" i="1" dirty="0">
                <a:solidFill>
                  <a:srgbClr val="000000"/>
                </a:solidFill>
              </a:rPr>
              <a:t>application of principles of </a:t>
            </a:r>
            <a:r>
              <a:rPr lang="en-US" sz="1800" b="1" i="1" dirty="0">
                <a:solidFill>
                  <a:srgbClr val="000000"/>
                </a:solidFill>
              </a:rPr>
              <a:t>scientific reasoning</a:t>
            </a:r>
            <a:r>
              <a:rPr lang="en-US" sz="1800" i="1" dirty="0">
                <a:solidFill>
                  <a:srgbClr val="000000"/>
                </a:solidFill>
              </a:rPr>
              <a:t>, including </a:t>
            </a:r>
            <a:r>
              <a:rPr lang="en-US" sz="1800" b="1" i="1" dirty="0">
                <a:solidFill>
                  <a:srgbClr val="000000"/>
                </a:solidFill>
              </a:rPr>
              <a:t>systematic uses of data </a:t>
            </a:r>
            <a:r>
              <a:rPr lang="en-US" sz="1800" i="1" dirty="0">
                <a:solidFill>
                  <a:srgbClr val="000000"/>
                </a:solidFill>
              </a:rPr>
              <a:t>and information systems, and </a:t>
            </a:r>
            <a:r>
              <a:rPr lang="en-US" sz="1800" b="1" i="1" dirty="0">
                <a:solidFill>
                  <a:srgbClr val="000000"/>
                </a:solidFill>
              </a:rPr>
              <a:t>appropriate use of behavioral science </a:t>
            </a:r>
            <a:r>
              <a:rPr lang="en-US" sz="1800" i="1" dirty="0">
                <a:solidFill>
                  <a:srgbClr val="000000"/>
                </a:solidFill>
              </a:rPr>
              <a:t>theory and program planning models”</a:t>
            </a:r>
          </a:p>
        </p:txBody>
      </p:sp>
      <p:sp>
        <p:nvSpPr>
          <p:cNvPr id="6" name="Content Placeholder 12"/>
          <p:cNvSpPr txBox="1">
            <a:spLocks/>
          </p:cNvSpPr>
          <p:nvPr/>
        </p:nvSpPr>
        <p:spPr>
          <a:xfrm>
            <a:off x="457200" y="3302000"/>
            <a:ext cx="8229600" cy="1752600"/>
          </a:xfrm>
          <a:prstGeom prst="rect">
            <a:avLst/>
          </a:prstGeom>
          <a:ln w="38100">
            <a:solidFill>
              <a:srgbClr val="FEB80A"/>
            </a:solidFill>
          </a:ln>
        </p:spPr>
        <p:txBody>
          <a:bodyPr vert="horz" lIns="91440" tIns="45720" rIns="91440" bIns="45720" rtlCol="0">
            <a:noAutofit/>
          </a:bodyPr>
          <a:lstStyle>
            <a:lvl1pPr marL="342900" indent="-342900" algn="l" defTabSz="914400" rtl="0" eaLnBrk="1" latinLnBrk="0" hangingPunct="1">
              <a:spcBef>
                <a:spcPct val="20000"/>
              </a:spcBef>
              <a:buClr>
                <a:schemeClr val="accent1"/>
              </a:buClr>
              <a:buSzPct val="85000"/>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accent1"/>
              </a:buClr>
              <a:buSzPct val="90000"/>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accent1"/>
              </a:buClr>
              <a:buSzPct val="100000"/>
              <a:buFont typeface="Arial" pitchFamily="34" charset="0"/>
              <a:buChar char="»"/>
              <a:defRPr sz="20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000" i="1" dirty="0"/>
              <a:t>“ </a:t>
            </a:r>
            <a:r>
              <a:rPr lang="en-US" sz="2000" i="1" dirty="0" err="1">
                <a:solidFill>
                  <a:srgbClr val="000000"/>
                </a:solidFill>
              </a:rPr>
              <a:t>Pengembangan</a:t>
            </a:r>
            <a:r>
              <a:rPr lang="en-US" sz="2000" i="1" dirty="0">
                <a:solidFill>
                  <a:srgbClr val="000000"/>
                </a:solidFill>
              </a:rPr>
              <a:t> program </a:t>
            </a:r>
            <a:r>
              <a:rPr lang="en-US" sz="2000" i="1" dirty="0" err="1">
                <a:solidFill>
                  <a:srgbClr val="000000"/>
                </a:solidFill>
              </a:rPr>
              <a:t>dan</a:t>
            </a:r>
            <a:r>
              <a:rPr lang="en-US" sz="2000" i="1" dirty="0">
                <a:solidFill>
                  <a:srgbClr val="000000"/>
                </a:solidFill>
              </a:rPr>
              <a:t> </a:t>
            </a:r>
            <a:r>
              <a:rPr lang="en-US" sz="2000" i="1" dirty="0" err="1">
                <a:solidFill>
                  <a:srgbClr val="000000"/>
                </a:solidFill>
              </a:rPr>
              <a:t>kebijakan</a:t>
            </a:r>
            <a:r>
              <a:rPr lang="en-US" sz="2000" i="1" dirty="0">
                <a:solidFill>
                  <a:srgbClr val="000000"/>
                </a:solidFill>
              </a:rPr>
              <a:t> </a:t>
            </a:r>
            <a:r>
              <a:rPr lang="en-US" sz="2000" i="1" dirty="0" err="1">
                <a:solidFill>
                  <a:srgbClr val="000000"/>
                </a:solidFill>
              </a:rPr>
              <a:t>kesmas</a:t>
            </a:r>
            <a:r>
              <a:rPr lang="en-US" sz="2000" b="1" i="1" dirty="0">
                <a:solidFill>
                  <a:srgbClr val="000000"/>
                </a:solidFill>
              </a:rPr>
              <a:t>, </a:t>
            </a:r>
            <a:r>
              <a:rPr lang="en-US" sz="2000" b="1" i="1" dirty="0" err="1">
                <a:solidFill>
                  <a:srgbClr val="000000"/>
                </a:solidFill>
              </a:rPr>
              <a:t>implementasi</a:t>
            </a:r>
            <a:r>
              <a:rPr lang="en-US" sz="2000" b="1" i="1" dirty="0">
                <a:solidFill>
                  <a:srgbClr val="000000"/>
                </a:solidFill>
              </a:rPr>
              <a:t>,  </a:t>
            </a:r>
            <a:r>
              <a:rPr lang="en-US" sz="2000" b="1" i="1" dirty="0" err="1">
                <a:solidFill>
                  <a:srgbClr val="000000"/>
                </a:solidFill>
              </a:rPr>
              <a:t>dan</a:t>
            </a:r>
            <a:r>
              <a:rPr lang="en-US" sz="2000" b="1" i="1" dirty="0">
                <a:solidFill>
                  <a:srgbClr val="000000"/>
                </a:solidFill>
              </a:rPr>
              <a:t> </a:t>
            </a:r>
            <a:r>
              <a:rPr lang="en-US" sz="2000" b="1" i="1" dirty="0" err="1">
                <a:solidFill>
                  <a:srgbClr val="000000"/>
                </a:solidFill>
              </a:rPr>
              <a:t>evaluasi</a:t>
            </a:r>
            <a:r>
              <a:rPr lang="en-US" sz="2000" b="1" i="1" dirty="0">
                <a:solidFill>
                  <a:srgbClr val="000000"/>
                </a:solidFill>
              </a:rPr>
              <a:t> </a:t>
            </a:r>
            <a:r>
              <a:rPr lang="en-US" sz="2000" b="1" i="1" dirty="0" err="1">
                <a:solidFill>
                  <a:srgbClr val="000000"/>
                </a:solidFill>
              </a:rPr>
              <a:t>secara</a:t>
            </a:r>
            <a:r>
              <a:rPr lang="en-US" sz="2000" b="1" i="1" dirty="0">
                <a:solidFill>
                  <a:srgbClr val="000000"/>
                </a:solidFill>
              </a:rPr>
              <a:t> </a:t>
            </a:r>
            <a:r>
              <a:rPr lang="en-US" sz="2000" b="1" i="1" dirty="0" err="1">
                <a:solidFill>
                  <a:srgbClr val="000000"/>
                </a:solidFill>
              </a:rPr>
              <a:t>efektif</a:t>
            </a:r>
            <a:r>
              <a:rPr lang="en-US" sz="2000" b="1" i="1" dirty="0">
                <a:solidFill>
                  <a:srgbClr val="000000"/>
                </a:solidFill>
              </a:rPr>
              <a:t>, </a:t>
            </a:r>
            <a:r>
              <a:rPr lang="en-US" sz="2000" b="1" i="1" dirty="0" err="1">
                <a:solidFill>
                  <a:srgbClr val="000000"/>
                </a:solidFill>
              </a:rPr>
              <a:t>sesuai</a:t>
            </a:r>
            <a:r>
              <a:rPr lang="en-US" sz="2000" b="1" i="1" dirty="0">
                <a:solidFill>
                  <a:srgbClr val="000000"/>
                </a:solidFill>
              </a:rPr>
              <a:t> </a:t>
            </a:r>
            <a:r>
              <a:rPr lang="en-US" sz="2000" b="1" i="1" dirty="0" err="1">
                <a:solidFill>
                  <a:srgbClr val="000000"/>
                </a:solidFill>
              </a:rPr>
              <a:t>prinsip</a:t>
            </a:r>
            <a:r>
              <a:rPr lang="en-US" sz="2000" b="1" i="1" dirty="0">
                <a:solidFill>
                  <a:srgbClr val="000000"/>
                </a:solidFill>
              </a:rPr>
              <a:t> </a:t>
            </a:r>
            <a:r>
              <a:rPr lang="en-US" sz="2000" b="1" i="1" dirty="0" err="1">
                <a:solidFill>
                  <a:srgbClr val="000000"/>
                </a:solidFill>
              </a:rPr>
              <a:t>keilmuan</a:t>
            </a:r>
            <a:r>
              <a:rPr lang="en-US" sz="2000" b="1" i="1" dirty="0">
                <a:solidFill>
                  <a:srgbClr val="000000"/>
                </a:solidFill>
              </a:rPr>
              <a:t> </a:t>
            </a:r>
            <a:r>
              <a:rPr lang="en-US" sz="2000" i="1" dirty="0" err="1">
                <a:solidFill>
                  <a:srgbClr val="000000"/>
                </a:solidFill>
              </a:rPr>
              <a:t>kesmas</a:t>
            </a:r>
            <a:r>
              <a:rPr lang="en-US" sz="2000" i="1" dirty="0">
                <a:solidFill>
                  <a:srgbClr val="000000"/>
                </a:solidFill>
              </a:rPr>
              <a:t>, </a:t>
            </a:r>
            <a:r>
              <a:rPr lang="en-US" sz="2000" i="1" dirty="0" err="1">
                <a:solidFill>
                  <a:srgbClr val="000000"/>
                </a:solidFill>
              </a:rPr>
              <a:t>termasuk</a:t>
            </a:r>
            <a:r>
              <a:rPr lang="en-US" sz="2000" i="1" dirty="0">
                <a:solidFill>
                  <a:srgbClr val="000000"/>
                </a:solidFill>
              </a:rPr>
              <a:t> </a:t>
            </a:r>
            <a:r>
              <a:rPr lang="en-US" sz="2000" b="1" i="1" dirty="0" err="1">
                <a:solidFill>
                  <a:srgbClr val="000000"/>
                </a:solidFill>
              </a:rPr>
              <a:t>penggunaan</a:t>
            </a:r>
            <a:r>
              <a:rPr lang="en-US" sz="2000" b="1" i="1" dirty="0">
                <a:solidFill>
                  <a:srgbClr val="000000"/>
                </a:solidFill>
              </a:rPr>
              <a:t> data </a:t>
            </a:r>
            <a:r>
              <a:rPr lang="en-US" sz="2000" i="1" dirty="0">
                <a:solidFill>
                  <a:srgbClr val="000000"/>
                </a:solidFill>
              </a:rPr>
              <a:t>and </a:t>
            </a:r>
            <a:r>
              <a:rPr lang="en-US" sz="2000" i="1" dirty="0" err="1">
                <a:solidFill>
                  <a:srgbClr val="000000"/>
                </a:solidFill>
              </a:rPr>
              <a:t>sistem</a:t>
            </a:r>
            <a:r>
              <a:rPr lang="en-US" sz="2000" i="1" dirty="0">
                <a:solidFill>
                  <a:srgbClr val="000000"/>
                </a:solidFill>
              </a:rPr>
              <a:t> </a:t>
            </a:r>
            <a:r>
              <a:rPr lang="en-US" sz="2000" i="1" dirty="0" err="1">
                <a:solidFill>
                  <a:srgbClr val="000000"/>
                </a:solidFill>
              </a:rPr>
              <a:t>informasi</a:t>
            </a:r>
            <a:r>
              <a:rPr lang="en-US" sz="2000" i="1" dirty="0">
                <a:solidFill>
                  <a:srgbClr val="000000"/>
                </a:solidFill>
              </a:rPr>
              <a:t>, </a:t>
            </a:r>
            <a:r>
              <a:rPr lang="en-US" sz="2000" i="1" dirty="0" err="1">
                <a:solidFill>
                  <a:srgbClr val="000000"/>
                </a:solidFill>
              </a:rPr>
              <a:t>dan</a:t>
            </a:r>
            <a:r>
              <a:rPr lang="en-US" sz="2000" i="1" dirty="0">
                <a:solidFill>
                  <a:srgbClr val="000000"/>
                </a:solidFill>
              </a:rPr>
              <a:t> </a:t>
            </a:r>
            <a:r>
              <a:rPr lang="en-US" sz="2000" i="1" dirty="0" err="1">
                <a:solidFill>
                  <a:srgbClr val="000000"/>
                </a:solidFill>
              </a:rPr>
              <a:t>sesuai</a:t>
            </a:r>
            <a:r>
              <a:rPr lang="en-US" sz="2000" i="1" dirty="0">
                <a:solidFill>
                  <a:srgbClr val="000000"/>
                </a:solidFill>
              </a:rPr>
              <a:t> </a:t>
            </a:r>
            <a:r>
              <a:rPr lang="en-US" sz="2000" b="1" i="1" dirty="0" err="1">
                <a:solidFill>
                  <a:srgbClr val="000000"/>
                </a:solidFill>
              </a:rPr>
              <a:t>teori</a:t>
            </a:r>
            <a:r>
              <a:rPr lang="en-US" sz="2000" b="1" i="1" dirty="0">
                <a:solidFill>
                  <a:srgbClr val="000000"/>
                </a:solidFill>
              </a:rPr>
              <a:t> </a:t>
            </a:r>
            <a:r>
              <a:rPr lang="en-US" sz="2000" b="1" i="1" dirty="0" err="1">
                <a:solidFill>
                  <a:srgbClr val="000000"/>
                </a:solidFill>
              </a:rPr>
              <a:t>perilaku</a:t>
            </a:r>
            <a:r>
              <a:rPr lang="en-US" sz="2000" b="1" i="1" dirty="0">
                <a:solidFill>
                  <a:srgbClr val="000000"/>
                </a:solidFill>
              </a:rPr>
              <a:t> </a:t>
            </a:r>
            <a:r>
              <a:rPr lang="en-US" sz="2000" i="1" dirty="0" err="1">
                <a:solidFill>
                  <a:srgbClr val="000000"/>
                </a:solidFill>
              </a:rPr>
              <a:t>dan</a:t>
            </a:r>
            <a:r>
              <a:rPr lang="en-US" sz="2000" i="1" dirty="0">
                <a:solidFill>
                  <a:srgbClr val="000000"/>
                </a:solidFill>
              </a:rPr>
              <a:t> model </a:t>
            </a:r>
            <a:r>
              <a:rPr lang="en-US" sz="2000" i="1" dirty="0" err="1">
                <a:solidFill>
                  <a:srgbClr val="000000"/>
                </a:solidFill>
              </a:rPr>
              <a:t>perencanaan</a:t>
            </a:r>
            <a:r>
              <a:rPr lang="en-US" sz="2000" i="1" dirty="0">
                <a:solidFill>
                  <a:srgbClr val="000000"/>
                </a:solidFill>
              </a:rPr>
              <a:t> program”</a:t>
            </a:r>
          </a:p>
        </p:txBody>
      </p:sp>
      <p:sp>
        <p:nvSpPr>
          <p:cNvPr id="7" name="TextBox 6">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4</a:t>
            </a:fld>
            <a:endParaRPr lang="en-US" dirty="0">
              <a:latin typeface="Tw Cen MT" panose="020B0602020104020603" pitchFamily="34" charset="0"/>
            </a:endParaRPr>
          </a:p>
        </p:txBody>
      </p:sp>
      <p:sp>
        <p:nvSpPr>
          <p:cNvPr id="8"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1683646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id-ID"/>
          </a:p>
        </p:txBody>
      </p:sp>
      <p:sp>
        <p:nvSpPr>
          <p:cNvPr id="4" name="Rounded Rectangle 6"/>
          <p:cNvSpPr/>
          <p:nvPr/>
        </p:nvSpPr>
        <p:spPr>
          <a:xfrm>
            <a:off x="3573009" y="1612900"/>
            <a:ext cx="1997982" cy="7620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67" dirty="0" err="1"/>
              <a:t>Ahli</a:t>
            </a:r>
            <a:r>
              <a:rPr lang="en-US" sz="1667" dirty="0"/>
              <a:t> </a:t>
            </a:r>
            <a:r>
              <a:rPr lang="en-US" sz="1667" dirty="0" err="1"/>
              <a:t>Kesehatan</a:t>
            </a:r>
            <a:r>
              <a:rPr lang="en-US" sz="1667" dirty="0"/>
              <a:t> </a:t>
            </a:r>
            <a:r>
              <a:rPr lang="en-US" sz="1667" dirty="0" err="1"/>
              <a:t>Masyarakat</a:t>
            </a:r>
            <a:endParaRPr lang="en-US" sz="1667" dirty="0"/>
          </a:p>
        </p:txBody>
      </p:sp>
      <p:sp>
        <p:nvSpPr>
          <p:cNvPr id="5" name="Rounded Rectangle 18"/>
          <p:cNvSpPr/>
          <p:nvPr/>
        </p:nvSpPr>
        <p:spPr>
          <a:xfrm>
            <a:off x="2149205" y="2819400"/>
            <a:ext cx="4845590" cy="8890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833" dirty="0" err="1"/>
              <a:t>Membuat</a:t>
            </a:r>
            <a:r>
              <a:rPr lang="en-US" sz="1833" dirty="0"/>
              <a:t> </a:t>
            </a:r>
            <a:r>
              <a:rPr lang="en-US" sz="1833" dirty="0" err="1"/>
              <a:t>Keputusan</a:t>
            </a:r>
            <a:r>
              <a:rPr lang="en-US" sz="1833" dirty="0"/>
              <a:t>, </a:t>
            </a:r>
            <a:r>
              <a:rPr lang="en-US" sz="1833" dirty="0" err="1"/>
              <a:t>Mengembangkan</a:t>
            </a:r>
            <a:r>
              <a:rPr lang="en-US" sz="1833" dirty="0"/>
              <a:t> </a:t>
            </a:r>
            <a:r>
              <a:rPr lang="en-US" sz="1833" dirty="0" err="1"/>
              <a:t>Kebijakan</a:t>
            </a:r>
            <a:r>
              <a:rPr lang="en-US" sz="1833" dirty="0"/>
              <a:t>, </a:t>
            </a:r>
            <a:r>
              <a:rPr lang="en-US" sz="1833" dirty="0" err="1"/>
              <a:t>dan</a:t>
            </a:r>
            <a:r>
              <a:rPr lang="en-US" sz="1833" dirty="0"/>
              <a:t> </a:t>
            </a:r>
            <a:r>
              <a:rPr lang="en-US" sz="1833" dirty="0" err="1"/>
              <a:t>Mengimplementasikan</a:t>
            </a:r>
            <a:r>
              <a:rPr lang="en-US" sz="1833" dirty="0"/>
              <a:t> Program</a:t>
            </a:r>
          </a:p>
        </p:txBody>
      </p:sp>
      <p:sp>
        <p:nvSpPr>
          <p:cNvPr id="6" name="Rounded Rectangle 12"/>
          <p:cNvSpPr/>
          <p:nvPr/>
        </p:nvSpPr>
        <p:spPr>
          <a:xfrm>
            <a:off x="1468480" y="4406900"/>
            <a:ext cx="2480668" cy="8890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333" i="1"/>
              <a:t>Jangka Pendek</a:t>
            </a:r>
            <a:endParaRPr lang="en-US" sz="2333" i="1" dirty="0"/>
          </a:p>
        </p:txBody>
      </p:sp>
      <p:sp>
        <p:nvSpPr>
          <p:cNvPr id="7" name="Rounded Rectangle 20"/>
          <p:cNvSpPr/>
          <p:nvPr/>
        </p:nvSpPr>
        <p:spPr>
          <a:xfrm>
            <a:off x="5016048" y="4406900"/>
            <a:ext cx="2480668" cy="889000"/>
          </a:xfrm>
          <a:prstGeom prst="roundRect">
            <a:avLst/>
          </a:prstGeom>
          <a:solidFill>
            <a:schemeClr val="accent3">
              <a:lumMod val="75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333" i="1"/>
              <a:t>Jangka Panjang</a:t>
            </a:r>
            <a:endParaRPr lang="en-US" sz="2333" i="1" dirty="0"/>
          </a:p>
        </p:txBody>
      </p:sp>
      <p:sp>
        <p:nvSpPr>
          <p:cNvPr id="8" name="TextBox 7"/>
          <p:cNvSpPr txBox="1"/>
          <p:nvPr/>
        </p:nvSpPr>
        <p:spPr>
          <a:xfrm>
            <a:off x="4125263" y="4659039"/>
            <a:ext cx="683200" cy="400110"/>
          </a:xfrm>
          <a:prstGeom prst="rect">
            <a:avLst/>
          </a:prstGeom>
          <a:noFill/>
        </p:spPr>
        <p:txBody>
          <a:bodyPr wrap="none" rtlCol="0">
            <a:spAutoFit/>
          </a:bodyPr>
          <a:lstStyle/>
          <a:p>
            <a:r>
              <a:rPr lang="en-US" sz="2000" dirty="0" err="1"/>
              <a:t>atau</a:t>
            </a:r>
            <a:endParaRPr lang="en-US" sz="2000" dirty="0"/>
          </a:p>
        </p:txBody>
      </p:sp>
      <p:sp>
        <p:nvSpPr>
          <p:cNvPr id="9" name="Down Arrow 14"/>
          <p:cNvSpPr/>
          <p:nvPr/>
        </p:nvSpPr>
        <p:spPr>
          <a:xfrm>
            <a:off x="4327239" y="2374900"/>
            <a:ext cx="489522" cy="444500"/>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US" sz="1500"/>
          </a:p>
        </p:txBody>
      </p:sp>
      <p:sp>
        <p:nvSpPr>
          <p:cNvPr id="10" name="Down Arrow 25"/>
          <p:cNvSpPr/>
          <p:nvPr/>
        </p:nvSpPr>
        <p:spPr>
          <a:xfrm>
            <a:off x="2708813" y="3708483"/>
            <a:ext cx="489522" cy="650793"/>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US" sz="1500"/>
          </a:p>
        </p:txBody>
      </p:sp>
      <p:sp>
        <p:nvSpPr>
          <p:cNvPr id="11" name="Down Arrow 27"/>
          <p:cNvSpPr/>
          <p:nvPr/>
        </p:nvSpPr>
        <p:spPr>
          <a:xfrm>
            <a:off x="5865285" y="3708400"/>
            <a:ext cx="489522" cy="650793"/>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US" sz="1500"/>
          </a:p>
        </p:txBody>
      </p:sp>
      <p:sp>
        <p:nvSpPr>
          <p:cNvPr id="12" name="TextBox 11">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5</a:t>
            </a:fld>
            <a:endParaRPr lang="en-US" dirty="0">
              <a:latin typeface="Tw Cen MT" panose="020B0602020104020603" pitchFamily="34" charset="0"/>
            </a:endParaRPr>
          </a:p>
        </p:txBody>
      </p:sp>
      <p:sp>
        <p:nvSpPr>
          <p:cNvPr id="13"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14" name="Title 1"/>
          <p:cNvSpPr>
            <a:spLocks noGrp="1"/>
          </p:cNvSpPr>
          <p:nvPr>
            <p:ph type="title"/>
          </p:nvPr>
        </p:nvSpPr>
        <p:spPr>
          <a:xfrm>
            <a:off x="0" y="444500"/>
            <a:ext cx="9144000" cy="825500"/>
          </a:xfrm>
          <a:solidFill>
            <a:srgbClr val="FFFF00"/>
          </a:solidFill>
        </p:spPr>
        <p:txBody>
          <a:bodyPr>
            <a:normAutofit/>
          </a:bodyPr>
          <a:lstStyle/>
          <a:p>
            <a:pPr algn="ctr"/>
            <a:r>
              <a:rPr lang="en-US" sz="2800" b="1" dirty="0" smtClean="0">
                <a:solidFill>
                  <a:srgbClr val="000000"/>
                </a:solidFill>
                <a:latin typeface="Tw Cen MT" pitchFamily="34" charset="0"/>
              </a:rPr>
              <a:t>TAHAPAN KESEHATAN MASYARAKAT BERBASIS BUKTI</a:t>
            </a:r>
            <a:endParaRPr lang="id-ID" sz="2800" b="1" dirty="0">
              <a:solidFill>
                <a:srgbClr val="000000"/>
              </a:solidFill>
            </a:endParaRPr>
          </a:p>
        </p:txBody>
      </p:sp>
    </p:spTree>
    <p:extLst>
      <p:ext uri="{BB962C8B-B14F-4D97-AF65-F5344CB8AC3E}">
        <p14:creationId xmlns:p14="http://schemas.microsoft.com/office/powerpoint/2010/main" val="389932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62000" y="5561720"/>
            <a:ext cx="7620000" cy="5924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solidFill>
                <a:prstClr val="white"/>
              </a:solidFill>
            </a:endParaRPr>
          </a:p>
        </p:txBody>
      </p:sp>
      <p:sp>
        <p:nvSpPr>
          <p:cNvPr id="9" name="Rectangle 8"/>
          <p:cNvSpPr/>
          <p:nvPr/>
        </p:nvSpPr>
        <p:spPr>
          <a:xfrm>
            <a:off x="7830987" y="5197172"/>
            <a:ext cx="62046" cy="36923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solidFill>
                <a:prstClr val="white"/>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12075701"/>
              </p:ext>
            </p:extLst>
          </p:nvPr>
        </p:nvGraphicFramePr>
        <p:xfrm>
          <a:off x="1143000" y="825500"/>
          <a:ext cx="7772400" cy="4279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 name="TextBox 19">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6</a:t>
            </a:fld>
            <a:endParaRPr lang="en-US" dirty="0">
              <a:latin typeface="Tw Cen MT" panose="020B0602020104020603" pitchFamily="34" charset="0"/>
            </a:endParaRPr>
          </a:p>
        </p:txBody>
      </p:sp>
      <p:sp>
        <p:nvSpPr>
          <p:cNvPr id="21"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22" name="Title 1"/>
          <p:cNvSpPr>
            <a:spLocks noGrp="1"/>
          </p:cNvSpPr>
          <p:nvPr>
            <p:ph type="title"/>
          </p:nvPr>
        </p:nvSpPr>
        <p:spPr>
          <a:xfrm>
            <a:off x="457200" y="321666"/>
            <a:ext cx="8229600" cy="503834"/>
          </a:xfrm>
          <a:solidFill>
            <a:srgbClr val="FFFF00"/>
          </a:solidFill>
        </p:spPr>
        <p:txBody>
          <a:bodyPr>
            <a:normAutofit fontScale="90000"/>
          </a:bodyPr>
          <a:lstStyle/>
          <a:p>
            <a:pPr algn="ctr"/>
            <a:r>
              <a:rPr lang="en-US" b="1" dirty="0" smtClean="0">
                <a:solidFill>
                  <a:srgbClr val="000000"/>
                </a:solidFill>
                <a:latin typeface="Tw Cen MT" pitchFamily="34" charset="0"/>
              </a:rPr>
              <a:t>KESMAS BERBASIS BUKTI </a:t>
            </a:r>
            <a:r>
              <a:rPr lang="en-US" b="1" dirty="0" smtClean="0">
                <a:solidFill>
                  <a:srgbClr val="000000"/>
                </a:solidFill>
                <a:latin typeface="Tw Cen MT" pitchFamily="34" charset="0"/>
                <a:sym typeface="Wingdings" panose="05000000000000000000" pitchFamily="2" charset="2"/>
              </a:rPr>
              <a:t> </a:t>
            </a:r>
            <a:r>
              <a:rPr lang="en-US" b="1" dirty="0">
                <a:solidFill>
                  <a:srgbClr val="000000"/>
                </a:solidFill>
                <a:latin typeface="Tw Cen MT" pitchFamily="34" charset="0"/>
              </a:rPr>
              <a:t>PERI</a:t>
            </a:r>
            <a:endParaRPr lang="id-ID" b="1" dirty="0">
              <a:solidFill>
                <a:srgbClr val="000000"/>
              </a:solidFill>
            </a:endParaRPr>
          </a:p>
        </p:txBody>
      </p:sp>
    </p:spTree>
    <p:extLst>
      <p:ext uri="{BB962C8B-B14F-4D97-AF65-F5344CB8AC3E}">
        <p14:creationId xmlns:p14="http://schemas.microsoft.com/office/powerpoint/2010/main" val="2692633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0200"/>
            <a:ext cx="8229600" cy="536087"/>
          </a:xfrm>
          <a:solidFill>
            <a:srgbClr val="FFFF00"/>
          </a:solidFill>
        </p:spPr>
        <p:txBody>
          <a:bodyPr>
            <a:normAutofit fontScale="90000"/>
          </a:bodyPr>
          <a:lstStyle/>
          <a:p>
            <a:pPr algn="ctr"/>
            <a:r>
              <a:rPr lang="en-US" b="1" dirty="0" smtClean="0">
                <a:solidFill>
                  <a:srgbClr val="000000"/>
                </a:solidFill>
              </a:rPr>
              <a:t>CONTOH KESMAS BERBASIS BUKTI</a:t>
            </a:r>
            <a:endParaRPr lang="id-ID" b="1" dirty="0">
              <a:solidFill>
                <a:srgbClr val="000000"/>
              </a:solidFill>
            </a:endParaRPr>
          </a:p>
        </p:txBody>
      </p:sp>
      <p:sp>
        <p:nvSpPr>
          <p:cNvPr id="3" name="Content Placeholder 2"/>
          <p:cNvSpPr>
            <a:spLocks noGrp="1"/>
          </p:cNvSpPr>
          <p:nvPr>
            <p:ph idx="1"/>
          </p:nvPr>
        </p:nvSpPr>
        <p:spPr/>
        <p:txBody>
          <a:bodyPr/>
          <a:lstStyle/>
          <a:p>
            <a:endParaRPr lang="id-ID"/>
          </a:p>
        </p:txBody>
      </p:sp>
      <p:sp>
        <p:nvSpPr>
          <p:cNvPr id="6" name="Rectangle 5"/>
          <p:cNvSpPr/>
          <p:nvPr/>
        </p:nvSpPr>
        <p:spPr>
          <a:xfrm>
            <a:off x="457200" y="4690209"/>
            <a:ext cx="8490278" cy="830997"/>
          </a:xfrm>
          <a:prstGeom prst="rect">
            <a:avLst/>
          </a:prstGeom>
          <a:solidFill>
            <a:srgbClr val="FFFF00"/>
          </a:solidFill>
        </p:spPr>
        <p:txBody>
          <a:bodyPr wrap="square">
            <a:spAutoFit/>
          </a:bodyPr>
          <a:lstStyle/>
          <a:p>
            <a:pPr algn="ctr"/>
            <a:r>
              <a:rPr lang="fi-FI" sz="2400" dirty="0" err="1">
                <a:solidFill>
                  <a:srgbClr val="000000"/>
                </a:solidFill>
                <a:latin typeface="Tw Cen MT" pitchFamily="34" charset="0"/>
              </a:rPr>
              <a:t>Intuisi</a:t>
            </a:r>
            <a:r>
              <a:rPr lang="fi-FI" sz="2400" dirty="0">
                <a:solidFill>
                  <a:srgbClr val="000000"/>
                </a:solidFill>
                <a:latin typeface="Tw Cen MT" pitchFamily="34" charset="0"/>
              </a:rPr>
              <a:t> </a:t>
            </a:r>
            <a:r>
              <a:rPr lang="fi-FI" sz="2400" dirty="0" err="1">
                <a:solidFill>
                  <a:srgbClr val="000000"/>
                </a:solidFill>
                <a:latin typeface="Tw Cen MT" pitchFamily="34" charset="0"/>
              </a:rPr>
              <a:t>dan</a:t>
            </a:r>
            <a:r>
              <a:rPr lang="fi-FI" sz="2400" dirty="0">
                <a:solidFill>
                  <a:srgbClr val="000000"/>
                </a:solidFill>
                <a:latin typeface="Tw Cen MT" pitchFamily="34" charset="0"/>
              </a:rPr>
              <a:t> </a:t>
            </a:r>
            <a:r>
              <a:rPr lang="fi-FI" sz="2400" dirty="0" err="1">
                <a:solidFill>
                  <a:srgbClr val="000000"/>
                </a:solidFill>
                <a:latin typeface="Tw Cen MT" pitchFamily="34" charset="0"/>
              </a:rPr>
              <a:t>pengalaman</a:t>
            </a:r>
            <a:r>
              <a:rPr lang="fi-FI" sz="2400" dirty="0">
                <a:solidFill>
                  <a:srgbClr val="000000"/>
                </a:solidFill>
                <a:latin typeface="Tw Cen MT" pitchFamily="34" charset="0"/>
              </a:rPr>
              <a:t> </a:t>
            </a:r>
            <a:r>
              <a:rPr lang="fi-FI" sz="2400" dirty="0" err="1">
                <a:solidFill>
                  <a:srgbClr val="000000"/>
                </a:solidFill>
                <a:latin typeface="Tw Cen MT" pitchFamily="34" charset="0"/>
              </a:rPr>
              <a:t>saja</a:t>
            </a:r>
            <a:r>
              <a:rPr lang="fi-FI" sz="2400" dirty="0">
                <a:solidFill>
                  <a:srgbClr val="000000"/>
                </a:solidFill>
                <a:latin typeface="Tw Cen MT" pitchFamily="34" charset="0"/>
              </a:rPr>
              <a:t> </a:t>
            </a:r>
            <a:r>
              <a:rPr lang="fi-FI" sz="2400" dirty="0" err="1">
                <a:solidFill>
                  <a:srgbClr val="000000"/>
                </a:solidFill>
                <a:latin typeface="Tw Cen MT" pitchFamily="34" charset="0"/>
              </a:rPr>
              <a:t>tidak</a:t>
            </a:r>
            <a:r>
              <a:rPr lang="fi-FI" sz="2400" dirty="0">
                <a:solidFill>
                  <a:srgbClr val="000000"/>
                </a:solidFill>
                <a:latin typeface="Tw Cen MT" pitchFamily="34" charset="0"/>
              </a:rPr>
              <a:t> </a:t>
            </a:r>
            <a:r>
              <a:rPr lang="fi-FI" sz="2400" dirty="0" err="1">
                <a:solidFill>
                  <a:srgbClr val="000000"/>
                </a:solidFill>
                <a:latin typeface="Tw Cen MT" pitchFamily="34" charset="0"/>
              </a:rPr>
              <a:t>cukup</a:t>
            </a:r>
            <a:r>
              <a:rPr lang="fi-FI" sz="2400" dirty="0">
                <a:solidFill>
                  <a:srgbClr val="000000"/>
                </a:solidFill>
                <a:latin typeface="Tw Cen MT" pitchFamily="34" charset="0"/>
              </a:rPr>
              <a:t>, </a:t>
            </a:r>
            <a:r>
              <a:rPr lang="fi-FI" sz="2400" dirty="0" err="1">
                <a:solidFill>
                  <a:srgbClr val="000000"/>
                </a:solidFill>
                <a:latin typeface="Tw Cen MT" pitchFamily="34" charset="0"/>
              </a:rPr>
              <a:t>perlu</a:t>
            </a:r>
            <a:r>
              <a:rPr lang="fi-FI" sz="2400" dirty="0">
                <a:solidFill>
                  <a:srgbClr val="000000"/>
                </a:solidFill>
                <a:latin typeface="Tw Cen MT" pitchFamily="34" charset="0"/>
              </a:rPr>
              <a:t> </a:t>
            </a:r>
            <a:r>
              <a:rPr lang="sv-SE" sz="2400" dirty="0" err="1">
                <a:solidFill>
                  <a:srgbClr val="000000"/>
                </a:solidFill>
                <a:latin typeface="Tw Cen MT" pitchFamily="34" charset="0"/>
              </a:rPr>
              <a:t>bukti</a:t>
            </a:r>
            <a:r>
              <a:rPr lang="sv-SE" sz="2400" dirty="0">
                <a:solidFill>
                  <a:srgbClr val="000000"/>
                </a:solidFill>
                <a:latin typeface="Tw Cen MT" pitchFamily="34" charset="0"/>
              </a:rPr>
              <a:t>  </a:t>
            </a:r>
            <a:r>
              <a:rPr lang="sv-SE" sz="2400" dirty="0" err="1">
                <a:solidFill>
                  <a:srgbClr val="000000"/>
                </a:solidFill>
                <a:latin typeface="Tw Cen MT" pitchFamily="34" charset="0"/>
              </a:rPr>
              <a:t>ilmiah</a:t>
            </a:r>
            <a:r>
              <a:rPr lang="sv-SE" sz="2400" dirty="0">
                <a:solidFill>
                  <a:srgbClr val="000000"/>
                </a:solidFill>
                <a:latin typeface="Tw Cen MT" pitchFamily="34" charset="0"/>
              </a:rPr>
              <a:t> &amp; </a:t>
            </a:r>
            <a:r>
              <a:rPr lang="fi-FI" sz="2400" dirty="0" err="1">
                <a:solidFill>
                  <a:srgbClr val="000000"/>
                </a:solidFill>
                <a:latin typeface="Tw Cen MT" pitchFamily="34" charset="0"/>
              </a:rPr>
              <a:t>logika</a:t>
            </a:r>
            <a:r>
              <a:rPr lang="fi-FI" sz="2400" dirty="0">
                <a:solidFill>
                  <a:srgbClr val="000000"/>
                </a:solidFill>
                <a:latin typeface="Tw Cen MT" pitchFamily="34" charset="0"/>
              </a:rPr>
              <a:t> </a:t>
            </a:r>
            <a:r>
              <a:rPr lang="en-US" sz="2400" dirty="0" err="1">
                <a:solidFill>
                  <a:srgbClr val="000000"/>
                </a:solidFill>
                <a:latin typeface="Tw Cen MT" pitchFamily="34" charset="0"/>
              </a:rPr>
              <a:t>patofisiologi</a:t>
            </a:r>
            <a:r>
              <a:rPr lang="en-US" sz="2400" dirty="0">
                <a:solidFill>
                  <a:srgbClr val="000000"/>
                </a:solidFill>
                <a:latin typeface="Tw Cen MT" pitchFamily="34" charset="0"/>
              </a:rPr>
              <a:t>  yang  </a:t>
            </a:r>
            <a:r>
              <a:rPr lang="en-US" sz="2400" dirty="0" err="1">
                <a:solidFill>
                  <a:srgbClr val="000000"/>
                </a:solidFill>
                <a:latin typeface="Tw Cen MT" pitchFamily="34" charset="0"/>
              </a:rPr>
              <a:t>menjelaskan</a:t>
            </a:r>
            <a:r>
              <a:rPr lang="en-US" sz="2400" dirty="0">
                <a:solidFill>
                  <a:srgbClr val="000000"/>
                </a:solidFill>
                <a:latin typeface="Tw Cen MT" pitchFamily="34" charset="0"/>
              </a:rPr>
              <a:t>  </a:t>
            </a:r>
            <a:r>
              <a:rPr lang="en-US" sz="2400" dirty="0" err="1">
                <a:solidFill>
                  <a:srgbClr val="000000"/>
                </a:solidFill>
                <a:latin typeface="Tw Cen MT" pitchFamily="34" charset="0"/>
              </a:rPr>
              <a:t>sebab-akibat</a:t>
            </a:r>
            <a:r>
              <a:rPr lang="en-US" sz="2400" dirty="0">
                <a:solidFill>
                  <a:srgbClr val="000000"/>
                </a:solidFill>
                <a:latin typeface="Tw Cen MT" pitchFamily="34" charset="0"/>
              </a:rPr>
              <a:t> </a:t>
            </a:r>
            <a:r>
              <a:rPr lang="en-US" sz="2400" dirty="0" err="1">
                <a:solidFill>
                  <a:srgbClr val="000000"/>
                </a:solidFill>
                <a:latin typeface="Tw Cen MT" pitchFamily="34" charset="0"/>
              </a:rPr>
              <a:t>penyakit</a:t>
            </a:r>
            <a:r>
              <a:rPr lang="en-US" sz="2400" dirty="0">
                <a:solidFill>
                  <a:srgbClr val="000000"/>
                </a:solidFill>
                <a:latin typeface="Tw Cen MT" pitchFamily="34" charset="0"/>
              </a:rPr>
              <a:t> </a:t>
            </a:r>
          </a:p>
        </p:txBody>
      </p:sp>
      <p:graphicFrame>
        <p:nvGraphicFramePr>
          <p:cNvPr id="7" name="Diagram 6"/>
          <p:cNvGraphicFramePr/>
          <p:nvPr>
            <p:extLst>
              <p:ext uri="{D42A27DB-BD31-4B8C-83A1-F6EECF244321}">
                <p14:modId xmlns:p14="http://schemas.microsoft.com/office/powerpoint/2010/main" val="1846436757"/>
              </p:ext>
            </p:extLst>
          </p:nvPr>
        </p:nvGraphicFramePr>
        <p:xfrm>
          <a:off x="457200" y="1036517"/>
          <a:ext cx="8490278" cy="345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Down Arrow 5119"/>
          <p:cNvSpPr/>
          <p:nvPr/>
        </p:nvSpPr>
        <p:spPr>
          <a:xfrm>
            <a:off x="4130644" y="4278435"/>
            <a:ext cx="882711" cy="411774"/>
          </a:xfrm>
          <a:prstGeom prst="downArrow">
            <a:avLst/>
          </a:prstGeom>
          <a:solidFill>
            <a:schemeClr val="accent2"/>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9478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8763"/>
            <a:ext cx="8348335" cy="825500"/>
          </a:xfrm>
          <a:solidFill>
            <a:srgbClr val="FFFF00"/>
          </a:solidFill>
        </p:spPr>
        <p:txBody>
          <a:bodyPr>
            <a:noAutofit/>
          </a:bodyPr>
          <a:lstStyle/>
          <a:p>
            <a:pPr algn="ctr"/>
            <a:r>
              <a:rPr lang="en-US" sz="3200" b="1" dirty="0" smtClean="0">
                <a:solidFill>
                  <a:srgbClr val="000000"/>
                </a:solidFill>
              </a:rPr>
              <a:t>PERBEDAAN KESMAS BERBASIS BUKTI DENGAN KEDOKTERAN BERBASIS BUKTI</a:t>
            </a:r>
            <a:endParaRPr lang="id-ID" sz="3200" b="1" dirty="0">
              <a:solidFill>
                <a:srgbClr val="000000"/>
              </a:solidFill>
            </a:endParaRPr>
          </a:p>
        </p:txBody>
      </p:sp>
      <p:sp>
        <p:nvSpPr>
          <p:cNvPr id="3" name="Content Placeholder 2"/>
          <p:cNvSpPr>
            <a:spLocks noGrp="1"/>
          </p:cNvSpPr>
          <p:nvPr>
            <p:ph idx="1"/>
          </p:nvPr>
        </p:nvSpPr>
        <p:spPr/>
        <p:txBody>
          <a:bodyPr/>
          <a:lstStyle/>
          <a:p>
            <a:endParaRPr lang="id-ID"/>
          </a:p>
        </p:txBody>
      </p:sp>
      <p:graphicFrame>
        <p:nvGraphicFramePr>
          <p:cNvPr id="4" name="Table 3"/>
          <p:cNvGraphicFramePr>
            <a:graphicFrameLocks noGrp="1"/>
          </p:cNvGraphicFramePr>
          <p:nvPr>
            <p:extLst>
              <p:ext uri="{D42A27DB-BD31-4B8C-83A1-F6EECF244321}">
                <p14:modId xmlns:p14="http://schemas.microsoft.com/office/powerpoint/2010/main" val="3733242489"/>
              </p:ext>
            </p:extLst>
          </p:nvPr>
        </p:nvGraphicFramePr>
        <p:xfrm>
          <a:off x="304801" y="1371601"/>
          <a:ext cx="8500734" cy="3878379"/>
        </p:xfrm>
        <a:graphic>
          <a:graphicData uri="http://schemas.openxmlformats.org/drawingml/2006/table">
            <a:tbl>
              <a:tblPr firstRow="1" bandRow="1">
                <a:tableStyleId>{ED083AE6-46FA-4A59-8FB0-9F97EB10719F}</a:tableStyleId>
              </a:tblPr>
              <a:tblGrid>
                <a:gridCol w="2666999">
                  <a:extLst>
                    <a:ext uri="{9D8B030D-6E8A-4147-A177-3AD203B41FA5}">
                      <a16:colId xmlns:a16="http://schemas.microsoft.com/office/drawing/2014/main" xmlns="" val="20000"/>
                    </a:ext>
                  </a:extLst>
                </a:gridCol>
                <a:gridCol w="3000157">
                  <a:extLst>
                    <a:ext uri="{9D8B030D-6E8A-4147-A177-3AD203B41FA5}">
                      <a16:colId xmlns:a16="http://schemas.microsoft.com/office/drawing/2014/main" xmlns="" val="20001"/>
                    </a:ext>
                  </a:extLst>
                </a:gridCol>
                <a:gridCol w="2833578">
                  <a:extLst>
                    <a:ext uri="{9D8B030D-6E8A-4147-A177-3AD203B41FA5}">
                      <a16:colId xmlns:a16="http://schemas.microsoft.com/office/drawing/2014/main" xmlns="" val="20002"/>
                    </a:ext>
                  </a:extLst>
                </a:gridCol>
              </a:tblGrid>
              <a:tr h="691202">
                <a:tc>
                  <a:txBody>
                    <a:bodyPr/>
                    <a:lstStyle/>
                    <a:p>
                      <a:pPr algn="ctr"/>
                      <a:r>
                        <a:rPr lang="en-US" sz="1800" dirty="0" err="1">
                          <a:solidFill>
                            <a:schemeClr val="bg1">
                              <a:lumMod val="95000"/>
                            </a:schemeClr>
                          </a:solidFill>
                        </a:rPr>
                        <a:t>Karakteristik</a:t>
                      </a:r>
                      <a:endParaRPr lang="en-US" sz="1800" dirty="0">
                        <a:solidFill>
                          <a:schemeClr val="bg1">
                            <a:lumMod val="95000"/>
                          </a:schemeClr>
                        </a:solidFill>
                      </a:endParaRPr>
                    </a:p>
                  </a:txBody>
                  <a:tcPr anchor="ctr">
                    <a:solidFill>
                      <a:schemeClr val="accent4">
                        <a:lumMod val="75000"/>
                      </a:schemeClr>
                    </a:solidFill>
                  </a:tcPr>
                </a:tc>
                <a:tc>
                  <a:txBody>
                    <a:bodyPr/>
                    <a:lstStyle/>
                    <a:p>
                      <a:pPr algn="ctr"/>
                      <a:r>
                        <a:rPr lang="en-US" sz="1800" i="0">
                          <a:solidFill>
                            <a:schemeClr val="bg1">
                              <a:lumMod val="95000"/>
                            </a:schemeClr>
                          </a:solidFill>
                        </a:rPr>
                        <a:t>Kedokteran berbasis bukti</a:t>
                      </a:r>
                      <a:endParaRPr lang="en-US" sz="1800" i="0" dirty="0">
                        <a:solidFill>
                          <a:schemeClr val="bg1">
                            <a:lumMod val="95000"/>
                          </a:schemeClr>
                        </a:solidFill>
                      </a:endParaRPr>
                    </a:p>
                  </a:txBody>
                  <a:tcPr anchor="ctr">
                    <a:solidFill>
                      <a:schemeClr val="accent4">
                        <a:lumMod val="75000"/>
                      </a:schemeClr>
                    </a:solidFill>
                  </a:tcPr>
                </a:tc>
                <a:tc>
                  <a:txBody>
                    <a:bodyPr/>
                    <a:lstStyle/>
                    <a:p>
                      <a:pPr algn="ctr"/>
                      <a:r>
                        <a:rPr lang="en-US" sz="1800">
                          <a:solidFill>
                            <a:schemeClr val="bg1">
                              <a:lumMod val="95000"/>
                            </a:schemeClr>
                          </a:solidFill>
                        </a:rPr>
                        <a:t>Kesehatan Masyarakat berbasis bukti</a:t>
                      </a:r>
                      <a:endParaRPr lang="en-US" sz="1800" dirty="0">
                        <a:solidFill>
                          <a:schemeClr val="bg1">
                            <a:lumMod val="95000"/>
                          </a:schemeClr>
                        </a:solidFill>
                      </a:endParaRPr>
                    </a:p>
                  </a:txBody>
                  <a:tcPr anchor="ctr">
                    <a:solidFill>
                      <a:schemeClr val="accent4">
                        <a:lumMod val="75000"/>
                      </a:schemeClr>
                    </a:solidFill>
                  </a:tcPr>
                </a:tc>
                <a:extLst>
                  <a:ext uri="{0D108BD9-81ED-4DB2-BD59-A6C34878D82A}">
                    <a16:rowId xmlns:a16="http://schemas.microsoft.com/office/drawing/2014/main" xmlns="" val="10000"/>
                  </a:ext>
                </a:extLst>
              </a:tr>
              <a:tr h="640080">
                <a:tc>
                  <a:txBody>
                    <a:bodyPr/>
                    <a:lstStyle/>
                    <a:p>
                      <a:pPr algn="l"/>
                      <a:r>
                        <a:rPr lang="en-US" sz="1800" dirty="0" err="1"/>
                        <a:t>Kualitas</a:t>
                      </a:r>
                      <a:r>
                        <a:rPr lang="en-US" sz="1800" dirty="0"/>
                        <a:t> </a:t>
                      </a:r>
                      <a:r>
                        <a:rPr lang="en-US" sz="1800" dirty="0" err="1"/>
                        <a:t>Bukti</a:t>
                      </a:r>
                      <a:endParaRPr lang="en-US" sz="1800" dirty="0"/>
                    </a:p>
                  </a:txBody>
                  <a:tcPr anchor="ctr"/>
                </a:tc>
                <a:tc>
                  <a:txBody>
                    <a:bodyPr/>
                    <a:lstStyle/>
                    <a:p>
                      <a:pPr algn="ctr"/>
                      <a:r>
                        <a:rPr lang="en-US" sz="1800" dirty="0" err="1"/>
                        <a:t>Studi</a:t>
                      </a:r>
                      <a:r>
                        <a:rPr lang="en-US" sz="1800" dirty="0"/>
                        <a:t> </a:t>
                      </a:r>
                      <a:r>
                        <a:rPr lang="en-US" sz="1800" dirty="0" err="1"/>
                        <a:t>Eksperimental</a:t>
                      </a:r>
                      <a:endParaRPr lang="en-US" sz="1800" dirty="0"/>
                    </a:p>
                  </a:txBody>
                  <a:tcPr anchor="ctr"/>
                </a:tc>
                <a:tc>
                  <a:txBody>
                    <a:bodyPr/>
                    <a:lstStyle/>
                    <a:p>
                      <a:pPr algn="ctr"/>
                      <a:r>
                        <a:rPr lang="en-US" sz="1800" err="1"/>
                        <a:t>Studi</a:t>
                      </a:r>
                      <a:r>
                        <a:rPr lang="en-US" sz="1800"/>
                        <a:t> Observasional </a:t>
                      </a:r>
                      <a:r>
                        <a:rPr lang="en-US" sz="1800" dirty="0" err="1"/>
                        <a:t>dan</a:t>
                      </a:r>
                      <a:r>
                        <a:rPr lang="en-US" sz="1800" dirty="0"/>
                        <a:t> quasi </a:t>
                      </a:r>
                      <a:r>
                        <a:rPr lang="en-US" sz="1800" dirty="0" err="1"/>
                        <a:t>eksperimantal</a:t>
                      </a:r>
                      <a:endParaRPr lang="en-US" sz="1800" dirty="0"/>
                    </a:p>
                  </a:txBody>
                  <a:tcPr anchor="ctr"/>
                </a:tc>
                <a:extLst>
                  <a:ext uri="{0D108BD9-81ED-4DB2-BD59-A6C34878D82A}">
                    <a16:rowId xmlns:a16="http://schemas.microsoft.com/office/drawing/2014/main" xmlns="" val="10001"/>
                  </a:ext>
                </a:extLst>
              </a:tr>
              <a:tr h="417845">
                <a:tc>
                  <a:txBody>
                    <a:bodyPr/>
                    <a:lstStyle/>
                    <a:p>
                      <a:pPr algn="l"/>
                      <a:r>
                        <a:rPr lang="en-US" sz="1800" dirty="0"/>
                        <a:t>Volume </a:t>
                      </a:r>
                      <a:r>
                        <a:rPr lang="en-US" sz="1800" dirty="0" err="1"/>
                        <a:t>Bukti</a:t>
                      </a:r>
                      <a:endParaRPr lang="en-US" sz="1800" dirty="0"/>
                    </a:p>
                  </a:txBody>
                  <a:tcPr anchor="ctr"/>
                </a:tc>
                <a:tc>
                  <a:txBody>
                    <a:bodyPr/>
                    <a:lstStyle/>
                    <a:p>
                      <a:pPr algn="ctr"/>
                      <a:r>
                        <a:rPr lang="en-US" sz="1800" dirty="0" err="1"/>
                        <a:t>Lebih</a:t>
                      </a:r>
                      <a:r>
                        <a:rPr lang="en-US" sz="1800" dirty="0"/>
                        <a:t> </a:t>
                      </a:r>
                      <a:r>
                        <a:rPr lang="en-US" sz="1800" dirty="0" err="1"/>
                        <a:t>Besar</a:t>
                      </a:r>
                      <a:endParaRPr lang="en-US" sz="1800" dirty="0"/>
                    </a:p>
                  </a:txBody>
                  <a:tcPr anchor="ctr"/>
                </a:tc>
                <a:tc>
                  <a:txBody>
                    <a:bodyPr/>
                    <a:lstStyle/>
                    <a:p>
                      <a:pPr algn="ctr"/>
                      <a:r>
                        <a:rPr lang="en-US" sz="1800" dirty="0" err="1"/>
                        <a:t>Lebih</a:t>
                      </a:r>
                      <a:r>
                        <a:rPr lang="en-US" sz="1800" dirty="0"/>
                        <a:t> Kecil</a:t>
                      </a:r>
                    </a:p>
                  </a:txBody>
                  <a:tcPr anchor="ctr"/>
                </a:tc>
                <a:extLst>
                  <a:ext uri="{0D108BD9-81ED-4DB2-BD59-A6C34878D82A}">
                    <a16:rowId xmlns:a16="http://schemas.microsoft.com/office/drawing/2014/main" xmlns="" val="10002"/>
                  </a:ext>
                </a:extLst>
              </a:tr>
              <a:tr h="766049">
                <a:tc>
                  <a:txBody>
                    <a:bodyPr/>
                    <a:lstStyle/>
                    <a:p>
                      <a:pPr algn="l"/>
                      <a:r>
                        <a:rPr lang="en-US" sz="1800" dirty="0" err="1"/>
                        <a:t>Waktu</a:t>
                      </a:r>
                      <a:r>
                        <a:rPr lang="en-US" sz="1800" dirty="0"/>
                        <a:t> </a:t>
                      </a:r>
                      <a:r>
                        <a:rPr lang="en-US" sz="1800" dirty="0" err="1"/>
                        <a:t>Intervensi</a:t>
                      </a:r>
                      <a:r>
                        <a:rPr lang="en-US" sz="1800" dirty="0"/>
                        <a:t> </a:t>
                      </a:r>
                      <a:r>
                        <a:rPr lang="en-US" sz="1800" dirty="0" err="1"/>
                        <a:t>hingga</a:t>
                      </a:r>
                      <a:r>
                        <a:rPr lang="en-US" sz="1800" dirty="0"/>
                        <a:t> outcome </a:t>
                      </a:r>
                      <a:r>
                        <a:rPr lang="en-US" sz="1800" dirty="0" err="1"/>
                        <a:t>muncul</a:t>
                      </a:r>
                      <a:endParaRPr lang="en-US" sz="1800" dirty="0"/>
                    </a:p>
                  </a:txBody>
                  <a:tcPr anchor="ctr"/>
                </a:tc>
                <a:tc>
                  <a:txBody>
                    <a:bodyPr/>
                    <a:lstStyle/>
                    <a:p>
                      <a:pPr algn="ctr"/>
                      <a:r>
                        <a:rPr lang="en-US" sz="1800" dirty="0" err="1"/>
                        <a:t>Lebih</a:t>
                      </a:r>
                      <a:r>
                        <a:rPr lang="en-US" sz="1800" baseline="0" dirty="0"/>
                        <a:t> </a:t>
                      </a:r>
                      <a:r>
                        <a:rPr lang="en-US" sz="1800" baseline="0" dirty="0" err="1"/>
                        <a:t>Pendek</a:t>
                      </a:r>
                      <a:endParaRPr lang="en-US" sz="1800" dirty="0"/>
                    </a:p>
                  </a:txBody>
                  <a:tcPr anchor="ctr"/>
                </a:tc>
                <a:tc>
                  <a:txBody>
                    <a:bodyPr/>
                    <a:lstStyle/>
                    <a:p>
                      <a:pPr algn="ctr"/>
                      <a:r>
                        <a:rPr lang="en-US" sz="1800" dirty="0" err="1"/>
                        <a:t>Lebih</a:t>
                      </a:r>
                      <a:r>
                        <a:rPr lang="en-US" sz="1800" dirty="0"/>
                        <a:t> </a:t>
                      </a:r>
                      <a:r>
                        <a:rPr lang="en-US" sz="1800" dirty="0" err="1"/>
                        <a:t>Panjang</a:t>
                      </a:r>
                      <a:endParaRPr lang="en-US" sz="1800" dirty="0"/>
                    </a:p>
                  </a:txBody>
                  <a:tcPr anchor="ctr"/>
                </a:tc>
                <a:extLst>
                  <a:ext uri="{0D108BD9-81ED-4DB2-BD59-A6C34878D82A}">
                    <a16:rowId xmlns:a16="http://schemas.microsoft.com/office/drawing/2014/main" xmlns="" val="10003"/>
                  </a:ext>
                </a:extLst>
              </a:tr>
              <a:tr h="691202">
                <a:tc>
                  <a:txBody>
                    <a:bodyPr/>
                    <a:lstStyle/>
                    <a:p>
                      <a:pPr algn="l"/>
                      <a:r>
                        <a:rPr lang="en-US" sz="1800" dirty="0" err="1"/>
                        <a:t>Pelatihan</a:t>
                      </a:r>
                      <a:r>
                        <a:rPr lang="en-US" sz="1800" dirty="0"/>
                        <a:t> </a:t>
                      </a:r>
                      <a:r>
                        <a:rPr lang="en-US" sz="1800" dirty="0" err="1"/>
                        <a:t>profesional</a:t>
                      </a:r>
                      <a:endParaRPr lang="en-US" sz="1800" dirty="0"/>
                    </a:p>
                  </a:txBody>
                  <a:tcPr anchor="ctr"/>
                </a:tc>
                <a:tc>
                  <a:txBody>
                    <a:bodyPr/>
                    <a:lstStyle/>
                    <a:p>
                      <a:pPr algn="ctr"/>
                      <a:r>
                        <a:rPr lang="en-US" sz="1800" dirty="0" err="1"/>
                        <a:t>Lebih</a:t>
                      </a:r>
                      <a:r>
                        <a:rPr lang="en-US" sz="1800" dirty="0"/>
                        <a:t> formal, </a:t>
                      </a:r>
                      <a:r>
                        <a:rPr lang="en-US" sz="1800" dirty="0" err="1"/>
                        <a:t>dengan</a:t>
                      </a:r>
                      <a:r>
                        <a:rPr lang="en-US" sz="1800" dirty="0"/>
                        <a:t> </a:t>
                      </a:r>
                      <a:r>
                        <a:rPr lang="en-US" sz="1800" dirty="0" err="1"/>
                        <a:t>sertifikat</a:t>
                      </a:r>
                      <a:r>
                        <a:rPr lang="en-US" sz="1800" dirty="0"/>
                        <a:t> </a:t>
                      </a:r>
                      <a:r>
                        <a:rPr lang="en-US" sz="1800" dirty="0" err="1"/>
                        <a:t>atau</a:t>
                      </a:r>
                      <a:r>
                        <a:rPr lang="en-US" sz="1800" dirty="0"/>
                        <a:t> </a:t>
                      </a:r>
                      <a:r>
                        <a:rPr lang="en-US" sz="1800" dirty="0" err="1"/>
                        <a:t>lisensi</a:t>
                      </a:r>
                      <a:endParaRPr lang="en-US" sz="1800" dirty="0"/>
                    </a:p>
                  </a:txBody>
                  <a:tcPr anchor="ctr"/>
                </a:tc>
                <a:tc>
                  <a:txBody>
                    <a:bodyPr/>
                    <a:lstStyle/>
                    <a:p>
                      <a:pPr algn="ctr"/>
                      <a:r>
                        <a:rPr lang="en-US" sz="1800" dirty="0" err="1"/>
                        <a:t>Kurang</a:t>
                      </a:r>
                      <a:r>
                        <a:rPr lang="en-US" sz="1800" dirty="0"/>
                        <a:t> formal</a:t>
                      </a:r>
                      <a:r>
                        <a:rPr lang="en-US" sz="1800"/>
                        <a:t>, belum ada </a:t>
                      </a:r>
                      <a:r>
                        <a:rPr lang="en-US" sz="1800" dirty="0" err="1"/>
                        <a:t>standar</a:t>
                      </a:r>
                      <a:r>
                        <a:rPr lang="en-US" sz="1800" baseline="0" dirty="0"/>
                        <a:t> </a:t>
                      </a:r>
                      <a:r>
                        <a:rPr lang="en-US" sz="1800" baseline="0" dirty="0" err="1"/>
                        <a:t>sertifikasi</a:t>
                      </a:r>
                      <a:endParaRPr lang="en-US" sz="1800" dirty="0"/>
                    </a:p>
                  </a:txBody>
                  <a:tcPr anchor="ctr"/>
                </a:tc>
                <a:extLst>
                  <a:ext uri="{0D108BD9-81ED-4DB2-BD59-A6C34878D82A}">
                    <a16:rowId xmlns:a16="http://schemas.microsoft.com/office/drawing/2014/main" xmlns="" val="10004"/>
                  </a:ext>
                </a:extLst>
              </a:tr>
              <a:tr h="672001">
                <a:tc>
                  <a:txBody>
                    <a:bodyPr/>
                    <a:lstStyle/>
                    <a:p>
                      <a:pPr algn="l"/>
                      <a:r>
                        <a:rPr lang="en-US" sz="1800" dirty="0" err="1"/>
                        <a:t>Pembuatan</a:t>
                      </a:r>
                      <a:r>
                        <a:rPr lang="en-US" sz="1800" dirty="0"/>
                        <a:t> </a:t>
                      </a:r>
                      <a:r>
                        <a:rPr lang="en-US" sz="1800" dirty="0" err="1"/>
                        <a:t>Keputusan</a:t>
                      </a:r>
                      <a:endParaRPr lang="en-US" sz="1800" dirty="0"/>
                    </a:p>
                  </a:txBody>
                  <a:tcPr anchor="ctr"/>
                </a:tc>
                <a:tc>
                  <a:txBody>
                    <a:bodyPr/>
                    <a:lstStyle/>
                    <a:p>
                      <a:pPr algn="ctr"/>
                      <a:r>
                        <a:rPr lang="en-US" sz="1800" dirty="0"/>
                        <a:t>Individual</a:t>
                      </a:r>
                    </a:p>
                  </a:txBody>
                  <a:tcPr anchor="ctr"/>
                </a:tc>
                <a:tc>
                  <a:txBody>
                    <a:bodyPr/>
                    <a:lstStyle/>
                    <a:p>
                      <a:pPr algn="ctr"/>
                      <a:r>
                        <a:rPr lang="en-US" sz="1800" dirty="0"/>
                        <a:t>Tim</a:t>
                      </a:r>
                    </a:p>
                  </a:txBody>
                  <a:tcPr anchor="ctr"/>
                </a:tc>
                <a:extLst>
                  <a:ext uri="{0D108BD9-81ED-4DB2-BD59-A6C34878D82A}">
                    <a16:rowId xmlns:a16="http://schemas.microsoft.com/office/drawing/2014/main" xmlns="" val="10005"/>
                  </a:ext>
                </a:extLst>
              </a:tr>
            </a:tbl>
          </a:graphicData>
        </a:graphic>
      </p:graphicFrame>
      <p:sp>
        <p:nvSpPr>
          <p:cNvPr id="5" name="TextBox 4">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8</a:t>
            </a:fld>
            <a:endParaRPr lang="en-US" dirty="0">
              <a:latin typeface="Tw Cen MT" panose="020B0602020104020603" pitchFamily="34" charset="0"/>
            </a:endParaRPr>
          </a:p>
        </p:txBody>
      </p:sp>
      <p:sp>
        <p:nvSpPr>
          <p:cNvPr id="6"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3310042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rgbClr val="000000"/>
                </a:solidFill>
              </a:rPr>
              <a:t>PROBLEM</a:t>
            </a:r>
            <a:endParaRPr lang="id-ID" dirty="0">
              <a:solidFill>
                <a:srgbClr val="000000"/>
              </a:solidFill>
            </a:endParaRPr>
          </a:p>
        </p:txBody>
      </p:sp>
      <p:sp>
        <p:nvSpPr>
          <p:cNvPr id="3" name="Content Placeholder 2"/>
          <p:cNvSpPr>
            <a:spLocks noGrp="1"/>
          </p:cNvSpPr>
          <p:nvPr>
            <p:ph idx="1"/>
          </p:nvPr>
        </p:nvSpPr>
        <p:spPr>
          <a:xfrm>
            <a:off x="457200" y="1333500"/>
            <a:ext cx="8229600" cy="1457794"/>
          </a:xfrm>
          <a:solidFill>
            <a:srgbClr val="FFFF00"/>
          </a:solidFill>
          <a:ln w="38100">
            <a:solidFill>
              <a:schemeClr val="accent1"/>
            </a:solidFill>
          </a:ln>
        </p:spPr>
        <p:txBody>
          <a:bodyPr/>
          <a:lstStyle/>
          <a:p>
            <a:pPr algn="ctr"/>
            <a:r>
              <a:rPr lang="en-US" sz="4000" b="1" dirty="0">
                <a:solidFill>
                  <a:srgbClr val="000000"/>
                </a:solidFill>
                <a:latin typeface="Tw Cen MT" pitchFamily="34" charset="0"/>
              </a:rPr>
              <a:t>2. </a:t>
            </a:r>
            <a:r>
              <a:rPr lang="en-US" sz="4000" b="1" dirty="0" err="1">
                <a:solidFill>
                  <a:srgbClr val="000000"/>
                </a:solidFill>
                <a:latin typeface="Tw Cen MT" pitchFamily="34" charset="0"/>
              </a:rPr>
              <a:t>Morbiditas</a:t>
            </a:r>
            <a:r>
              <a:rPr lang="en-US" sz="4000" b="1" dirty="0">
                <a:solidFill>
                  <a:srgbClr val="000000"/>
                </a:solidFill>
                <a:latin typeface="Tw Cen MT" pitchFamily="34" charset="0"/>
              </a:rPr>
              <a:t> </a:t>
            </a:r>
            <a:r>
              <a:rPr lang="en-US" sz="4000" b="1" dirty="0" err="1">
                <a:solidFill>
                  <a:srgbClr val="000000"/>
                </a:solidFill>
                <a:latin typeface="Tw Cen MT" pitchFamily="34" charset="0"/>
              </a:rPr>
              <a:t>dan</a:t>
            </a:r>
            <a:r>
              <a:rPr lang="en-US" sz="4000" b="1" dirty="0">
                <a:solidFill>
                  <a:srgbClr val="000000"/>
                </a:solidFill>
                <a:latin typeface="Tw Cen MT" pitchFamily="34" charset="0"/>
              </a:rPr>
              <a:t> </a:t>
            </a:r>
            <a:r>
              <a:rPr lang="en-US" sz="4000" b="1" dirty="0" err="1">
                <a:solidFill>
                  <a:srgbClr val="000000"/>
                </a:solidFill>
                <a:latin typeface="Tw Cen MT" pitchFamily="34" charset="0"/>
              </a:rPr>
              <a:t>Mortalitas</a:t>
            </a:r>
            <a:r>
              <a:rPr lang="en-US" sz="4000" b="1" dirty="0">
                <a:solidFill>
                  <a:srgbClr val="000000"/>
                </a:solidFill>
                <a:latin typeface="Tw Cen MT" pitchFamily="34" charset="0"/>
              </a:rPr>
              <a:t> </a:t>
            </a:r>
            <a:r>
              <a:rPr lang="en-US" sz="4000" b="1" dirty="0" err="1">
                <a:solidFill>
                  <a:srgbClr val="000000"/>
                </a:solidFill>
                <a:latin typeface="Tw Cen MT" pitchFamily="34" charset="0"/>
              </a:rPr>
              <a:t>untuk</a:t>
            </a:r>
            <a:r>
              <a:rPr lang="en-US" sz="4000" b="1" dirty="0">
                <a:solidFill>
                  <a:srgbClr val="000000"/>
                </a:solidFill>
                <a:latin typeface="Tw Cen MT" pitchFamily="34" charset="0"/>
              </a:rPr>
              <a:t> </a:t>
            </a:r>
            <a:r>
              <a:rPr lang="en-US" sz="4000" b="1" dirty="0" err="1">
                <a:solidFill>
                  <a:srgbClr val="000000"/>
                </a:solidFill>
                <a:latin typeface="Tw Cen MT" pitchFamily="34" charset="0"/>
              </a:rPr>
              <a:t>mendeskripsikan</a:t>
            </a:r>
            <a:r>
              <a:rPr lang="en-US" sz="4000" b="1" dirty="0">
                <a:solidFill>
                  <a:srgbClr val="000000"/>
                </a:solidFill>
                <a:latin typeface="Tw Cen MT" pitchFamily="34" charset="0"/>
              </a:rPr>
              <a:t> </a:t>
            </a:r>
            <a:r>
              <a:rPr lang="en-US" sz="4000" b="1" dirty="0" err="1">
                <a:solidFill>
                  <a:srgbClr val="000000"/>
                </a:solidFill>
                <a:latin typeface="Tw Cen MT" pitchFamily="34" charset="0"/>
              </a:rPr>
              <a:t>masalah</a:t>
            </a:r>
            <a:r>
              <a:rPr lang="en-US" sz="4000" b="1" dirty="0">
                <a:solidFill>
                  <a:srgbClr val="000000"/>
                </a:solidFill>
                <a:latin typeface="Tw Cen MT" pitchFamily="34" charset="0"/>
              </a:rPr>
              <a:t> </a:t>
            </a:r>
            <a:r>
              <a:rPr lang="en-US" sz="4000" b="1" dirty="0" err="1">
                <a:solidFill>
                  <a:srgbClr val="000000"/>
                </a:solidFill>
                <a:latin typeface="Tw Cen MT" pitchFamily="34" charset="0"/>
              </a:rPr>
              <a:t>kesmas</a:t>
            </a:r>
            <a:endParaRPr lang="id-ID" sz="4000" b="1" dirty="0">
              <a:solidFill>
                <a:srgbClr val="000000"/>
              </a:solidFill>
            </a:endParaRPr>
          </a:p>
          <a:p>
            <a:pPr algn="ctr"/>
            <a:endParaRPr lang="id-ID" b="1" dirty="0">
              <a:solidFill>
                <a:srgbClr val="FF0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3989" y="3052997"/>
            <a:ext cx="2943225" cy="2285427"/>
          </a:xfrm>
          <a:prstGeom prst="rect">
            <a:avLst/>
          </a:prstGeom>
        </p:spPr>
      </p:pic>
      <p:sp>
        <p:nvSpPr>
          <p:cNvPr id="5" name="Rectangle 4"/>
          <p:cNvSpPr/>
          <p:nvPr/>
        </p:nvSpPr>
        <p:spPr>
          <a:xfrm>
            <a:off x="762000" y="5371527"/>
            <a:ext cx="1967205" cy="369332"/>
          </a:xfrm>
          <a:prstGeom prst="rect">
            <a:avLst/>
          </a:prstGeom>
        </p:spPr>
        <p:txBody>
          <a:bodyPr wrap="none">
            <a:spAutoFit/>
          </a:bodyPr>
          <a:lstStyle/>
          <a:p>
            <a:r>
              <a:rPr lang="en-US"/>
              <a:t>Kompasiana.com</a:t>
            </a:r>
            <a:endParaRPr lang="id-ID"/>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08820" y="3487349"/>
            <a:ext cx="2148434" cy="1416721"/>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48859" y="3204098"/>
            <a:ext cx="3529667" cy="1983224"/>
          </a:xfrm>
          <a:prstGeom prst="rect">
            <a:avLst/>
          </a:prstGeom>
        </p:spPr>
      </p:pic>
      <p:sp>
        <p:nvSpPr>
          <p:cNvPr id="11" name="TextBox 10">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9</a:t>
            </a:fld>
            <a:endParaRPr lang="en-US" dirty="0">
              <a:latin typeface="Tw Cen MT" panose="020B0602020104020603" pitchFamily="34" charset="0"/>
            </a:endParaRPr>
          </a:p>
        </p:txBody>
      </p:sp>
      <p:sp>
        <p:nvSpPr>
          <p:cNvPr id="12"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1331629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3106</TotalTime>
  <Words>1600</Words>
  <Application>Microsoft Macintosh PowerPoint</Application>
  <PresentationFormat>On-screen Show (16:10)</PresentationFormat>
  <Paragraphs>246</Paragraphs>
  <Slides>23</Slides>
  <Notes>5</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Clarity</vt:lpstr>
      <vt:lpstr>PowerPoint Presentation</vt:lpstr>
      <vt:lpstr>Tujuan pembelajaran</vt:lpstr>
      <vt:lpstr>PowerPoint Presentation</vt:lpstr>
      <vt:lpstr>Kesehatan Masyarakat Berbasis Bukti</vt:lpstr>
      <vt:lpstr>TAHAPAN KESEHATAN MASYARAKAT BERBASIS BUKTI</vt:lpstr>
      <vt:lpstr>KESMAS BERBASIS BUKTI  PERI</vt:lpstr>
      <vt:lpstr>CONTOH KESMAS BERBASIS BUKTI</vt:lpstr>
      <vt:lpstr>PERBEDAAN KESMAS BERBASIS BUKTI DENGAN KEDOKTERAN BERBASIS BUKTI</vt:lpstr>
      <vt:lpstr>PROBLEM</vt:lpstr>
      <vt:lpstr>BESARAN MASALAH KESMAS</vt:lpstr>
      <vt:lpstr>LANGKAH-2 MENDESKRIPSIKAN MASALAH KESMAS</vt:lpstr>
      <vt:lpstr>ETIOLOGI</vt:lpstr>
      <vt:lpstr>SYARAT HUBUNGAN SEBAB-AKIBAT</vt:lpstr>
      <vt:lpstr>REKOMENDASI</vt:lpstr>
      <vt:lpstr>REKOMENDASI UNTUK MENGURANGI DAMPAK</vt:lpstr>
      <vt:lpstr>REKOMENDASI UNTUK MENGURANGI DAMPAK</vt:lpstr>
      <vt:lpstr>IMPLEMENTASI</vt:lpstr>
      <vt:lpstr>IMPLEMENTASI INTERVENSI BERBASIS BUKTI</vt:lpstr>
      <vt:lpstr>TARGET DAN LEVEL IMPLEMENTASI</vt:lpstr>
      <vt:lpstr>PowerPoint Presentation</vt:lpstr>
      <vt:lpstr>PowerPoint Presentation</vt:lpstr>
      <vt:lpstr>PENGAKUAN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Sesi 6-Penyakit Tidak Menular</dc:title>
  <dc:creator>Prilly Agustina M</dc:creator>
  <cp:keywords>Daskesmas 2013</cp:keywords>
  <cp:lastModifiedBy>Zakianis Arifin</cp:lastModifiedBy>
  <cp:revision>305</cp:revision>
  <dcterms:created xsi:type="dcterms:W3CDTF">2013-10-06T05:53:18Z</dcterms:created>
  <dcterms:modified xsi:type="dcterms:W3CDTF">2020-09-11T07:49:57Z</dcterms:modified>
  <cp:category>Bahan Ajar Kuliah</cp:category>
</cp:coreProperties>
</file>