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3" r:id="rId4"/>
    <p:sldId id="258" r:id="rId5"/>
    <p:sldId id="259" r:id="rId6"/>
    <p:sldId id="260" r:id="rId7"/>
    <p:sldId id="264" r:id="rId8"/>
    <p:sldId id="261" r:id="rId9"/>
    <p:sldId id="262"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46" d="100"/>
          <a:sy n="46" d="100"/>
        </p:scale>
        <p:origin x="78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28AF796-A823-482B-9A18-D555A363A713}" type="datetimeFigureOut">
              <a:rPr lang="en-US" smtClean="0"/>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483D84-8A31-445A-99BF-6A8CF6747291}" type="slidenum">
              <a:rPr lang="en-US" smtClean="0"/>
              <a:t>‹#›</a:t>
            </a:fld>
            <a:endParaRPr lang="en-US"/>
          </a:p>
        </p:txBody>
      </p:sp>
    </p:spTree>
    <p:extLst>
      <p:ext uri="{BB962C8B-B14F-4D97-AF65-F5344CB8AC3E}">
        <p14:creationId xmlns:p14="http://schemas.microsoft.com/office/powerpoint/2010/main" val="13270475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28AF796-A823-482B-9A18-D555A363A713}" type="datetimeFigureOut">
              <a:rPr lang="en-US" smtClean="0"/>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483D84-8A31-445A-99BF-6A8CF6747291}" type="slidenum">
              <a:rPr lang="en-US" smtClean="0"/>
              <a:t>‹#›</a:t>
            </a:fld>
            <a:endParaRPr lang="en-US"/>
          </a:p>
        </p:txBody>
      </p:sp>
    </p:spTree>
    <p:extLst>
      <p:ext uri="{BB962C8B-B14F-4D97-AF65-F5344CB8AC3E}">
        <p14:creationId xmlns:p14="http://schemas.microsoft.com/office/powerpoint/2010/main" val="10494587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28AF796-A823-482B-9A18-D555A363A713}" type="datetimeFigureOut">
              <a:rPr lang="en-US" smtClean="0"/>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483D84-8A31-445A-99BF-6A8CF6747291}"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5905786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28AF796-A823-482B-9A18-D555A363A713}" type="datetimeFigureOut">
              <a:rPr lang="en-US" smtClean="0"/>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483D84-8A31-445A-99BF-6A8CF6747291}" type="slidenum">
              <a:rPr lang="en-US" smtClean="0"/>
              <a:t>‹#›</a:t>
            </a:fld>
            <a:endParaRPr lang="en-US"/>
          </a:p>
        </p:txBody>
      </p:sp>
    </p:spTree>
    <p:extLst>
      <p:ext uri="{BB962C8B-B14F-4D97-AF65-F5344CB8AC3E}">
        <p14:creationId xmlns:p14="http://schemas.microsoft.com/office/powerpoint/2010/main" val="28606202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28AF796-A823-482B-9A18-D555A363A713}" type="datetimeFigureOut">
              <a:rPr lang="en-US" smtClean="0"/>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483D84-8A31-445A-99BF-6A8CF6747291}"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64134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28AF796-A823-482B-9A18-D555A363A713}" type="datetimeFigureOut">
              <a:rPr lang="en-US" smtClean="0"/>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483D84-8A31-445A-99BF-6A8CF6747291}" type="slidenum">
              <a:rPr lang="en-US" smtClean="0"/>
              <a:t>‹#›</a:t>
            </a:fld>
            <a:endParaRPr lang="en-US"/>
          </a:p>
        </p:txBody>
      </p:sp>
    </p:spTree>
    <p:extLst>
      <p:ext uri="{BB962C8B-B14F-4D97-AF65-F5344CB8AC3E}">
        <p14:creationId xmlns:p14="http://schemas.microsoft.com/office/powerpoint/2010/main" val="41027302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28AF796-A823-482B-9A18-D555A363A713}" type="datetimeFigureOut">
              <a:rPr lang="en-US" smtClean="0"/>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483D84-8A31-445A-99BF-6A8CF6747291}" type="slidenum">
              <a:rPr lang="en-US" smtClean="0"/>
              <a:t>‹#›</a:t>
            </a:fld>
            <a:endParaRPr lang="en-US"/>
          </a:p>
        </p:txBody>
      </p:sp>
    </p:spTree>
    <p:extLst>
      <p:ext uri="{BB962C8B-B14F-4D97-AF65-F5344CB8AC3E}">
        <p14:creationId xmlns:p14="http://schemas.microsoft.com/office/powerpoint/2010/main" val="7575770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28AF796-A823-482B-9A18-D555A363A713}" type="datetimeFigureOut">
              <a:rPr lang="en-US" smtClean="0"/>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483D84-8A31-445A-99BF-6A8CF6747291}" type="slidenum">
              <a:rPr lang="en-US" smtClean="0"/>
              <a:t>‹#›</a:t>
            </a:fld>
            <a:endParaRPr lang="en-US"/>
          </a:p>
        </p:txBody>
      </p:sp>
    </p:spTree>
    <p:extLst>
      <p:ext uri="{BB962C8B-B14F-4D97-AF65-F5344CB8AC3E}">
        <p14:creationId xmlns:p14="http://schemas.microsoft.com/office/powerpoint/2010/main" val="808538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28AF796-A823-482B-9A18-D555A363A713}" type="datetimeFigureOut">
              <a:rPr lang="en-US" smtClean="0"/>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483D84-8A31-445A-99BF-6A8CF6747291}" type="slidenum">
              <a:rPr lang="en-US" smtClean="0"/>
              <a:t>‹#›</a:t>
            </a:fld>
            <a:endParaRPr lang="en-US"/>
          </a:p>
        </p:txBody>
      </p:sp>
    </p:spTree>
    <p:extLst>
      <p:ext uri="{BB962C8B-B14F-4D97-AF65-F5344CB8AC3E}">
        <p14:creationId xmlns:p14="http://schemas.microsoft.com/office/powerpoint/2010/main" val="35439399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28AF796-A823-482B-9A18-D555A363A713}" type="datetimeFigureOut">
              <a:rPr lang="en-US" smtClean="0"/>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483D84-8A31-445A-99BF-6A8CF6747291}" type="slidenum">
              <a:rPr lang="en-US" smtClean="0"/>
              <a:t>‹#›</a:t>
            </a:fld>
            <a:endParaRPr lang="en-US"/>
          </a:p>
        </p:txBody>
      </p:sp>
    </p:spTree>
    <p:extLst>
      <p:ext uri="{BB962C8B-B14F-4D97-AF65-F5344CB8AC3E}">
        <p14:creationId xmlns:p14="http://schemas.microsoft.com/office/powerpoint/2010/main" val="3416696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28AF796-A823-482B-9A18-D555A363A713}" type="datetimeFigureOut">
              <a:rPr lang="en-US" smtClean="0"/>
              <a:t>11/7/2019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483D84-8A31-445A-99BF-6A8CF6747291}" type="slidenum">
              <a:rPr lang="en-US" smtClean="0"/>
              <a:t>‹#›</a:t>
            </a:fld>
            <a:endParaRPr lang="en-US"/>
          </a:p>
        </p:txBody>
      </p:sp>
    </p:spTree>
    <p:extLst>
      <p:ext uri="{BB962C8B-B14F-4D97-AF65-F5344CB8AC3E}">
        <p14:creationId xmlns:p14="http://schemas.microsoft.com/office/powerpoint/2010/main" val="12116831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28AF796-A823-482B-9A18-D555A363A713}" type="datetimeFigureOut">
              <a:rPr lang="en-US" smtClean="0"/>
              <a:t>11/7/2019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483D84-8A31-445A-99BF-6A8CF6747291}" type="slidenum">
              <a:rPr lang="en-US" smtClean="0"/>
              <a:t>‹#›</a:t>
            </a:fld>
            <a:endParaRPr lang="en-US"/>
          </a:p>
        </p:txBody>
      </p:sp>
    </p:spTree>
    <p:extLst>
      <p:ext uri="{BB962C8B-B14F-4D97-AF65-F5344CB8AC3E}">
        <p14:creationId xmlns:p14="http://schemas.microsoft.com/office/powerpoint/2010/main" val="1537178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28AF796-A823-482B-9A18-D555A363A713}" type="datetimeFigureOut">
              <a:rPr lang="en-US" smtClean="0"/>
              <a:t>11/7/2019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D483D84-8A31-445A-99BF-6A8CF6747291}" type="slidenum">
              <a:rPr lang="en-US" smtClean="0"/>
              <a:t>‹#›</a:t>
            </a:fld>
            <a:endParaRPr lang="en-US"/>
          </a:p>
        </p:txBody>
      </p:sp>
    </p:spTree>
    <p:extLst>
      <p:ext uri="{BB962C8B-B14F-4D97-AF65-F5344CB8AC3E}">
        <p14:creationId xmlns:p14="http://schemas.microsoft.com/office/powerpoint/2010/main" val="40569799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8AF796-A823-482B-9A18-D555A363A713}" type="datetimeFigureOut">
              <a:rPr lang="en-US" smtClean="0"/>
              <a:t>11/7/2019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483D84-8A31-445A-99BF-6A8CF6747291}" type="slidenum">
              <a:rPr lang="en-US" smtClean="0"/>
              <a:t>‹#›</a:t>
            </a:fld>
            <a:endParaRPr lang="en-US"/>
          </a:p>
        </p:txBody>
      </p:sp>
    </p:spTree>
    <p:extLst>
      <p:ext uri="{BB962C8B-B14F-4D97-AF65-F5344CB8AC3E}">
        <p14:creationId xmlns:p14="http://schemas.microsoft.com/office/powerpoint/2010/main" val="5506560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28AF796-A823-482B-9A18-D555A363A713}" type="datetimeFigureOut">
              <a:rPr lang="en-US" smtClean="0"/>
              <a:t>11/7/2019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483D84-8A31-445A-99BF-6A8CF6747291}" type="slidenum">
              <a:rPr lang="en-US" smtClean="0"/>
              <a:t>‹#›</a:t>
            </a:fld>
            <a:endParaRPr lang="en-US"/>
          </a:p>
        </p:txBody>
      </p:sp>
    </p:spTree>
    <p:extLst>
      <p:ext uri="{BB962C8B-B14F-4D97-AF65-F5344CB8AC3E}">
        <p14:creationId xmlns:p14="http://schemas.microsoft.com/office/powerpoint/2010/main" val="19449250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28AF796-A823-482B-9A18-D555A363A713}" type="datetimeFigureOut">
              <a:rPr lang="en-US" smtClean="0"/>
              <a:t>11/7/2019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483D84-8A31-445A-99BF-6A8CF6747291}" type="slidenum">
              <a:rPr lang="en-US" smtClean="0"/>
              <a:t>‹#›</a:t>
            </a:fld>
            <a:endParaRPr lang="en-US"/>
          </a:p>
        </p:txBody>
      </p:sp>
    </p:spTree>
    <p:extLst>
      <p:ext uri="{BB962C8B-B14F-4D97-AF65-F5344CB8AC3E}">
        <p14:creationId xmlns:p14="http://schemas.microsoft.com/office/powerpoint/2010/main" val="29695989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28AF796-A823-482B-9A18-D555A363A713}" type="datetimeFigureOut">
              <a:rPr lang="en-US" smtClean="0"/>
              <a:t>11/7/2019</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D483D84-8A31-445A-99BF-6A8CF6747291}" type="slidenum">
              <a:rPr lang="en-US" smtClean="0"/>
              <a:t>‹#›</a:t>
            </a:fld>
            <a:endParaRPr lang="en-US"/>
          </a:p>
        </p:txBody>
      </p:sp>
    </p:spTree>
    <p:extLst>
      <p:ext uri="{BB962C8B-B14F-4D97-AF65-F5344CB8AC3E}">
        <p14:creationId xmlns:p14="http://schemas.microsoft.com/office/powerpoint/2010/main" val="15448979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MS </a:t>
            </a:r>
            <a:r>
              <a:rPr lang="en-US" dirty="0" err="1" smtClean="0"/>
              <a:t>Excell</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6629158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400" dirty="0" smtClean="0"/>
              <a:t>Using Basic Formulas and functions</a:t>
            </a:r>
            <a:endParaRPr lang="en-US" sz="5400" dirty="0"/>
          </a:p>
        </p:txBody>
      </p:sp>
      <p:sp>
        <p:nvSpPr>
          <p:cNvPr id="3" name="Content Placeholder 2"/>
          <p:cNvSpPr>
            <a:spLocks noGrp="1"/>
          </p:cNvSpPr>
          <p:nvPr>
            <p:ph idx="1"/>
          </p:nvPr>
        </p:nvSpPr>
        <p:spPr/>
        <p:txBody>
          <a:bodyPr>
            <a:normAutofit fontScale="85000" lnSpcReduction="20000"/>
          </a:bodyPr>
          <a:lstStyle/>
          <a:p>
            <a:r>
              <a:rPr lang="en-US" sz="4800" dirty="0" smtClean="0"/>
              <a:t>Understanding and Displaying Formulas</a:t>
            </a:r>
          </a:p>
          <a:p>
            <a:r>
              <a:rPr lang="en-US" sz="4800" dirty="0" smtClean="0"/>
              <a:t>Using Cell References in Formulas</a:t>
            </a:r>
          </a:p>
          <a:p>
            <a:r>
              <a:rPr lang="en-US" sz="4800" dirty="0" smtClean="0"/>
              <a:t>Using External Cell References</a:t>
            </a:r>
          </a:p>
          <a:p>
            <a:r>
              <a:rPr lang="en-US" sz="4800" dirty="0" smtClean="0"/>
              <a:t>Using functions</a:t>
            </a:r>
          </a:p>
          <a:p>
            <a:r>
              <a:rPr lang="en-US" sz="4800" dirty="0" smtClean="0"/>
              <a:t>Text Formula</a:t>
            </a:r>
            <a:endParaRPr lang="en-US" sz="4800" dirty="0"/>
          </a:p>
        </p:txBody>
      </p:sp>
    </p:spTree>
    <p:extLst>
      <p:ext uri="{BB962C8B-B14F-4D97-AF65-F5344CB8AC3E}">
        <p14:creationId xmlns:p14="http://schemas.microsoft.com/office/powerpoint/2010/main" val="32504196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Understanding and Displaying Formulas</a:t>
            </a:r>
            <a:endParaRPr lang="en-US" dirty="0" smtClean="0"/>
          </a:p>
        </p:txBody>
      </p:sp>
      <p:sp>
        <p:nvSpPr>
          <p:cNvPr id="5" name="Rectangle 4"/>
          <p:cNvSpPr/>
          <p:nvPr/>
        </p:nvSpPr>
        <p:spPr>
          <a:xfrm>
            <a:off x="166256" y="1836162"/>
            <a:ext cx="11907982" cy="4832092"/>
          </a:xfrm>
          <a:prstGeom prst="rect">
            <a:avLst/>
          </a:prstGeom>
        </p:spPr>
        <p:txBody>
          <a:bodyPr wrap="square">
            <a:spAutoFit/>
          </a:bodyPr>
          <a:lstStyle/>
          <a:p>
            <a:r>
              <a:rPr lang="en-US" sz="2800" dirty="0" smtClean="0"/>
              <a:t>A </a:t>
            </a:r>
            <a:r>
              <a:rPr lang="en-US" sz="2800" dirty="0" smtClean="0">
                <a:solidFill>
                  <a:srgbClr val="FF0000"/>
                </a:solidFill>
              </a:rPr>
              <a:t>formula</a:t>
            </a:r>
            <a:r>
              <a:rPr lang="en-US" sz="2800" dirty="0" smtClean="0"/>
              <a:t> is an equation that performs calculations, such as addition, subtraction, multiplication, and division, on values in a worksheet. In Excel, a </a:t>
            </a:r>
            <a:r>
              <a:rPr lang="en-US" sz="2800" dirty="0" smtClean="0">
                <a:solidFill>
                  <a:srgbClr val="FF0000"/>
                </a:solidFill>
              </a:rPr>
              <a:t>value</a:t>
            </a:r>
            <a:r>
              <a:rPr lang="en-US" sz="2800" dirty="0" smtClean="0"/>
              <a:t> can be a number, a cell address, a date, text, or Boolean data, but is usually a number or cell address in terms of formulas. A formula consists of two elements: operands and calculation operators. </a:t>
            </a:r>
            <a:r>
              <a:rPr lang="en-US" sz="2800" dirty="0" smtClean="0">
                <a:solidFill>
                  <a:srgbClr val="FF0000"/>
                </a:solidFill>
              </a:rPr>
              <a:t>Operands</a:t>
            </a:r>
            <a:r>
              <a:rPr lang="en-US" sz="2800" dirty="0" smtClean="0"/>
              <a:t> identify the values to be used in the calculation. An operand can be a constant value, or a variable such as a cell reference, a range of cells, or another formula. A </a:t>
            </a:r>
            <a:r>
              <a:rPr lang="en-US" sz="2800" dirty="0" smtClean="0">
                <a:solidFill>
                  <a:srgbClr val="FF0000"/>
                </a:solidFill>
              </a:rPr>
              <a:t>constant</a:t>
            </a:r>
            <a:r>
              <a:rPr lang="en-US" sz="2800" dirty="0" smtClean="0"/>
              <a:t> is a number or text value that is entered directly into a formula. A </a:t>
            </a:r>
            <a:r>
              <a:rPr lang="en-US" sz="2800" dirty="0" smtClean="0">
                <a:solidFill>
                  <a:srgbClr val="FF0000"/>
                </a:solidFill>
              </a:rPr>
              <a:t>variable</a:t>
            </a:r>
            <a:r>
              <a:rPr lang="en-US" sz="2800" dirty="0" smtClean="0"/>
              <a:t> is a symbol or name that represents something else, which can be a cell address, a range of cells, and so on. </a:t>
            </a:r>
            <a:r>
              <a:rPr lang="en-US" sz="2800" dirty="0" smtClean="0">
                <a:solidFill>
                  <a:srgbClr val="FF0000"/>
                </a:solidFill>
              </a:rPr>
              <a:t>Calculation operators </a:t>
            </a:r>
            <a:r>
              <a:rPr lang="en-US" sz="2800" dirty="0" smtClean="0"/>
              <a:t>specify the calculations to be performed. To allow Excel to distinguish formulas from data, all formulas begin with an equal sign (=).</a:t>
            </a:r>
            <a:endParaRPr lang="en-US" sz="2800" dirty="0"/>
          </a:p>
        </p:txBody>
      </p:sp>
    </p:spTree>
    <p:extLst>
      <p:ext uri="{BB962C8B-B14F-4D97-AF65-F5344CB8AC3E}">
        <p14:creationId xmlns:p14="http://schemas.microsoft.com/office/powerpoint/2010/main" val="21050560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Understanding and Displaying Formulas</a:t>
            </a:r>
            <a:endParaRPr lang="en-US" dirty="0" smtClean="0"/>
          </a:p>
        </p:txBody>
      </p:sp>
      <p:pic>
        <p:nvPicPr>
          <p:cNvPr id="5" name="Picture 4"/>
          <p:cNvPicPr>
            <a:picLocks noChangeAspect="1"/>
          </p:cNvPicPr>
          <p:nvPr/>
        </p:nvPicPr>
        <p:blipFill>
          <a:blip r:embed="rId2"/>
          <a:stretch>
            <a:fillRect/>
          </a:stretch>
        </p:blipFill>
        <p:spPr>
          <a:xfrm>
            <a:off x="4066431" y="2033443"/>
            <a:ext cx="8125569" cy="4824557"/>
          </a:xfrm>
          <a:prstGeom prst="rect">
            <a:avLst/>
          </a:prstGeom>
        </p:spPr>
      </p:pic>
      <p:sp>
        <p:nvSpPr>
          <p:cNvPr id="6" name="Cloud Callout 5"/>
          <p:cNvSpPr/>
          <p:nvPr/>
        </p:nvSpPr>
        <p:spPr>
          <a:xfrm>
            <a:off x="457200" y="3221182"/>
            <a:ext cx="3034146" cy="2036618"/>
          </a:xfrm>
          <a:prstGeom prst="cloudCallout">
            <a:avLst>
              <a:gd name="adj1" fmla="val 66152"/>
              <a:gd name="adj2" fmla="val -9554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i="1" dirty="0" smtClean="0">
                <a:solidFill>
                  <a:srgbClr val="FF0000"/>
                </a:solidFill>
              </a:rPr>
              <a:t>Applied the arithmetic operators</a:t>
            </a:r>
          </a:p>
          <a:p>
            <a:pPr algn="ctr"/>
            <a:endParaRPr lang="en-US" dirty="0"/>
          </a:p>
        </p:txBody>
      </p:sp>
    </p:spTree>
    <p:extLst>
      <p:ext uri="{BB962C8B-B14F-4D97-AF65-F5344CB8AC3E}">
        <p14:creationId xmlns:p14="http://schemas.microsoft.com/office/powerpoint/2010/main" val="14046605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Using Cell References in Formulas</a:t>
            </a:r>
            <a:endParaRPr lang="en-US" dirty="0" smtClean="0"/>
          </a:p>
        </p:txBody>
      </p:sp>
      <p:sp>
        <p:nvSpPr>
          <p:cNvPr id="3" name="Content Placeholder 2"/>
          <p:cNvSpPr>
            <a:spLocks noGrp="1"/>
          </p:cNvSpPr>
          <p:nvPr>
            <p:ph idx="1"/>
          </p:nvPr>
        </p:nvSpPr>
        <p:spPr>
          <a:xfrm>
            <a:off x="270164" y="1462086"/>
            <a:ext cx="11921836" cy="5312786"/>
          </a:xfrm>
        </p:spPr>
        <p:txBody>
          <a:bodyPr>
            <a:noAutofit/>
          </a:bodyPr>
          <a:lstStyle/>
          <a:p>
            <a:r>
              <a:rPr lang="en-US" dirty="0" smtClean="0"/>
              <a:t>Using Relative Cell References in a Formula A relative cell reference is one that adjusts the cell identifier automatically if you insert or delete columns or rows, or if you copy the formula to another cell. A relative cell reference is, therefore, one whose references change “relative” to the location where it is copied or moved</a:t>
            </a:r>
          </a:p>
          <a:p>
            <a:r>
              <a:rPr lang="en-US" dirty="0" smtClean="0"/>
              <a:t>Using Absolute Cell References in a Formula Sometimes you do not want a cell reference to change when you move or copy it. To make an absolute cell reference, use the dollar sign ($) before the column and row of the cell you want to reference</a:t>
            </a:r>
          </a:p>
          <a:p>
            <a:r>
              <a:rPr lang="en-US" dirty="0" smtClean="0"/>
              <a:t>Using Mixed Cell References in a Formula You can also create a mixed reference in which a column or a row is absolute, and the other is relative. For example, if the cell reference in a formula is $A5 or A$5, you would have a mixed reference in which one component is absolute and one is relative.</a:t>
            </a:r>
          </a:p>
          <a:p>
            <a:endParaRPr lang="en-US" dirty="0" smtClean="0"/>
          </a:p>
        </p:txBody>
      </p:sp>
    </p:spTree>
    <p:extLst>
      <p:ext uri="{BB962C8B-B14F-4D97-AF65-F5344CB8AC3E}">
        <p14:creationId xmlns:p14="http://schemas.microsoft.com/office/powerpoint/2010/main" val="21017948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Using External Cell References</a:t>
            </a:r>
            <a:endParaRPr lang="en-US" dirty="0" smtClean="0"/>
          </a:p>
        </p:txBody>
      </p:sp>
      <p:sp>
        <p:nvSpPr>
          <p:cNvPr id="3" name="Content Placeholder 2"/>
          <p:cNvSpPr>
            <a:spLocks noGrp="1"/>
          </p:cNvSpPr>
          <p:nvPr>
            <p:ph idx="1"/>
          </p:nvPr>
        </p:nvSpPr>
        <p:spPr/>
        <p:txBody>
          <a:bodyPr/>
          <a:lstStyle/>
          <a:p>
            <a:r>
              <a:rPr lang="en-US" dirty="0" smtClean="0"/>
              <a:t>Referring to Data in Another Worksheet An external reference refers to a cell or range in a worksheet in another Excel workbook, or to a defined name in another workbook. (You learn how to define range names later in this lesson.) You might need to use this strategy, for example, to create a summary of data in one worksheet based on data in another worksheet. The basic principles for building these formulas are the same as those for building formulas referencing data within a worksheet.</a:t>
            </a:r>
          </a:p>
          <a:p>
            <a:endParaRPr lang="en-US" dirty="0" smtClean="0"/>
          </a:p>
        </p:txBody>
      </p:sp>
    </p:spTree>
    <p:extLst>
      <p:ext uri="{BB962C8B-B14F-4D97-AF65-F5344CB8AC3E}">
        <p14:creationId xmlns:p14="http://schemas.microsoft.com/office/powerpoint/2010/main" val="39176301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Using External Cell References</a:t>
            </a:r>
            <a:endParaRPr lang="en-US" dirty="0" smtClean="0"/>
          </a:p>
        </p:txBody>
      </p:sp>
      <p:sp>
        <p:nvSpPr>
          <p:cNvPr id="3" name="Content Placeholder 2"/>
          <p:cNvSpPr>
            <a:spLocks noGrp="1"/>
          </p:cNvSpPr>
          <p:nvPr>
            <p:ph idx="1"/>
          </p:nvPr>
        </p:nvSpPr>
        <p:spPr/>
        <p:txBody>
          <a:bodyPr>
            <a:normAutofit lnSpcReduction="10000"/>
          </a:bodyPr>
          <a:lstStyle/>
          <a:p>
            <a:r>
              <a:rPr lang="en-US" dirty="0" smtClean="0"/>
              <a:t>USING CELL RANGES IN FORMULAS In Excel, groups of cells are called ranges. The cell groups are either contiguous or non-contiguous. You can name (define) ranges, change the size of ranges after you define them, and use named ranges in formulas. The Name Box and the Name Manager help you keep track of named ranges and their cell addresses. You can also use the Paste Names command to create a list of named ranges and their addresses in a worksheet.</a:t>
            </a:r>
          </a:p>
          <a:p>
            <a:r>
              <a:rPr lang="en-US" dirty="0" smtClean="0"/>
              <a:t>Naming a Range When you refer to the same cell range over and over, it might be more convenient to give it a name. Excel recognizes the name as the cell range and uses the values in those cells to do what you specified. For instance, if you have a series of sales figures in a column, instead of referring to them as the range C4:C10, you can name them SalesQ3. Any time you use the name SalesQ3 in a formula, Excel would then use the values in those cells.</a:t>
            </a:r>
          </a:p>
          <a:p>
            <a:pPr lvl="1"/>
            <a:endParaRPr lang="en-US" dirty="0" smtClean="0"/>
          </a:p>
        </p:txBody>
      </p:sp>
    </p:spTree>
    <p:extLst>
      <p:ext uri="{BB962C8B-B14F-4D97-AF65-F5344CB8AC3E}">
        <p14:creationId xmlns:p14="http://schemas.microsoft.com/office/powerpoint/2010/main" val="4335133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dirty="0" smtClean="0"/>
              <a:t>Using functions</a:t>
            </a:r>
            <a:endParaRPr lang="en-US" sz="6000" dirty="0" smtClean="0"/>
          </a:p>
        </p:txBody>
      </p:sp>
      <p:sp>
        <p:nvSpPr>
          <p:cNvPr id="3" name="Content Placeholder 2"/>
          <p:cNvSpPr>
            <a:spLocks noGrp="1"/>
          </p:cNvSpPr>
          <p:nvPr>
            <p:ph idx="1"/>
          </p:nvPr>
        </p:nvSpPr>
        <p:spPr/>
        <p:txBody>
          <a:bodyPr>
            <a:normAutofit fontScale="85000" lnSpcReduction="20000"/>
          </a:bodyPr>
          <a:lstStyle/>
          <a:p>
            <a:r>
              <a:rPr lang="en-US" sz="4000" dirty="0" smtClean="0"/>
              <a:t>Perform calculations by using the SUM function. </a:t>
            </a:r>
          </a:p>
          <a:p>
            <a:r>
              <a:rPr lang="en-US" sz="4000" dirty="0" smtClean="0"/>
              <a:t>Perform calculations by using the COUNT function. </a:t>
            </a:r>
          </a:p>
          <a:p>
            <a:r>
              <a:rPr lang="en-US" sz="4000" dirty="0" smtClean="0"/>
              <a:t>Perform calculations by using the AVERAGE function. </a:t>
            </a:r>
          </a:p>
          <a:p>
            <a:r>
              <a:rPr lang="en-US" sz="4000" dirty="0" smtClean="0"/>
              <a:t>Perform calculations by using the MIN and MAX functions</a:t>
            </a:r>
            <a:endParaRPr lang="en-US" sz="4000" dirty="0"/>
          </a:p>
        </p:txBody>
      </p:sp>
    </p:spTree>
    <p:extLst>
      <p:ext uri="{BB962C8B-B14F-4D97-AF65-F5344CB8AC3E}">
        <p14:creationId xmlns:p14="http://schemas.microsoft.com/office/powerpoint/2010/main" val="39317505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rgbClr val="FF0000"/>
                </a:solidFill>
              </a:rPr>
              <a:t>Text Formula</a:t>
            </a:r>
            <a:endParaRPr lang="en-US" sz="5400" b="1" dirty="0">
              <a:solidFill>
                <a:srgbClr val="FF0000"/>
              </a:solidFill>
            </a:endParaRPr>
          </a:p>
        </p:txBody>
      </p:sp>
      <p:sp>
        <p:nvSpPr>
          <p:cNvPr id="3" name="Content Placeholder 2"/>
          <p:cNvSpPr>
            <a:spLocks noGrp="1"/>
          </p:cNvSpPr>
          <p:nvPr>
            <p:ph idx="1"/>
          </p:nvPr>
        </p:nvSpPr>
        <p:spPr/>
        <p:txBody>
          <a:bodyPr>
            <a:normAutofit fontScale="77500" lnSpcReduction="20000"/>
          </a:bodyPr>
          <a:lstStyle/>
          <a:p>
            <a:r>
              <a:rPr lang="en-US" sz="4800" dirty="0" smtClean="0"/>
              <a:t>Applied of function: </a:t>
            </a:r>
          </a:p>
          <a:p>
            <a:pPr lvl="1"/>
            <a:r>
              <a:rPr lang="en-US" sz="4400" dirty="0" smtClean="0"/>
              <a:t>Char, </a:t>
            </a:r>
          </a:p>
          <a:p>
            <a:pPr lvl="1"/>
            <a:r>
              <a:rPr lang="en-US" sz="4400" dirty="0" smtClean="0"/>
              <a:t>Left, </a:t>
            </a:r>
          </a:p>
          <a:p>
            <a:pPr lvl="1"/>
            <a:r>
              <a:rPr lang="en-US" sz="4400" dirty="0" smtClean="0"/>
              <a:t>Mid, </a:t>
            </a:r>
          </a:p>
          <a:p>
            <a:pPr lvl="1"/>
            <a:r>
              <a:rPr lang="en-US" sz="4400" dirty="0" smtClean="0"/>
              <a:t>Right, </a:t>
            </a:r>
          </a:p>
          <a:p>
            <a:pPr lvl="1"/>
            <a:r>
              <a:rPr lang="en-US" sz="4400" dirty="0" smtClean="0"/>
              <a:t>Text, and </a:t>
            </a:r>
          </a:p>
          <a:p>
            <a:pPr lvl="1"/>
            <a:r>
              <a:rPr lang="en-US" sz="4400" dirty="0" smtClean="0"/>
              <a:t>Value </a:t>
            </a:r>
            <a:endParaRPr lang="en-US" sz="4400" dirty="0"/>
          </a:p>
        </p:txBody>
      </p:sp>
    </p:spTree>
    <p:extLst>
      <p:ext uri="{BB962C8B-B14F-4D97-AF65-F5344CB8AC3E}">
        <p14:creationId xmlns:p14="http://schemas.microsoft.com/office/powerpoint/2010/main" val="417365828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165</TotalTime>
  <Words>738</Words>
  <Application>Microsoft Office PowerPoint</Application>
  <PresentationFormat>Widescreen</PresentationFormat>
  <Paragraphs>33</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Trebuchet MS</vt:lpstr>
      <vt:lpstr>Wingdings 3</vt:lpstr>
      <vt:lpstr>Facet</vt:lpstr>
      <vt:lpstr>MS Excell</vt:lpstr>
      <vt:lpstr>Using Basic Formulas and functions</vt:lpstr>
      <vt:lpstr>Understanding and Displaying Formulas</vt:lpstr>
      <vt:lpstr>Understanding and Displaying Formulas</vt:lpstr>
      <vt:lpstr>Using Cell References in Formulas</vt:lpstr>
      <vt:lpstr>Using External Cell References</vt:lpstr>
      <vt:lpstr>Using External Cell References</vt:lpstr>
      <vt:lpstr>Using functions</vt:lpstr>
      <vt:lpstr>Text Formula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MS Excell</dc:title>
  <dc:creator>upma</dc:creator>
  <cp:lastModifiedBy>upma</cp:lastModifiedBy>
  <cp:revision>8</cp:revision>
  <dcterms:created xsi:type="dcterms:W3CDTF">2019-11-06T22:24:58Z</dcterms:created>
  <dcterms:modified xsi:type="dcterms:W3CDTF">2019-11-07T01:10:47Z</dcterms:modified>
</cp:coreProperties>
</file>