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75" r:id="rId14"/>
    <p:sldId id="276" r:id="rId15"/>
    <p:sldId id="268" r:id="rId16"/>
    <p:sldId id="269" r:id="rId17"/>
    <p:sldId id="270" r:id="rId18"/>
    <p:sldId id="271" r:id="rId19"/>
    <p:sldId id="277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55A"/>
    <a:srgbClr val="D84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029" autoAdjust="0"/>
  </p:normalViewPr>
  <p:slideViewPr>
    <p:cSldViewPr snapToGrid="0">
      <p:cViewPr varScale="1">
        <p:scale>
          <a:sx n="70" d="100"/>
          <a:sy n="70" d="100"/>
        </p:scale>
        <p:origin x="-57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CE064-F93C-4178-9E19-600BC39510C2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CF440-0B3D-4FE4-9302-B38941D0A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Supreme Court decision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Jacobson v. Massachusetts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held that public health officials were authorized to require smallpox vaccination while simultaneously establishing the principle that public health officials may not unduly interfere with the fundamental rights of individuals.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 No. 36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2009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Kesehatan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Perda</a:t>
            </a:r>
            <a:r>
              <a:rPr lang="en-US" dirty="0"/>
              <a:t> Kota Depok No. 17 </a:t>
            </a:r>
            <a:r>
              <a:rPr lang="en-US" dirty="0" err="1"/>
              <a:t>Tahun</a:t>
            </a:r>
            <a:r>
              <a:rPr lang="en-US" dirty="0"/>
              <a:t> 2017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Daerah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PERPRES 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75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Perubahan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Peraturan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Presiden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82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Jaminan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Kesehatan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PMK No. 9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Pedoman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Pembatasan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Sosial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Berskala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Percepatan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Penanganan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Corona Virus Disease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Pergub</a:t>
            </a:r>
            <a:r>
              <a:rPr lang="en-US" dirty="0"/>
              <a:t> Prov. DKI Jakarta No.16/2017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Minimal Pada Pusat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Pegawai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Perbup</a:t>
            </a:r>
            <a:r>
              <a:rPr lang="en-US" dirty="0"/>
              <a:t> </a:t>
            </a:r>
            <a:r>
              <a:rPr lang="en-US" dirty="0" err="1"/>
              <a:t>Kab</a:t>
            </a:r>
            <a:r>
              <a:rPr lang="en-US" dirty="0"/>
              <a:t>. Bogor No. 42/2020 </a:t>
            </a:r>
            <a:r>
              <a:rPr lang="en-US" dirty="0" err="1"/>
              <a:t>tentang</a:t>
            </a:r>
            <a:r>
              <a:rPr lang="en-US" dirty="0"/>
              <a:t> PSBB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CF440-0B3D-4FE4-9302-B38941D0AD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8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E820C-9B4B-4754-96A7-7C992155C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72F26C-3B3D-4D01-9D71-BB12B7636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07B3C-457B-44F2-9C31-15BF0640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1ABAC1-6A6C-4504-B641-79E99357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E0966-9BA9-422D-900A-E933D199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DEA37-C49D-4243-9B57-9BB55391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2D2169-134A-4382-BCC6-A949336CF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26C61-4DCE-42A9-93ED-12FDA72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71C573-3BF8-48D8-8BB4-F7FD38D9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F4814-AF8F-486B-8400-5F0E1C16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1856D3E-3F7A-4A82-9758-6ADD2E78C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69E89F-3D77-4973-993B-25CCE906B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9FB050-532D-4BE2-B01F-032B43CC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2EF452-CA34-4914-9DFA-610F642F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F4C17A-7B34-4A28-A848-07F3C49E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3D172-4949-425E-B62F-EF469354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50306E-16EA-4949-8B29-B598C0D26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212D26-18CE-4AB8-BAB9-E887088B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56396C-D49E-4CB3-96B3-861FFD03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AB21CA-8269-4C8D-B615-DDF74DED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9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6D4D2-EF6A-4126-AC02-D7AD571C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518AC5-B4C9-45AD-9B8A-E374834C9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41CE25-D85C-4C87-B1FF-5346FD36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A2AC8E-23E2-4ADF-8EC1-7002D4FD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6DDF28-6B19-4441-8832-785AE2C0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7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56FF2-824F-4C8D-B0A4-BB177DA6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A526DF-1986-4781-8B1E-126F293C9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4F92FA-90D6-4083-A8DD-25A0BD6DC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D5F83F-C580-44C6-AC66-5BBEA324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BAD10C-992E-4DE1-923F-1C127073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E0ED79-9642-40A2-A4B7-2317B89D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82E37-6757-40EA-A771-27D028D8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0B381D-6535-4523-8CAC-B6AD1937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DC1630-B303-4ED5-A505-95CCB72A1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FF68F7-48EC-4D03-BEA3-999FA62D4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422ADE-6805-426A-9DBE-FB91EF3E4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88DEE8-E83D-45D7-9D20-439DF87F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980829-1F0C-4E2D-9F51-63A81142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E8790B6-715C-4D8C-A2B7-5F2250BC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A45FB-4D9A-4CC7-A852-7BCFD903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FE200F-36D8-4384-8C71-7933539D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38022A-A1BF-492A-A539-F02F8386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3450F8-B7CE-4996-8A09-C794A5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BF5017-B34F-4430-8EAB-2B87D39F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EE7FAB-C855-4153-9536-AF1CCBB3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BF9ED1-D6CC-422B-AD8D-502A4839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B08E7-159C-4368-B2AA-28CEE3F1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E98792-AC8E-4C15-9E17-7CCCEA210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F93805-CEB7-418C-83CE-DD7AB4143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EA2F4C-51E2-4FAF-8A66-E36C5064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090E63-F722-456E-BFD5-6DEFBB32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5F1C06-068C-415B-AB25-D0924EF2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D0CC11-A7D0-4502-9527-D8A531AE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99A2AA-FC4B-45C4-95DB-7227A1676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1DA8C1-C26A-4C66-82F9-6C7D1503D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2829D6-9C6E-4F84-BD0C-CA35A940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2B9D-E4C1-4353-AB10-39EE76DF6A8B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0AEFC-9A6D-457C-9715-D635F707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07CF56-BD6C-40B4-8F91-7C7620CA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0EA-FA60-4097-AB89-650C441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72D341-C985-48F5-9C58-EB13C5A8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D7C6DF-3530-4A9F-A608-A17629527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3EDDE8-E5E6-4636-94A8-BF51E930A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92B9D-E4C1-4353-AB10-39EE76DF6A8B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9D515E-8F03-4CBC-9B08-D566E3511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D4DC6-D044-4D78-A81A-89D17B069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90EA-FA60-4097-AB89-650C441EB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2105/AJPH.2006.10188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0AE95-F0F6-489A-92FC-4289686E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86" y="2235200"/>
            <a:ext cx="7170779" cy="2387600"/>
          </a:xfrm>
        </p:spPr>
        <p:txBody>
          <a:bodyPr>
            <a:noAutofit/>
          </a:bodyPr>
          <a:lstStyle/>
          <a:p>
            <a:pPr algn="l"/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Hukum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(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Peraturan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Perundang-undangan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),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Kebijakan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dan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Etika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Kesehatan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D75A40-358E-48A7-B330-954BD730D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3855" y="6068291"/>
            <a:ext cx="4016810" cy="789709"/>
          </a:xfrm>
        </p:spPr>
        <p:txBody>
          <a:bodyPr>
            <a:normAutofit/>
          </a:bodyPr>
          <a:lstStyle/>
          <a:p>
            <a:pPr algn="r"/>
            <a:r>
              <a:rPr lang="en-US" sz="1800" dirty="0" err="1">
                <a:latin typeface="Candara" panose="020E0502030303020204" pitchFamily="34" charset="0"/>
              </a:rPr>
              <a:t>Sesi</a:t>
            </a:r>
            <a:r>
              <a:rPr lang="en-US" sz="1800" dirty="0">
                <a:latin typeface="Candara" panose="020E0502030303020204" pitchFamily="34" charset="0"/>
              </a:rPr>
              <a:t> 5 - Dasar </a:t>
            </a:r>
            <a:r>
              <a:rPr lang="en-US" sz="1800" dirty="0" err="1">
                <a:latin typeface="Candara" panose="020E0502030303020204" pitchFamily="34" charset="0"/>
              </a:rPr>
              <a:t>Kesehatan</a:t>
            </a:r>
            <a:r>
              <a:rPr lang="en-US" sz="1800" dirty="0">
                <a:latin typeface="Candara" panose="020E0502030303020204" pitchFamily="34" charset="0"/>
              </a:rPr>
              <a:t> Masyarakat</a:t>
            </a:r>
          </a:p>
          <a:p>
            <a:pPr algn="r"/>
            <a:r>
              <a:rPr lang="en-US" sz="1800" dirty="0">
                <a:latin typeface="Candara" panose="020E0502030303020204" pitchFamily="34" charset="0"/>
              </a:rPr>
              <a:t>FKM UI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940F51-C9E0-4197-99E1-B4C259A97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25" y="0"/>
            <a:ext cx="4255275" cy="6858000"/>
          </a:xfrm>
          <a:prstGeom prst="rect">
            <a:avLst/>
          </a:prstGeom>
        </p:spPr>
      </p:pic>
      <p:pic>
        <p:nvPicPr>
          <p:cNvPr id="6" name="Picture 8" descr="D:\It's Picture\Universitas Indonesia\logo-ui-frame-black.png">
            <a:extLst>
              <a:ext uri="{FF2B5EF4-FFF2-40B4-BE49-F238E27FC236}">
                <a16:creationId xmlns:a16="http://schemas.microsoft.com/office/drawing/2014/main" xmlns="" id="{B0D05EC2-C46B-4802-B601-F58DC48C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1" y="0"/>
            <a:ext cx="865145" cy="13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13A586-A0A8-4708-86B2-93CC3957ECF4}"/>
              </a:ext>
            </a:extLst>
          </p:cNvPr>
          <p:cNvSpPr/>
          <p:nvPr/>
        </p:nvSpPr>
        <p:spPr>
          <a:xfrm>
            <a:off x="3214255" y="1939636"/>
            <a:ext cx="3048000" cy="124691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5AABFE-C45A-4FE0-9189-0FBE4759C8BF}"/>
              </a:ext>
            </a:extLst>
          </p:cNvPr>
          <p:cNvSpPr/>
          <p:nvPr/>
        </p:nvSpPr>
        <p:spPr>
          <a:xfrm>
            <a:off x="775855" y="4731327"/>
            <a:ext cx="3048000" cy="124691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67C6C9-124A-4EB8-8C57-F830E2F1FF22}"/>
              </a:ext>
            </a:extLst>
          </p:cNvPr>
          <p:cNvSpPr txBox="1"/>
          <p:nvPr/>
        </p:nvSpPr>
        <p:spPr>
          <a:xfrm>
            <a:off x="10884310" y="6420690"/>
            <a:ext cx="130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Sumber</a:t>
            </a:r>
            <a:r>
              <a:rPr lang="en-US" sz="1200" dirty="0"/>
              <a:t>: pexels.com</a:t>
            </a:r>
          </a:p>
        </p:txBody>
      </p:sp>
    </p:spTree>
    <p:extLst>
      <p:ext uri="{BB962C8B-B14F-4D97-AF65-F5344CB8AC3E}">
        <p14:creationId xmlns:p14="http://schemas.microsoft.com/office/powerpoint/2010/main" val="90683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17F25-B7E2-462A-BBAE-C445ED04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7"/>
            <a:ext cx="9566564" cy="92334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Candara" panose="020E0502030303020204" pitchFamily="34" charset="0"/>
              </a:rPr>
              <a:t>Karakteristik</a:t>
            </a:r>
            <a:r>
              <a:rPr lang="en-US" sz="4000" dirty="0">
                <a:latin typeface="Candara" panose="020E0502030303020204" pitchFamily="34" charset="0"/>
              </a:rPr>
              <a:t> Market Justice dan Social Justice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5AFC760-1311-4276-A1E5-DACBDE5CF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443498"/>
              </p:ext>
            </p:extLst>
          </p:nvPr>
        </p:nvGraphicFramePr>
        <p:xfrm>
          <a:off x="838200" y="1968168"/>
          <a:ext cx="10515600" cy="42677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3438038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56159201"/>
                    </a:ext>
                  </a:extLst>
                </a:gridCol>
              </a:tblGrid>
              <a:tr h="3273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Market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Social Justice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557700"/>
                  </a:ext>
                </a:extLst>
              </a:tr>
              <a:tr h="564986">
                <a:tc>
                  <a:txBody>
                    <a:bodyPr/>
                    <a:lstStyle/>
                    <a:p>
                      <a:r>
                        <a:rPr lang="en-US" sz="1600" dirty="0" err="1"/>
                        <a:t>Melihat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pelayanan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kesehatan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sebagai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komoditas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ekonomi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Melihat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pelayanan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kesehatan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sebagai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sumber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sosial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5045963"/>
                  </a:ext>
                </a:extLst>
              </a:tr>
              <a:tr h="564986">
                <a:tc>
                  <a:txBody>
                    <a:bodyPr/>
                    <a:lstStyle/>
                    <a:p>
                      <a:r>
                        <a:rPr lang="en-US" sz="1600" dirty="0" err="1"/>
                        <a:t>Mengasumsikan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terjadinya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mekanisme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 pasar </a:t>
                      </a:r>
                      <a:r>
                        <a:rPr lang="en-US" sz="1600" dirty="0" err="1"/>
                        <a:t>bebas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 err="1"/>
                        <a:t>pelayanan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kesehatan</a:t>
                      </a:r>
                      <a:r>
                        <a:rPr lang="en-US" sz="1600" dirty="0"/>
                        <a:t> (demand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dan</a:t>
                      </a:r>
                      <a:r>
                        <a:rPr lang="en-US" sz="1600" baseline="0" dirty="0"/>
                        <a:t> supply)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Ada </a:t>
                      </a:r>
                      <a:r>
                        <a:rPr lang="en-US" sz="1600" dirty="0" err="1"/>
                        <a:t>peran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aktif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pemerintah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pelayanan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kesehatan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607964"/>
                  </a:ext>
                </a:extLst>
              </a:tr>
              <a:tr h="564986">
                <a:tc>
                  <a:txBody>
                    <a:bodyPr/>
                    <a:lstStyle/>
                    <a:p>
                      <a:r>
                        <a:rPr lang="en-US" sz="1600" dirty="0" err="1"/>
                        <a:t>Mengasumsikan</a:t>
                      </a:r>
                      <a:r>
                        <a:rPr lang="en-US" sz="1600" dirty="0"/>
                        <a:t> pasar </a:t>
                      </a:r>
                      <a:r>
                        <a:rPr lang="en-US" sz="1600" dirty="0" err="1"/>
                        <a:t>lebih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efisien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pengalokasian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sumber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daya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Mengasumsikan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pemerintah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lebih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efisien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pengalokasian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sumber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secara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adil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4417001"/>
                  </a:ext>
                </a:extLst>
              </a:tr>
              <a:tr h="564986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Produksi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pendistribusian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pelayanan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kesehatan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berdasarkan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mekanisme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 err="1"/>
                        <a:t>pasar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lebih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efektif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Alokasi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anggaran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kesehatan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biasanya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dilakukan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berdasarkan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perencanaan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pusat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060649"/>
                  </a:ext>
                </a:extLst>
              </a:tr>
              <a:tr h="807122">
                <a:tc>
                  <a:txBody>
                    <a:bodyPr/>
                    <a:lstStyle/>
                    <a:p>
                      <a:r>
                        <a:rPr lang="en-US" sz="1600" dirty="0" err="1"/>
                        <a:t>Distribusi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pelayanan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medis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terjadi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berdasarkan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kemampuan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seseorang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membayar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Kemampuan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seseorang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membayar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berkaitan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dengan</a:t>
                      </a:r>
                      <a:r>
                        <a:rPr lang="en-US" sz="1600" dirty="0"/>
                        <a:t>  </a:t>
                      </a:r>
                      <a:r>
                        <a:rPr lang="en-US" sz="1600" dirty="0" err="1"/>
                        <a:t>pelayanan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medis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dibutuhkan</a:t>
                      </a:r>
                      <a:r>
                        <a:rPr lang="en-US" sz="1600" dirty="0"/>
                        <a:t> (yang </a:t>
                      </a:r>
                      <a:r>
                        <a:rPr lang="en-US" sz="1600" dirty="0" err="1"/>
                        <a:t>sebaiknya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diterima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0323247"/>
                  </a:ext>
                </a:extLst>
              </a:tr>
              <a:tr h="807122">
                <a:tc>
                  <a:txBody>
                    <a:bodyPr/>
                    <a:lstStyle/>
                    <a:p>
                      <a:r>
                        <a:rPr lang="en-US" sz="1600" dirty="0" err="1"/>
                        <a:t>Akses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terhadap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pelayanan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kesehatan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dipandang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sebagai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manfaat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ekonomi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usaha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pencapaian</a:t>
                      </a:r>
                      <a:r>
                        <a:rPr lang="en-US" sz="1600" dirty="0"/>
                        <a:t> 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Akses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pelayanan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kesehatan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dianggap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sebagai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dasar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3891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6481FC-AB71-4DEE-B1FE-04F4AE43C90A}"/>
              </a:ext>
            </a:extLst>
          </p:cNvPr>
          <p:cNvSpPr/>
          <p:nvPr/>
        </p:nvSpPr>
        <p:spPr>
          <a:xfrm>
            <a:off x="1524001" y="1182184"/>
            <a:ext cx="9829800" cy="78581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0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D61DD-37B4-46F0-9DCA-AFC4F86B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latin typeface="Candara" panose="020E0502030303020204" pitchFamily="34" charset="0"/>
              </a:rPr>
              <a:t>Implikasi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Filosofi</a:t>
            </a:r>
            <a:r>
              <a:rPr lang="en-US" dirty="0">
                <a:latin typeface="Candara" panose="020E0502030303020204" pitchFamily="34" charset="0"/>
              </a:rPr>
              <a:t> Market Justice 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dan Social Justice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9A83AA-39B1-4FDE-9707-5740CF4EB5EF}"/>
              </a:ext>
            </a:extLst>
          </p:cNvPr>
          <p:cNvSpPr/>
          <p:nvPr/>
        </p:nvSpPr>
        <p:spPr>
          <a:xfrm>
            <a:off x="838200" y="1276132"/>
            <a:ext cx="6116782" cy="192449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6E4F3F5-3CCF-4A3A-929F-5D9BA8D68248}"/>
              </a:ext>
            </a:extLst>
          </p:cNvPr>
          <p:cNvGraphicFramePr>
            <a:graphicFrameLocks/>
          </p:cNvGraphicFramePr>
          <p:nvPr/>
        </p:nvGraphicFramePr>
        <p:xfrm>
          <a:off x="838200" y="2241261"/>
          <a:ext cx="10515600" cy="367791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22247899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4126165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Market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Justice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6561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Kesehatan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adalah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tanggung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jawab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individu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Kesehatan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adalah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tanggung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jawab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bersama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93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Pelayanan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kesehatan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berdasarkan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kemampuan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kemauan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individu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membayar</a:t>
                      </a:r>
                      <a:r>
                        <a:rPr lang="en-US" dirty="0"/>
                        <a:t> (ability to pay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willingness to pay)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Setiap</a:t>
                      </a:r>
                      <a:r>
                        <a:rPr lang="en-US" dirty="0"/>
                        <a:t> orang </a:t>
                      </a:r>
                      <a:r>
                        <a:rPr lang="en-US" dirty="0" err="1"/>
                        <a:t>mendapatkan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kesehatan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dasar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berdasarkan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kebutuhan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6886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Obligasi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terbatas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barang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kolektif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Obligasi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barang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kolektif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246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Penekanan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kesejahteraan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individu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Kesejahteraan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ditekankan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dibanding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kesejahteraan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</a:t>
                      </a:r>
                      <a:r>
                        <a:rPr lang="en-US" dirty="0" err="1"/>
                        <a:t>ndividu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3020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Solusi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privat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permasalahan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sosial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Solusi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publik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permasalahan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sosial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700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Pendistribusian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bedasarkan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kemampuan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membayar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masyarakat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Pendistribusian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kesehatan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direncanakan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oleh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negara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pemerintah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441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71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EE10C7-719C-4B4E-A361-0760BFD0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" y="254000"/>
            <a:ext cx="10515600" cy="854074"/>
          </a:xfrm>
        </p:spPr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Hak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Atas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Pelayanan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Kesehatan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47C68C-7270-45BB-AA86-8193DF4C9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Tahun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1948,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Pelayanan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terdapat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Universal Declaration of Human Rights dan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Konstitusi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WHO</a:t>
            </a:r>
          </a:p>
          <a:p>
            <a:pPr algn="ctr"/>
            <a:endParaRPr lang="en-US" spc="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“(e)very one has the right to a standard of living adequate for the health and well being of himself and his family, including…medical care…and the right to security in the event of…sickness…”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531EA0-1952-4CBF-8A72-360596EBC50A}"/>
              </a:ext>
            </a:extLst>
          </p:cNvPr>
          <p:cNvSpPr/>
          <p:nvPr/>
        </p:nvSpPr>
        <p:spPr>
          <a:xfrm>
            <a:off x="1524000" y="1108074"/>
            <a:ext cx="9829800" cy="78581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xmlns="" id="{9A963247-C4FB-4954-B28D-8213A75EEFB1}"/>
              </a:ext>
            </a:extLst>
          </p:cNvPr>
          <p:cNvSpPr/>
          <p:nvPr/>
        </p:nvSpPr>
        <p:spPr>
          <a:xfrm rot="18950939">
            <a:off x="10851820" y="5726713"/>
            <a:ext cx="2279073" cy="1851601"/>
          </a:xfrm>
          <a:prstGeom prst="blockArc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9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94E7E-637A-4090-9A70-EDA7DAD9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err="1">
                <a:latin typeface="Candara" panose="020E0502030303020204" pitchFamily="34" charset="0"/>
              </a:rPr>
              <a:t>Menyeimbangkan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  <a:r>
              <a:rPr lang="en-US" sz="4000" dirty="0" err="1">
                <a:latin typeface="Candara" panose="020E0502030303020204" pitchFamily="34" charset="0"/>
              </a:rPr>
              <a:t>Hak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  <a:r>
              <a:rPr lang="en-US" sz="4000" dirty="0" err="1">
                <a:latin typeface="Candara" panose="020E0502030303020204" pitchFamily="34" charset="0"/>
              </a:rPr>
              <a:t>Individu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  <a:r>
              <a:rPr lang="en-US" sz="4000" dirty="0" err="1">
                <a:latin typeface="Candara" panose="020E0502030303020204" pitchFamily="34" charset="0"/>
              </a:rPr>
              <a:t>dengan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  <a:br>
              <a:rPr lang="en-US" sz="4000" dirty="0">
                <a:latin typeface="Candara" panose="020E0502030303020204" pitchFamily="34" charset="0"/>
              </a:rPr>
            </a:br>
            <a:r>
              <a:rPr lang="en-US" sz="4000" dirty="0" err="1">
                <a:latin typeface="Candara" panose="020E0502030303020204" pitchFamily="34" charset="0"/>
              </a:rPr>
              <a:t>Hak</a:t>
            </a:r>
            <a:r>
              <a:rPr lang="en-US" sz="4000" dirty="0">
                <a:latin typeface="Candara" panose="020E0502030303020204" pitchFamily="34" charset="0"/>
              </a:rPr>
              <a:t> / </a:t>
            </a:r>
            <a:r>
              <a:rPr lang="en-US" sz="4000" dirty="0" err="1">
                <a:latin typeface="Candara" panose="020E0502030303020204" pitchFamily="34" charset="0"/>
              </a:rPr>
              <a:t>Kepentingan</a:t>
            </a:r>
            <a:r>
              <a:rPr lang="en-US" sz="4000" dirty="0">
                <a:latin typeface="Candara" panose="020E0502030303020204" pitchFamily="34" charset="0"/>
              </a:rPr>
              <a:t> Masyarakat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C70315-5172-445F-BACE-7C4D97F52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FBF6B6-B35C-43C9-8354-45F16247B614}"/>
              </a:ext>
            </a:extLst>
          </p:cNvPr>
          <p:cNvSpPr/>
          <p:nvPr/>
        </p:nvSpPr>
        <p:spPr>
          <a:xfrm>
            <a:off x="838200" y="1317696"/>
            <a:ext cx="3747655" cy="178595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10BAFA0-F7F3-4173-A363-9796D535FB2E}"/>
              </a:ext>
            </a:extLst>
          </p:cNvPr>
          <p:cNvSpPr/>
          <p:nvPr/>
        </p:nvSpPr>
        <p:spPr>
          <a:xfrm>
            <a:off x="4558145" y="2448862"/>
            <a:ext cx="3075709" cy="980138"/>
          </a:xfrm>
          <a:prstGeom prst="roundRect">
            <a:avLst/>
          </a:prstGeom>
          <a:noFill/>
          <a:ln>
            <a:solidFill>
              <a:srgbClr val="EBB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Seorang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warga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X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menderita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TBC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0D270E0-97CC-4CEC-B037-DA46B15DD3EC}"/>
              </a:ext>
            </a:extLst>
          </p:cNvPr>
          <p:cNvSpPr/>
          <p:nvPr/>
        </p:nvSpPr>
        <p:spPr>
          <a:xfrm>
            <a:off x="4558144" y="4001294"/>
            <a:ext cx="3075709" cy="980138"/>
          </a:xfrm>
          <a:prstGeom prst="roundRect">
            <a:avLst/>
          </a:prstGeom>
          <a:noFill/>
          <a:ln>
            <a:solidFill>
              <a:srgbClr val="EBB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Berdampak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menyebar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warga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8AA278E-ED36-439E-B897-DF976BE5B095}"/>
              </a:ext>
            </a:extLst>
          </p:cNvPr>
          <p:cNvSpPr/>
          <p:nvPr/>
        </p:nvSpPr>
        <p:spPr>
          <a:xfrm>
            <a:off x="1174172" y="5252676"/>
            <a:ext cx="3075709" cy="980138"/>
          </a:xfrm>
          <a:prstGeom prst="roundRect">
            <a:avLst/>
          </a:prstGeom>
          <a:noFill/>
          <a:ln>
            <a:solidFill>
              <a:srgbClr val="EBB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Upaya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intervensi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27042A7-4ED1-4787-BD6D-8376A8F42B17}"/>
              </a:ext>
            </a:extLst>
          </p:cNvPr>
          <p:cNvSpPr/>
          <p:nvPr/>
        </p:nvSpPr>
        <p:spPr>
          <a:xfrm>
            <a:off x="8278091" y="5252676"/>
            <a:ext cx="3075709" cy="980138"/>
          </a:xfrm>
          <a:prstGeom prst="roundRect">
            <a:avLst/>
          </a:prstGeom>
          <a:noFill/>
          <a:ln>
            <a:solidFill>
              <a:srgbClr val="EBB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Karantina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warga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terkena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TBC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964DC7F2-59E8-4A55-B9DB-8726B5B52151}"/>
              </a:ext>
            </a:extLst>
          </p:cNvPr>
          <p:cNvSpPr/>
          <p:nvPr/>
        </p:nvSpPr>
        <p:spPr>
          <a:xfrm>
            <a:off x="5964380" y="3429000"/>
            <a:ext cx="263236" cy="57229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F77FED7D-2157-4A16-B2FD-49E72392CB4D}"/>
              </a:ext>
            </a:extLst>
          </p:cNvPr>
          <p:cNvSpPr/>
          <p:nvPr/>
        </p:nvSpPr>
        <p:spPr>
          <a:xfrm rot="3194385">
            <a:off x="4454234" y="5047709"/>
            <a:ext cx="263236" cy="57229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236CFC61-8E50-4CF3-9B4F-04E90FBBDA0B}"/>
              </a:ext>
            </a:extLst>
          </p:cNvPr>
          <p:cNvSpPr/>
          <p:nvPr/>
        </p:nvSpPr>
        <p:spPr>
          <a:xfrm rot="18405615" flipH="1">
            <a:off x="7810251" y="5047708"/>
            <a:ext cx="263236" cy="57229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B8E23-CDB0-4653-A5C8-E9784839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2" y="219363"/>
            <a:ext cx="10515600" cy="923348"/>
          </a:xfrm>
        </p:spPr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Peranan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Etika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25DCFC-BB2E-4202-9903-8B6BAE87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ETIKA MEDIK dan ETIKA KESMAS</a:t>
            </a: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Memberikan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titik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menyelesaikan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berpotensi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adanya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benturan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konflik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terjadi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implementasi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hukum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dan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kebijakan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penerapan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nilai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moral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individu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maupun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kelompok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9B233F-8963-4D4F-8F53-2242EAF6919D}"/>
              </a:ext>
            </a:extLst>
          </p:cNvPr>
          <p:cNvSpPr/>
          <p:nvPr/>
        </p:nvSpPr>
        <p:spPr>
          <a:xfrm>
            <a:off x="1524000" y="1108074"/>
            <a:ext cx="9829800" cy="78581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xmlns="" id="{5BB2145B-5122-41D2-85FA-805DD1B2D7FE}"/>
              </a:ext>
            </a:extLst>
          </p:cNvPr>
          <p:cNvSpPr/>
          <p:nvPr/>
        </p:nvSpPr>
        <p:spPr>
          <a:xfrm rot="18950939">
            <a:off x="10851820" y="5726713"/>
            <a:ext cx="2279073" cy="1851601"/>
          </a:xfrm>
          <a:prstGeom prst="blockArc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3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CD1B5-41C0-4609-8DD6-1877D773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9" y="152401"/>
            <a:ext cx="6421582" cy="858982"/>
          </a:xfrm>
        </p:spPr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Kaidah</a:t>
            </a:r>
            <a:r>
              <a:rPr lang="en-US" dirty="0">
                <a:latin typeface="Candara" panose="020E0502030303020204" pitchFamily="34" charset="0"/>
              </a:rPr>
              <a:t> Dasar </a:t>
            </a:r>
            <a:r>
              <a:rPr lang="en-US" dirty="0" err="1">
                <a:latin typeface="Candara" panose="020E0502030303020204" pitchFamily="34" charset="0"/>
              </a:rPr>
              <a:t>Etika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Medik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8D6E68-883F-4D27-B087-ED8153E91597}"/>
              </a:ext>
            </a:extLst>
          </p:cNvPr>
          <p:cNvSpPr/>
          <p:nvPr/>
        </p:nvSpPr>
        <p:spPr>
          <a:xfrm>
            <a:off x="0" y="972092"/>
            <a:ext cx="9829800" cy="78581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25EA47-272B-4A29-9FC4-576BA8D46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52" y="-13627"/>
            <a:ext cx="4821348" cy="68716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0C34D3-074E-4042-9225-A74BA85F3622}"/>
              </a:ext>
            </a:extLst>
          </p:cNvPr>
          <p:cNvSpPr/>
          <p:nvPr/>
        </p:nvSpPr>
        <p:spPr>
          <a:xfrm>
            <a:off x="557647" y="2064327"/>
            <a:ext cx="2784763" cy="1364673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Autonomy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8CF353-F50A-4D1B-89DA-101A1988B9E8}"/>
              </a:ext>
            </a:extLst>
          </p:cNvPr>
          <p:cNvSpPr/>
          <p:nvPr/>
        </p:nvSpPr>
        <p:spPr>
          <a:xfrm>
            <a:off x="3810017" y="2064327"/>
            <a:ext cx="2784763" cy="13646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Beneficence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0192B6-8CD7-4511-B8A6-F0F47C6C744E}"/>
              </a:ext>
            </a:extLst>
          </p:cNvPr>
          <p:cNvSpPr/>
          <p:nvPr/>
        </p:nvSpPr>
        <p:spPr>
          <a:xfrm>
            <a:off x="557646" y="3760317"/>
            <a:ext cx="2784763" cy="13646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Non-Maleficence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117FA5-B98C-41E9-AC1A-F121B13060B2}"/>
              </a:ext>
            </a:extLst>
          </p:cNvPr>
          <p:cNvSpPr/>
          <p:nvPr/>
        </p:nvSpPr>
        <p:spPr>
          <a:xfrm>
            <a:off x="3810017" y="3783370"/>
            <a:ext cx="2784763" cy="1364673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Justice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C070A4-4BA9-4100-A732-148FCD155AFE}"/>
              </a:ext>
            </a:extLst>
          </p:cNvPr>
          <p:cNvSpPr txBox="1"/>
          <p:nvPr/>
        </p:nvSpPr>
        <p:spPr>
          <a:xfrm>
            <a:off x="4475069" y="6483744"/>
            <a:ext cx="290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gambar</a:t>
            </a:r>
            <a:r>
              <a:rPr lang="en-US" sz="1200" dirty="0"/>
              <a:t>: pexels.com</a:t>
            </a:r>
          </a:p>
        </p:txBody>
      </p:sp>
    </p:spTree>
    <p:extLst>
      <p:ext uri="{BB962C8B-B14F-4D97-AF65-F5344CB8AC3E}">
        <p14:creationId xmlns:p14="http://schemas.microsoft.com/office/powerpoint/2010/main" val="115536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47A07-D925-4D20-A591-0E7709E1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3"/>
            <a:ext cx="10896600" cy="1325563"/>
          </a:xfrm>
        </p:spPr>
        <p:txBody>
          <a:bodyPr>
            <a:normAutofit/>
          </a:bodyPr>
          <a:lstStyle/>
          <a:p>
            <a:pPr algn="r"/>
            <a:r>
              <a:rPr lang="en-SG" sz="3600" dirty="0" err="1">
                <a:latin typeface="Candara" panose="020E0502030303020204" pitchFamily="34" charset="0"/>
              </a:rPr>
              <a:t>Beberapa</a:t>
            </a:r>
            <a:r>
              <a:rPr lang="en-SG" sz="3600" dirty="0">
                <a:latin typeface="Candara" panose="020E0502030303020204" pitchFamily="34" charset="0"/>
              </a:rPr>
              <a:t> </a:t>
            </a:r>
            <a:r>
              <a:rPr lang="en-SG" sz="3600" dirty="0" err="1">
                <a:latin typeface="Candara" panose="020E0502030303020204" pitchFamily="34" charset="0"/>
              </a:rPr>
              <a:t>Prinsip</a:t>
            </a:r>
            <a:r>
              <a:rPr lang="en-SG" sz="3600" dirty="0">
                <a:latin typeface="Candara" panose="020E0502030303020204" pitchFamily="34" charset="0"/>
              </a:rPr>
              <a:t> </a:t>
            </a:r>
            <a:r>
              <a:rPr lang="en-SG" sz="3600" dirty="0" err="1">
                <a:latin typeface="Candara" panose="020E0502030303020204" pitchFamily="34" charset="0"/>
              </a:rPr>
              <a:t>Etika</a:t>
            </a:r>
            <a:r>
              <a:rPr lang="en-SG" sz="3600" dirty="0">
                <a:latin typeface="Candara" panose="020E0502030303020204" pitchFamily="34" charset="0"/>
              </a:rPr>
              <a:t> </a:t>
            </a:r>
            <a:r>
              <a:rPr lang="en-SG" sz="3600" dirty="0" err="1">
                <a:latin typeface="Candara" panose="020E0502030303020204" pitchFamily="34" charset="0"/>
              </a:rPr>
              <a:t>dalam</a:t>
            </a:r>
            <a:r>
              <a:rPr lang="en-SG" sz="3600" dirty="0">
                <a:latin typeface="Candara" panose="020E0502030303020204" pitchFamily="34" charset="0"/>
              </a:rPr>
              <a:t> </a:t>
            </a:r>
            <a:r>
              <a:rPr lang="en-SG" sz="3600" dirty="0" err="1">
                <a:latin typeface="Candara" panose="020E0502030303020204" pitchFamily="34" charset="0"/>
              </a:rPr>
              <a:t>Upaya</a:t>
            </a:r>
            <a:r>
              <a:rPr lang="en-SG" sz="3600" dirty="0">
                <a:latin typeface="Candara" panose="020E0502030303020204" pitchFamily="34" charset="0"/>
              </a:rPr>
              <a:t> </a:t>
            </a:r>
            <a:br>
              <a:rPr lang="en-SG" sz="3600" dirty="0">
                <a:latin typeface="Candara" panose="020E0502030303020204" pitchFamily="34" charset="0"/>
              </a:rPr>
            </a:br>
            <a:r>
              <a:rPr lang="en-SG" sz="3600" dirty="0" err="1">
                <a:latin typeface="Candara" panose="020E0502030303020204" pitchFamily="34" charset="0"/>
              </a:rPr>
              <a:t>Kesehatan</a:t>
            </a:r>
            <a:r>
              <a:rPr lang="en-SG" sz="3600" dirty="0">
                <a:latin typeface="Candara" panose="020E0502030303020204" pitchFamily="34" charset="0"/>
              </a:rPr>
              <a:t> Masyarakat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F5EF2D-CF7D-41BD-9E83-996CA80BC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SG" sz="2400" b="1" dirty="0" err="1"/>
              <a:t>Perhatian</a:t>
            </a:r>
            <a:r>
              <a:rPr lang="en-SG" sz="2400" b="1" dirty="0"/>
              <a:t> </a:t>
            </a:r>
            <a:r>
              <a:rPr lang="en-SG" sz="2400" b="1" dirty="0" err="1"/>
              <a:t>utama</a:t>
            </a:r>
            <a:r>
              <a:rPr lang="en-SG" sz="2400" b="1" dirty="0"/>
              <a:t> pada </a:t>
            </a:r>
            <a:r>
              <a:rPr lang="en-SG" sz="2400" b="1" dirty="0" err="1"/>
              <a:t>penyebab</a:t>
            </a:r>
            <a:r>
              <a:rPr lang="en-SG" sz="2400" b="1" dirty="0"/>
              <a:t> </a:t>
            </a:r>
            <a:r>
              <a:rPr lang="en-SG" sz="2400" b="1" dirty="0" err="1"/>
              <a:t>gangguan</a:t>
            </a:r>
            <a:r>
              <a:rPr lang="en-SG" sz="2400" b="1" dirty="0"/>
              <a:t> </a:t>
            </a:r>
            <a:r>
              <a:rPr lang="en-SG" sz="2400" b="1" dirty="0" err="1"/>
              <a:t>kesehatan</a:t>
            </a:r>
            <a:r>
              <a:rPr lang="en-SG" sz="2400" b="1" dirty="0"/>
              <a:t> dan </a:t>
            </a:r>
            <a:r>
              <a:rPr lang="en-SG" sz="2400" b="1" dirty="0" err="1"/>
              <a:t>mengutamakan</a:t>
            </a:r>
            <a:r>
              <a:rPr lang="en-SG" sz="2400" b="1" dirty="0"/>
              <a:t> </a:t>
            </a:r>
            <a:r>
              <a:rPr lang="en-SG" sz="2400" b="1" dirty="0" err="1"/>
              <a:t>pencegahan</a:t>
            </a:r>
            <a:endParaRPr lang="en-SG" sz="2400" b="1" dirty="0"/>
          </a:p>
          <a:p>
            <a:pPr>
              <a:lnSpc>
                <a:spcPct val="120000"/>
              </a:lnSpc>
            </a:pPr>
            <a:r>
              <a:rPr lang="en-SG" sz="2400" b="1" dirty="0" err="1"/>
              <a:t>Mengutamakan</a:t>
            </a:r>
            <a:r>
              <a:rPr lang="en-SG" sz="2400" b="1" dirty="0"/>
              <a:t> </a:t>
            </a:r>
            <a:r>
              <a:rPr lang="en-SG" sz="2400" b="1" dirty="0" err="1"/>
              <a:t>pencapaian</a:t>
            </a:r>
            <a:r>
              <a:rPr lang="en-SG" sz="2400" b="1" dirty="0"/>
              <a:t> </a:t>
            </a:r>
            <a:r>
              <a:rPr lang="en-SG" sz="2400" b="1" dirty="0" err="1"/>
              <a:t>kesehatan</a:t>
            </a:r>
            <a:r>
              <a:rPr lang="en-SG" sz="2400" b="1" dirty="0"/>
              <a:t> </a:t>
            </a:r>
            <a:r>
              <a:rPr lang="en-SG" sz="2400" b="1" dirty="0" err="1"/>
              <a:t>populasi</a:t>
            </a:r>
            <a:r>
              <a:rPr lang="en-SG" sz="2400" b="1" dirty="0"/>
              <a:t>/ </a:t>
            </a:r>
            <a:r>
              <a:rPr lang="en-SG" sz="2400" b="1" dirty="0" err="1"/>
              <a:t>kelompok</a:t>
            </a:r>
            <a:r>
              <a:rPr lang="en-SG" sz="2400" b="1" dirty="0"/>
              <a:t> </a:t>
            </a:r>
            <a:r>
              <a:rPr lang="en-SG" sz="2400" b="1" dirty="0" err="1"/>
              <a:t>dengan</a:t>
            </a:r>
            <a:r>
              <a:rPr lang="en-SG" sz="2400" b="1" dirty="0"/>
              <a:t> </a:t>
            </a:r>
            <a:r>
              <a:rPr lang="en-SG" sz="2400" b="1" dirty="0" err="1"/>
              <a:t>tetap</a:t>
            </a:r>
            <a:r>
              <a:rPr lang="en-SG" sz="2400" b="1" dirty="0"/>
              <a:t> </a:t>
            </a:r>
            <a:r>
              <a:rPr lang="en-SG" sz="2400" b="1" dirty="0" err="1"/>
              <a:t>memperhatikan</a:t>
            </a:r>
            <a:r>
              <a:rPr lang="en-SG" sz="2400" b="1" dirty="0"/>
              <a:t> dan </a:t>
            </a:r>
            <a:r>
              <a:rPr lang="en-SG" sz="2400" b="1" dirty="0" err="1"/>
              <a:t>menghormati</a:t>
            </a:r>
            <a:r>
              <a:rPr lang="en-SG" sz="2400" b="1" dirty="0"/>
              <a:t> </a:t>
            </a:r>
            <a:r>
              <a:rPr lang="en-SG" sz="2400" b="1" dirty="0" err="1"/>
              <a:t>hak-hak</a:t>
            </a:r>
            <a:r>
              <a:rPr lang="en-SG" sz="2400" b="1" dirty="0"/>
              <a:t> </a:t>
            </a:r>
            <a:r>
              <a:rPr lang="en-SG" sz="2400" b="1" dirty="0" err="1"/>
              <a:t>individu</a:t>
            </a:r>
            <a:endParaRPr lang="en-SG" sz="2400" b="1" dirty="0"/>
          </a:p>
          <a:p>
            <a:pPr>
              <a:lnSpc>
                <a:spcPct val="120000"/>
              </a:lnSpc>
            </a:pPr>
            <a:r>
              <a:rPr lang="en-SG" sz="2400" dirty="0" err="1"/>
              <a:t>Memprioritaskan</a:t>
            </a:r>
            <a:r>
              <a:rPr lang="en-SG" sz="2400" dirty="0"/>
              <a:t> </a:t>
            </a:r>
            <a:r>
              <a:rPr lang="en-SG" sz="2400" dirty="0" err="1"/>
              <a:t>upaya</a:t>
            </a:r>
            <a:r>
              <a:rPr lang="en-SG" sz="2400" dirty="0"/>
              <a:t> </a:t>
            </a:r>
            <a:r>
              <a:rPr lang="en-SG" sz="2400" dirty="0" err="1"/>
              <a:t>untuk</a:t>
            </a:r>
            <a:r>
              <a:rPr lang="en-SG" sz="2400" dirty="0"/>
              <a:t> </a:t>
            </a:r>
            <a:r>
              <a:rPr lang="en-SG" sz="2400" dirty="0" err="1"/>
              <a:t>mengatasi</a:t>
            </a:r>
            <a:r>
              <a:rPr lang="en-SG" sz="2400" dirty="0"/>
              <a:t> </a:t>
            </a:r>
            <a:r>
              <a:rPr lang="en-SG" sz="2400" dirty="0" err="1"/>
              <a:t>disparitas</a:t>
            </a:r>
            <a:r>
              <a:rPr lang="en-SG" sz="2400" dirty="0"/>
              <a:t> </a:t>
            </a:r>
            <a:r>
              <a:rPr lang="en-SG" sz="2400" dirty="0" err="1"/>
              <a:t>antar</a:t>
            </a:r>
            <a:r>
              <a:rPr lang="en-SG" sz="2400" dirty="0"/>
              <a:t> </a:t>
            </a:r>
            <a:r>
              <a:rPr lang="en-SG" sz="2400" dirty="0" err="1"/>
              <a:t>kelompok</a:t>
            </a:r>
            <a:r>
              <a:rPr lang="en-SG" sz="2400" dirty="0"/>
              <a:t> </a:t>
            </a:r>
            <a:r>
              <a:rPr lang="en-SG" sz="2400" dirty="0" err="1"/>
              <a:t>masyarakat</a:t>
            </a:r>
            <a:r>
              <a:rPr lang="en-SG" sz="2400" dirty="0"/>
              <a:t> yang </a:t>
            </a:r>
            <a:r>
              <a:rPr lang="en-SG" sz="2400" dirty="0" err="1"/>
              <a:t>disebabkan</a:t>
            </a:r>
            <a:r>
              <a:rPr lang="en-SG" sz="2400" dirty="0"/>
              <a:t> oleh </a:t>
            </a:r>
            <a:r>
              <a:rPr lang="en-SG" sz="2400" dirty="0" err="1"/>
              <a:t>perbedaan</a:t>
            </a:r>
            <a:r>
              <a:rPr lang="en-SG" sz="2400" dirty="0"/>
              <a:t> </a:t>
            </a:r>
            <a:r>
              <a:rPr lang="en-SG" sz="2400" dirty="0" err="1"/>
              <a:t>sosial</a:t>
            </a:r>
            <a:r>
              <a:rPr lang="en-SG" sz="2400" dirty="0"/>
              <a:t> </a:t>
            </a:r>
            <a:r>
              <a:rPr lang="en-SG" sz="2400" dirty="0" err="1"/>
              <a:t>ekonomi</a:t>
            </a:r>
            <a:r>
              <a:rPr lang="en-SG" sz="2400" dirty="0"/>
              <a:t>, </a:t>
            </a:r>
            <a:r>
              <a:rPr lang="en-SG" sz="2400" dirty="0" err="1"/>
              <a:t>geografi</a:t>
            </a:r>
            <a:r>
              <a:rPr lang="en-SG" sz="2400" dirty="0"/>
              <a:t>, dan </a:t>
            </a:r>
            <a:r>
              <a:rPr lang="en-SG" sz="2400" dirty="0" err="1"/>
              <a:t>masalah</a:t>
            </a:r>
            <a:r>
              <a:rPr lang="en-SG" sz="2400" dirty="0"/>
              <a:t> </a:t>
            </a:r>
            <a:r>
              <a:rPr lang="en-SG" sz="2400" dirty="0" err="1"/>
              <a:t>lainnya</a:t>
            </a:r>
            <a:endParaRPr lang="en-SG" sz="2400" dirty="0"/>
          </a:p>
          <a:p>
            <a:pPr>
              <a:lnSpc>
                <a:spcPct val="120000"/>
              </a:lnSpc>
            </a:pPr>
            <a:r>
              <a:rPr lang="en-SG" sz="2400" dirty="0" err="1"/>
              <a:t>Kebijakan</a:t>
            </a:r>
            <a:r>
              <a:rPr lang="en-SG" sz="2400" dirty="0"/>
              <a:t>, program, dan </a:t>
            </a:r>
            <a:r>
              <a:rPr lang="en-SG" sz="2400" dirty="0" err="1"/>
              <a:t>prioritas</a:t>
            </a:r>
            <a:r>
              <a:rPr lang="en-SG" sz="2400" dirty="0"/>
              <a:t> </a:t>
            </a:r>
            <a:r>
              <a:rPr lang="en-SG" sz="2400" dirty="0" err="1"/>
              <a:t>dikembangkan</a:t>
            </a:r>
            <a:r>
              <a:rPr lang="en-SG" sz="2400" dirty="0"/>
              <a:t> </a:t>
            </a:r>
            <a:r>
              <a:rPr lang="en-SG" sz="2400" dirty="0" err="1"/>
              <a:t>dengan</a:t>
            </a:r>
            <a:r>
              <a:rPr lang="en-SG" sz="2400" dirty="0"/>
              <a:t> </a:t>
            </a:r>
            <a:r>
              <a:rPr lang="en-SG" sz="2400" dirty="0" err="1"/>
              <a:t>memperhatikan</a:t>
            </a:r>
            <a:r>
              <a:rPr lang="en-SG" sz="2400" dirty="0"/>
              <a:t> input </a:t>
            </a:r>
            <a:r>
              <a:rPr lang="en-SG" sz="2400" dirty="0" err="1"/>
              <a:t>dari</a:t>
            </a:r>
            <a:r>
              <a:rPr lang="en-SG" sz="2400" dirty="0"/>
              <a:t> </a:t>
            </a:r>
            <a:r>
              <a:rPr lang="en-SG" sz="2400" dirty="0" err="1"/>
              <a:t>masyarakat</a:t>
            </a:r>
            <a:r>
              <a:rPr lang="en-SG" sz="2400" dirty="0"/>
              <a:t>, dan </a:t>
            </a:r>
            <a:r>
              <a:rPr lang="en-SG" sz="2400" dirty="0" err="1"/>
              <a:t>mengupayakan</a:t>
            </a:r>
            <a:r>
              <a:rPr lang="en-SG" sz="2400" dirty="0"/>
              <a:t> </a:t>
            </a:r>
            <a:r>
              <a:rPr lang="en-SG" sz="2400" dirty="0" err="1"/>
              <a:t>kolaborasi</a:t>
            </a:r>
            <a:r>
              <a:rPr lang="en-SG" sz="2400" dirty="0"/>
              <a:t> </a:t>
            </a:r>
            <a:r>
              <a:rPr lang="en-SG" sz="2400" dirty="0" err="1"/>
              <a:t>dari</a:t>
            </a:r>
            <a:r>
              <a:rPr lang="en-SG" sz="2400" dirty="0"/>
              <a:t> </a:t>
            </a:r>
            <a:r>
              <a:rPr lang="en-SG" sz="2400" dirty="0" err="1"/>
              <a:t>semua</a:t>
            </a:r>
            <a:r>
              <a:rPr lang="en-SG" sz="2400" dirty="0"/>
              <a:t> </a:t>
            </a:r>
            <a:r>
              <a:rPr lang="en-SG" sz="2400" dirty="0" err="1"/>
              <a:t>pihak</a:t>
            </a:r>
            <a:endParaRPr lang="en-SG" sz="2400" dirty="0"/>
          </a:p>
          <a:p>
            <a:pPr>
              <a:lnSpc>
                <a:spcPct val="120000"/>
              </a:lnSpc>
            </a:pPr>
            <a:r>
              <a:rPr lang="en-SG" sz="2400" dirty="0" err="1"/>
              <a:t>Institusi</a:t>
            </a:r>
            <a:r>
              <a:rPr lang="en-SG" sz="2400" dirty="0"/>
              <a:t> </a:t>
            </a:r>
            <a:r>
              <a:rPr lang="en-SG" sz="2400" dirty="0" err="1"/>
              <a:t>kesehatan</a:t>
            </a:r>
            <a:r>
              <a:rPr lang="en-SG" sz="2400" dirty="0"/>
              <a:t> </a:t>
            </a:r>
            <a:r>
              <a:rPr lang="en-SG" sz="2400" dirty="0" err="1"/>
              <a:t>masyarakat</a:t>
            </a:r>
            <a:r>
              <a:rPr lang="en-SG" sz="2400" dirty="0"/>
              <a:t> </a:t>
            </a:r>
            <a:r>
              <a:rPr lang="en-SG" sz="2400" dirty="0" err="1"/>
              <a:t>terus</a:t>
            </a:r>
            <a:r>
              <a:rPr lang="en-SG" sz="2400" dirty="0"/>
              <a:t> </a:t>
            </a:r>
            <a:r>
              <a:rPr lang="en-SG" sz="2400" dirty="0" err="1"/>
              <a:t>menerus</a:t>
            </a:r>
            <a:r>
              <a:rPr lang="en-SG" sz="2400" dirty="0"/>
              <a:t> </a:t>
            </a:r>
            <a:r>
              <a:rPr lang="en-SG" sz="2400" dirty="0" err="1"/>
              <a:t>melakukan</a:t>
            </a:r>
            <a:r>
              <a:rPr lang="en-SG" sz="2400" dirty="0"/>
              <a:t> </a:t>
            </a:r>
            <a:r>
              <a:rPr lang="en-SG" sz="2400" dirty="0" err="1"/>
              <a:t>pemberdayaan</a:t>
            </a:r>
            <a:r>
              <a:rPr lang="en-SG" sz="2400" dirty="0"/>
              <a:t> </a:t>
            </a:r>
            <a:r>
              <a:rPr lang="en-SG" sz="2400" dirty="0" err="1"/>
              <a:t>masyarakat</a:t>
            </a:r>
            <a:r>
              <a:rPr lang="en-SG" sz="2400" dirty="0"/>
              <a:t> </a:t>
            </a:r>
            <a:r>
              <a:rPr lang="en-SG" sz="2400" dirty="0" err="1"/>
              <a:t>antara</a:t>
            </a:r>
            <a:r>
              <a:rPr lang="en-SG" sz="2400" dirty="0"/>
              <a:t> lain </a:t>
            </a:r>
            <a:r>
              <a:rPr lang="en-SG" sz="2400" dirty="0" err="1"/>
              <a:t>dengan</a:t>
            </a:r>
            <a:r>
              <a:rPr lang="en-SG" sz="2400" dirty="0"/>
              <a:t> </a:t>
            </a:r>
            <a:r>
              <a:rPr lang="en-SG" sz="2400" dirty="0" err="1"/>
              <a:t>menyediakan</a:t>
            </a:r>
            <a:r>
              <a:rPr lang="en-SG" sz="2400" dirty="0"/>
              <a:t>  </a:t>
            </a:r>
            <a:r>
              <a:rPr lang="en-SG" sz="2400" dirty="0" err="1"/>
              <a:t>informasi</a:t>
            </a:r>
            <a:r>
              <a:rPr lang="en-SG" sz="2400" dirty="0"/>
              <a:t>  dan </a:t>
            </a:r>
            <a:r>
              <a:rPr lang="en-SG" sz="2400" dirty="0" err="1"/>
              <a:t>upaya</a:t>
            </a:r>
            <a:r>
              <a:rPr lang="en-SG" sz="2400" dirty="0"/>
              <a:t> </a:t>
            </a:r>
            <a:r>
              <a:rPr lang="en-SG" sz="2400" dirty="0" err="1"/>
              <a:t>lainnya</a:t>
            </a:r>
            <a:endParaRPr lang="en-SG" sz="2400" dirty="0"/>
          </a:p>
          <a:p>
            <a:pPr>
              <a:lnSpc>
                <a:spcPct val="120000"/>
              </a:lnSpc>
            </a:pPr>
            <a:r>
              <a:rPr lang="en-SG" sz="2400" dirty="0" err="1"/>
              <a:t>Profesional</a:t>
            </a:r>
            <a:r>
              <a:rPr lang="en-SG" sz="2400" dirty="0"/>
              <a:t> </a:t>
            </a:r>
            <a:r>
              <a:rPr lang="en-SG" sz="2400" dirty="0" err="1"/>
              <a:t>kesehatan</a:t>
            </a:r>
            <a:r>
              <a:rPr lang="en-SG" sz="2400" dirty="0"/>
              <a:t> </a:t>
            </a:r>
            <a:r>
              <a:rPr lang="en-SG" sz="2400" dirty="0" err="1"/>
              <a:t>masyarakat</a:t>
            </a:r>
            <a:r>
              <a:rPr lang="en-SG" sz="2400" dirty="0"/>
              <a:t> </a:t>
            </a:r>
            <a:r>
              <a:rPr lang="en-SG" sz="2400" dirty="0" err="1"/>
              <a:t>terus</a:t>
            </a:r>
            <a:r>
              <a:rPr lang="en-SG" sz="2400" dirty="0"/>
              <a:t> </a:t>
            </a:r>
            <a:r>
              <a:rPr lang="en-SG" sz="2400" dirty="0" err="1"/>
              <a:t>menerus</a:t>
            </a:r>
            <a:r>
              <a:rPr lang="en-SG" sz="2400" dirty="0"/>
              <a:t> </a:t>
            </a:r>
            <a:r>
              <a:rPr lang="en-SG" sz="2400" dirty="0" err="1"/>
              <a:t>meningkatkan</a:t>
            </a:r>
            <a:r>
              <a:rPr lang="en-SG" sz="2400" dirty="0"/>
              <a:t> </a:t>
            </a:r>
            <a:r>
              <a:rPr lang="en-SG" sz="2400" dirty="0" err="1"/>
              <a:t>kapasitas</a:t>
            </a:r>
            <a:r>
              <a:rPr lang="en-SG" sz="2400" dirty="0"/>
              <a:t> </a:t>
            </a:r>
            <a:r>
              <a:rPr lang="en-SG" sz="2400" dirty="0" err="1"/>
              <a:t>dalam</a:t>
            </a:r>
            <a:r>
              <a:rPr lang="en-SG" sz="2400" dirty="0"/>
              <a:t> </a:t>
            </a:r>
            <a:r>
              <a:rPr lang="en-SG" sz="2400" dirty="0" err="1"/>
              <a:t>melaksanakan</a:t>
            </a:r>
            <a:r>
              <a:rPr lang="en-SG" sz="2400" dirty="0"/>
              <a:t> </a:t>
            </a:r>
            <a:r>
              <a:rPr lang="en-SG" sz="2400" dirty="0" err="1"/>
              <a:t>tugasnya</a:t>
            </a:r>
            <a:endParaRPr lang="en-SG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496BE2-3787-420A-9B45-15047BCF517A}"/>
              </a:ext>
            </a:extLst>
          </p:cNvPr>
          <p:cNvSpPr/>
          <p:nvPr/>
        </p:nvSpPr>
        <p:spPr>
          <a:xfrm>
            <a:off x="0" y="1302326"/>
            <a:ext cx="9795164" cy="138979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xmlns="" id="{8C7C03F0-2CBB-481D-9B41-C60641B24BAE}"/>
              </a:ext>
            </a:extLst>
          </p:cNvPr>
          <p:cNvSpPr/>
          <p:nvPr/>
        </p:nvSpPr>
        <p:spPr>
          <a:xfrm rot="18950939">
            <a:off x="10851820" y="5726713"/>
            <a:ext cx="2279073" cy="1851601"/>
          </a:xfrm>
          <a:prstGeom prst="blockArc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9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F9A9F-72E4-44F6-A918-43686CCE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185016"/>
            <a:ext cx="10993582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Candara" panose="020E0502030303020204" pitchFamily="34" charset="0"/>
              </a:rPr>
              <a:t>Peraturan</a:t>
            </a:r>
            <a:r>
              <a:rPr lang="en-US" sz="3200" dirty="0">
                <a:latin typeface="Candara" panose="020E0502030303020204" pitchFamily="34" charset="0"/>
              </a:rPr>
              <a:t> </a:t>
            </a:r>
            <a:r>
              <a:rPr lang="en-US" sz="3200" dirty="0" err="1">
                <a:latin typeface="Candara" panose="020E0502030303020204" pitchFamily="34" charset="0"/>
              </a:rPr>
              <a:t>Perundang-Undangan</a:t>
            </a:r>
            <a:r>
              <a:rPr lang="en-US" sz="3200" dirty="0">
                <a:latin typeface="Candara" panose="020E0502030303020204" pitchFamily="34" charset="0"/>
              </a:rPr>
              <a:t> dan </a:t>
            </a:r>
            <a:r>
              <a:rPr lang="en-US" sz="3200" dirty="0" err="1">
                <a:latin typeface="Candara" panose="020E0502030303020204" pitchFamily="34" charset="0"/>
              </a:rPr>
              <a:t>Kebijakan</a:t>
            </a:r>
            <a:r>
              <a:rPr lang="en-US" sz="3200" dirty="0">
                <a:latin typeface="Candara" panose="020E0502030303020204" pitchFamily="34" charset="0"/>
              </a:rPr>
              <a:t> </a:t>
            </a:r>
            <a:r>
              <a:rPr lang="en-US" sz="3200" dirty="0" err="1">
                <a:latin typeface="Candara" panose="020E0502030303020204" pitchFamily="34" charset="0"/>
              </a:rPr>
              <a:t>untuk</a:t>
            </a:r>
            <a:r>
              <a:rPr lang="en-US" sz="3200" dirty="0">
                <a:latin typeface="Candara" panose="020E0502030303020204" pitchFamily="34" charset="0"/>
              </a:rPr>
              <a:t> </a:t>
            </a:r>
            <a:r>
              <a:rPr lang="en-US" sz="3200" dirty="0" err="1">
                <a:latin typeface="Candara" panose="020E0502030303020204" pitchFamily="34" charset="0"/>
              </a:rPr>
              <a:t>Merespon</a:t>
            </a:r>
            <a:r>
              <a:rPr lang="en-US" sz="3200" dirty="0">
                <a:latin typeface="Candara" panose="020E0502030303020204" pitchFamily="34" charset="0"/>
              </a:rPr>
              <a:t> </a:t>
            </a:r>
            <a:r>
              <a:rPr lang="en-US" sz="3200" dirty="0" err="1">
                <a:latin typeface="Candara" panose="020E0502030303020204" pitchFamily="34" charset="0"/>
              </a:rPr>
              <a:t>Ancaman</a:t>
            </a:r>
            <a:r>
              <a:rPr lang="en-US" sz="3200" dirty="0">
                <a:latin typeface="Candara" panose="020E0502030303020204" pitchFamily="34" charset="0"/>
              </a:rPr>
              <a:t> </a:t>
            </a:r>
            <a:r>
              <a:rPr lang="en-US" sz="3200" dirty="0" err="1">
                <a:latin typeface="Candara" panose="020E0502030303020204" pitchFamily="34" charset="0"/>
              </a:rPr>
              <a:t>Pandemi</a:t>
            </a:r>
            <a:r>
              <a:rPr lang="en-US" sz="3200" dirty="0">
                <a:latin typeface="Candara" panose="020E0502030303020204" pitchFamily="34" charset="0"/>
              </a:rPr>
              <a:t> Covid-19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0BB6FB-3813-4740-8729-8D4E1853F5A1}"/>
              </a:ext>
            </a:extLst>
          </p:cNvPr>
          <p:cNvSpPr/>
          <p:nvPr/>
        </p:nvSpPr>
        <p:spPr>
          <a:xfrm>
            <a:off x="7093527" y="1066800"/>
            <a:ext cx="5098473" cy="180109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94EEAF50-9393-4007-AF04-7087280894FD}"/>
              </a:ext>
            </a:extLst>
          </p:cNvPr>
          <p:cNvSpPr/>
          <p:nvPr/>
        </p:nvSpPr>
        <p:spPr>
          <a:xfrm>
            <a:off x="1198532" y="1817882"/>
            <a:ext cx="9794929" cy="827984"/>
          </a:xfrm>
          <a:prstGeom prst="snip2Diag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WHO </a:t>
            </a:r>
            <a:r>
              <a:rPr lang="en-US" sz="2000" dirty="0" err="1"/>
              <a:t>menyatakan</a:t>
            </a:r>
            <a:r>
              <a:rPr lang="en-US" sz="2000" dirty="0"/>
              <a:t> Covid-19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Darurat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Global </a:t>
            </a:r>
            <a:r>
              <a:rPr lang="en-US" sz="2000" dirty="0" err="1"/>
              <a:t>Berdasarkan</a:t>
            </a:r>
            <a:r>
              <a:rPr lang="en-US" sz="2000" dirty="0"/>
              <a:t> PHEIC (Public Health Emergency of International Concern)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9A5F42FA-D53C-4419-A96D-2C2CCA020E75}"/>
              </a:ext>
            </a:extLst>
          </p:cNvPr>
          <p:cNvSpPr/>
          <p:nvPr/>
        </p:nvSpPr>
        <p:spPr>
          <a:xfrm>
            <a:off x="1198532" y="2774163"/>
            <a:ext cx="9794929" cy="842767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Pembentukan</a:t>
            </a:r>
            <a:r>
              <a:rPr lang="en-US" sz="2000" dirty="0"/>
              <a:t> </a:t>
            </a:r>
            <a:r>
              <a:rPr lang="en-US" sz="2000" dirty="0" err="1"/>
              <a:t>gugus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percepatan</a:t>
            </a:r>
            <a:r>
              <a:rPr lang="en-US" sz="2000" dirty="0"/>
              <a:t> </a:t>
            </a:r>
            <a:r>
              <a:rPr lang="en-US" sz="2000" dirty="0" err="1"/>
              <a:t>penanganan</a:t>
            </a:r>
            <a:r>
              <a:rPr lang="en-US" sz="2000" dirty="0"/>
              <a:t> Covid-19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Keppres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pertimbangan</a:t>
            </a:r>
            <a:r>
              <a:rPr lang="en-US" sz="2000" dirty="0"/>
              <a:t> UU </a:t>
            </a:r>
            <a:r>
              <a:rPr lang="en-US" sz="2000" dirty="0" err="1"/>
              <a:t>Wabah</a:t>
            </a:r>
            <a:r>
              <a:rPr lang="en-US" sz="2000" dirty="0"/>
              <a:t> No. 4 </a:t>
            </a:r>
            <a:r>
              <a:rPr lang="en-US" sz="2000" dirty="0" err="1"/>
              <a:t>Tahun</a:t>
            </a:r>
            <a:r>
              <a:rPr lang="en-US" sz="2000" dirty="0"/>
              <a:t> 1984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94A11487-8E66-4896-A322-47C4185DFB48}"/>
              </a:ext>
            </a:extLst>
          </p:cNvPr>
          <p:cNvSpPr/>
          <p:nvPr/>
        </p:nvSpPr>
        <p:spPr>
          <a:xfrm>
            <a:off x="1198532" y="3745227"/>
            <a:ext cx="9794929" cy="815356"/>
          </a:xfrm>
          <a:prstGeom prst="snip2Diag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Keppres</a:t>
            </a:r>
            <a:r>
              <a:rPr lang="en-US" sz="2000" dirty="0"/>
              <a:t> No. 7 </a:t>
            </a:r>
            <a:r>
              <a:rPr lang="en-US" sz="2000" dirty="0" err="1"/>
              <a:t>Tahun</a:t>
            </a:r>
            <a:r>
              <a:rPr lang="en-US" sz="2000" dirty="0"/>
              <a:t> 2020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Penanganan</a:t>
            </a:r>
            <a:r>
              <a:rPr lang="en-US" sz="2000" dirty="0"/>
              <a:t> </a:t>
            </a:r>
            <a:r>
              <a:rPr lang="en-US" sz="2000" dirty="0" err="1"/>
              <a:t>Penetapan</a:t>
            </a:r>
            <a:r>
              <a:rPr lang="en-US" sz="2000" dirty="0"/>
              <a:t> </a:t>
            </a:r>
            <a:r>
              <a:rPr lang="en-US" sz="2000" dirty="0" err="1"/>
              <a:t>Bencana</a:t>
            </a:r>
            <a:r>
              <a:rPr lang="en-US" sz="2000" dirty="0"/>
              <a:t> </a:t>
            </a:r>
            <a:r>
              <a:rPr lang="en-US" sz="2000" dirty="0" err="1"/>
              <a:t>Penyebaran</a:t>
            </a:r>
            <a:r>
              <a:rPr lang="en-US" sz="2000" dirty="0"/>
              <a:t> Covid-19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Bencana</a:t>
            </a:r>
            <a:r>
              <a:rPr lang="en-US" sz="2000" dirty="0"/>
              <a:t> Nasional, </a:t>
            </a:r>
            <a:r>
              <a:rPr lang="en-US" sz="2000" dirty="0" err="1"/>
              <a:t>diperbaharui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Keppres</a:t>
            </a:r>
            <a:r>
              <a:rPr lang="en-US" sz="2000" dirty="0"/>
              <a:t> No. 9 </a:t>
            </a:r>
            <a:r>
              <a:rPr lang="en-US" sz="2000" dirty="0" err="1"/>
              <a:t>Tahun</a:t>
            </a:r>
            <a:r>
              <a:rPr lang="en-US" sz="2000" dirty="0"/>
              <a:t> 2020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62CD3377-5489-4668-B5DD-66B89187A5C4}"/>
              </a:ext>
            </a:extLst>
          </p:cNvPr>
          <p:cNvSpPr/>
          <p:nvPr/>
        </p:nvSpPr>
        <p:spPr>
          <a:xfrm>
            <a:off x="1198532" y="4699797"/>
            <a:ext cx="9794929" cy="815356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Presiden</a:t>
            </a:r>
            <a:r>
              <a:rPr lang="en-US" sz="2000" dirty="0"/>
              <a:t> No. 82 </a:t>
            </a:r>
            <a:r>
              <a:rPr lang="en-US" sz="2000" dirty="0" err="1"/>
              <a:t>tahun</a:t>
            </a:r>
            <a:r>
              <a:rPr lang="en-US" sz="2000" dirty="0"/>
              <a:t> 2020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Pembentukan</a:t>
            </a:r>
            <a:r>
              <a:rPr lang="en-US" sz="2000" dirty="0"/>
              <a:t> </a:t>
            </a:r>
            <a:r>
              <a:rPr lang="en-US" sz="2000" dirty="0" err="1"/>
              <a:t>Komite</a:t>
            </a:r>
            <a:r>
              <a:rPr lang="en-US" sz="2000" dirty="0"/>
              <a:t> </a:t>
            </a:r>
            <a:r>
              <a:rPr lang="en-US" sz="2000" dirty="0" err="1"/>
              <a:t>Penanganan</a:t>
            </a:r>
            <a:r>
              <a:rPr lang="en-US" sz="2000" dirty="0"/>
              <a:t> Covid-19 dan </a:t>
            </a:r>
            <a:r>
              <a:rPr lang="en-US" sz="2000" dirty="0" err="1"/>
              <a:t>Pemulihan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Nasional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E64F23C7-222C-4C86-9CEA-B98A6DE94774}"/>
              </a:ext>
            </a:extLst>
          </p:cNvPr>
          <p:cNvSpPr/>
          <p:nvPr/>
        </p:nvSpPr>
        <p:spPr>
          <a:xfrm>
            <a:off x="1198532" y="5654367"/>
            <a:ext cx="9794929" cy="815356"/>
          </a:xfrm>
          <a:prstGeom prst="snip2Diag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dan </a:t>
            </a:r>
            <a:r>
              <a:rPr lang="en-US" sz="2000" dirty="0" err="1"/>
              <a:t>penyediaan</a:t>
            </a:r>
            <a:r>
              <a:rPr lang="en-US" sz="2000" dirty="0"/>
              <a:t> </a:t>
            </a:r>
            <a:r>
              <a:rPr lang="en-US" sz="2000" dirty="0" err="1"/>
              <a:t>vaksin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global. </a:t>
            </a:r>
            <a:r>
              <a:rPr lang="en-US" sz="2000" dirty="0" err="1"/>
              <a:t>Pemerintah</a:t>
            </a:r>
            <a:r>
              <a:rPr lang="en-US" sz="2000" dirty="0"/>
              <a:t> Indonesia juga </a:t>
            </a:r>
            <a:r>
              <a:rPr lang="en-US" sz="2000" dirty="0" err="1"/>
              <a:t>menetapkan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vaksin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15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B3D4B-54F4-4679-89DC-56AAC218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>
                <a:latin typeface="Candara" panose="020E0502030303020204" pitchFamily="34" charset="0"/>
              </a:rPr>
              <a:t>Referensi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630541-CD60-48F2-BED1-00DAC799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11"/>
            <a:ext cx="10515600" cy="5245964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20000"/>
              </a:lnSpc>
            </a:pPr>
            <a:r>
              <a:rPr lang="en-US" sz="1400" dirty="0" err="1"/>
              <a:t>Riegelman</a:t>
            </a:r>
            <a:r>
              <a:rPr lang="en-US" sz="1400" dirty="0"/>
              <a:t>, Richard. 2019. Public Health 101 THIRD EDITION: </a:t>
            </a:r>
            <a:r>
              <a:rPr lang="en-US" sz="1400" i="1" dirty="0"/>
              <a:t>Improving Community Health</a:t>
            </a:r>
            <a:r>
              <a:rPr lang="en-US" sz="1400" dirty="0"/>
              <a:t>. Jones &amp; </a:t>
            </a:r>
            <a:r>
              <a:rPr lang="en-US" sz="1400" dirty="0" err="1"/>
              <a:t>Brtlett</a:t>
            </a:r>
            <a:r>
              <a:rPr lang="en-US" sz="1400" dirty="0"/>
              <a:t> </a:t>
            </a:r>
            <a:r>
              <a:rPr lang="en-US" sz="1400" dirty="0" err="1"/>
              <a:t>Learning,LLC</a:t>
            </a:r>
            <a:r>
              <a:rPr lang="en-US" sz="1400" dirty="0"/>
              <a:t>, an Ascend Learning Company.</a:t>
            </a:r>
          </a:p>
          <a:p>
            <a:pPr marL="285750" indent="-285750">
              <a:lnSpc>
                <a:spcPct val="120000"/>
              </a:lnSpc>
            </a:pPr>
            <a:r>
              <a:rPr lang="en-US" sz="1400" dirty="0"/>
              <a:t>Stier, D. D., Nicks, D., &amp; Cowan, G. J. 2007. The courts, public health, and legal preparedness. </a:t>
            </a:r>
            <a:r>
              <a:rPr lang="en-US" sz="1400" i="1" dirty="0"/>
              <a:t>American journal of public health</a:t>
            </a:r>
            <a:r>
              <a:rPr lang="en-US" sz="1400" dirty="0"/>
              <a:t>, </a:t>
            </a:r>
            <a:r>
              <a:rPr lang="en-US" sz="1400" i="1" dirty="0"/>
              <a:t>97 Suppl 1</a:t>
            </a:r>
            <a:r>
              <a:rPr lang="en-US" sz="1400" dirty="0"/>
              <a:t>(Suppl 1), S69–S73. 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https://doi.org/10.2105/AJPH.2006.101881</a:t>
            </a:r>
            <a:endParaRPr lang="en-US" sz="1400" dirty="0"/>
          </a:p>
          <a:p>
            <a:pPr marL="285750" indent="-285750">
              <a:lnSpc>
                <a:spcPct val="120000"/>
              </a:lnSpc>
            </a:pPr>
            <a:r>
              <a:rPr lang="en-US" sz="1400" dirty="0" err="1"/>
              <a:t>Keppres</a:t>
            </a:r>
            <a:r>
              <a:rPr lang="en-US" sz="1400" dirty="0"/>
              <a:t> No. 7 </a:t>
            </a:r>
            <a:r>
              <a:rPr lang="en-US" sz="1400" dirty="0" err="1"/>
              <a:t>Tahun</a:t>
            </a:r>
            <a:r>
              <a:rPr lang="en-US" sz="1400" dirty="0"/>
              <a:t> 2020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Penanganan</a:t>
            </a:r>
            <a:r>
              <a:rPr lang="en-US" sz="1400" dirty="0"/>
              <a:t> </a:t>
            </a:r>
            <a:r>
              <a:rPr lang="en-US" sz="1400" dirty="0" err="1"/>
              <a:t>Penetapan</a:t>
            </a:r>
            <a:r>
              <a:rPr lang="en-US" sz="1400" dirty="0"/>
              <a:t> </a:t>
            </a:r>
            <a:r>
              <a:rPr lang="en-US" sz="1400" dirty="0" err="1"/>
              <a:t>Bencana</a:t>
            </a:r>
            <a:r>
              <a:rPr lang="en-US" sz="1400" dirty="0"/>
              <a:t> </a:t>
            </a:r>
            <a:r>
              <a:rPr lang="en-US" sz="1400" dirty="0" err="1"/>
              <a:t>Penyebaran</a:t>
            </a:r>
            <a:r>
              <a:rPr lang="en-US" sz="1400" dirty="0"/>
              <a:t> Covid-19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Bencana</a:t>
            </a:r>
            <a:r>
              <a:rPr lang="en-US" sz="1400" dirty="0"/>
              <a:t> Nasional</a:t>
            </a:r>
          </a:p>
          <a:p>
            <a:pPr marL="285750" indent="-285750">
              <a:lnSpc>
                <a:spcPct val="120000"/>
              </a:lnSpc>
            </a:pPr>
            <a:r>
              <a:rPr lang="en-US" sz="1400" dirty="0" err="1"/>
              <a:t>Undang-Undang</a:t>
            </a:r>
            <a:r>
              <a:rPr lang="en-US" sz="1400" dirty="0"/>
              <a:t> Dasar 1945</a:t>
            </a:r>
          </a:p>
          <a:p>
            <a:pPr marL="285750" indent="-285750">
              <a:lnSpc>
                <a:spcPct val="120000"/>
              </a:lnSpc>
            </a:pPr>
            <a:r>
              <a:rPr lang="en-US" sz="1400" dirty="0" err="1"/>
              <a:t>Undang-Undang</a:t>
            </a:r>
            <a:r>
              <a:rPr lang="en-US" sz="1400" dirty="0"/>
              <a:t> No. 36 </a:t>
            </a:r>
            <a:r>
              <a:rPr lang="en-US" sz="1400" dirty="0" err="1"/>
              <a:t>Tahun</a:t>
            </a:r>
            <a:r>
              <a:rPr lang="en-US" sz="1400" dirty="0"/>
              <a:t> 2009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endParaRPr lang="en-US" sz="1400" dirty="0"/>
          </a:p>
          <a:p>
            <a:pPr marL="285750" indent="-285750">
              <a:lnSpc>
                <a:spcPct val="120000"/>
              </a:lnSpc>
            </a:pPr>
            <a:r>
              <a:rPr lang="en-US" sz="1400" dirty="0" err="1"/>
              <a:t>Undang-Undang</a:t>
            </a:r>
            <a:r>
              <a:rPr lang="en-US" sz="1400" dirty="0"/>
              <a:t> No. 12 </a:t>
            </a:r>
            <a:r>
              <a:rPr lang="en-US" sz="1400" dirty="0" err="1"/>
              <a:t>Tahun</a:t>
            </a:r>
            <a:r>
              <a:rPr lang="en-US" sz="1400" dirty="0"/>
              <a:t> 2011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Pembentukan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Perundang-Undangan</a:t>
            </a:r>
            <a:endParaRPr lang="en-US" sz="1400" dirty="0"/>
          </a:p>
          <a:p>
            <a:pPr marL="285750" indent="-285750">
              <a:lnSpc>
                <a:spcPct val="120000"/>
              </a:lnSpc>
            </a:pPr>
            <a:r>
              <a:rPr lang="en-US" sz="1400" dirty="0" err="1"/>
              <a:t>Perda</a:t>
            </a:r>
            <a:r>
              <a:rPr lang="en-US" sz="1400" dirty="0"/>
              <a:t> Kota Depok No. 17 </a:t>
            </a:r>
            <a:r>
              <a:rPr lang="en-US" sz="1400" dirty="0" err="1"/>
              <a:t>Tahun</a:t>
            </a:r>
            <a:r>
              <a:rPr lang="en-US" sz="1400" dirty="0"/>
              <a:t> 2017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 Daerah</a:t>
            </a:r>
          </a:p>
          <a:p>
            <a:pPr marL="285750" indent="-285750">
              <a:lnSpc>
                <a:spcPct val="120000"/>
              </a:lnSpc>
            </a:pPr>
            <a:r>
              <a:rPr lang="en-US" sz="1400" dirty="0" err="1"/>
              <a:t>Perpres</a:t>
            </a:r>
            <a:r>
              <a:rPr lang="en-US" sz="1400" dirty="0"/>
              <a:t> No. 75 </a:t>
            </a:r>
            <a:r>
              <a:rPr lang="en-US" sz="1400" dirty="0" err="1"/>
              <a:t>Tahun</a:t>
            </a:r>
            <a:r>
              <a:rPr lang="en-US" sz="1400" dirty="0"/>
              <a:t> 2019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Perubahan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 </a:t>
            </a: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Presiden</a:t>
            </a:r>
            <a:r>
              <a:rPr lang="en-US" sz="1400" dirty="0"/>
              <a:t> </a:t>
            </a:r>
            <a:r>
              <a:rPr lang="en-US" sz="1400" dirty="0" err="1"/>
              <a:t>Nomor</a:t>
            </a:r>
            <a:r>
              <a:rPr lang="en-US" sz="1400" dirty="0"/>
              <a:t> 82 </a:t>
            </a:r>
            <a:r>
              <a:rPr lang="en-US" sz="1400" dirty="0" err="1"/>
              <a:t>Tahun</a:t>
            </a:r>
            <a:r>
              <a:rPr lang="en-US" sz="1400" dirty="0"/>
              <a:t> 2018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Jaminan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.</a:t>
            </a:r>
          </a:p>
          <a:p>
            <a:pPr marL="285750" indent="-285750">
              <a:lnSpc>
                <a:spcPct val="120000"/>
              </a:lnSpc>
            </a:pP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Presiden</a:t>
            </a:r>
            <a:r>
              <a:rPr lang="en-US" sz="1400" dirty="0"/>
              <a:t> No. 82 </a:t>
            </a:r>
            <a:r>
              <a:rPr lang="en-US" sz="1400" dirty="0" err="1"/>
              <a:t>tahun</a:t>
            </a:r>
            <a:r>
              <a:rPr lang="en-US" sz="1400" dirty="0"/>
              <a:t> 2020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Pembentukan</a:t>
            </a:r>
            <a:r>
              <a:rPr lang="en-US" sz="1400" dirty="0"/>
              <a:t> </a:t>
            </a:r>
            <a:r>
              <a:rPr lang="en-US" sz="1400" dirty="0" err="1"/>
              <a:t>Komite</a:t>
            </a:r>
            <a:r>
              <a:rPr lang="en-US" sz="1400" dirty="0"/>
              <a:t> </a:t>
            </a:r>
            <a:r>
              <a:rPr lang="en-US" sz="1400" dirty="0" err="1"/>
              <a:t>Penanganan</a:t>
            </a:r>
            <a:r>
              <a:rPr lang="en-US" sz="1400" dirty="0"/>
              <a:t> Covid-19 dan </a:t>
            </a:r>
            <a:r>
              <a:rPr lang="en-US" sz="1400" dirty="0" err="1"/>
              <a:t>Pemulihan</a:t>
            </a:r>
            <a:r>
              <a:rPr lang="en-US" sz="1400" dirty="0"/>
              <a:t> </a:t>
            </a:r>
            <a:r>
              <a:rPr lang="en-US" sz="1400" dirty="0" err="1"/>
              <a:t>Ekonomi</a:t>
            </a:r>
            <a:r>
              <a:rPr lang="en-US" sz="1400" dirty="0"/>
              <a:t> Nasional</a:t>
            </a:r>
          </a:p>
          <a:p>
            <a:pPr marL="285750" indent="-285750">
              <a:lnSpc>
                <a:spcPct val="120000"/>
              </a:lnSpc>
            </a:pPr>
            <a:r>
              <a:rPr lang="en-US" sz="1400" dirty="0"/>
              <a:t>PMK No. 9 </a:t>
            </a:r>
            <a:r>
              <a:rPr lang="en-US" sz="1400" dirty="0" err="1"/>
              <a:t>tahun</a:t>
            </a:r>
            <a:r>
              <a:rPr lang="en-US" sz="1400" dirty="0"/>
              <a:t> 2020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Pedoman</a:t>
            </a:r>
            <a:r>
              <a:rPr lang="en-US" sz="1400" dirty="0"/>
              <a:t> </a:t>
            </a:r>
            <a:r>
              <a:rPr lang="en-US" sz="1400" dirty="0" err="1"/>
              <a:t>Pembatasan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Berskala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Rangka</a:t>
            </a:r>
            <a:r>
              <a:rPr lang="en-US" sz="1400" dirty="0"/>
              <a:t> </a:t>
            </a:r>
            <a:r>
              <a:rPr lang="en-US" sz="1400" dirty="0" err="1"/>
              <a:t>Percepatan</a:t>
            </a:r>
            <a:r>
              <a:rPr lang="en-US" sz="1400" dirty="0"/>
              <a:t> </a:t>
            </a:r>
            <a:r>
              <a:rPr lang="en-US" sz="1400" dirty="0" err="1"/>
              <a:t>Penanganan</a:t>
            </a:r>
            <a:r>
              <a:rPr lang="en-US" sz="1400" dirty="0"/>
              <a:t> Corona Virus Disease 2019</a:t>
            </a:r>
          </a:p>
          <a:p>
            <a:pPr marL="285750" indent="-285750">
              <a:lnSpc>
                <a:spcPct val="120000"/>
              </a:lnSpc>
            </a:pPr>
            <a:r>
              <a:rPr lang="en-US" sz="1400" dirty="0" err="1"/>
              <a:t>Pergub</a:t>
            </a:r>
            <a:r>
              <a:rPr lang="en-US" sz="1400" dirty="0"/>
              <a:t> Prov. DKI Jakarta No.16/2017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Standar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Minimal Pada Pusat </a:t>
            </a:r>
            <a:r>
              <a:rPr lang="en-US" sz="1400" dirty="0" err="1"/>
              <a:t>Pelayanan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 </a:t>
            </a:r>
            <a:r>
              <a:rPr lang="en-US" sz="1400" dirty="0" err="1"/>
              <a:t>Pegawai</a:t>
            </a:r>
            <a:endParaRPr lang="en-US" sz="1400" dirty="0"/>
          </a:p>
          <a:p>
            <a:pPr marL="285750" indent="-285750">
              <a:lnSpc>
                <a:spcPct val="120000"/>
              </a:lnSpc>
            </a:pPr>
            <a:r>
              <a:rPr lang="en-US" sz="1400" dirty="0" err="1"/>
              <a:t>Perbup</a:t>
            </a:r>
            <a:r>
              <a:rPr lang="en-US" sz="1400" dirty="0"/>
              <a:t> </a:t>
            </a:r>
            <a:r>
              <a:rPr lang="en-US" sz="1400" dirty="0" err="1"/>
              <a:t>Kab</a:t>
            </a:r>
            <a:r>
              <a:rPr lang="en-US" sz="1400" dirty="0"/>
              <a:t>. Bogor No. 42/2020 </a:t>
            </a:r>
            <a:r>
              <a:rPr lang="en-US" sz="1400" dirty="0" err="1"/>
              <a:t>tentang</a:t>
            </a:r>
            <a:r>
              <a:rPr lang="en-US" sz="1400" dirty="0"/>
              <a:t> PSBB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xmlns="" id="{C1AAA0F3-E69E-4D1B-AA9E-282E4C7CF758}"/>
              </a:ext>
            </a:extLst>
          </p:cNvPr>
          <p:cNvSpPr/>
          <p:nvPr/>
        </p:nvSpPr>
        <p:spPr>
          <a:xfrm rot="18950939">
            <a:off x="10851820" y="5726713"/>
            <a:ext cx="2279073" cy="1851601"/>
          </a:xfrm>
          <a:prstGeom prst="blockArc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84DB76-E563-46ED-A3E7-D4504808FB45}"/>
              </a:ext>
            </a:extLst>
          </p:cNvPr>
          <p:cNvSpPr/>
          <p:nvPr/>
        </p:nvSpPr>
        <p:spPr>
          <a:xfrm>
            <a:off x="0" y="1038442"/>
            <a:ext cx="10515600" cy="97631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5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DFBE9-D515-493C-B483-FDB968E4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Candara" panose="020E0502030303020204" pitchFamily="34" charset="0"/>
              </a:rPr>
              <a:t>Pertanyaan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6644B-3B97-4CFE-B762-98B9767A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764"/>
            <a:ext cx="10515600" cy="491619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Jelaskan</a:t>
            </a:r>
            <a:r>
              <a:rPr lang="en-US" sz="2400" dirty="0"/>
              <a:t> </a:t>
            </a:r>
            <a:r>
              <a:rPr lang="en-US" sz="2400" dirty="0" err="1"/>
              <a:t>kaitan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(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perundang-undangan</a:t>
            </a:r>
            <a:r>
              <a:rPr lang="en-US" sz="2400" dirty="0"/>
              <a:t>), </a:t>
            </a:r>
            <a:r>
              <a:rPr lang="en-US" sz="2400" dirty="0" err="1"/>
              <a:t>kebijakan</a:t>
            </a:r>
            <a:r>
              <a:rPr lang="en-US" sz="2400" dirty="0"/>
              <a:t> dan </a:t>
            </a:r>
            <a:r>
              <a:rPr lang="en-US" sz="2400" dirty="0" err="1"/>
              <a:t>etik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Apa</a:t>
            </a:r>
            <a:r>
              <a:rPr lang="en-US" sz="2400" dirty="0"/>
              <a:t> scope (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lingkup</a:t>
            </a:r>
            <a:r>
              <a:rPr lang="en-US" sz="2400" dirty="0"/>
              <a:t>) 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(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perundang-undangan</a:t>
            </a:r>
            <a:r>
              <a:rPr lang="en-US" sz="2400" dirty="0"/>
              <a:t>), </a:t>
            </a:r>
            <a:r>
              <a:rPr lang="en-US" sz="2400" dirty="0" err="1"/>
              <a:t>kebijakan</a:t>
            </a:r>
            <a:r>
              <a:rPr lang="en-US" sz="2400" dirty="0"/>
              <a:t> dan </a:t>
            </a:r>
            <a:r>
              <a:rPr lang="en-US" sz="2400" dirty="0" err="1"/>
              <a:t>etik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? </a:t>
            </a:r>
            <a:r>
              <a:rPr lang="en-US" sz="2400" dirty="0" err="1"/>
              <a:t>Jelaskan</a:t>
            </a:r>
            <a:r>
              <a:rPr lang="en-US" sz="2400" dirty="0"/>
              <a:t> 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Download  UUD NKRI 1945. </a:t>
            </a:r>
            <a:r>
              <a:rPr lang="en-US" sz="2400" dirty="0" err="1"/>
              <a:t>Pasal</a:t>
            </a:r>
            <a:r>
              <a:rPr lang="en-US" sz="2400" dirty="0"/>
              <a:t> dan </a:t>
            </a:r>
            <a:r>
              <a:rPr lang="en-US" sz="2400" dirty="0" err="1"/>
              <a:t>ayat</a:t>
            </a:r>
            <a:r>
              <a:rPr lang="en-US" sz="2400" dirty="0"/>
              <a:t> mana yang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ketentuan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? </a:t>
            </a:r>
            <a:r>
              <a:rPr lang="en-US" sz="2400" dirty="0" err="1"/>
              <a:t>Jelaskan</a:t>
            </a:r>
            <a:r>
              <a:rPr lang="en-US" sz="2400" dirty="0"/>
              <a:t>  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Download UU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yang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. 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dimaksud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 </a:t>
            </a:r>
            <a:r>
              <a:rPr lang="en-US" sz="2400" dirty="0" err="1"/>
              <a:t>istiah</a:t>
            </a:r>
            <a:r>
              <a:rPr lang="en-US" sz="2400" dirty="0"/>
              <a:t> “</a:t>
            </a:r>
            <a:r>
              <a:rPr lang="en-US" sz="2400" dirty="0" err="1"/>
              <a:t>sehat</a:t>
            </a:r>
            <a:r>
              <a:rPr lang="en-US" sz="2400" dirty="0"/>
              <a:t>”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?  </a:t>
            </a:r>
            <a:r>
              <a:rPr lang="en-US" sz="2400" dirty="0" err="1"/>
              <a:t>Bandingkan</a:t>
            </a:r>
            <a:r>
              <a:rPr lang="en-US" sz="2400" dirty="0"/>
              <a:t>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definisi</a:t>
            </a:r>
            <a:r>
              <a:rPr lang="en-US" sz="2400" dirty="0"/>
              <a:t> “</a:t>
            </a:r>
            <a:r>
              <a:rPr lang="en-US" sz="2400" dirty="0" err="1"/>
              <a:t>sehat</a:t>
            </a:r>
            <a:r>
              <a:rPr lang="en-US" sz="2400" dirty="0"/>
              <a:t>” </a:t>
            </a:r>
            <a:r>
              <a:rPr lang="en-US" sz="2400" dirty="0" err="1"/>
              <a:t>menurut</a:t>
            </a:r>
            <a:r>
              <a:rPr lang="en-US" sz="2400" dirty="0"/>
              <a:t> WHO.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Tunjukkan</a:t>
            </a:r>
            <a:r>
              <a:rPr lang="en-US" sz="2400" dirty="0"/>
              <a:t> dan </a:t>
            </a:r>
            <a:r>
              <a:rPr lang="en-US" sz="2400" dirty="0" err="1"/>
              <a:t>jelaskan</a:t>
            </a:r>
            <a:r>
              <a:rPr lang="en-US" sz="2400" dirty="0"/>
              <a:t> 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(PP) yang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. </a:t>
            </a:r>
            <a:r>
              <a:rPr lang="en-US" sz="2400" dirty="0" err="1"/>
              <a:t>Demikian</a:t>
            </a:r>
            <a:r>
              <a:rPr lang="en-US" sz="2400" dirty="0"/>
              <a:t> pula </a:t>
            </a:r>
            <a:r>
              <a:rPr lang="en-US" sz="2400" dirty="0" err="1"/>
              <a:t>tunjukkan</a:t>
            </a:r>
            <a:r>
              <a:rPr lang="en-US" sz="2400" dirty="0"/>
              <a:t> dan </a:t>
            </a:r>
            <a:r>
              <a:rPr lang="en-US" sz="2400" dirty="0" err="1"/>
              <a:t>jelaskan</a:t>
            </a:r>
            <a:r>
              <a:rPr lang="en-US" sz="2400" dirty="0"/>
              <a:t>  </a:t>
            </a:r>
            <a:r>
              <a:rPr lang="en-US" sz="2400" dirty="0" err="1"/>
              <a:t>suatu</a:t>
            </a:r>
            <a:r>
              <a:rPr lang="en-US" sz="2400" dirty="0"/>
              <a:t>  </a:t>
            </a:r>
            <a:r>
              <a:rPr lang="en-US" sz="2400" dirty="0" err="1"/>
              <a:t>Peraturan</a:t>
            </a:r>
            <a:r>
              <a:rPr lang="en-US" sz="2400" dirty="0"/>
              <a:t> Daerah (</a:t>
            </a:r>
            <a:r>
              <a:rPr lang="en-US" sz="2400" dirty="0" err="1"/>
              <a:t>Perda</a:t>
            </a:r>
            <a:r>
              <a:rPr lang="en-US" sz="2400" dirty="0"/>
              <a:t>) dan </a:t>
            </a:r>
            <a:r>
              <a:rPr lang="en-US" sz="2400" dirty="0" err="1"/>
              <a:t>suatu</a:t>
            </a:r>
            <a:r>
              <a:rPr lang="en-US" sz="2400" dirty="0"/>
              <a:t>  </a:t>
            </a:r>
            <a:r>
              <a:rPr lang="en-US" sz="2400" dirty="0" err="1"/>
              <a:t>Pergub</a:t>
            </a:r>
            <a:r>
              <a:rPr lang="en-US" sz="2400" dirty="0"/>
              <a:t> (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Gubernur</a:t>
            </a:r>
            <a:r>
              <a:rPr lang="en-US" sz="2400" dirty="0"/>
              <a:t>) yang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.  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xmlns="" id="{8E833404-E4AE-41B9-81DB-362B1BB1CD8D}"/>
              </a:ext>
            </a:extLst>
          </p:cNvPr>
          <p:cNvSpPr/>
          <p:nvPr/>
        </p:nvSpPr>
        <p:spPr>
          <a:xfrm rot="13304222">
            <a:off x="10630149" y="-560676"/>
            <a:ext cx="2279073" cy="1851601"/>
          </a:xfrm>
          <a:prstGeom prst="blockArc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E5EBB3-A1BB-4D77-880C-B208E33B02A6}"/>
              </a:ext>
            </a:extLst>
          </p:cNvPr>
          <p:cNvSpPr/>
          <p:nvPr/>
        </p:nvSpPr>
        <p:spPr>
          <a:xfrm>
            <a:off x="0" y="1011382"/>
            <a:ext cx="5098473" cy="180109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8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2F10B-FC63-44CC-B84D-A499801B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30782" cy="1325563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Tujuan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Pembelajaran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12C1E6-43CF-48C1-AA7D-50AE9AEBA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53"/>
            <a:ext cx="10515600" cy="423270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Memahami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ruang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lingkup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hukum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peraturan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perundang-undangan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kebijakan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Mengidentifikasi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jenis-jenis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peraturan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perundang-undangan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Memahami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pengertian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kebijakan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Menjelaskan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perbedaan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antara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filosofi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keadilan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sosial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keadilan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pasar dan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implikasinya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bagi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pemerintah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Memahai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kemungkinan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terjadinya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benturan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antara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individu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kebutuhan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berbagai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praktek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Memahami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prinsip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prinsip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Mendiskusikan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kebijakan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merespon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E2FA90-558F-4958-9B31-2BDEA589B160}"/>
              </a:ext>
            </a:extLst>
          </p:cNvPr>
          <p:cNvSpPr/>
          <p:nvPr/>
        </p:nvSpPr>
        <p:spPr>
          <a:xfrm>
            <a:off x="4031672" y="618691"/>
            <a:ext cx="7322127" cy="198727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BDEFB78-CBB3-4A99-A5A0-146FF7591480}"/>
              </a:ext>
            </a:extLst>
          </p:cNvPr>
          <p:cNvSpPr/>
          <p:nvPr/>
        </p:nvSpPr>
        <p:spPr>
          <a:xfrm>
            <a:off x="838200" y="6082148"/>
            <a:ext cx="7322127" cy="198727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1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DFBE9-D515-493C-B483-FDB968E4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Candara" panose="020E0502030303020204" pitchFamily="34" charset="0"/>
              </a:rPr>
              <a:t>Pertanyaan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6644B-3B97-4CFE-B762-98B9767A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764"/>
            <a:ext cx="10515600" cy="491619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 startAt="6"/>
            </a:pPr>
            <a:r>
              <a:rPr lang="en-US" sz="2400" dirty="0" err="1"/>
              <a:t>Jelaskan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para ASN (</a:t>
            </a:r>
            <a:r>
              <a:rPr lang="en-US" sz="2400" dirty="0" err="1"/>
              <a:t>Aparatur</a:t>
            </a:r>
            <a:r>
              <a:rPr lang="en-US" sz="2400" dirty="0"/>
              <a:t> </a:t>
            </a:r>
            <a:r>
              <a:rPr lang="en-US" sz="2400" dirty="0" err="1"/>
              <a:t>Sipil</a:t>
            </a:r>
            <a:r>
              <a:rPr lang="en-US" sz="2400" dirty="0"/>
              <a:t> Negara) (</a:t>
            </a:r>
            <a:r>
              <a:rPr lang="en-US" sz="2400" dirty="0" err="1"/>
              <a:t>dulu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Pegawai</a:t>
            </a:r>
            <a:r>
              <a:rPr lang="en-US" sz="2400" dirty="0"/>
              <a:t> Negeri) </a:t>
            </a:r>
            <a:r>
              <a:rPr lang="en-US" sz="2400" dirty="0" err="1"/>
              <a:t>berkenaan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pandemi</a:t>
            </a:r>
            <a:r>
              <a:rPr lang="en-US" sz="2400" dirty="0"/>
              <a:t> Covid-19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6"/>
            </a:pPr>
            <a:r>
              <a:rPr lang="en-US" sz="2400" dirty="0" err="1"/>
              <a:t>Jelaskan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filosofi</a:t>
            </a:r>
            <a:r>
              <a:rPr lang="en-US" sz="2400" dirty="0"/>
              <a:t>  </a:t>
            </a:r>
            <a:r>
              <a:rPr lang="en-US" sz="2400" i="1" dirty="0"/>
              <a:t>Market Justice </a:t>
            </a:r>
            <a:r>
              <a:rPr lang="en-US" sz="2400" dirty="0"/>
              <a:t>dan </a:t>
            </a:r>
            <a:r>
              <a:rPr lang="en-US" sz="2400" i="1" dirty="0"/>
              <a:t>Social Justice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. 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implikasinya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penyediaan</a:t>
            </a:r>
            <a:r>
              <a:rPr lang="en-US" sz="2400" dirty="0"/>
              <a:t> dan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dokter</a:t>
            </a:r>
            <a:r>
              <a:rPr lang="en-US" sz="2400" dirty="0"/>
              <a:t>? 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saudara</a:t>
            </a:r>
            <a:r>
              <a:rPr lang="en-US" sz="2400" dirty="0"/>
              <a:t> negara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menganut</a:t>
            </a:r>
            <a:r>
              <a:rPr lang="en-US" sz="2400" dirty="0"/>
              <a:t> </a:t>
            </a:r>
            <a:r>
              <a:rPr lang="en-US" sz="2400" dirty="0" err="1"/>
              <a:t>filosofi</a:t>
            </a:r>
            <a:r>
              <a:rPr lang="en-US" sz="2400" dirty="0"/>
              <a:t> mana? </a:t>
            </a:r>
            <a:r>
              <a:rPr lang="en-US" sz="2400" dirty="0" err="1"/>
              <a:t>Jelaskan</a:t>
            </a:r>
            <a:r>
              <a:rPr lang="en-US" sz="2400" dirty="0"/>
              <a:t>, dan </a:t>
            </a:r>
            <a:r>
              <a:rPr lang="en-US" sz="2400" dirty="0" err="1"/>
              <a:t>berikan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6"/>
            </a:pPr>
            <a:r>
              <a:rPr lang="en-US" sz="2400" dirty="0" err="1"/>
              <a:t>Jelaskan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Medik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6"/>
            </a:pP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bioetik</a:t>
            </a:r>
            <a:r>
              <a:rPr lang="en-US" sz="2400" dirty="0"/>
              <a:t> 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melindungi</a:t>
            </a:r>
            <a:r>
              <a:rPr lang="en-US" sz="2400" dirty="0"/>
              <a:t> orang-orang yang </a:t>
            </a:r>
            <a:r>
              <a:rPr lang="en-US" sz="2400" dirty="0" err="1"/>
              <a:t>berpartisipasi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? 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6"/>
            </a:pPr>
            <a:r>
              <a:rPr lang="en-US" sz="2400" dirty="0"/>
              <a:t> </a:t>
            </a:r>
            <a:r>
              <a:rPr lang="en-US" sz="2400" dirty="0" err="1"/>
              <a:t>Jelaskan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</a:t>
            </a:r>
            <a:endParaRPr lang="en-US" sz="1800" dirty="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xmlns="" id="{8E833404-E4AE-41B9-81DB-362B1BB1CD8D}"/>
              </a:ext>
            </a:extLst>
          </p:cNvPr>
          <p:cNvSpPr/>
          <p:nvPr/>
        </p:nvSpPr>
        <p:spPr>
          <a:xfrm rot="13304222">
            <a:off x="10630149" y="-560676"/>
            <a:ext cx="2279073" cy="1851601"/>
          </a:xfrm>
          <a:prstGeom prst="blockArc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E5EBB3-A1BB-4D77-880C-B208E33B02A6}"/>
              </a:ext>
            </a:extLst>
          </p:cNvPr>
          <p:cNvSpPr/>
          <p:nvPr/>
        </p:nvSpPr>
        <p:spPr>
          <a:xfrm>
            <a:off x="0" y="1011382"/>
            <a:ext cx="5098473" cy="180109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0AE95-F0F6-489A-92FC-4289686E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761" y="2649920"/>
            <a:ext cx="4016810" cy="969341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Terima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Kasih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D75A40-358E-48A7-B330-954BD730D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200" y="6010599"/>
            <a:ext cx="4016810" cy="789709"/>
          </a:xfrm>
        </p:spPr>
        <p:txBody>
          <a:bodyPr>
            <a:normAutofit/>
          </a:bodyPr>
          <a:lstStyle/>
          <a:p>
            <a:pPr algn="r"/>
            <a:r>
              <a:rPr lang="en-US" sz="1800" dirty="0" err="1">
                <a:latin typeface="Candara" panose="020E0502030303020204" pitchFamily="34" charset="0"/>
              </a:rPr>
              <a:t>Sesi</a:t>
            </a:r>
            <a:r>
              <a:rPr lang="en-US" sz="1800" dirty="0">
                <a:latin typeface="Candara" panose="020E0502030303020204" pitchFamily="34" charset="0"/>
              </a:rPr>
              <a:t> 5 - Dasar </a:t>
            </a:r>
            <a:r>
              <a:rPr lang="en-US" sz="1800" dirty="0" err="1">
                <a:latin typeface="Candara" panose="020E0502030303020204" pitchFamily="34" charset="0"/>
              </a:rPr>
              <a:t>Kesehatan</a:t>
            </a:r>
            <a:r>
              <a:rPr lang="en-US" sz="1800" dirty="0">
                <a:latin typeface="Candara" panose="020E0502030303020204" pitchFamily="34" charset="0"/>
              </a:rPr>
              <a:t> Masyarakat</a:t>
            </a:r>
          </a:p>
          <a:p>
            <a:pPr algn="r"/>
            <a:r>
              <a:rPr lang="en-US" sz="1800" dirty="0">
                <a:latin typeface="Candara" panose="020E0502030303020204" pitchFamily="34" charset="0"/>
              </a:rPr>
              <a:t>FKM UI 2020</a:t>
            </a:r>
          </a:p>
        </p:txBody>
      </p:sp>
      <p:pic>
        <p:nvPicPr>
          <p:cNvPr id="6" name="Picture 8" descr="D:\It's Picture\Universitas Indonesia\logo-ui-frame-black.png">
            <a:extLst>
              <a:ext uri="{FF2B5EF4-FFF2-40B4-BE49-F238E27FC236}">
                <a16:creationId xmlns:a16="http://schemas.microsoft.com/office/drawing/2014/main" xmlns="" id="{B0D05EC2-C46B-4802-B601-F58DC48C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1" y="0"/>
            <a:ext cx="865145" cy="13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13A586-A0A8-4708-86B2-93CC3957ECF4}"/>
              </a:ext>
            </a:extLst>
          </p:cNvPr>
          <p:cNvSpPr/>
          <p:nvPr/>
        </p:nvSpPr>
        <p:spPr>
          <a:xfrm>
            <a:off x="2064327" y="2355272"/>
            <a:ext cx="5872397" cy="106659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5AABFE-C45A-4FE0-9189-0FBE4759C8BF}"/>
              </a:ext>
            </a:extLst>
          </p:cNvPr>
          <p:cNvSpPr/>
          <p:nvPr/>
        </p:nvSpPr>
        <p:spPr>
          <a:xfrm>
            <a:off x="-51109" y="3807250"/>
            <a:ext cx="6263680" cy="106659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EE4FB0-FAA5-42E6-81C1-C52AF3DEA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137B33-0410-4B8B-A0CA-F2BCFDB74932}"/>
              </a:ext>
            </a:extLst>
          </p:cNvPr>
          <p:cNvSpPr txBox="1"/>
          <p:nvPr/>
        </p:nvSpPr>
        <p:spPr>
          <a:xfrm>
            <a:off x="10058400" y="6592529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/>
              <a:t>Sumber</a:t>
            </a:r>
            <a:r>
              <a:rPr lang="en-US" sz="1100" dirty="0"/>
              <a:t>: pexels.com</a:t>
            </a:r>
          </a:p>
        </p:txBody>
      </p:sp>
    </p:spTree>
    <p:extLst>
      <p:ext uri="{BB962C8B-B14F-4D97-AF65-F5344CB8AC3E}">
        <p14:creationId xmlns:p14="http://schemas.microsoft.com/office/powerpoint/2010/main" val="153836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5D6C5-D51E-4144-8937-6D0F8CE6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2" y="365126"/>
            <a:ext cx="2417618" cy="937202"/>
          </a:xfrm>
        </p:spPr>
        <p:txBody>
          <a:bodyPr/>
          <a:lstStyle/>
          <a:p>
            <a:pPr algn="r"/>
            <a:r>
              <a:rPr lang="en-US" dirty="0" err="1">
                <a:latin typeface="Candara" panose="020E0502030303020204" pitchFamily="34" charset="0"/>
              </a:rPr>
              <a:t>Ilustrasi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26563A-07D2-483D-AD77-3D6CAA1B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0" y="1634836"/>
            <a:ext cx="5742709" cy="454212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Anda 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mendengar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tetangga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anda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menderita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TBC ,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tetapi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menolak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mengikuti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pengobatan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diberikan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oleh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Puskesmas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.  Anda 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berpikir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bagaimana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kalau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dia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menularkan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penyakit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tersebut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kepada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orang lain  di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lingkungan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tempat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pc="-150" dirty="0" err="1">
                <a:solidFill>
                  <a:schemeClr val="accent3">
                    <a:lumMod val="50000"/>
                  </a:schemeClr>
                </a:solidFill>
              </a:rPr>
              <a:t>tinggalnya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endParaRPr lang="en-US" spc="-15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i="1" dirty="0" err="1">
                <a:solidFill>
                  <a:schemeClr val="accent1"/>
                </a:solidFill>
              </a:rPr>
              <a:t>Pertanyaan</a:t>
            </a:r>
            <a:r>
              <a:rPr lang="en-US" b="1" i="1" dirty="0">
                <a:solidFill>
                  <a:schemeClr val="accent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Bagaimana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kasus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semacam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ini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kita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lihat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dari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segi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hukum,kebijakan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, dan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etika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kesehatan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ctr"/>
            <a:endParaRPr lang="en-US" b="1" spc="-1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xmlns="" id="{D3881099-55C6-41AC-91F8-AA2C397870E7}"/>
              </a:ext>
            </a:extLst>
          </p:cNvPr>
          <p:cNvSpPr/>
          <p:nvPr/>
        </p:nvSpPr>
        <p:spPr>
          <a:xfrm rot="8155012">
            <a:off x="-785999" y="-557984"/>
            <a:ext cx="2279073" cy="1851601"/>
          </a:xfrm>
          <a:prstGeom prst="blockArc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id="{4FFE236C-578F-4498-A24D-673636403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836"/>
            <a:ext cx="5375564" cy="35887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138B9F-1A2D-4F22-8853-21D880499973}"/>
              </a:ext>
            </a:extLst>
          </p:cNvPr>
          <p:cNvSpPr/>
          <p:nvPr/>
        </p:nvSpPr>
        <p:spPr>
          <a:xfrm flipV="1">
            <a:off x="0" y="5472547"/>
            <a:ext cx="4537364" cy="96982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4F56F5-4441-4FD8-9AF2-F7B2C794958C}"/>
              </a:ext>
            </a:extLst>
          </p:cNvPr>
          <p:cNvSpPr txBox="1"/>
          <p:nvPr/>
        </p:nvSpPr>
        <p:spPr>
          <a:xfrm>
            <a:off x="353537" y="5223378"/>
            <a:ext cx="2925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google.co.id</a:t>
            </a:r>
          </a:p>
        </p:txBody>
      </p:sp>
    </p:spTree>
    <p:extLst>
      <p:ext uri="{BB962C8B-B14F-4D97-AF65-F5344CB8AC3E}">
        <p14:creationId xmlns:p14="http://schemas.microsoft.com/office/powerpoint/2010/main" val="215448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3C06E-6668-439F-9F44-3A1036CC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55873" cy="1325563"/>
          </a:xfrm>
        </p:spPr>
        <p:txBody>
          <a:bodyPr>
            <a:normAutofit/>
          </a:bodyPr>
          <a:lstStyle/>
          <a:p>
            <a:r>
              <a:rPr lang="en-SG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Kaitan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Hukum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SG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Kebijakan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dan </a:t>
            </a:r>
            <a:r>
              <a:rPr lang="en-SG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Etika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dalam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Kesehatan</a:t>
            </a:r>
            <a:r>
              <a:rPr lang="en-SG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Masyarakat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40C0191-4340-4888-8146-7E6FF4834161}"/>
              </a:ext>
            </a:extLst>
          </p:cNvPr>
          <p:cNvSpPr/>
          <p:nvPr/>
        </p:nvSpPr>
        <p:spPr>
          <a:xfrm>
            <a:off x="6858001" y="1228291"/>
            <a:ext cx="4495799" cy="184873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7716951-4941-43BD-8E81-6A331A798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7385"/>
            <a:ext cx="10515600" cy="2159578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r>
              <a:rPr lang="en-SG" b="1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Etika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berperanan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dalam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proses program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kesmas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234950" indent="0">
              <a:buNone/>
            </a:pP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perencanaan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pelaksanaan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, dan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evaluasi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)</a:t>
            </a:r>
            <a:endParaRPr lang="en-S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Indikator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status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misalnya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290513" indent="0">
              <a:buNone/>
            </a:pP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AKB, AKI,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Umur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harapan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Hidup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insidens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/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prevalens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penyakit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menular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dan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tidak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menular</a:t>
            </a:r>
            <a:r>
              <a:rPr lang="en-S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SG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dll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6D65E1B-0BAB-4188-A33C-9160727F5326}"/>
              </a:ext>
            </a:extLst>
          </p:cNvPr>
          <p:cNvSpPr/>
          <p:nvPr/>
        </p:nvSpPr>
        <p:spPr>
          <a:xfrm>
            <a:off x="838200" y="2286000"/>
            <a:ext cx="2216728" cy="1143000"/>
          </a:xfrm>
          <a:prstGeom prst="roundRect">
            <a:avLst/>
          </a:prstGeom>
          <a:noFill/>
          <a:ln>
            <a:solidFill>
              <a:srgbClr val="EBB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Hukum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Peraturan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Perundang-Undangan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DEBF500-7150-42E1-A8D3-8C10041B8DF3}"/>
              </a:ext>
            </a:extLst>
          </p:cNvPr>
          <p:cNvSpPr/>
          <p:nvPr/>
        </p:nvSpPr>
        <p:spPr>
          <a:xfrm>
            <a:off x="3591791" y="2286000"/>
            <a:ext cx="2216728" cy="1143000"/>
          </a:xfrm>
          <a:prstGeom prst="roundRect">
            <a:avLst/>
          </a:prstGeom>
          <a:noFill/>
          <a:ln>
            <a:solidFill>
              <a:srgbClr val="EBB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Kebijakan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F23BA45-6900-45E6-BED8-7085BFA5260B}"/>
              </a:ext>
            </a:extLst>
          </p:cNvPr>
          <p:cNvSpPr/>
          <p:nvPr/>
        </p:nvSpPr>
        <p:spPr>
          <a:xfrm>
            <a:off x="6383481" y="2286000"/>
            <a:ext cx="2216728" cy="1143000"/>
          </a:xfrm>
          <a:prstGeom prst="roundRect">
            <a:avLst/>
          </a:prstGeom>
          <a:noFill/>
          <a:ln>
            <a:solidFill>
              <a:srgbClr val="EBB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Kesmas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20727FB-8C26-4D00-9022-F73CCB7D72F7}"/>
              </a:ext>
            </a:extLst>
          </p:cNvPr>
          <p:cNvSpPr/>
          <p:nvPr/>
        </p:nvSpPr>
        <p:spPr>
          <a:xfrm>
            <a:off x="9137072" y="2286000"/>
            <a:ext cx="2216728" cy="1143000"/>
          </a:xfrm>
          <a:prstGeom prst="roundRect">
            <a:avLst/>
          </a:prstGeom>
          <a:noFill/>
          <a:ln>
            <a:solidFill>
              <a:srgbClr val="EBB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Status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Kesmas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8D4E1C48-7823-400D-BFC3-AC21EF02FC27}"/>
              </a:ext>
            </a:extLst>
          </p:cNvPr>
          <p:cNvSpPr/>
          <p:nvPr/>
        </p:nvSpPr>
        <p:spPr>
          <a:xfrm>
            <a:off x="3148445" y="2749045"/>
            <a:ext cx="415635" cy="221673"/>
          </a:xfrm>
          <a:prstGeom prst="rightArrow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A187805B-0935-4B63-AF98-E1A91F97027E}"/>
              </a:ext>
            </a:extLst>
          </p:cNvPr>
          <p:cNvSpPr/>
          <p:nvPr/>
        </p:nvSpPr>
        <p:spPr>
          <a:xfrm>
            <a:off x="5888182" y="2743200"/>
            <a:ext cx="415635" cy="221673"/>
          </a:xfrm>
          <a:prstGeom prst="rightArrow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876E6775-B713-46F8-9658-4EDF385FB2DE}"/>
              </a:ext>
            </a:extLst>
          </p:cNvPr>
          <p:cNvSpPr/>
          <p:nvPr/>
        </p:nvSpPr>
        <p:spPr>
          <a:xfrm>
            <a:off x="8660823" y="2743200"/>
            <a:ext cx="415635" cy="221673"/>
          </a:xfrm>
          <a:prstGeom prst="rightArrow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xmlns="" id="{437EFD74-7580-453E-8AFF-EF4561ABF3BE}"/>
              </a:ext>
            </a:extLst>
          </p:cNvPr>
          <p:cNvSpPr/>
          <p:nvPr/>
        </p:nvSpPr>
        <p:spPr>
          <a:xfrm rot="18950939">
            <a:off x="10851820" y="5726713"/>
            <a:ext cx="2279073" cy="1851601"/>
          </a:xfrm>
          <a:prstGeom prst="blockArc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69B85-739F-4647-BEEC-AC0E6742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916" y="0"/>
            <a:ext cx="6499793" cy="1325563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Ruang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Lingkup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(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dimensi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/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fungsi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) 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Hukum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Kebijakan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, dan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Etika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ACC93E-B603-419F-B78A-356953DAAA37}"/>
              </a:ext>
            </a:extLst>
          </p:cNvPr>
          <p:cNvSpPr/>
          <p:nvPr/>
        </p:nvSpPr>
        <p:spPr>
          <a:xfrm>
            <a:off x="838200" y="879474"/>
            <a:ext cx="5257800" cy="157163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D7E9DB-8364-4A06-BD7B-77E6A90BB8B4}"/>
              </a:ext>
            </a:extLst>
          </p:cNvPr>
          <p:cNvSpPr/>
          <p:nvPr/>
        </p:nvSpPr>
        <p:spPr>
          <a:xfrm>
            <a:off x="4793673" y="3428998"/>
            <a:ext cx="2604654" cy="1325563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Hukum</a:t>
            </a:r>
            <a:r>
              <a:rPr lang="en-US" sz="2400" dirty="0"/>
              <a:t>, </a:t>
            </a:r>
            <a:r>
              <a:rPr lang="en-US" sz="2400" dirty="0" err="1"/>
              <a:t>Kebijakan</a:t>
            </a:r>
            <a:r>
              <a:rPr lang="en-US" sz="2400" dirty="0"/>
              <a:t>, dan </a:t>
            </a:r>
          </a:p>
          <a:p>
            <a:pPr algn="ctr"/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F7FAA6-596E-46AC-914F-5B723DEC726F}"/>
              </a:ext>
            </a:extLst>
          </p:cNvPr>
          <p:cNvSpPr/>
          <p:nvPr/>
        </p:nvSpPr>
        <p:spPr>
          <a:xfrm>
            <a:off x="8749146" y="3428998"/>
            <a:ext cx="2604654" cy="1325563"/>
          </a:xfrm>
          <a:prstGeom prst="rect">
            <a:avLst/>
          </a:prstGeom>
          <a:noFill/>
          <a:ln>
            <a:solidFill>
              <a:srgbClr val="D84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Perangkat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mengatasi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masalah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mis yang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terkait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akses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kualitas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dan 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pembiayaan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pelayanan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D8FA3A-6626-42BD-BEC4-B5F06C04FEDB}"/>
              </a:ext>
            </a:extLst>
          </p:cNvPr>
          <p:cNvSpPr/>
          <p:nvPr/>
        </p:nvSpPr>
        <p:spPr>
          <a:xfrm>
            <a:off x="838200" y="3428997"/>
            <a:ext cx="2604654" cy="1325563"/>
          </a:xfrm>
          <a:prstGeom prst="rect">
            <a:avLst/>
          </a:prstGeom>
          <a:noFill/>
          <a:ln>
            <a:solidFill>
              <a:srgbClr val="D84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Perangkat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mencapai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tujuan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program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kesmas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958A190-0888-4C08-B612-CE63D671C511}"/>
              </a:ext>
            </a:extLst>
          </p:cNvPr>
          <p:cNvSpPr/>
          <p:nvPr/>
        </p:nvSpPr>
        <p:spPr>
          <a:xfrm>
            <a:off x="4793673" y="5410197"/>
            <a:ext cx="2604654" cy="1325563"/>
          </a:xfrm>
          <a:prstGeom prst="rect">
            <a:avLst/>
          </a:prstGeom>
          <a:noFill/>
          <a:ln>
            <a:solidFill>
              <a:srgbClr val="D84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Mempengaruhi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menentukan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arah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sistem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program,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organisasi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dan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profesi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pelayanan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E0835E-8407-4ED8-B92D-2AB0249BBC35}"/>
              </a:ext>
            </a:extLst>
          </p:cNvPr>
          <p:cNvSpPr/>
          <p:nvPr/>
        </p:nvSpPr>
        <p:spPr>
          <a:xfrm>
            <a:off x="4793673" y="1447799"/>
            <a:ext cx="2604654" cy="1325563"/>
          </a:xfrm>
          <a:prstGeom prst="rect">
            <a:avLst/>
          </a:prstGeom>
          <a:noFill/>
          <a:ln>
            <a:solidFill>
              <a:srgbClr val="D84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Perangkat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mendorong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perilaku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sehat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mengubah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perilaku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tidak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sehat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individu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kelompok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FC92F09-A763-41FA-9419-CC35453EE779}"/>
              </a:ext>
            </a:extLst>
          </p:cNvPr>
          <p:cNvCxnSpPr>
            <a:stCxn id="9" idx="2"/>
            <a:endCxn id="5" idx="0"/>
          </p:cNvCxnSpPr>
          <p:nvPr/>
        </p:nvCxnSpPr>
        <p:spPr>
          <a:xfrm>
            <a:off x="6096000" y="2773362"/>
            <a:ext cx="0" cy="6556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F552222-F229-408C-BE52-5C5662E27F3B}"/>
              </a:ext>
            </a:extLst>
          </p:cNvPr>
          <p:cNvCxnSpPr/>
          <p:nvPr/>
        </p:nvCxnSpPr>
        <p:spPr>
          <a:xfrm>
            <a:off x="6096000" y="4754560"/>
            <a:ext cx="0" cy="6556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2A8BB49-162B-43B1-8341-87702BEAC6A7}"/>
              </a:ext>
            </a:extLst>
          </p:cNvPr>
          <p:cNvCxnSpPr>
            <a:stCxn id="7" idx="3"/>
            <a:endCxn id="5" idx="1"/>
          </p:cNvCxnSpPr>
          <p:nvPr/>
        </p:nvCxnSpPr>
        <p:spPr>
          <a:xfrm>
            <a:off x="3442854" y="4091779"/>
            <a:ext cx="135081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E85D926-872B-4128-8E35-0CC1E4184FAC}"/>
              </a:ext>
            </a:extLst>
          </p:cNvPr>
          <p:cNvCxnSpPr/>
          <p:nvPr/>
        </p:nvCxnSpPr>
        <p:spPr>
          <a:xfrm>
            <a:off x="7398327" y="4091778"/>
            <a:ext cx="135081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9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4215047-BB31-4C8C-B33A-DA2043B75D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7705" y="1904852"/>
          <a:ext cx="5293551" cy="39747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9928">
                  <a:extLst>
                    <a:ext uri="{9D8B030D-6E8A-4147-A177-3AD203B41FA5}">
                      <a16:colId xmlns:a16="http://schemas.microsoft.com/office/drawing/2014/main" xmlns="" val="900915024"/>
                    </a:ext>
                  </a:extLst>
                </a:gridCol>
                <a:gridCol w="971834">
                  <a:extLst>
                    <a:ext uri="{9D8B030D-6E8A-4147-A177-3AD203B41FA5}">
                      <a16:colId xmlns:a16="http://schemas.microsoft.com/office/drawing/2014/main" xmlns="" val="164815604"/>
                    </a:ext>
                  </a:extLst>
                </a:gridCol>
                <a:gridCol w="2311789">
                  <a:extLst>
                    <a:ext uri="{9D8B030D-6E8A-4147-A177-3AD203B41FA5}">
                      <a16:colId xmlns:a16="http://schemas.microsoft.com/office/drawing/2014/main" xmlns="" val="1764863455"/>
                    </a:ext>
                  </a:extLst>
                </a:gridCol>
              </a:tblGrid>
              <a:tr h="6380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Sumber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Hukum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Peraturan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  </a:t>
                      </a:r>
                      <a:r>
                        <a:rPr lang="en-US" sz="1600" dirty="0" err="1"/>
                        <a:t>Tentang</a:t>
                      </a:r>
                      <a:r>
                        <a:rPr lang="en-US" sz="1600" dirty="0"/>
                        <a:t>  </a:t>
                      </a:r>
                      <a:r>
                        <a:rPr lang="en-US" sz="1600" dirty="0" err="1"/>
                        <a:t>Kesehatan</a:t>
                      </a:r>
                      <a:r>
                        <a:rPr lang="en-US" sz="1600" dirty="0"/>
                        <a:t>  </a:t>
                      </a:r>
                    </a:p>
                    <a:p>
                      <a:pPr algn="ctr"/>
                      <a:r>
                        <a:rPr lang="en-US" sz="1600" dirty="0"/>
                        <a:t>+/-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1704207"/>
                  </a:ext>
                </a:extLst>
              </a:tr>
              <a:tr h="723473">
                <a:tc>
                  <a:txBody>
                    <a:bodyPr/>
                    <a:lstStyle/>
                    <a:p>
                      <a:r>
                        <a:rPr lang="en-US" sz="1600" dirty="0" err="1"/>
                        <a:t>Hukum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Konstitusional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8114947"/>
                  </a:ext>
                </a:extLst>
              </a:tr>
              <a:tr h="723473">
                <a:tc>
                  <a:txBody>
                    <a:bodyPr/>
                    <a:lstStyle/>
                    <a:p>
                      <a:r>
                        <a:rPr lang="en-US" sz="1600" dirty="0" err="1"/>
                        <a:t>Undang-Undang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Legislatif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effectLst/>
                        </a:rPr>
                        <a:t>New York Public Health Law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774668"/>
                  </a:ext>
                </a:extLst>
              </a:tr>
              <a:tr h="723473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Peraturan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Administratif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Health Insurance Portability and Accountability Act of 1996 (HIPAA)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483322"/>
                  </a:ext>
                </a:extLst>
              </a:tr>
              <a:tr h="777299">
                <a:tc>
                  <a:txBody>
                    <a:bodyPr/>
                    <a:lstStyle/>
                    <a:p>
                      <a:r>
                        <a:rPr lang="en-US" sz="1600" dirty="0" err="1"/>
                        <a:t>Hukum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Yudisial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Yurisprudensi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effectLst/>
                        </a:rPr>
                        <a:t>US Supreme Court decision in Jacobson v. Massachusetts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9560798"/>
                  </a:ext>
                </a:extLst>
              </a:tr>
            </a:tbl>
          </a:graphicData>
        </a:graphic>
      </p:graphicFrame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xmlns="" id="{4E73EEED-48D1-4E30-A689-CD2B6E19EE8A}"/>
              </a:ext>
            </a:extLst>
          </p:cNvPr>
          <p:cNvGraphicFramePr>
            <a:graphicFrameLocks noGrp="1"/>
          </p:cNvGraphicFramePr>
          <p:nvPr/>
        </p:nvGraphicFramePr>
        <p:xfrm>
          <a:off x="5929745" y="1916571"/>
          <a:ext cx="5950527" cy="43450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9268">
                  <a:extLst>
                    <a:ext uri="{9D8B030D-6E8A-4147-A177-3AD203B41FA5}">
                      <a16:colId xmlns:a16="http://schemas.microsoft.com/office/drawing/2014/main" xmlns="" val="2206579491"/>
                    </a:ext>
                  </a:extLst>
                </a:gridCol>
                <a:gridCol w="1019194">
                  <a:extLst>
                    <a:ext uri="{9D8B030D-6E8A-4147-A177-3AD203B41FA5}">
                      <a16:colId xmlns:a16="http://schemas.microsoft.com/office/drawing/2014/main" xmlns="" val="3213963941"/>
                    </a:ext>
                  </a:extLst>
                </a:gridCol>
                <a:gridCol w="2642065">
                  <a:extLst>
                    <a:ext uri="{9D8B030D-6E8A-4147-A177-3AD203B41FA5}">
                      <a16:colId xmlns:a16="http://schemas.microsoft.com/office/drawing/2014/main" xmlns="" val="1747941758"/>
                    </a:ext>
                  </a:extLst>
                </a:gridCol>
              </a:tblGrid>
              <a:tr h="5431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Sumber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Hukum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Peraturan</a:t>
                      </a:r>
                      <a:r>
                        <a:rPr lang="en-US" sz="1600" dirty="0"/>
                        <a:t>  </a:t>
                      </a:r>
                      <a:r>
                        <a:rPr lang="en-US" sz="1600" dirty="0" err="1"/>
                        <a:t>Tentang</a:t>
                      </a:r>
                      <a:r>
                        <a:rPr lang="en-US" sz="1600" dirty="0"/>
                        <a:t>  </a:t>
                      </a:r>
                      <a:r>
                        <a:rPr lang="en-US" sz="1600" dirty="0" err="1"/>
                        <a:t>Kesehatan</a:t>
                      </a:r>
                      <a:r>
                        <a:rPr lang="en-US" sz="1600" dirty="0"/>
                        <a:t> </a:t>
                      </a:r>
                    </a:p>
                    <a:p>
                      <a:pPr algn="ctr"/>
                      <a:r>
                        <a:rPr lang="en-US" sz="1600" dirty="0"/>
                        <a:t> +/-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5749772"/>
                  </a:ext>
                </a:extLst>
              </a:tr>
              <a:tr h="543167">
                <a:tc>
                  <a:txBody>
                    <a:bodyPr/>
                    <a:lstStyle/>
                    <a:p>
                      <a:r>
                        <a:rPr lang="en-US" sz="1600" dirty="0"/>
                        <a:t>UUD 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Pasal</a:t>
                      </a:r>
                      <a:r>
                        <a:rPr lang="en-US" sz="1600" dirty="0"/>
                        <a:t> 28 H (1) (2) (3); </a:t>
                      </a:r>
                      <a:r>
                        <a:rPr lang="en-US" sz="1600" dirty="0" err="1"/>
                        <a:t>Pasal</a:t>
                      </a:r>
                      <a:r>
                        <a:rPr lang="en-US" sz="1600" dirty="0"/>
                        <a:t> 34 (1) (2)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144054"/>
                  </a:ext>
                </a:extLst>
              </a:tr>
              <a:tr h="775953">
                <a:tc>
                  <a:txBody>
                    <a:bodyPr/>
                    <a:lstStyle/>
                    <a:p>
                      <a:r>
                        <a:rPr lang="en-US" sz="1600" dirty="0"/>
                        <a:t>UU, </a:t>
                      </a:r>
                      <a:r>
                        <a:rPr lang="en-US" sz="1600" dirty="0" err="1"/>
                        <a:t>Perda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UU No. 36/2009; </a:t>
                      </a:r>
                      <a:r>
                        <a:rPr lang="en-US" sz="1600" dirty="0" err="1"/>
                        <a:t>Perda</a:t>
                      </a:r>
                      <a:r>
                        <a:rPr lang="en-US" sz="1600" dirty="0"/>
                        <a:t> Kota Depok No. 17/2017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252124"/>
                  </a:ext>
                </a:extLst>
              </a:tr>
              <a:tr h="543167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Perpres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Permen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Perpres</a:t>
                      </a:r>
                      <a:r>
                        <a:rPr lang="en-US" sz="1600" dirty="0"/>
                        <a:t> No. 75/2019; PMK No. 9/2020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8041836"/>
                  </a:ext>
                </a:extLst>
              </a:tr>
              <a:tr h="1008739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Pergub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Perbup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Pergub</a:t>
                      </a:r>
                      <a:r>
                        <a:rPr lang="en-US" sz="1600" dirty="0"/>
                        <a:t> Prov. DKI Jakarta No.16/2017;  </a:t>
                      </a:r>
                      <a:r>
                        <a:rPr lang="en-US" sz="1600" dirty="0" err="1"/>
                        <a:t>Perbup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Kab</a:t>
                      </a:r>
                      <a:r>
                        <a:rPr lang="en-US" sz="1600" dirty="0"/>
                        <a:t>. Bogor No. 42/2020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0461635"/>
                  </a:ext>
                </a:extLst>
              </a:tr>
              <a:tr h="775953">
                <a:tc>
                  <a:txBody>
                    <a:bodyPr/>
                    <a:lstStyle/>
                    <a:p>
                      <a:r>
                        <a:rPr lang="en-US" sz="1600" dirty="0"/>
                        <a:t>Keputusan Hakim (</a:t>
                      </a:r>
                      <a:r>
                        <a:rPr lang="en-US" sz="1600" dirty="0" err="1"/>
                        <a:t>Bukan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merupakan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sumber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hukum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559453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xmlns="" id="{DFCA10AB-6C70-47DF-A956-AAEBEAB16A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6963" y="1480120"/>
            <a:ext cx="32350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Amerika </a:t>
            </a:r>
            <a:r>
              <a:rPr lang="en-US" sz="2400" b="1" dirty="0" err="1">
                <a:latin typeface="+mn-lt"/>
              </a:rPr>
              <a:t>Serikat</a:t>
            </a:r>
            <a:endParaRPr lang="en-US" sz="24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8068D7-9D5B-4283-A425-2115D5C56FD3}"/>
              </a:ext>
            </a:extLst>
          </p:cNvPr>
          <p:cNvSpPr txBox="1"/>
          <p:nvPr/>
        </p:nvSpPr>
        <p:spPr>
          <a:xfrm>
            <a:off x="6788726" y="1443187"/>
            <a:ext cx="4232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Indonesia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037AC6-633A-4A64-920B-AEC14E010EF5}"/>
              </a:ext>
            </a:extLst>
          </p:cNvPr>
          <p:cNvSpPr txBox="1"/>
          <p:nvPr/>
        </p:nvSpPr>
        <p:spPr>
          <a:xfrm>
            <a:off x="311728" y="301280"/>
            <a:ext cx="928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ndara" panose="020E0502030303020204" pitchFamily="34" charset="0"/>
              </a:rPr>
              <a:t>Jenis</a:t>
            </a:r>
            <a:r>
              <a:rPr lang="en-US" sz="3200" dirty="0">
                <a:latin typeface="Candara" panose="020E0502030303020204" pitchFamily="34" charset="0"/>
              </a:rPr>
              <a:t> </a:t>
            </a:r>
            <a:r>
              <a:rPr lang="en-US" sz="3200" dirty="0" err="1">
                <a:latin typeface="Candara" panose="020E0502030303020204" pitchFamily="34" charset="0"/>
              </a:rPr>
              <a:t>Hukum</a:t>
            </a:r>
            <a:r>
              <a:rPr lang="en-US" sz="3200" dirty="0">
                <a:latin typeface="Candara" panose="020E0502030303020204" pitchFamily="34" charset="0"/>
              </a:rPr>
              <a:t> (</a:t>
            </a:r>
            <a:r>
              <a:rPr lang="en-US" sz="3200" dirty="0" err="1">
                <a:latin typeface="Candara" panose="020E0502030303020204" pitchFamily="34" charset="0"/>
              </a:rPr>
              <a:t>Peraturan</a:t>
            </a:r>
            <a:r>
              <a:rPr lang="en-US" sz="3200" dirty="0">
                <a:latin typeface="Candara" panose="020E0502030303020204" pitchFamily="34" charset="0"/>
              </a:rPr>
              <a:t> </a:t>
            </a:r>
            <a:r>
              <a:rPr lang="en-US" sz="3200" dirty="0" err="1">
                <a:latin typeface="Candara" panose="020E0502030303020204" pitchFamily="34" charset="0"/>
              </a:rPr>
              <a:t>Perundang-Undangan</a:t>
            </a:r>
            <a:r>
              <a:rPr lang="en-US" sz="3200" dirty="0">
                <a:latin typeface="Candara" panose="020E0502030303020204" pitchFamily="34" charset="0"/>
              </a:rPr>
              <a:t>)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EBAB5B-2A23-4E45-90FA-D4EC65080B10}"/>
              </a:ext>
            </a:extLst>
          </p:cNvPr>
          <p:cNvSpPr/>
          <p:nvPr/>
        </p:nvSpPr>
        <p:spPr>
          <a:xfrm>
            <a:off x="307705" y="978401"/>
            <a:ext cx="8915399" cy="85631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AC3E6C-31F1-45A3-9E82-EC1ADB3B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6"/>
            <a:ext cx="5146964" cy="928255"/>
          </a:xfrm>
        </p:spPr>
        <p:txBody>
          <a:bodyPr/>
          <a:lstStyle/>
          <a:p>
            <a:pPr algn="just"/>
            <a:r>
              <a:rPr lang="en-US" dirty="0" err="1">
                <a:latin typeface="Candara" panose="020E0502030303020204" pitchFamily="34" charset="0"/>
              </a:rPr>
              <a:t>Kebijakan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Kesehatan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xmlns="" id="{2ECE27EA-27B5-45EA-91C1-232DCA062C37}"/>
              </a:ext>
            </a:extLst>
          </p:cNvPr>
          <p:cNvSpPr/>
          <p:nvPr/>
        </p:nvSpPr>
        <p:spPr>
          <a:xfrm>
            <a:off x="1326572" y="1810039"/>
            <a:ext cx="9538855" cy="928254"/>
          </a:xfrm>
          <a:prstGeom prst="snip2Diag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</a:rPr>
              <a:t>Kebijakan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adalah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peraturan</a:t>
            </a:r>
            <a:r>
              <a:rPr lang="en-US" sz="2400" b="1" dirty="0">
                <a:solidFill>
                  <a:prstClr val="white"/>
                </a:solidFill>
              </a:rPr>
              <a:t> yang </a:t>
            </a:r>
            <a:r>
              <a:rPr lang="en-US" sz="2400" b="1" dirty="0" err="1">
                <a:solidFill>
                  <a:prstClr val="white"/>
                </a:solidFill>
              </a:rPr>
              <a:t>dibuat</a:t>
            </a:r>
            <a:r>
              <a:rPr lang="en-US" sz="2400" b="1" dirty="0">
                <a:solidFill>
                  <a:prstClr val="white"/>
                </a:solidFill>
              </a:rPr>
              <a:t> oleh </a:t>
            </a:r>
            <a:r>
              <a:rPr lang="en-US" sz="2400" b="1" dirty="0" err="1">
                <a:solidFill>
                  <a:prstClr val="white"/>
                </a:solidFill>
              </a:rPr>
              <a:t>institusi</a:t>
            </a:r>
            <a:r>
              <a:rPr lang="en-US" sz="2400" b="1" dirty="0">
                <a:solidFill>
                  <a:prstClr val="white"/>
                </a:solidFill>
              </a:rPr>
              <a:t>/</a:t>
            </a:r>
            <a:r>
              <a:rPr lang="en-US" sz="2400" b="1" dirty="0" err="1">
                <a:solidFill>
                  <a:prstClr val="white"/>
                </a:solidFill>
              </a:rPr>
              <a:t>individu</a:t>
            </a:r>
            <a:r>
              <a:rPr lang="en-US" sz="2400" b="1" dirty="0">
                <a:solidFill>
                  <a:prstClr val="white"/>
                </a:solidFill>
              </a:rPr>
              <a:t>  yang </a:t>
            </a:r>
            <a:r>
              <a:rPr lang="en-US" sz="2400" b="1" dirty="0" err="1">
                <a:solidFill>
                  <a:prstClr val="white"/>
                </a:solidFill>
              </a:rPr>
              <a:t>mempunyai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wewenang</a:t>
            </a:r>
            <a:r>
              <a:rPr lang="en-US" sz="2400" b="1" dirty="0">
                <a:solidFill>
                  <a:prstClr val="white"/>
                </a:solidFill>
              </a:rPr>
              <a:t>, </a:t>
            </a:r>
            <a:r>
              <a:rPr lang="en-US" sz="2400" b="1" dirty="0" err="1">
                <a:solidFill>
                  <a:prstClr val="white"/>
                </a:solidFill>
              </a:rPr>
              <a:t>diperlukan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untuk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mencapai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tujuan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tertentu</a:t>
            </a:r>
            <a:r>
              <a:rPr lang="en-US" sz="2400" b="1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CB29A64F-D6B3-4510-9DBD-9BD930C0ACDA}"/>
              </a:ext>
            </a:extLst>
          </p:cNvPr>
          <p:cNvSpPr/>
          <p:nvPr/>
        </p:nvSpPr>
        <p:spPr>
          <a:xfrm>
            <a:off x="1326571" y="3037177"/>
            <a:ext cx="9538855" cy="611477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</a:rPr>
              <a:t>Kebijakan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kesehatan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adalah</a:t>
            </a:r>
            <a:r>
              <a:rPr lang="en-US" sz="2400" dirty="0">
                <a:solidFill>
                  <a:prstClr val="white"/>
                </a:solidFill>
              </a:rPr>
              <a:t> salah </a:t>
            </a:r>
            <a:r>
              <a:rPr lang="en-US" sz="2400" dirty="0" err="1">
                <a:solidFill>
                  <a:prstClr val="white"/>
                </a:solidFill>
              </a:rPr>
              <a:t>satu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dari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kebijakan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publik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F0EF4B1-686A-4F4A-A3AB-E34142052DC8}"/>
              </a:ext>
            </a:extLst>
          </p:cNvPr>
          <p:cNvSpPr/>
          <p:nvPr/>
        </p:nvSpPr>
        <p:spPr>
          <a:xfrm>
            <a:off x="1326570" y="3947538"/>
            <a:ext cx="9538855" cy="1253977"/>
          </a:xfrm>
          <a:prstGeom prst="snip2Diag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Keputusan </a:t>
            </a:r>
            <a:r>
              <a:rPr lang="en-US" sz="2400" dirty="0" err="1">
                <a:solidFill>
                  <a:prstClr val="white"/>
                </a:solidFill>
              </a:rPr>
              <a:t>otoritatif</a:t>
            </a:r>
            <a:r>
              <a:rPr lang="en-US" sz="2400" dirty="0">
                <a:solidFill>
                  <a:prstClr val="white"/>
                </a:solidFill>
              </a:rPr>
              <a:t> (</a:t>
            </a:r>
            <a:r>
              <a:rPr lang="en-US" sz="2400" i="1" dirty="0">
                <a:solidFill>
                  <a:prstClr val="white"/>
                </a:solidFill>
              </a:rPr>
              <a:t>Authoritative Decision</a:t>
            </a:r>
            <a:r>
              <a:rPr lang="en-US" sz="2400" dirty="0">
                <a:solidFill>
                  <a:prstClr val="white"/>
                </a:solidFill>
              </a:rPr>
              <a:t>) </a:t>
            </a:r>
            <a:r>
              <a:rPr lang="en-US" sz="2400" dirty="0" err="1">
                <a:solidFill>
                  <a:prstClr val="white"/>
                </a:solidFill>
              </a:rPr>
              <a:t>adalah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keputusan</a:t>
            </a:r>
            <a:r>
              <a:rPr lang="en-US" sz="2400" dirty="0">
                <a:solidFill>
                  <a:prstClr val="white"/>
                </a:solidFill>
              </a:rPr>
              <a:t> yang </a:t>
            </a:r>
            <a:r>
              <a:rPr lang="en-US" sz="2400" dirty="0" err="1">
                <a:solidFill>
                  <a:prstClr val="white"/>
                </a:solidFill>
              </a:rPr>
              <a:t>dibuat</a:t>
            </a:r>
            <a:r>
              <a:rPr lang="en-US" sz="2400" dirty="0">
                <a:solidFill>
                  <a:prstClr val="white"/>
                </a:solidFill>
              </a:rPr>
              <a:t> oleh </a:t>
            </a:r>
            <a:r>
              <a:rPr lang="en-US" sz="2400" dirty="0" err="1">
                <a:solidFill>
                  <a:prstClr val="white"/>
                </a:solidFill>
              </a:rPr>
              <a:t>individu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atau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kelompok</a:t>
            </a:r>
            <a:r>
              <a:rPr lang="en-US" sz="2400" dirty="0">
                <a:solidFill>
                  <a:prstClr val="white"/>
                </a:solidFill>
              </a:rPr>
              <a:t> yang </a:t>
            </a:r>
            <a:r>
              <a:rPr lang="en-US" sz="2400" dirty="0" err="1">
                <a:solidFill>
                  <a:prstClr val="white"/>
                </a:solidFill>
              </a:rPr>
              <a:t>memiliki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wewenang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dalam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membuat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kebijakan</a:t>
            </a:r>
            <a:r>
              <a:rPr lang="en-US" sz="2400" dirty="0">
                <a:solidFill>
                  <a:prstClr val="white"/>
                </a:solidFill>
              </a:rPr>
              <a:t> dan </a:t>
            </a:r>
            <a:r>
              <a:rPr lang="en-US" sz="2400" dirty="0" err="1">
                <a:solidFill>
                  <a:prstClr val="white"/>
                </a:solidFill>
              </a:rPr>
              <a:t>mengimplementasikannya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93DDFE5C-E2DE-4C49-BD64-E23A859DE71A}"/>
              </a:ext>
            </a:extLst>
          </p:cNvPr>
          <p:cNvSpPr/>
          <p:nvPr/>
        </p:nvSpPr>
        <p:spPr>
          <a:xfrm>
            <a:off x="1326570" y="5500398"/>
            <a:ext cx="9538855" cy="789565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Keputusan </a:t>
            </a:r>
            <a:r>
              <a:rPr lang="en-US" sz="2400" dirty="0" err="1">
                <a:solidFill>
                  <a:prstClr val="white"/>
                </a:solidFill>
              </a:rPr>
              <a:t>otoritatif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dimiliki</a:t>
            </a:r>
            <a:r>
              <a:rPr lang="en-US" sz="2400" dirty="0">
                <a:solidFill>
                  <a:prstClr val="white"/>
                </a:solidFill>
              </a:rPr>
              <a:t> oleh </a:t>
            </a:r>
            <a:r>
              <a:rPr lang="en-US" sz="2400" dirty="0" err="1">
                <a:solidFill>
                  <a:prstClr val="white"/>
                </a:solidFill>
              </a:rPr>
              <a:t>pihak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eksekutif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seperti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presiden</a:t>
            </a:r>
            <a:r>
              <a:rPr lang="en-US" sz="2400" dirty="0">
                <a:solidFill>
                  <a:prstClr val="white"/>
                </a:solidFill>
              </a:rPr>
              <a:t>, </a:t>
            </a:r>
            <a:r>
              <a:rPr lang="en-US" sz="2400" dirty="0" err="1">
                <a:solidFill>
                  <a:prstClr val="white"/>
                </a:solidFill>
              </a:rPr>
              <a:t>gubernur</a:t>
            </a:r>
            <a:r>
              <a:rPr lang="en-US" sz="2400" dirty="0">
                <a:solidFill>
                  <a:prstClr val="white"/>
                </a:solidFill>
              </a:rPr>
              <a:t>, </a:t>
            </a:r>
            <a:r>
              <a:rPr lang="en-US" sz="2400" dirty="0" err="1">
                <a:solidFill>
                  <a:prstClr val="white"/>
                </a:solidFill>
              </a:rPr>
              <a:t>dll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30194F-F59F-4E33-8249-8EFC948743AD}"/>
              </a:ext>
            </a:extLst>
          </p:cNvPr>
          <p:cNvSpPr/>
          <p:nvPr/>
        </p:nvSpPr>
        <p:spPr>
          <a:xfrm>
            <a:off x="5278582" y="1117962"/>
            <a:ext cx="5825836" cy="175419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xmlns="" id="{2D88487F-E725-481D-86EE-6C554E0E4D8A}"/>
              </a:ext>
            </a:extLst>
          </p:cNvPr>
          <p:cNvSpPr/>
          <p:nvPr/>
        </p:nvSpPr>
        <p:spPr>
          <a:xfrm rot="8155012">
            <a:off x="-785999" y="-557984"/>
            <a:ext cx="2279073" cy="1851601"/>
          </a:xfrm>
          <a:prstGeom prst="blockArc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5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531BC-89A1-4ABA-B461-1C814C51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9145" cy="1006475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Candara" panose="020E0502030303020204" pitchFamily="34" charset="0"/>
              </a:rPr>
              <a:t>Contoh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  <a:r>
              <a:rPr lang="en-US" sz="4000" dirty="0" err="1">
                <a:latin typeface="Candara" panose="020E0502030303020204" pitchFamily="34" charset="0"/>
              </a:rPr>
              <a:t>Isu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  <a:r>
              <a:rPr lang="en-US" sz="4000" dirty="0" err="1">
                <a:latin typeface="Candara" panose="020E0502030303020204" pitchFamily="34" charset="0"/>
              </a:rPr>
              <a:t>dalam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  <a:r>
              <a:rPr lang="en-US" sz="4000" dirty="0" err="1">
                <a:latin typeface="Candara" panose="020E0502030303020204" pitchFamily="34" charset="0"/>
              </a:rPr>
              <a:t>Hukum</a:t>
            </a:r>
            <a:r>
              <a:rPr lang="en-US" sz="4000" dirty="0">
                <a:latin typeface="Candara" panose="020E0502030303020204" pitchFamily="34" charset="0"/>
              </a:rPr>
              <a:t> dan </a:t>
            </a:r>
            <a:r>
              <a:rPr lang="en-US" sz="4000" dirty="0" err="1">
                <a:latin typeface="Candara" panose="020E0502030303020204" pitchFamily="34" charset="0"/>
              </a:rPr>
              <a:t>Kebijakan</a:t>
            </a:r>
            <a:r>
              <a:rPr lang="en-US" sz="4000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4E2338-DA47-442B-AF24-DBCE7FEC9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19655" cy="4351338"/>
          </a:xfrm>
        </p:spPr>
        <p:txBody>
          <a:bodyPr>
            <a:normAutofit/>
          </a:bodyPr>
          <a:lstStyle/>
          <a:p>
            <a:pPr marL="971550" indent="-51435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Adakah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hak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individu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memperoleh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pelayanan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marL="9715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Masih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adanya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disparitas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akses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terhadap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pelayanan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Apakah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etis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ethical)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71550" indent="-514350">
              <a:buFont typeface="+mj-lt"/>
              <a:buAutoNum type="arabicPeriod"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Kualitas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pelayanan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belum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memenuhi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standar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971550" indent="-51435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Bagaimana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menyeimbangkan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antara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pemenuhan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hak-hak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individu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kebutuhan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orang lain dan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A0E380-F662-4D20-87CE-8B0DEEC8A1DC}"/>
              </a:ext>
            </a:extLst>
          </p:cNvPr>
          <p:cNvSpPr/>
          <p:nvPr/>
        </p:nvSpPr>
        <p:spPr>
          <a:xfrm>
            <a:off x="6528955" y="1214437"/>
            <a:ext cx="5257800" cy="157163"/>
          </a:xfrm>
          <a:prstGeom prst="rect">
            <a:avLst/>
          </a:prstGeom>
          <a:solidFill>
            <a:srgbClr val="EB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xmlns="" id="{D0D2561F-1E7E-4E1E-84D9-69102DED37D2}"/>
              </a:ext>
            </a:extLst>
          </p:cNvPr>
          <p:cNvSpPr/>
          <p:nvPr/>
        </p:nvSpPr>
        <p:spPr>
          <a:xfrm rot="18950939">
            <a:off x="10851820" y="5726713"/>
            <a:ext cx="2279073" cy="1851601"/>
          </a:xfrm>
          <a:prstGeom prst="blockArc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7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BFF2D-EC06-4C6F-B444-069531FC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237" y="185016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Kebijakan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Kesehatan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yang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Dibuat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Negara/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Pemerintah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 Akan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Tergantung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pada 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Filosofi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yang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Dianut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AE84BD-D2C0-4D51-94F2-A8DE38324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035"/>
            <a:ext cx="10515600" cy="40849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Berdasarkan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filosofi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dianut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negara/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pemerintah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berbeda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mengatur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menyelenggarakan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pelayanan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kesehatan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288D263-2A1A-4484-97E0-15A4870A69BE}"/>
              </a:ext>
            </a:extLst>
          </p:cNvPr>
          <p:cNvSpPr/>
          <p:nvPr/>
        </p:nvSpPr>
        <p:spPr>
          <a:xfrm>
            <a:off x="270164" y="1386969"/>
            <a:ext cx="5825836" cy="175419"/>
          </a:xfrm>
          <a:prstGeom prst="rect">
            <a:avLst/>
          </a:prstGeom>
          <a:solidFill>
            <a:srgbClr val="D84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A9DE45-E2BE-444E-AD43-334435C2C6B8}"/>
              </a:ext>
            </a:extLst>
          </p:cNvPr>
          <p:cNvSpPr/>
          <p:nvPr/>
        </p:nvSpPr>
        <p:spPr>
          <a:xfrm>
            <a:off x="1205345" y="3740727"/>
            <a:ext cx="3810000" cy="900546"/>
          </a:xfrm>
          <a:prstGeom prst="rect">
            <a:avLst/>
          </a:prstGeom>
          <a:noFill/>
          <a:ln>
            <a:solidFill>
              <a:srgbClr val="EBB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Justice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FC0911-D1AC-48E0-9067-680F3A9AC563}"/>
              </a:ext>
            </a:extLst>
          </p:cNvPr>
          <p:cNvSpPr/>
          <p:nvPr/>
        </p:nvSpPr>
        <p:spPr>
          <a:xfrm>
            <a:off x="7024255" y="3740727"/>
            <a:ext cx="3810000" cy="900546"/>
          </a:xfrm>
          <a:prstGeom prst="rect">
            <a:avLst/>
          </a:prstGeom>
          <a:noFill/>
          <a:ln>
            <a:solidFill>
              <a:srgbClr val="EBB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Market Justice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2CEF4E-EE08-4F67-B05A-B3776C6AD484}"/>
              </a:ext>
            </a:extLst>
          </p:cNvPr>
          <p:cNvSpPr/>
          <p:nvPr/>
        </p:nvSpPr>
        <p:spPr>
          <a:xfrm>
            <a:off x="2096245" y="4699157"/>
            <a:ext cx="2173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(</a:t>
            </a:r>
            <a:r>
              <a:rPr lang="en-US" sz="2400" dirty="0" err="1"/>
              <a:t>keadilan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59AA45-79E0-4F10-A140-0046DF61D643}"/>
              </a:ext>
            </a:extLst>
          </p:cNvPr>
          <p:cNvSpPr/>
          <p:nvPr/>
        </p:nvSpPr>
        <p:spPr>
          <a:xfrm>
            <a:off x="6851073" y="4699157"/>
            <a:ext cx="4156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(</a:t>
            </a:r>
            <a:r>
              <a:rPr lang="en-US" sz="2400" dirty="0" err="1"/>
              <a:t>keadilan</a:t>
            </a:r>
            <a:r>
              <a:rPr lang="en-US" sz="2400" dirty="0"/>
              <a:t> </a:t>
            </a:r>
            <a:r>
              <a:rPr lang="en-US" sz="2400" dirty="0" err="1"/>
              <a:t>beorientasi</a:t>
            </a:r>
            <a:r>
              <a:rPr lang="en-US" sz="2400" dirty="0"/>
              <a:t> pada </a:t>
            </a:r>
            <a:r>
              <a:rPr lang="en-US" sz="2400" dirty="0" err="1"/>
              <a:t>kemampuan</a:t>
            </a:r>
            <a:r>
              <a:rPr lang="en-US" sz="2400" dirty="0"/>
              <a:t> dan </a:t>
            </a:r>
            <a:r>
              <a:rPr lang="en-US" sz="2400" dirty="0" err="1"/>
              <a:t>keinginan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471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1488</Words>
  <Application>Microsoft Macintosh PowerPoint</Application>
  <PresentationFormat>Custom</PresentationFormat>
  <Paragraphs>191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Hukum (Peraturan Perundang-undangan), Kebijakan, dan Etika Kesehatan</vt:lpstr>
      <vt:lpstr>Tujuan  Pembelajaran</vt:lpstr>
      <vt:lpstr>Ilustrasi</vt:lpstr>
      <vt:lpstr>Kaitan Hukum, Kebijakan, dan Etika dalam Kesehatan Masyarakat</vt:lpstr>
      <vt:lpstr>Ruang Lingkup (dimensi/fungsi)  Hukum, Kebijakan, dan Etika</vt:lpstr>
      <vt:lpstr>Amerika Serikat</vt:lpstr>
      <vt:lpstr>Kebijakan Kesehatan</vt:lpstr>
      <vt:lpstr>Contoh Isu dalam Hukum dan Kebijakan </vt:lpstr>
      <vt:lpstr>Kebijakan Kesehatan yang Dibuat Negara/Pemerintah  Akan Tergantung pada  Filosofi yang Dianut</vt:lpstr>
      <vt:lpstr>Karakteristik Market Justice dan Social Justice</vt:lpstr>
      <vt:lpstr>Implikasi Filosofi Market Justice  dan Social Justice</vt:lpstr>
      <vt:lpstr>Hak Atas Pelayanan Kesehatan</vt:lpstr>
      <vt:lpstr>Menyeimbangkan Hak Individu dengan  Hak / Kepentingan Masyarakat</vt:lpstr>
      <vt:lpstr>Peranan Etika</vt:lpstr>
      <vt:lpstr>Kaidah Dasar Etika Medik</vt:lpstr>
      <vt:lpstr>Beberapa Prinsip Etika dalam Upaya  Kesehatan Masyarakat</vt:lpstr>
      <vt:lpstr>Peraturan Perundang-Undangan dan Kebijakan untuk Merespon Ancaman Pandemi Covid-19</vt:lpstr>
      <vt:lpstr>Referensi</vt:lpstr>
      <vt:lpstr>Pertanyaan</vt:lpstr>
      <vt:lpstr>Pertanyaan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Hukum (Peraturan Perundang-undangan), Kebijakan, dan Etika Kesehatan</dc:title>
  <dc:creator>Griselda</dc:creator>
  <cp:lastModifiedBy>Zakianis Arifin</cp:lastModifiedBy>
  <cp:revision>5</cp:revision>
  <dcterms:created xsi:type="dcterms:W3CDTF">2020-09-08T05:59:44Z</dcterms:created>
  <dcterms:modified xsi:type="dcterms:W3CDTF">2020-09-11T07:53:14Z</dcterms:modified>
</cp:coreProperties>
</file>