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4"/>
  </p:notesMasterIdLst>
  <p:sldIdLst>
    <p:sldId id="308" r:id="rId2"/>
    <p:sldId id="309" r:id="rId3"/>
    <p:sldId id="258" r:id="rId4"/>
    <p:sldId id="259" r:id="rId5"/>
    <p:sldId id="301" r:id="rId6"/>
    <p:sldId id="306" r:id="rId7"/>
    <p:sldId id="303" r:id="rId8"/>
    <p:sldId id="305" r:id="rId9"/>
    <p:sldId id="307" r:id="rId10"/>
    <p:sldId id="304" r:id="rId11"/>
    <p:sldId id="280" r:id="rId12"/>
    <p:sldId id="281" r:id="rId13"/>
  </p:sldIdLst>
  <p:sldSz cx="9144000" cy="5143500" type="screen16x9"/>
  <p:notesSz cx="6858000" cy="9144000"/>
  <p:embeddedFontLst>
    <p:embeddedFont>
      <p:font typeface="Arial Rounded MT Bold" panose="020F0704030504030204" pitchFamily="34" charset="0"/>
      <p:regular r:id="rId15"/>
    </p:embeddedFont>
    <p:embeddedFont>
      <p:font typeface="Montserrat" panose="020B060402020202020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 autoAdjust="0"/>
    <p:restoredTop sz="68213" autoAdjust="0"/>
  </p:normalViewPr>
  <p:slideViewPr>
    <p:cSldViewPr snapToGrid="0">
      <p:cViewPr varScale="1">
        <p:scale>
          <a:sx n="70" d="100"/>
          <a:sy n="70" d="100"/>
        </p:scale>
        <p:origin x="1278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24203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6408f92c8c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6408f92c8c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6408f92c8c_0_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6408f92c8c_0_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63daf6a34a_3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63daf6a34a_3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63f76a5452_0_120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63f76a5452_0_120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82889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3f76a5452_0_12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3f76a5452_0_12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73396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g707171786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" name="Google Shape;576;g707171786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1765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3f76a5452_0_12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3f76a5452_0_12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31698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408f92c8c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6408f92c8c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183532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63daf6a34a_3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63daf6a34a_3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98477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987075" y="781525"/>
            <a:ext cx="34371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987075" y="2834125"/>
            <a:ext cx="2514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 ">
  <p:cSld name="TITLE_AND_BODY_1_1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title" idx="2"/>
          </p:nvPr>
        </p:nvSpPr>
        <p:spPr>
          <a:xfrm>
            <a:off x="669900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subTitle" idx="1"/>
          </p:nvPr>
        </p:nvSpPr>
        <p:spPr>
          <a:xfrm>
            <a:off x="669900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title" idx="3"/>
          </p:nvPr>
        </p:nvSpPr>
        <p:spPr>
          <a:xfrm>
            <a:off x="2646198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4"/>
          </p:nvPr>
        </p:nvSpPr>
        <p:spPr>
          <a:xfrm>
            <a:off x="2646198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title" idx="5"/>
          </p:nvPr>
        </p:nvSpPr>
        <p:spPr>
          <a:xfrm>
            <a:off x="4622497" y="34538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6"/>
          </p:nvPr>
        </p:nvSpPr>
        <p:spPr>
          <a:xfrm>
            <a:off x="4622497" y="37860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title" idx="7"/>
          </p:nvPr>
        </p:nvSpPr>
        <p:spPr>
          <a:xfrm>
            <a:off x="2646200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0" name="Google Shape;110;p21"/>
          <p:cNvSpPr txBox="1">
            <a:spLocks noGrp="1"/>
          </p:cNvSpPr>
          <p:nvPr>
            <p:ph type="subTitle" idx="8"/>
          </p:nvPr>
        </p:nvSpPr>
        <p:spPr>
          <a:xfrm>
            <a:off x="2646200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1" name="Google Shape;111;p21"/>
          <p:cNvSpPr txBox="1">
            <a:spLocks noGrp="1"/>
          </p:cNvSpPr>
          <p:nvPr>
            <p:ph type="title" idx="9"/>
          </p:nvPr>
        </p:nvSpPr>
        <p:spPr>
          <a:xfrm>
            <a:off x="4622498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subTitle" idx="13"/>
          </p:nvPr>
        </p:nvSpPr>
        <p:spPr>
          <a:xfrm>
            <a:off x="4622498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title" idx="14"/>
          </p:nvPr>
        </p:nvSpPr>
        <p:spPr>
          <a:xfrm>
            <a:off x="6598797" y="1778458"/>
            <a:ext cx="1875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114" name="Google Shape;114;p21"/>
          <p:cNvSpPr txBox="1">
            <a:spLocks noGrp="1"/>
          </p:cNvSpPr>
          <p:nvPr>
            <p:ph type="subTitle" idx="15"/>
          </p:nvPr>
        </p:nvSpPr>
        <p:spPr>
          <a:xfrm>
            <a:off x="6598797" y="2110675"/>
            <a:ext cx="1875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SECTION_TITLE_AND_DESCRIPTION_2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subTitle" idx="1"/>
          </p:nvPr>
        </p:nvSpPr>
        <p:spPr>
          <a:xfrm>
            <a:off x="818250" y="1106038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subTitle" idx="1"/>
          </p:nvPr>
        </p:nvSpPr>
        <p:spPr>
          <a:xfrm>
            <a:off x="818250" y="1755325"/>
            <a:ext cx="34926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body" idx="2"/>
          </p:nvPr>
        </p:nvSpPr>
        <p:spPr>
          <a:xfrm>
            <a:off x="4992700" y="1230025"/>
            <a:ext cx="3368100" cy="291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3539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818250" y="2097750"/>
            <a:ext cx="2539200" cy="163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4568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TITLE_AND_BODY_1_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title" idx="2"/>
          </p:nvPr>
        </p:nvSpPr>
        <p:spPr>
          <a:xfrm>
            <a:off x="848400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title" idx="3"/>
          </p:nvPr>
        </p:nvSpPr>
        <p:spPr>
          <a:xfrm>
            <a:off x="2765499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ubTitle" idx="4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title" idx="5"/>
          </p:nvPr>
        </p:nvSpPr>
        <p:spPr>
          <a:xfrm>
            <a:off x="4682598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ubTitle" idx="6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title" idx="7"/>
          </p:nvPr>
        </p:nvSpPr>
        <p:spPr>
          <a:xfrm>
            <a:off x="6599697" y="30135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subTitle" idx="8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5" r:id="rId5"/>
    <p:sldLayoutId id="2147483656" r:id="rId6"/>
    <p:sldLayoutId id="2147483658" r:id="rId7"/>
    <p:sldLayoutId id="2147483659" r:id="rId8"/>
    <p:sldLayoutId id="2147483665" r:id="rId9"/>
    <p:sldLayoutId id="2147483667" r:id="rId10"/>
    <p:sldLayoutId id="2147483669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75875" y="899279"/>
            <a:ext cx="3180225" cy="31012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7986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STEP OF HOME VISIT (PDI)   </a:t>
            </a:r>
            <a:endParaRPr dirty="0"/>
          </a:p>
        </p:txBody>
      </p:sp>
      <p:sp>
        <p:nvSpPr>
          <p:cNvPr id="241" name="Google Shape;241;p36"/>
          <p:cNvSpPr txBox="1">
            <a:spLocks noGrp="1"/>
          </p:cNvSpPr>
          <p:nvPr>
            <p:ph type="title" idx="4294967295"/>
          </p:nvPr>
        </p:nvSpPr>
        <p:spPr>
          <a:xfrm>
            <a:off x="878183" y="1434860"/>
            <a:ext cx="2371247" cy="3363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/>
              <a:t>ESTABLISHING THE MOOD  </a:t>
            </a:r>
            <a:endParaRPr sz="1200" dirty="0"/>
          </a:p>
        </p:txBody>
      </p:sp>
      <p:sp>
        <p:nvSpPr>
          <p:cNvPr id="242" name="Google Shape;242;p36"/>
          <p:cNvSpPr txBox="1">
            <a:spLocks noGrp="1"/>
          </p:cNvSpPr>
          <p:nvPr>
            <p:ph type="subTitle" idx="4294967295"/>
          </p:nvPr>
        </p:nvSpPr>
        <p:spPr>
          <a:xfrm>
            <a:off x="762680" y="1844203"/>
            <a:ext cx="2154529" cy="1530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indent="-17145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200" dirty="0"/>
              <a:t>Introduction </a:t>
            </a:r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lang="en-US" sz="1200" dirty="0"/>
          </a:p>
          <a:p>
            <a:pPr marL="171450" indent="-17145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200" dirty="0"/>
              <a:t>Explaining home visit.</a:t>
            </a:r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lang="en-US" sz="1200" dirty="0"/>
          </a:p>
          <a:p>
            <a:pPr marL="171450" indent="-17145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200" dirty="0"/>
              <a:t>Asking for activities </a:t>
            </a:r>
          </a:p>
          <a:p>
            <a:pPr marL="0" indent="0">
              <a:lnSpc>
                <a:spcPct val="100000"/>
              </a:lnSpc>
              <a:buClr>
                <a:schemeClr val="dk1"/>
              </a:buClr>
              <a:buSzPts val="1100"/>
              <a:buNone/>
            </a:pPr>
            <a:endParaRPr lang="en-US" sz="1200" dirty="0"/>
          </a:p>
          <a:p>
            <a:pPr marL="171450" indent="-171450">
              <a:lnSpc>
                <a:spcPct val="100000"/>
              </a:lnSpc>
              <a:buClr>
                <a:schemeClr val="dk1"/>
              </a:buClr>
              <a:buSzPts val="1100"/>
            </a:pPr>
            <a:r>
              <a:rPr lang="en-US" sz="1200" dirty="0"/>
              <a:t>Making interactions </a:t>
            </a:r>
          </a:p>
        </p:txBody>
      </p:sp>
      <p:sp>
        <p:nvSpPr>
          <p:cNvPr id="243" name="Google Shape;243;p36"/>
          <p:cNvSpPr txBox="1">
            <a:spLocks noGrp="1"/>
          </p:cNvSpPr>
          <p:nvPr>
            <p:ph type="title" idx="4294967295"/>
          </p:nvPr>
        </p:nvSpPr>
        <p:spPr>
          <a:xfrm>
            <a:off x="3620151" y="1410257"/>
            <a:ext cx="1921306" cy="4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INTERVIEW   </a:t>
            </a:r>
            <a:endParaRPr sz="1400" dirty="0"/>
          </a:p>
        </p:txBody>
      </p:sp>
      <p:sp>
        <p:nvSpPr>
          <p:cNvPr id="244" name="Google Shape;244;p36"/>
          <p:cNvSpPr txBox="1">
            <a:spLocks noGrp="1"/>
          </p:cNvSpPr>
          <p:nvPr>
            <p:ph type="subTitle" idx="4294967295"/>
          </p:nvPr>
        </p:nvSpPr>
        <p:spPr>
          <a:xfrm>
            <a:off x="3765222" y="1806678"/>
            <a:ext cx="2738583" cy="18382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200" dirty="0"/>
              <a:t>Interview the mother </a:t>
            </a:r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200" dirty="0"/>
              <a:t>Open que</a:t>
            </a:r>
            <a:r>
              <a:rPr lang="en-ID" sz="1200" dirty="0"/>
              <a:t>s</a:t>
            </a:r>
            <a:r>
              <a:rPr lang="en" sz="1200" dirty="0" err="1"/>
              <a:t>tion</a:t>
            </a:r>
            <a:r>
              <a:rPr lang="en" sz="1200" dirty="0"/>
              <a:t> about behaviors and probing </a:t>
            </a:r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200" dirty="0"/>
              <a:t>Family history, financial situation, expectation </a:t>
            </a:r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" sz="1200" dirty="0"/>
              <a:t>Record interviewee</a:t>
            </a:r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" sz="1200" dirty="0"/>
          </a:p>
          <a:p>
            <a:pPr marL="171450" lvl="0" indent="-1714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sz="1200" dirty="0"/>
          </a:p>
        </p:txBody>
      </p:sp>
      <p:sp>
        <p:nvSpPr>
          <p:cNvPr id="245" name="Google Shape;245;p36"/>
          <p:cNvSpPr txBox="1">
            <a:spLocks noGrp="1"/>
          </p:cNvSpPr>
          <p:nvPr>
            <p:ph type="title" idx="4294967295"/>
          </p:nvPr>
        </p:nvSpPr>
        <p:spPr>
          <a:xfrm>
            <a:off x="6417130" y="1409533"/>
            <a:ext cx="1561865" cy="4005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CLOSING  </a:t>
            </a:r>
            <a:endParaRPr sz="1400" dirty="0"/>
          </a:p>
        </p:txBody>
      </p:sp>
      <p:sp>
        <p:nvSpPr>
          <p:cNvPr id="246" name="Google Shape;246;p36"/>
          <p:cNvSpPr txBox="1">
            <a:spLocks noGrp="1"/>
          </p:cNvSpPr>
          <p:nvPr>
            <p:ph type="subTitle" idx="4294967295"/>
          </p:nvPr>
        </p:nvSpPr>
        <p:spPr>
          <a:xfrm>
            <a:off x="6584739" y="1806678"/>
            <a:ext cx="2417798" cy="15308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Observation the process  and environment 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Arial" panose="020B0604020202020204" pitchFamily="34" charset="0"/>
              <a:buChar char="•"/>
            </a:pPr>
            <a:r>
              <a:rPr lang="en-US" sz="1200" dirty="0"/>
              <a:t>Closing and apologize</a:t>
            </a:r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ü"/>
            </a:pPr>
            <a:endParaRPr lang="en-US" sz="1200" dirty="0"/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ü"/>
            </a:pPr>
            <a:endParaRPr lang="en-US" sz="1200" dirty="0"/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ü"/>
            </a:pPr>
            <a:endParaRPr lang="en-US" sz="1200" dirty="0"/>
          </a:p>
          <a:p>
            <a:pPr marL="171450" lvl="0" indent="-171450" rtl="0">
              <a:spcBef>
                <a:spcPts val="0"/>
              </a:spcBef>
              <a:spcAft>
                <a:spcPts val="1600"/>
              </a:spcAft>
              <a:buFont typeface="Wingdings" pitchFamily="2" charset="2"/>
              <a:buChar char="ü"/>
            </a:pPr>
            <a:endParaRPr sz="1200" dirty="0"/>
          </a:p>
        </p:txBody>
      </p:sp>
      <p:sp>
        <p:nvSpPr>
          <p:cNvPr id="247" name="Google Shape;247;p36"/>
          <p:cNvSpPr/>
          <p:nvPr/>
        </p:nvSpPr>
        <p:spPr>
          <a:xfrm>
            <a:off x="450431" y="1359967"/>
            <a:ext cx="496500" cy="496500"/>
          </a:xfrm>
          <a:prstGeom prst="ellipse">
            <a:avLst/>
          </a:prstGeom>
          <a:solidFill>
            <a:srgbClr val="1F744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</a:rPr>
              <a:t>1</a:t>
            </a:r>
            <a:endParaRPr b="1" dirty="0">
              <a:solidFill>
                <a:schemeClr val="bg1"/>
              </a:solidFill>
            </a:endParaRPr>
          </a:p>
        </p:txBody>
      </p:sp>
      <p:cxnSp>
        <p:nvCxnSpPr>
          <p:cNvPr id="253" name="Google Shape;253;p36"/>
          <p:cNvCxnSpPr>
            <a:cxnSpLocks/>
            <a:stCxn id="247" idx="4"/>
          </p:cNvCxnSpPr>
          <p:nvPr/>
        </p:nvCxnSpPr>
        <p:spPr>
          <a:xfrm>
            <a:off x="698681" y="1856467"/>
            <a:ext cx="0" cy="133500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4" name="Google Shape;264;p36"/>
          <p:cNvCxnSpPr/>
          <p:nvPr/>
        </p:nvCxnSpPr>
        <p:spPr>
          <a:xfrm>
            <a:off x="919499" y="1154074"/>
            <a:ext cx="30351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63BB2A6D-8FAF-6143-8345-B372B6DCD7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4635" y="3720464"/>
            <a:ext cx="1811501" cy="11378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78BFDFD-1B16-1748-BCDC-4A910A146C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1700" y="3766555"/>
            <a:ext cx="1773681" cy="11135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9ADA56-CE52-F34C-8890-52838175A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9826" y="3545834"/>
            <a:ext cx="1866016" cy="139204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93C409D8-1268-0A4B-BB4C-3A1BFCF4AA81}"/>
              </a:ext>
            </a:extLst>
          </p:cNvPr>
          <p:cNvGrpSpPr/>
          <p:nvPr/>
        </p:nvGrpSpPr>
        <p:grpSpPr>
          <a:xfrm>
            <a:off x="3444436" y="1358525"/>
            <a:ext cx="496500" cy="1825135"/>
            <a:chOff x="3036300" y="1125138"/>
            <a:chExt cx="496500" cy="1825135"/>
          </a:xfrm>
        </p:grpSpPr>
        <p:sp>
          <p:nvSpPr>
            <p:cNvPr id="22" name="Google Shape;247;p36">
              <a:extLst>
                <a:ext uri="{FF2B5EF4-FFF2-40B4-BE49-F238E27FC236}">
                  <a16:creationId xmlns:a16="http://schemas.microsoft.com/office/drawing/2014/main" id="{237CD2A4-0B03-A647-8210-ADA49FA6783F}"/>
                </a:ext>
              </a:extLst>
            </p:cNvPr>
            <p:cNvSpPr/>
            <p:nvPr/>
          </p:nvSpPr>
          <p:spPr>
            <a:xfrm>
              <a:off x="3036300" y="1125138"/>
              <a:ext cx="496500" cy="496500"/>
            </a:xfrm>
            <a:prstGeom prst="ellipse">
              <a:avLst/>
            </a:pr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bg1"/>
                  </a:solidFill>
                </a:rPr>
                <a:t>2</a:t>
              </a:r>
              <a:endParaRPr b="1" dirty="0">
                <a:solidFill>
                  <a:schemeClr val="bg1"/>
                </a:solidFill>
              </a:endParaRPr>
            </a:p>
          </p:txBody>
        </p:sp>
        <p:cxnSp>
          <p:nvCxnSpPr>
            <p:cNvPr id="23" name="Google Shape;253;p36">
              <a:extLst>
                <a:ext uri="{FF2B5EF4-FFF2-40B4-BE49-F238E27FC236}">
                  <a16:creationId xmlns:a16="http://schemas.microsoft.com/office/drawing/2014/main" id="{BFB85C35-F6EC-8941-B782-2B419C2F67FA}"/>
                </a:ext>
              </a:extLst>
            </p:cNvPr>
            <p:cNvCxnSpPr/>
            <p:nvPr/>
          </p:nvCxnSpPr>
          <p:spPr>
            <a:xfrm>
              <a:off x="3284550" y="1615273"/>
              <a:ext cx="0" cy="1335000"/>
            </a:xfrm>
            <a:prstGeom prst="straightConnector1">
              <a:avLst/>
            </a:prstGeom>
            <a:noFill/>
            <a:ln w="19050" cap="flat" cmpd="sng">
              <a:solidFill>
                <a:srgbClr val="FBD7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B1945B5-7744-7B46-A1C4-C9856333A556}"/>
              </a:ext>
            </a:extLst>
          </p:cNvPr>
          <p:cNvGrpSpPr/>
          <p:nvPr/>
        </p:nvGrpSpPr>
        <p:grpSpPr>
          <a:xfrm>
            <a:off x="6160775" y="1354962"/>
            <a:ext cx="496500" cy="1825135"/>
            <a:chOff x="3036300" y="1125138"/>
            <a:chExt cx="496500" cy="1825135"/>
          </a:xfrm>
        </p:grpSpPr>
        <p:sp>
          <p:nvSpPr>
            <p:cNvPr id="26" name="Google Shape;247;p36">
              <a:extLst>
                <a:ext uri="{FF2B5EF4-FFF2-40B4-BE49-F238E27FC236}">
                  <a16:creationId xmlns:a16="http://schemas.microsoft.com/office/drawing/2014/main" id="{58ECF121-4AD5-FF44-A665-8DF5DA6E8C60}"/>
                </a:ext>
              </a:extLst>
            </p:cNvPr>
            <p:cNvSpPr/>
            <p:nvPr/>
          </p:nvSpPr>
          <p:spPr>
            <a:xfrm>
              <a:off x="3036300" y="1125138"/>
              <a:ext cx="496500" cy="496500"/>
            </a:xfrm>
            <a:prstGeom prst="ellipse">
              <a:avLst/>
            </a:prstGeom>
            <a:solidFill>
              <a:srgbClr val="1F7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b="1" dirty="0">
                  <a:solidFill>
                    <a:schemeClr val="bg1"/>
                  </a:solidFill>
                </a:rPr>
                <a:t>3</a:t>
              </a:r>
              <a:endParaRPr b="1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Google Shape;253;p36">
              <a:extLst>
                <a:ext uri="{FF2B5EF4-FFF2-40B4-BE49-F238E27FC236}">
                  <a16:creationId xmlns:a16="http://schemas.microsoft.com/office/drawing/2014/main" id="{F319CBEF-7DDA-0149-9843-D1E2A2C364DE}"/>
                </a:ext>
              </a:extLst>
            </p:cNvPr>
            <p:cNvCxnSpPr/>
            <p:nvPr/>
          </p:nvCxnSpPr>
          <p:spPr>
            <a:xfrm>
              <a:off x="3284550" y="1615273"/>
              <a:ext cx="0" cy="1335000"/>
            </a:xfrm>
            <a:prstGeom prst="straightConnector1">
              <a:avLst/>
            </a:prstGeom>
            <a:noFill/>
            <a:ln w="19050" cap="flat" cmpd="sng">
              <a:solidFill>
                <a:srgbClr val="FBD76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1288583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2"/>
          <p:cNvSpPr/>
          <p:nvPr/>
        </p:nvSpPr>
        <p:spPr>
          <a:xfrm>
            <a:off x="4992700" y="1283378"/>
            <a:ext cx="3453750" cy="2594030"/>
          </a:xfrm>
          <a:prstGeom prst="rect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52"/>
          <p:cNvSpPr txBox="1">
            <a:spLocks noGrp="1"/>
          </p:cNvSpPr>
          <p:nvPr>
            <p:ph type="subTitle" idx="1"/>
          </p:nvPr>
        </p:nvSpPr>
        <p:spPr>
          <a:xfrm>
            <a:off x="744351" y="1283378"/>
            <a:ext cx="3492600" cy="2576744"/>
          </a:xfrm>
          <a:prstGeom prst="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" sz="1400" dirty="0"/>
              <a:t>Home visit  useful to get unique positive behaviors from PD family by interviewer with mom or the family  and observation the env</a:t>
            </a:r>
            <a:r>
              <a:rPr lang="en-ID" sz="1400" dirty="0" err="1"/>
              <a:t>i</a:t>
            </a:r>
            <a:r>
              <a:rPr lang="en" sz="1400" dirty="0" err="1"/>
              <a:t>ronment</a:t>
            </a:r>
            <a:r>
              <a:rPr lang="en" sz="1400" dirty="0"/>
              <a:t> of the children.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" sz="1400" dirty="0"/>
          </a:p>
          <a:p>
            <a:pPr marL="342900" lvl="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ID" sz="1400" dirty="0"/>
              <a:t>The target home visit </a:t>
            </a:r>
            <a:r>
              <a:rPr lang="en" sz="1400" dirty="0"/>
              <a:t> family PD or non-PD who have children over one years.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" sz="1400" dirty="0"/>
              <a:t>  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16" name="Google Shape;616;p52"/>
          <p:cNvSpPr txBox="1">
            <a:spLocks noGrp="1"/>
          </p:cNvSpPr>
          <p:nvPr>
            <p:ph type="body" idx="2"/>
          </p:nvPr>
        </p:nvSpPr>
        <p:spPr>
          <a:xfrm>
            <a:off x="4992700" y="1266092"/>
            <a:ext cx="3368100" cy="2611316"/>
          </a:xfrm>
          <a:prstGeom prst="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39700" lvl="0" indent="0">
              <a:buNone/>
            </a:pPr>
            <a:endParaRPr lang="en" sz="1200" dirty="0"/>
          </a:p>
          <a:p>
            <a:r>
              <a:rPr lang="en" sz="1200" dirty="0" err="1"/>
              <a:t>Bungin</a:t>
            </a:r>
            <a:r>
              <a:rPr lang="en" sz="1200" dirty="0"/>
              <a:t> B. 2003. </a:t>
            </a:r>
            <a:r>
              <a:rPr lang="en" sz="1200" dirty="0" err="1"/>
              <a:t>Analisis</a:t>
            </a:r>
            <a:r>
              <a:rPr lang="en" sz="1200" dirty="0"/>
              <a:t> Data </a:t>
            </a:r>
            <a:r>
              <a:rPr lang="en" sz="1200" dirty="0" err="1"/>
              <a:t>Penelitian</a:t>
            </a:r>
            <a:r>
              <a:rPr lang="en" sz="1200" dirty="0"/>
              <a:t> </a:t>
            </a:r>
            <a:r>
              <a:rPr lang="en" sz="1200" dirty="0" err="1"/>
              <a:t>Kualitatif</a:t>
            </a:r>
            <a:r>
              <a:rPr lang="en" sz="1200" dirty="0"/>
              <a:t>. PT. Raja </a:t>
            </a:r>
            <a:r>
              <a:rPr lang="en" sz="1200" dirty="0" err="1"/>
              <a:t>Grafindo</a:t>
            </a:r>
            <a:r>
              <a:rPr lang="en" sz="1200" dirty="0"/>
              <a:t> Perkasa. </a:t>
            </a:r>
          </a:p>
          <a:p>
            <a:pPr lvl="0"/>
            <a:r>
              <a:rPr lang="en-US" sz="1200" dirty="0" err="1"/>
              <a:t>Depkes</a:t>
            </a:r>
            <a:r>
              <a:rPr lang="en-US" sz="1200" dirty="0"/>
              <a:t>, Save The Children, Positive Deviance Resource Centre FKM UI. 2008. </a:t>
            </a:r>
            <a:r>
              <a:rPr lang="en-US" sz="1200" dirty="0" err="1"/>
              <a:t>Kurikulum</a:t>
            </a:r>
            <a:r>
              <a:rPr lang="en-US" sz="1200" dirty="0"/>
              <a:t> dan Modul ”KP3G </a:t>
            </a:r>
            <a:r>
              <a:rPr lang="en-US" sz="1200" dirty="0" err="1"/>
              <a:t>Melalui</a:t>
            </a:r>
            <a:r>
              <a:rPr lang="en-US" sz="1200" dirty="0"/>
              <a:t> </a:t>
            </a:r>
            <a:r>
              <a:rPr lang="en-US" sz="1200" dirty="0" err="1"/>
              <a:t>Pendekatan</a:t>
            </a:r>
            <a:r>
              <a:rPr lang="en-US" sz="1200" dirty="0"/>
              <a:t> Positive </a:t>
            </a:r>
            <a:r>
              <a:rPr lang="en-US" sz="1200" dirty="0" err="1"/>
              <a:t>Deviance”.USAID</a:t>
            </a:r>
            <a:r>
              <a:rPr lang="en-US" sz="1200" dirty="0"/>
              <a:t> , Save The Children, PDRC  FKM UI.</a:t>
            </a:r>
            <a:endParaRPr sz="1200" dirty="0"/>
          </a:p>
        </p:txBody>
      </p:sp>
      <p:cxnSp>
        <p:nvCxnSpPr>
          <p:cNvPr id="617" name="Google Shape;617;p52"/>
          <p:cNvCxnSpPr>
            <a:cxnSpLocks/>
          </p:cNvCxnSpPr>
          <p:nvPr/>
        </p:nvCxnSpPr>
        <p:spPr>
          <a:xfrm>
            <a:off x="659313" y="1163110"/>
            <a:ext cx="3418701" cy="1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" name="Google Shape;614;p52">
            <a:extLst>
              <a:ext uri="{FF2B5EF4-FFF2-40B4-BE49-F238E27FC236}">
                <a16:creationId xmlns:a16="http://schemas.microsoft.com/office/drawing/2014/main" id="{FB756E76-4BD8-984A-9251-E98518E82D37}"/>
              </a:ext>
            </a:extLst>
          </p:cNvPr>
          <p:cNvSpPr txBox="1">
            <a:spLocks/>
          </p:cNvSpPr>
          <p:nvPr/>
        </p:nvSpPr>
        <p:spPr>
          <a:xfrm>
            <a:off x="4992700" y="459774"/>
            <a:ext cx="3453750" cy="587103"/>
          </a:xfrm>
          <a:prstGeom prst="rect">
            <a:avLst/>
          </a:prstGeom>
          <a:gradFill>
            <a:gsLst>
              <a:gs pos="0">
                <a:schemeClr val="accent5">
                  <a:lumMod val="5000"/>
                  <a:lumOff val="9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ID" dirty="0"/>
              <a:t> REFERENCES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5E5A971B-B55E-B649-8EB2-C775229BC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CONCLUSSION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53"/>
          <p:cNvSpPr txBox="1">
            <a:spLocks noGrp="1"/>
          </p:cNvSpPr>
          <p:nvPr>
            <p:ph type="title"/>
          </p:nvPr>
        </p:nvSpPr>
        <p:spPr>
          <a:xfrm>
            <a:off x="710095" y="540774"/>
            <a:ext cx="4972949" cy="46828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br>
              <a:rPr lang="en" dirty="0"/>
            </a:br>
            <a:endParaRPr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FC9244-DAB1-454A-AFED-D13FC59A5C70}"/>
              </a:ext>
            </a:extLst>
          </p:cNvPr>
          <p:cNvSpPr/>
          <p:nvPr/>
        </p:nvSpPr>
        <p:spPr>
          <a:xfrm>
            <a:off x="3449116" y="1806895"/>
            <a:ext cx="430151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dirty="0">
                <a:latin typeface="Arial Rounded MT Bold" panose="020F0704030504030204" pitchFamily="34" charset="77"/>
              </a:rPr>
              <a:t> </a:t>
            </a:r>
          </a:p>
          <a:p>
            <a:r>
              <a:rPr lang="en-ID" dirty="0">
                <a:latin typeface="Arial Rounded MT Bold" panose="020F0704030504030204" pitchFamily="34" charset="77"/>
              </a:rPr>
              <a:t> 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89C768-B341-6D4A-8F47-4186D2D723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82" y="80141"/>
            <a:ext cx="2632587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8D620C-A0C7-4347-B795-102127099541}"/>
              </a:ext>
            </a:extLst>
          </p:cNvPr>
          <p:cNvSpPr txBox="1"/>
          <p:nvPr/>
        </p:nvSpPr>
        <p:spPr>
          <a:xfrm>
            <a:off x="1166948" y="4746171"/>
            <a:ext cx="115929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i="1" dirty="0"/>
              <a:t>Source : </a:t>
            </a:r>
            <a:r>
              <a:rPr lang="en-US" sz="700" i="1" dirty="0" err="1"/>
              <a:t>Gema</a:t>
            </a:r>
            <a:r>
              <a:rPr lang="en-US" sz="700" i="1" dirty="0"/>
              <a:t> </a:t>
            </a:r>
            <a:r>
              <a:rPr lang="en-US" sz="700" i="1" dirty="0" err="1"/>
              <a:t>Handaru</a:t>
            </a:r>
            <a:endParaRPr lang="en-US" sz="700" i="1" dirty="0"/>
          </a:p>
        </p:txBody>
      </p:sp>
      <p:sp>
        <p:nvSpPr>
          <p:cNvPr id="6" name="Google Shape;941;p56"/>
          <p:cNvSpPr txBox="1">
            <a:spLocks/>
          </p:cNvSpPr>
          <p:nvPr/>
        </p:nvSpPr>
        <p:spPr>
          <a:xfrm>
            <a:off x="3784600" y="1409722"/>
            <a:ext cx="4932040" cy="248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None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00"/>
              <a:buFont typeface="Montserrat"/>
              <a:buNone/>
              <a:defRPr sz="21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indent="0" algn="ctr">
              <a:spcAft>
                <a:spcPts val="600"/>
              </a:spcAft>
            </a:pPr>
            <a:r>
              <a:rPr lang="en-US" sz="1800" b="1">
                <a:solidFill>
                  <a:schemeClr val="accent1">
                    <a:lumMod val="75000"/>
                  </a:schemeClr>
                </a:solidFill>
              </a:rPr>
              <a:t>DPASDP  UI Grant</a:t>
            </a:r>
          </a:p>
          <a:p>
            <a:pPr marL="0" indent="0" algn="ctr">
              <a:spcAft>
                <a:spcPts val="600"/>
              </a:spcAft>
            </a:pPr>
            <a:r>
              <a:rPr lang="en-US" sz="1800" b="1">
                <a:solidFill>
                  <a:schemeClr val="accent1">
                    <a:lumMod val="75000"/>
                  </a:schemeClr>
                </a:solidFill>
              </a:rPr>
              <a:t>Copyright </a:t>
            </a:r>
            <a:r>
              <a:rPr lang="en-US" sz="1800" b="1">
                <a:solidFill>
                  <a:schemeClr val="accent1">
                    <a:lumMod val="75000"/>
                  </a:schemeClr>
                </a:solidFill>
                <a:sym typeface="Symbol"/>
              </a:rPr>
              <a:t> </a:t>
            </a:r>
            <a:r>
              <a:rPr lang="en-US" sz="1800" b="1">
                <a:solidFill>
                  <a:schemeClr val="accent1">
                    <a:lumMod val="75000"/>
                  </a:schemeClr>
                </a:solidFill>
              </a:rPr>
              <a:t>Universitas Indonesia 2020</a:t>
            </a:r>
          </a:p>
          <a:p>
            <a:pPr marL="0" indent="0" algn="ctr">
              <a:spcAft>
                <a:spcPts val="600"/>
              </a:spcAft>
            </a:pPr>
            <a:r>
              <a:rPr lang="en-US" sz="1800" b="1">
                <a:solidFill>
                  <a:schemeClr val="accent1">
                    <a:lumMod val="75000"/>
                  </a:schemeClr>
                </a:solidFill>
              </a:rPr>
              <a:t>Department of Public Health Nutrition</a:t>
            </a:r>
          </a:p>
          <a:p>
            <a:pPr marL="0" indent="0" algn="ctr">
              <a:spcAft>
                <a:spcPts val="600"/>
              </a:spcAft>
            </a:pPr>
            <a:r>
              <a:rPr lang="en-US" sz="1800" b="1">
                <a:solidFill>
                  <a:schemeClr val="accent1">
                    <a:lumMod val="75000"/>
                  </a:schemeClr>
                </a:solidFill>
              </a:rPr>
              <a:t>Faculty of Public Health</a:t>
            </a:r>
            <a:endParaRPr lang="en-US" sz="1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5613400" y="3168650"/>
            <a:ext cx="3294231" cy="10312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1"/>
                </a:solidFill>
              </a:rPr>
              <a:t>Trini Sudiarti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accent1"/>
                </a:solidFill>
              </a:rPr>
              <a:t>Department of Public Health Nutrition  </a:t>
            </a:r>
            <a:endParaRPr lang="en-US" sz="1400" dirty="0">
              <a:solidFill>
                <a:schemeClr val="accen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accent1"/>
                </a:solidFill>
              </a:rPr>
              <a:t>Faculty of Public Health 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 err="1">
                <a:solidFill>
                  <a:schemeClr val="accent1"/>
                </a:solidFill>
              </a:rPr>
              <a:t>Universitas</a:t>
            </a:r>
            <a:r>
              <a:rPr lang="en-US" sz="1400" dirty="0">
                <a:solidFill>
                  <a:schemeClr val="accent1"/>
                </a:solidFill>
              </a:rPr>
              <a:t> Indonesia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accent1"/>
                </a:solidFill>
              </a:rPr>
              <a:t>2020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accent1"/>
                </a:solidFill>
              </a:rPr>
              <a:t> </a:t>
            </a:r>
            <a:endParaRPr dirty="0">
              <a:solidFill>
                <a:schemeClr val="accent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8DF307-A3FA-3749-AEA5-DD48C5446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5" y="106462"/>
            <a:ext cx="5836906" cy="5003800"/>
          </a:xfrm>
          <a:prstGeom prst="rect">
            <a:avLst/>
          </a:prstGeom>
        </p:spPr>
      </p:pic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5680980" y="1304536"/>
            <a:ext cx="3463020" cy="82854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HOME VISIT   </a:t>
            </a:r>
            <a:br>
              <a:rPr lang="en-US" dirty="0"/>
            </a:br>
            <a:r>
              <a:rPr lang="en-US" sz="2000" dirty="0"/>
              <a:t>(</a:t>
            </a:r>
            <a:r>
              <a:rPr lang="en-US" sz="1400" dirty="0"/>
              <a:t>POSITIVE DEVIANCE INQUIRY</a:t>
            </a:r>
            <a:r>
              <a:rPr lang="en-US" sz="2000" dirty="0"/>
              <a:t>) </a:t>
            </a:r>
            <a:endParaRPr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DCD50B-6F7C-E94C-9DE3-DD6252A81569}"/>
              </a:ext>
            </a:extLst>
          </p:cNvPr>
          <p:cNvSpPr txBox="1"/>
          <p:nvPr/>
        </p:nvSpPr>
        <p:spPr>
          <a:xfrm>
            <a:off x="5905141" y="4923410"/>
            <a:ext cx="788999" cy="1692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i="1" dirty="0"/>
              <a:t>SOURCE : FREEPIK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585" y="0"/>
            <a:ext cx="2649415" cy="93876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679723" y="2097088"/>
            <a:ext cx="32896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 Positive Deviance</a:t>
            </a:r>
            <a:r>
              <a:rPr lang="id-ID" sz="1600" b="1" dirty="0">
                <a:solidFill>
                  <a:srgbClr val="00B050"/>
                </a:solidFill>
              </a:rPr>
              <a:t>- 10</a:t>
            </a:r>
            <a:r>
              <a:rPr lang="id-ID" sz="1600" b="1" baseline="30000" dirty="0">
                <a:solidFill>
                  <a:srgbClr val="00B050"/>
                </a:solidFill>
              </a:rPr>
              <a:t>th</a:t>
            </a:r>
            <a:r>
              <a:rPr lang="id-ID" sz="1600" b="1" dirty="0">
                <a:solidFill>
                  <a:srgbClr val="00B050"/>
                </a:solidFill>
              </a:rPr>
              <a:t> session</a:t>
            </a:r>
          </a:p>
        </p:txBody>
      </p:sp>
    </p:spTree>
    <p:extLst>
      <p:ext uri="{BB962C8B-B14F-4D97-AF65-F5344CB8AC3E}">
        <p14:creationId xmlns:p14="http://schemas.microsoft.com/office/powerpoint/2010/main" val="12978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32458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51629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30"/>
          <p:cNvSpPr/>
          <p:nvPr/>
        </p:nvSpPr>
        <p:spPr>
          <a:xfrm>
            <a:off x="70800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OUT LINE </a:t>
            </a:r>
            <a:r>
              <a:rPr lang="en-US" dirty="0"/>
              <a:t> </a:t>
            </a:r>
            <a:endParaRPr dirty="0"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560439" y="2861099"/>
            <a:ext cx="2205059" cy="902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PROCEDURE OF HOME VISIT (PDI)</a:t>
            </a:r>
            <a:endParaRPr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LOCATION AND  TIME </a:t>
            </a:r>
            <a:endParaRPr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11473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TASK OF </a:t>
            </a:r>
            <a:br>
              <a:rPr lang="en-US" dirty="0"/>
            </a:br>
            <a:r>
              <a:rPr lang="en-US" dirty="0"/>
              <a:t>FASILITATOR</a:t>
            </a:r>
            <a:br>
              <a:rPr lang="en-US" dirty="0"/>
            </a:br>
            <a:r>
              <a:rPr lang="en-US" dirty="0"/>
              <a:t>WRITER   </a:t>
            </a:r>
            <a:br>
              <a:rPr lang="en-US" dirty="0"/>
            </a:br>
            <a:r>
              <a:rPr lang="en-US" dirty="0"/>
              <a:t>OBSERVER  </a:t>
            </a:r>
            <a:r>
              <a:rPr lang="en" dirty="0"/>
              <a:t> 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title" idx="13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cxnSp>
        <p:nvCxnSpPr>
          <p:cNvPr id="172" name="Google Shape;172;p30"/>
          <p:cNvCxnSpPr/>
          <p:nvPr/>
        </p:nvCxnSpPr>
        <p:spPr>
          <a:xfrm>
            <a:off x="903600" y="1032475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Title 10">
            <a:extLst>
              <a:ext uri="{FF2B5EF4-FFF2-40B4-BE49-F238E27FC236}">
                <a16:creationId xmlns:a16="http://schemas.microsoft.com/office/drawing/2014/main" id="{981F41D3-88B2-405F-917B-2AA4D7E5878D}"/>
              </a:ext>
            </a:extLst>
          </p:cNvPr>
          <p:cNvSpPr>
            <a:spLocks noGrp="1"/>
          </p:cNvSpPr>
          <p:nvPr>
            <p:ph type="title" idx="14"/>
          </p:nvPr>
        </p:nvSpPr>
        <p:spPr/>
        <p:txBody>
          <a:bodyPr/>
          <a:lstStyle/>
          <a:p>
            <a:r>
              <a:rPr lang="en-US" dirty="0"/>
              <a:t>CRITERIA OF  PARTISIPANTS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 txBox="1">
            <a:spLocks noGrp="1"/>
          </p:cNvSpPr>
          <p:nvPr>
            <p:ph type="body" idx="1"/>
          </p:nvPr>
        </p:nvSpPr>
        <p:spPr>
          <a:xfrm>
            <a:off x="818250" y="1132068"/>
            <a:ext cx="4969902" cy="358785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What does mean positive deviance inquiry ?  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How to find various unique behaviors and different strategies from poor families who have well-nourished toddler .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Positive deviance inquiry using the home visit </a:t>
            </a:r>
            <a:r>
              <a:rPr lang="en-US" dirty="0" err="1"/>
              <a:t>methode</a:t>
            </a:r>
            <a:r>
              <a:rPr lang="en-US" dirty="0"/>
              <a:t> based on open questions and observations. </a:t>
            </a: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US" dirty="0"/>
              <a:t>They study the positive unique habits and strategies practiced by family positive deviance families that affect the nutritional status and health children under five.</a:t>
            </a:r>
          </a:p>
        </p:txBody>
      </p:sp>
      <p:sp>
        <p:nvSpPr>
          <p:cNvPr id="178" name="Google Shape;178;p31"/>
          <p:cNvSpPr txBox="1">
            <a:spLocks noGrp="1"/>
          </p:cNvSpPr>
          <p:nvPr>
            <p:ph type="title"/>
          </p:nvPr>
        </p:nvSpPr>
        <p:spPr>
          <a:xfrm>
            <a:off x="818250" y="396010"/>
            <a:ext cx="3006498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  </a:t>
            </a:r>
            <a:endParaRPr dirty="0"/>
          </a:p>
        </p:txBody>
      </p:sp>
      <p:cxnSp>
        <p:nvCxnSpPr>
          <p:cNvPr id="179" name="Google Shape;179;p31"/>
          <p:cNvCxnSpPr/>
          <p:nvPr/>
        </p:nvCxnSpPr>
        <p:spPr>
          <a:xfrm>
            <a:off x="916600" y="962050"/>
            <a:ext cx="2704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E1672CA7-FD14-374C-B3AB-28778ED3A7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7250" y="326824"/>
            <a:ext cx="4234291" cy="48166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ABBE830-F006-E246-8D3C-AF78912DB2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4650" y="2366133"/>
            <a:ext cx="683086" cy="21132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18075C-F970-5F4A-80AD-29F73F0A85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5828" y="2511260"/>
            <a:ext cx="811165" cy="230541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5B620A-8E11-DA43-ADE0-0731EF57D1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605" y="2511260"/>
            <a:ext cx="619047" cy="21773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40"/>
          <p:cNvSpPr txBox="1">
            <a:spLocks noGrp="1"/>
          </p:cNvSpPr>
          <p:nvPr>
            <p:ph type="title"/>
          </p:nvPr>
        </p:nvSpPr>
        <p:spPr>
          <a:xfrm>
            <a:off x="818250" y="389350"/>
            <a:ext cx="439383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METHOD OF HOME VISIT  </a:t>
            </a:r>
            <a:endParaRPr dirty="0"/>
          </a:p>
        </p:txBody>
      </p:sp>
      <p:sp>
        <p:nvSpPr>
          <p:cNvPr id="312" name="Google Shape;312;p40"/>
          <p:cNvSpPr/>
          <p:nvPr/>
        </p:nvSpPr>
        <p:spPr>
          <a:xfrm>
            <a:off x="3411578" y="1276576"/>
            <a:ext cx="2225150" cy="15091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Interviews and Overservation</a:t>
            </a:r>
            <a:endParaRPr b="1" dirty="0"/>
          </a:p>
        </p:txBody>
      </p:sp>
      <p:sp>
        <p:nvSpPr>
          <p:cNvPr id="313" name="Google Shape;313;p40"/>
          <p:cNvSpPr/>
          <p:nvPr/>
        </p:nvSpPr>
        <p:spPr>
          <a:xfrm>
            <a:off x="6273208" y="1276576"/>
            <a:ext cx="2225150" cy="150915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Report The Findings and Ask For Leave</a:t>
            </a:r>
            <a:endParaRPr b="1" dirty="0"/>
          </a:p>
        </p:txBody>
      </p:sp>
      <p:sp>
        <p:nvSpPr>
          <p:cNvPr id="321" name="Google Shape;321;p40"/>
          <p:cNvSpPr/>
          <p:nvPr/>
        </p:nvSpPr>
        <p:spPr>
          <a:xfrm>
            <a:off x="643262" y="1276575"/>
            <a:ext cx="2052541" cy="150915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 err="1"/>
              <a:t>Introduction</a:t>
            </a:r>
            <a:r>
              <a:rPr lang="en-US" b="1" dirty="0"/>
              <a:t> </a:t>
            </a:r>
            <a:endParaRPr b="1" dirty="0"/>
          </a:p>
        </p:txBody>
      </p:sp>
      <p:cxnSp>
        <p:nvCxnSpPr>
          <p:cNvPr id="331" name="Google Shape;331;p40"/>
          <p:cNvCxnSpPr/>
          <p:nvPr/>
        </p:nvCxnSpPr>
        <p:spPr>
          <a:xfrm>
            <a:off x="916600" y="962050"/>
            <a:ext cx="28032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B1F01131-52AB-4A3D-B4A1-33542DBD6847}"/>
              </a:ext>
            </a:extLst>
          </p:cNvPr>
          <p:cNvSpPr>
            <a:spLocks noGrp="1"/>
          </p:cNvSpPr>
          <p:nvPr>
            <p:ph type="title" idx="5"/>
          </p:nvPr>
        </p:nvSpPr>
        <p:spPr>
          <a:xfrm>
            <a:off x="6087203" y="4307994"/>
            <a:ext cx="2861630" cy="1753254"/>
          </a:xfrm>
        </p:spPr>
        <p:txBody>
          <a:bodyPr/>
          <a:lstStyle/>
          <a:p>
            <a:pPr algn="l"/>
            <a:r>
              <a:rPr lang="en-ID"/>
              <a:t> </a:t>
            </a:r>
            <a:endParaRPr lang="en-US" dirty="0"/>
          </a:p>
        </p:txBody>
      </p:sp>
      <p:sp>
        <p:nvSpPr>
          <p:cNvPr id="37" name="Google Shape;310;p40">
            <a:extLst>
              <a:ext uri="{FF2B5EF4-FFF2-40B4-BE49-F238E27FC236}">
                <a16:creationId xmlns:a16="http://schemas.microsoft.com/office/drawing/2014/main" id="{3CCC651A-C467-4AC1-8B65-45BB33FF64F2}"/>
              </a:ext>
            </a:extLst>
          </p:cNvPr>
          <p:cNvSpPr txBox="1">
            <a:spLocks/>
          </p:cNvSpPr>
          <p:nvPr/>
        </p:nvSpPr>
        <p:spPr>
          <a:xfrm>
            <a:off x="508663" y="3091403"/>
            <a:ext cx="2499109" cy="120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US" dirty="0"/>
              <a:t>Team acquaintance with family member 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dirty="0"/>
              <a:t>Explain the purpose &amp; and duration of visit</a:t>
            </a:r>
          </a:p>
          <a:p>
            <a:pPr algn="l"/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10" name="Google Shape;310;p40">
            <a:extLst>
              <a:ext uri="{FF2B5EF4-FFF2-40B4-BE49-F238E27FC236}">
                <a16:creationId xmlns:a16="http://schemas.microsoft.com/office/drawing/2014/main" id="{2BD64D8F-0529-4F44-B82F-5A91BC788210}"/>
              </a:ext>
            </a:extLst>
          </p:cNvPr>
          <p:cNvSpPr txBox="1">
            <a:spLocks/>
          </p:cNvSpPr>
          <p:nvPr/>
        </p:nvSpPr>
        <p:spPr>
          <a:xfrm>
            <a:off x="3411578" y="3100548"/>
            <a:ext cx="2499109" cy="12067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ID"/>
              <a:t>Interviews with  mother &amp; family 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ID"/>
              <a:t>Record and observe </a:t>
            </a:r>
            <a:endParaRPr lang="en-US" dirty="0"/>
          </a:p>
          <a:p>
            <a:pPr marL="342900" indent="-342900" algn="l">
              <a:buAutoNum type="arabicPeriod"/>
            </a:pPr>
            <a:endParaRPr lang="en-US" dirty="0"/>
          </a:p>
        </p:txBody>
      </p:sp>
      <p:sp>
        <p:nvSpPr>
          <p:cNvPr id="13" name="Google Shape;310;p40">
            <a:extLst>
              <a:ext uri="{FF2B5EF4-FFF2-40B4-BE49-F238E27FC236}">
                <a16:creationId xmlns:a16="http://schemas.microsoft.com/office/drawing/2014/main" id="{C71E2FCE-1555-6844-AE4A-C47CF51AC35E}"/>
              </a:ext>
            </a:extLst>
          </p:cNvPr>
          <p:cNvSpPr txBox="1">
            <a:spLocks/>
          </p:cNvSpPr>
          <p:nvPr/>
        </p:nvSpPr>
        <p:spPr>
          <a:xfrm>
            <a:off x="6136228" y="3100548"/>
            <a:ext cx="2499109" cy="986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Montserrat"/>
              <a:buNone/>
              <a:defRPr sz="14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 algn="l">
              <a:buFont typeface="+mj-lt"/>
              <a:buAutoNum type="arabicPeriod"/>
            </a:pPr>
            <a:r>
              <a:rPr lang="en-ID"/>
              <a:t>Write a summary of the interview  results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ID"/>
              <a:t>Ask for leave and thanks</a:t>
            </a:r>
          </a:p>
        </p:txBody>
      </p:sp>
    </p:spTree>
    <p:extLst>
      <p:ext uri="{BB962C8B-B14F-4D97-AF65-F5344CB8AC3E}">
        <p14:creationId xmlns:p14="http://schemas.microsoft.com/office/powerpoint/2010/main" val="1065778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C83584-EDB8-774C-8D43-985B784D48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4299" y="1356172"/>
            <a:ext cx="1139274" cy="12606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9E77CEB-96B1-3F40-BD8C-9DD642187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50" y="1404768"/>
            <a:ext cx="889886" cy="1260672"/>
          </a:xfrm>
          <a:prstGeom prst="rect">
            <a:avLst/>
          </a:prstGeom>
        </p:spPr>
      </p:pic>
      <p:sp>
        <p:nvSpPr>
          <p:cNvPr id="359" name="Google Shape;359;p42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4096388" cy="2230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Home of PD Family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Home of Non - PD Family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Collaboration with cadre 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Interviewer, Writer, Observer 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</p:txBody>
      </p:sp>
      <p:sp>
        <p:nvSpPr>
          <p:cNvPr id="360" name="Google Shape;360;p42"/>
          <p:cNvSpPr txBox="1">
            <a:spLocks noGrp="1"/>
          </p:cNvSpPr>
          <p:nvPr>
            <p:ph type="body" idx="2"/>
          </p:nvPr>
        </p:nvSpPr>
        <p:spPr>
          <a:xfrm>
            <a:off x="5229374" y="2006756"/>
            <a:ext cx="3366900" cy="22309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Time of family cooking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Time of family feeding 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Time of family playing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2-4 HOURS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</p:txBody>
      </p:sp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LOCATION  AND  TIME </a:t>
            </a:r>
            <a:endParaRPr dirty="0"/>
          </a:p>
        </p:txBody>
      </p:sp>
      <p:sp>
        <p:nvSpPr>
          <p:cNvPr id="362" name="Google Shape;362;p42"/>
          <p:cNvSpPr txBox="1">
            <a:spLocks noGrp="1"/>
          </p:cNvSpPr>
          <p:nvPr>
            <p:ph type="title" idx="3"/>
          </p:nvPr>
        </p:nvSpPr>
        <p:spPr>
          <a:xfrm>
            <a:off x="1708136" y="1640473"/>
            <a:ext cx="108056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VENUE</a:t>
            </a:r>
            <a:endParaRPr dirty="0"/>
          </a:p>
        </p:txBody>
      </p:sp>
      <p:sp>
        <p:nvSpPr>
          <p:cNvPr id="363" name="Google Shape;363;p42"/>
          <p:cNvSpPr txBox="1">
            <a:spLocks noGrp="1"/>
          </p:cNvSpPr>
          <p:nvPr>
            <p:ph type="title" idx="4"/>
          </p:nvPr>
        </p:nvSpPr>
        <p:spPr>
          <a:xfrm>
            <a:off x="4671847" y="1700158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TIME</a:t>
            </a:r>
            <a:endParaRPr dirty="0"/>
          </a:p>
        </p:txBody>
      </p:sp>
      <p:cxnSp>
        <p:nvCxnSpPr>
          <p:cNvPr id="364" name="Google Shape;364;p42"/>
          <p:cNvCxnSpPr/>
          <p:nvPr/>
        </p:nvCxnSpPr>
        <p:spPr>
          <a:xfrm>
            <a:off x="916600" y="962050"/>
            <a:ext cx="1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899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50"/>
          <p:cNvSpPr/>
          <p:nvPr/>
        </p:nvSpPr>
        <p:spPr>
          <a:xfrm>
            <a:off x="446387" y="1426611"/>
            <a:ext cx="8374350" cy="3568010"/>
          </a:xfrm>
          <a:prstGeom prst="rect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50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TASK OF TEAM  </a:t>
            </a:r>
            <a:endParaRPr dirty="0"/>
          </a:p>
        </p:txBody>
      </p:sp>
      <p:sp>
        <p:nvSpPr>
          <p:cNvPr id="587" name="Google Shape;587;p50"/>
          <p:cNvSpPr txBox="1">
            <a:spLocks noGrp="1"/>
          </p:cNvSpPr>
          <p:nvPr>
            <p:ph type="title" idx="7"/>
          </p:nvPr>
        </p:nvSpPr>
        <p:spPr>
          <a:xfrm>
            <a:off x="1592317" y="1395248"/>
            <a:ext cx="1647497" cy="383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FACILITATOR </a:t>
            </a:r>
            <a:endParaRPr dirty="0"/>
          </a:p>
        </p:txBody>
      </p:sp>
      <p:sp>
        <p:nvSpPr>
          <p:cNvPr id="588" name="Google Shape;588;p50"/>
          <p:cNvSpPr txBox="1">
            <a:spLocks noGrp="1"/>
          </p:cNvSpPr>
          <p:nvPr>
            <p:ph type="subTitle" idx="8"/>
          </p:nvPr>
        </p:nvSpPr>
        <p:spPr>
          <a:xfrm>
            <a:off x="669903" y="2141228"/>
            <a:ext cx="3034694" cy="23422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dirty="0"/>
              <a:t>Understanding guide question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dirty="0"/>
              <a:t>Using simple language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dirty="0"/>
              <a:t> open asking  4 W + 1 H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dirty="0"/>
              <a:t>Probing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en" dirty="0"/>
              <a:t>Arrange the interviewing 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endParaRPr lang="en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9" name="Google Shape;589;p50"/>
          <p:cNvSpPr txBox="1">
            <a:spLocks noGrp="1"/>
          </p:cNvSpPr>
          <p:nvPr>
            <p:ph type="title" idx="9"/>
          </p:nvPr>
        </p:nvSpPr>
        <p:spPr>
          <a:xfrm>
            <a:off x="3986269" y="1395248"/>
            <a:ext cx="1917919" cy="38320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WRITER  </a:t>
            </a:r>
            <a:endParaRPr dirty="0"/>
          </a:p>
        </p:txBody>
      </p:sp>
      <p:sp>
        <p:nvSpPr>
          <p:cNvPr id="590" name="Google Shape;590;p50"/>
          <p:cNvSpPr txBox="1">
            <a:spLocks noGrp="1"/>
          </p:cNvSpPr>
          <p:nvPr>
            <p:ph type="subTitle" idx="13"/>
          </p:nvPr>
        </p:nvSpPr>
        <p:spPr>
          <a:xfrm>
            <a:off x="3627363" y="2141228"/>
            <a:ext cx="2625953" cy="19588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dirty="0"/>
              <a:t>Understanding guide </a:t>
            </a:r>
            <a:r>
              <a:rPr lang="en-US" dirty="0" err="1"/>
              <a:t>guestionaire</a:t>
            </a:r>
            <a:r>
              <a:rPr lang="en-US" dirty="0"/>
              <a:t>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dirty="0"/>
              <a:t>Recording all the answer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dirty="0"/>
              <a:t>Identifying unique positive behaviors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en-US" dirty="0"/>
              <a:t>Remembering the interviewer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</a:t>
            </a:r>
            <a:endParaRPr dirty="0"/>
          </a:p>
        </p:txBody>
      </p:sp>
      <p:sp>
        <p:nvSpPr>
          <p:cNvPr id="591" name="Google Shape;591;p50"/>
          <p:cNvSpPr txBox="1">
            <a:spLocks noGrp="1"/>
          </p:cNvSpPr>
          <p:nvPr>
            <p:ph type="title" idx="14"/>
          </p:nvPr>
        </p:nvSpPr>
        <p:spPr>
          <a:xfrm>
            <a:off x="6598797" y="1395248"/>
            <a:ext cx="1875300" cy="383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OBSERVER </a:t>
            </a:r>
            <a:endParaRPr dirty="0"/>
          </a:p>
        </p:txBody>
      </p:sp>
      <p:sp>
        <p:nvSpPr>
          <p:cNvPr id="592" name="Google Shape;592;p50"/>
          <p:cNvSpPr txBox="1">
            <a:spLocks noGrp="1"/>
          </p:cNvSpPr>
          <p:nvPr>
            <p:ph type="subTitle" idx="15"/>
          </p:nvPr>
        </p:nvSpPr>
        <p:spPr>
          <a:xfrm>
            <a:off x="6322142" y="2172593"/>
            <a:ext cx="2498595" cy="14358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dirty="0"/>
              <a:t>Observing  the process interview  and environment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dirty="0"/>
              <a:t>Helping the  facilitator 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r>
              <a:rPr lang="en-US" dirty="0"/>
              <a:t>Keeping the interview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lang="en-US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</a:pPr>
            <a:endParaRPr dirty="0"/>
          </a:p>
        </p:txBody>
      </p:sp>
      <p:cxnSp>
        <p:nvCxnSpPr>
          <p:cNvPr id="593" name="Google Shape;593;p50"/>
          <p:cNvCxnSpPr/>
          <p:nvPr/>
        </p:nvCxnSpPr>
        <p:spPr>
          <a:xfrm>
            <a:off x="916650" y="962050"/>
            <a:ext cx="4020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686039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2"/>
          <p:cNvSpPr txBox="1">
            <a:spLocks noGrp="1"/>
          </p:cNvSpPr>
          <p:nvPr>
            <p:ph type="body" idx="1"/>
          </p:nvPr>
        </p:nvSpPr>
        <p:spPr>
          <a:xfrm>
            <a:off x="812287" y="2326661"/>
            <a:ext cx="4096388" cy="247351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Have more one child nourished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Have children more 12 months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The child not the </a:t>
            </a:r>
            <a:r>
              <a:rPr lang="en-US" dirty="0" err="1"/>
              <a:t>fisrst</a:t>
            </a:r>
            <a:r>
              <a:rPr lang="en-US" dirty="0"/>
              <a:t> children  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Poor family 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</p:txBody>
      </p:sp>
      <p:sp>
        <p:nvSpPr>
          <p:cNvPr id="360" name="Google Shape;360;p42"/>
          <p:cNvSpPr txBox="1">
            <a:spLocks noGrp="1"/>
          </p:cNvSpPr>
          <p:nvPr>
            <p:ph type="body" idx="2"/>
          </p:nvPr>
        </p:nvSpPr>
        <p:spPr>
          <a:xfrm>
            <a:off x="5210427" y="2326661"/>
            <a:ext cx="3513911" cy="247351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Have under wave children of underweight </a:t>
            </a:r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</a:pPr>
            <a:endParaRPr lang="en-US"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en-US" dirty="0"/>
              <a:t>Rich  family  </a:t>
            </a:r>
            <a:endParaRPr dirty="0"/>
          </a:p>
        </p:txBody>
      </p:sp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CRITERIA OF FAMILY PD AND NON-PD</a:t>
            </a:r>
            <a:endParaRPr dirty="0"/>
          </a:p>
        </p:txBody>
      </p:sp>
      <p:sp>
        <p:nvSpPr>
          <p:cNvPr id="362" name="Google Shape;362;p42"/>
          <p:cNvSpPr txBox="1">
            <a:spLocks noGrp="1"/>
          </p:cNvSpPr>
          <p:nvPr>
            <p:ph type="title" idx="3"/>
          </p:nvPr>
        </p:nvSpPr>
        <p:spPr>
          <a:xfrm>
            <a:off x="1230131" y="1420941"/>
            <a:ext cx="3229794" cy="81554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FAMILY OF  PD </a:t>
            </a:r>
            <a:br>
              <a:rPr lang="en" dirty="0"/>
            </a:br>
            <a:r>
              <a:rPr lang="en" dirty="0"/>
              <a:t>3-4 Families  </a:t>
            </a:r>
            <a:endParaRPr dirty="0"/>
          </a:p>
        </p:txBody>
      </p:sp>
      <p:sp>
        <p:nvSpPr>
          <p:cNvPr id="363" name="Google Shape;363;p42"/>
          <p:cNvSpPr txBox="1">
            <a:spLocks noGrp="1"/>
          </p:cNvSpPr>
          <p:nvPr>
            <p:ph type="title" idx="4"/>
          </p:nvPr>
        </p:nvSpPr>
        <p:spPr>
          <a:xfrm>
            <a:off x="5537148" y="1420940"/>
            <a:ext cx="2860468" cy="815541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FAMILY OF NON-PD </a:t>
            </a:r>
            <a:br>
              <a:rPr lang="en" dirty="0"/>
            </a:br>
            <a:r>
              <a:rPr lang="en" dirty="0"/>
              <a:t>2 Families </a:t>
            </a:r>
            <a:endParaRPr dirty="0"/>
          </a:p>
        </p:txBody>
      </p:sp>
      <p:cxnSp>
        <p:nvCxnSpPr>
          <p:cNvPr id="364" name="Google Shape;364;p42"/>
          <p:cNvCxnSpPr/>
          <p:nvPr/>
        </p:nvCxnSpPr>
        <p:spPr>
          <a:xfrm>
            <a:off x="812287" y="1190650"/>
            <a:ext cx="14193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51772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E59AF9-69D6-5749-9C2D-2E8E47105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3635" y="981568"/>
            <a:ext cx="3824917" cy="3180363"/>
          </a:xfrm>
          <a:prstGeom prst="rect">
            <a:avLst/>
          </a:prstGeom>
        </p:spPr>
      </p:pic>
      <p:sp>
        <p:nvSpPr>
          <p:cNvPr id="376" name="Google Shape;376;p44"/>
          <p:cNvSpPr txBox="1">
            <a:spLocks noGrp="1"/>
          </p:cNvSpPr>
          <p:nvPr>
            <p:ph type="body" idx="1"/>
          </p:nvPr>
        </p:nvSpPr>
        <p:spPr>
          <a:xfrm>
            <a:off x="818249" y="1541417"/>
            <a:ext cx="5621880" cy="306541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dirty="0"/>
              <a:t>Questionnaire and  form of observation for  guiding to ask when  home visit and focus to inquiry behaviors of unique 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n-US" dirty="0"/>
              <a:t>Interviewer  bring the notes of general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behaviors result of focus group discussion  for 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      deep </a:t>
            </a:r>
            <a:r>
              <a:rPr lang="en-US" dirty="0" err="1"/>
              <a:t>quarriying</a:t>
            </a:r>
            <a:r>
              <a:rPr lang="en-US" dirty="0"/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en-US" dirty="0"/>
              <a:t>Interviewer used simple language or local language.</a:t>
            </a: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 startAt="3"/>
            </a:pPr>
            <a:endParaRPr lang="en-US" dirty="0"/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AutoNum type="arabicPeriod" startAt="3"/>
            </a:pPr>
            <a:endParaRPr dirty="0"/>
          </a:p>
        </p:txBody>
      </p:sp>
      <p:sp>
        <p:nvSpPr>
          <p:cNvPr id="377" name="Google Shape;377;p44"/>
          <p:cNvSpPr txBox="1">
            <a:spLocks noGrp="1"/>
          </p:cNvSpPr>
          <p:nvPr>
            <p:ph type="title"/>
          </p:nvPr>
        </p:nvSpPr>
        <p:spPr>
          <a:xfrm>
            <a:off x="818249" y="611971"/>
            <a:ext cx="562187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PREPARATION OF HOME VISIT  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78" name="Google Shape;378;p44"/>
          <p:cNvCxnSpPr/>
          <p:nvPr/>
        </p:nvCxnSpPr>
        <p:spPr>
          <a:xfrm>
            <a:off x="914400" y="1221165"/>
            <a:ext cx="34146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2308105625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531</Words>
  <Application>Microsoft Office PowerPoint</Application>
  <PresentationFormat>On-screen Show (16:9)</PresentationFormat>
  <Paragraphs>161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Montserrat</vt:lpstr>
      <vt:lpstr>Wingdings</vt:lpstr>
      <vt:lpstr>Arial Rounded MT Bold</vt:lpstr>
      <vt:lpstr>Arial</vt:lpstr>
      <vt:lpstr>Nursing Capstone</vt:lpstr>
      <vt:lpstr>PowerPoint Presentation</vt:lpstr>
      <vt:lpstr>HOME VISIT    (POSITIVE DEVIANCE INQUIRY) </vt:lpstr>
      <vt:lpstr>OUT LINE  </vt:lpstr>
      <vt:lpstr>INTRODUCTION  </vt:lpstr>
      <vt:lpstr>METHOD OF HOME VISIT  </vt:lpstr>
      <vt:lpstr>LOCATION  AND  TIME </vt:lpstr>
      <vt:lpstr>TASK OF TEAM  </vt:lpstr>
      <vt:lpstr>CRITERIA OF FAMILY PD AND NON-PD</vt:lpstr>
      <vt:lpstr>PREPARATION OF HOME VISIT    </vt:lpstr>
      <vt:lpstr>STEP OF HOME VISIT (PDI)   </vt:lpstr>
      <vt:lpstr>CONCLUSSION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NURSING CAPSTONE</dc:title>
  <dc:creator>Suharto Sarwan</dc:creator>
  <cp:lastModifiedBy>Septi Lidya</cp:lastModifiedBy>
  <cp:revision>115</cp:revision>
  <cp:lastPrinted>2020-09-26T13:27:53Z</cp:lastPrinted>
  <dcterms:modified xsi:type="dcterms:W3CDTF">2020-12-20T07:39:39Z</dcterms:modified>
</cp:coreProperties>
</file>