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E41"/>
    <a:srgbClr val="D8D8CD"/>
    <a:srgbClr val="A1B18A"/>
    <a:srgbClr val="578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50"/>
  </p:normalViewPr>
  <p:slideViewPr>
    <p:cSldViewPr snapToGrid="0" snapToObjects="1">
      <p:cViewPr varScale="1">
        <p:scale>
          <a:sx n="88" d="100"/>
          <a:sy n="88" d="100"/>
        </p:scale>
        <p:origin x="16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9CF7-6D39-FD4C-9FE5-66573EB80B67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8A798-803F-6244-959E-528D1D936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9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8A798-803F-6244-959E-528D1D93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8A798-803F-6244-959E-528D1D936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8A798-803F-6244-959E-528D1D936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9569-E05D-574E-8D38-F86DD904D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16FF9-C173-B44D-B089-B53348848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5706-9AAD-BE4D-8943-CE15606E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C70C-DC59-904B-85EA-4E20041F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B544-B90D-C94C-92C8-9A0E69B2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A5758B-CF00-2647-9F88-26F5C7B36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30" t="17558"/>
          <a:stretch/>
        </p:blipFill>
        <p:spPr>
          <a:xfrm>
            <a:off x="0" y="0"/>
            <a:ext cx="7872550" cy="6900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079F3-6129-4E42-8077-5C24483F8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585" y="3283519"/>
            <a:ext cx="5198533" cy="36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7366F-73D1-874B-9D63-C902C5E8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7B9E5-0D54-9142-9485-8EEA5F48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77209-595E-EF44-97A5-CD99BCBC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D14F-7A35-5246-884C-7B3AF789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A542-CC56-BA45-B8CB-82F1C26D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957C4-E984-9B44-955C-A1216978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70F15-72D6-F94F-A3B6-104C4354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4F21-2514-F949-A2EA-F9B27E29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7506-EEC9-1243-9E73-83306657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2540-BB52-D34B-93C8-0F44E65F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19EF1-DE1A-0845-96D7-FA9684861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280B-063F-2B46-8C04-103242437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7DBCA-365B-A54B-BABD-962CD728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D69F1-B2B4-F641-9912-30216DF2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988E8-E9FC-1448-9736-7FA01958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7B8F-669A-C44B-BF3A-ACE7FDD4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C1040-034A-8141-8258-0189CC05E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85242-D50C-D544-88DA-174843E8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DB1B-D672-0D44-8CC9-8FC65A6F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9C54-92F0-2643-8B02-D36A157F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559C6-8B13-A745-83B4-5056C3B7E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36295-7B84-B94E-9AC8-2085C727E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CE9AD-69AA-0044-8FEA-A8BEE22D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56851-88A6-4E42-B6AA-75CCAF36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213E-DB5F-B541-96D3-D0A61BD3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3F0-EB00-AC48-956E-72596C52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365125"/>
            <a:ext cx="9940635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D989-C117-0A46-BFBA-C4579ACD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4" y="1825625"/>
            <a:ext cx="994063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8E21-1804-7E4D-B5A9-B94E6702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13B4-2F75-6344-A3B6-57E8EA03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1DC59-0840-104A-A9B5-41E50F5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F9AB9-3E96-DE43-8591-CAA7A2C9B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36854" y="-1768526"/>
            <a:ext cx="3673708" cy="5093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1276E-AF01-B24A-B21E-0CAF6A182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9124" y="4476623"/>
            <a:ext cx="5486830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A030A4-68F4-BE4F-9FC7-2F828C522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78" b="6259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C13F0-EB00-AC48-956E-72596C52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62"/>
            <a:ext cx="9940635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D989-C117-0A46-BFBA-C4579ACD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468283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8E21-1804-7E4D-B5A9-B94E6702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13B4-2F75-6344-A3B6-57E8EA03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1DC59-0840-104A-A9B5-41E50F5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4A3B4-70A5-F54B-857F-D46597D16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2" t="12257" r="-1052" b="-12257"/>
          <a:stretch/>
        </p:blipFill>
        <p:spPr>
          <a:xfrm rot="3687896">
            <a:off x="9252469" y="-797462"/>
            <a:ext cx="3836900" cy="3099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EA5BD6-8EBF-6944-A819-BFA76EC7E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687896">
            <a:off x="-1986683" y="5637540"/>
            <a:ext cx="3836900" cy="30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A030A4-68F4-BE4F-9FC7-2F828C522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78" b="62597"/>
          <a:stretch/>
        </p:blipFill>
        <p:spPr>
          <a:xfrm flipH="1">
            <a:off x="-7967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C13F0-EB00-AC48-956E-72596C52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6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D989-C117-0A46-BFBA-C4579ACD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434" y="1765227"/>
            <a:ext cx="523736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8E21-1804-7E4D-B5A9-B94E6702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13B4-2F75-6344-A3B6-57E8EA03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1DC59-0840-104A-A9B5-41E50F5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4A3B4-70A5-F54B-857F-D46597D16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2" t="12257" r="-1052" b="-12257"/>
          <a:stretch/>
        </p:blipFill>
        <p:spPr>
          <a:xfrm rot="17912104" flipH="1">
            <a:off x="-1080251" y="-1026062"/>
            <a:ext cx="3836900" cy="3099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EA5BD6-8EBF-6944-A819-BFA76EC7E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912104" flipH="1">
            <a:off x="10265583" y="5455698"/>
            <a:ext cx="3836900" cy="30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01FD4C-F489-764B-B05C-F661896FC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23650">
            <a:off x="-2247284" y="5746316"/>
            <a:ext cx="10095958" cy="3611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3B7CF-82B1-F642-AA5E-A2CBE56868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7253" y="5443870"/>
            <a:ext cx="82163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C13F0-EB00-AC48-956E-72596C52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62"/>
            <a:ext cx="10515600" cy="1325563"/>
          </a:xfrm>
        </p:spPr>
        <p:txBody>
          <a:bodyPr/>
          <a:lstStyle>
            <a:lvl1pPr>
              <a:defRPr b="1">
                <a:solidFill>
                  <a:srgbClr val="344E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D989-C117-0A46-BFBA-C4579ACD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227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8E21-1804-7E4D-B5A9-B94E6702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13B4-2F75-6344-A3B6-57E8EA03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1DC59-0840-104A-A9B5-41E50F5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CF38-1953-B742-A541-ED8F9B7F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008F1-2DC0-9544-99EA-440F7D1F7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B4B1-EFC1-FD4B-918C-73CACD5B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752F-B6A1-4448-BC1B-E331E54F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25C5-A66B-9443-891A-D873565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2B1B-93A6-EE42-AC86-F801D6D1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82B5-2766-4941-8E06-66EA33471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86451-855F-EC44-8328-B448EEAC6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DB596-D6E1-9A4D-8E06-7A9EFFBE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B404E-F83E-1A4B-A09B-B8CC9635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808B3-FB0A-1F40-A67A-D46F4B0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8C-2B28-DF49-B485-4F0AB04C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C9646-CF09-4348-82F5-386311C9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4C444-7976-5A47-AEFE-938D54C5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81706-E657-8C43-9D2C-E15B3482F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5D66C-8BA0-534C-9430-36E58615F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315EC-4FE8-AC4B-ABFC-15D21F3F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35C19-AF90-0442-97C5-A932B763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BD729-3D95-AB44-BF97-5918B88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9028-C544-984C-A8D9-632A6410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C2EA2-025D-884E-BB0D-F6AE1BC0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D8473-B9CD-2649-8BF8-4175F195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1E862-F080-5548-BBE3-33CDA472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FD35E-E16A-6E4B-B394-206EC6D6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E5162-073A-C644-A23A-8904AB8EE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5CABB-2653-B242-A627-7B80E2F39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9497-1B2F-864D-A899-90E639380E8A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A524-B0CE-8541-B245-0C80E50E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22C2-798D-AC47-9133-353437130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B1E3-B64B-F542-9660-366070C3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 Web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850BA1-66E2-6E4C-982B-EF418ED16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854026"/>
            <a:ext cx="5564018" cy="1655762"/>
          </a:xfrm>
        </p:spPr>
        <p:txBody>
          <a:bodyPr>
            <a:noAutofit/>
          </a:bodyPr>
          <a:lstStyle/>
          <a:p>
            <a:pPr algn="r"/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Penanggung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jawab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:</a:t>
            </a:r>
          </a:p>
          <a:p>
            <a:pPr algn="r"/>
            <a:r>
              <a:rPr lang="en-US" sz="2200" dirty="0">
                <a:latin typeface="Roboto Light" pitchFamily="2" charset="0"/>
                <a:ea typeface="Roboto Light" pitchFamily="2" charset="0"/>
              </a:rPr>
              <a:t>Prof. dr. Jeanne </a:t>
            </a:r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Adiwinata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, MS, PhD</a:t>
            </a:r>
          </a:p>
          <a:p>
            <a:pPr algn="r"/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Narasumber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:</a:t>
            </a:r>
          </a:p>
          <a:p>
            <a:pPr algn="r"/>
            <a:r>
              <a:rPr lang="en-US" sz="2200" dirty="0">
                <a:latin typeface="Roboto Light" pitchFamily="2" charset="0"/>
                <a:ea typeface="Roboto Light" pitchFamily="2" charset="0"/>
              </a:rPr>
              <a:t>Muhammad </a:t>
            </a:r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Suhaeri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Ssi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, MSc, PhD</a:t>
            </a:r>
          </a:p>
          <a:p>
            <a:pPr algn="r"/>
            <a:endParaRPr lang="en-US" sz="22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DB222-82BA-7B45-99E8-CAFCAA36F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302180"/>
            <a:ext cx="9875520" cy="23876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</a:rPr>
              <a:t>MK Bioengineering: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chemeClr val="accent1"/>
                </a:solidFill>
              </a:rPr>
              <a:t>(Biomaterials and Tissue Engineering)</a:t>
            </a:r>
          </a:p>
        </p:txBody>
      </p:sp>
      <p:pic>
        <p:nvPicPr>
          <p:cNvPr id="206" name="Picture 20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5C0D0-E025-4F45-820A-565B5CCD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726" y="5168277"/>
            <a:ext cx="2831292" cy="11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19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C45F-4BA3-4F4D-ADC1-8D614794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Cell differentiation</a:t>
            </a:r>
          </a:p>
        </p:txBody>
      </p:sp>
      <p:pic>
        <p:nvPicPr>
          <p:cNvPr id="4" name="Picture 4" descr="Image result for cell differentiation process">
            <a:extLst>
              <a:ext uri="{FF2B5EF4-FFF2-40B4-BE49-F238E27FC236}">
                <a16:creationId xmlns:a16="http://schemas.microsoft.com/office/drawing/2014/main" id="{E67E1B27-855A-A247-8378-0DB1853E2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2" t="1667" r="2160" b="3333"/>
          <a:stretch>
            <a:fillRect/>
          </a:stretch>
        </p:blipFill>
        <p:spPr bwMode="auto">
          <a:xfrm>
            <a:off x="1480964" y="1300738"/>
            <a:ext cx="9230072" cy="4569465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D28EEC-0F73-334C-906B-A3E3C6FEE3E5}"/>
              </a:ext>
            </a:extLst>
          </p:cNvPr>
          <p:cNvSpPr txBox="1">
            <a:spLocks/>
          </p:cNvSpPr>
          <p:nvPr/>
        </p:nvSpPr>
        <p:spPr>
          <a:xfrm>
            <a:off x="5951690" y="6326220"/>
            <a:ext cx="4759346" cy="60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latin typeface="Roboto Light" pitchFamily="2" charset="0"/>
                <a:ea typeface="Roboto Light" pitchFamily="2" charset="0"/>
              </a:rPr>
              <a:t>Definition of cell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427348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DD70-DE1A-6C4F-B872-C4075CF4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87" y="269587"/>
            <a:ext cx="10903423" cy="849529"/>
          </a:xfrm>
        </p:spPr>
        <p:txBody>
          <a:bodyPr/>
          <a:lstStyle/>
          <a:p>
            <a:pPr algn="ctr"/>
            <a:r>
              <a:rPr lang="en-US" dirty="0" err="1"/>
              <a:t>Transdifferentiation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F76A7-3F9F-9E41-B75F-8C82B491B22F}"/>
              </a:ext>
            </a:extLst>
          </p:cNvPr>
          <p:cNvSpPr txBox="1"/>
          <p:nvPr/>
        </p:nvSpPr>
        <p:spPr>
          <a:xfrm>
            <a:off x="5568287" y="4039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Image result for cell transdifferentiation">
            <a:extLst>
              <a:ext uri="{FF2B5EF4-FFF2-40B4-BE49-F238E27FC236}">
                <a16:creationId xmlns:a16="http://schemas.microsoft.com/office/drawing/2014/main" id="{1EA20E6D-4A4D-E74C-8DC2-7F626F44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046" y="1084541"/>
            <a:ext cx="8019907" cy="4798105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90DE19-9B06-2C4E-9AD9-404DE35738F6}"/>
              </a:ext>
            </a:extLst>
          </p:cNvPr>
          <p:cNvSpPr txBox="1">
            <a:spLocks/>
          </p:cNvSpPr>
          <p:nvPr/>
        </p:nvSpPr>
        <p:spPr>
          <a:xfrm>
            <a:off x="2382982" y="6020273"/>
            <a:ext cx="7426036" cy="609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latin typeface="Roboto Light" pitchFamily="2" charset="0"/>
                <a:ea typeface="Roboto Light" pitchFamily="2" charset="0"/>
              </a:rPr>
              <a:t>Differentiated cells transformed into other type of differentiated cells.</a:t>
            </a:r>
          </a:p>
        </p:txBody>
      </p:sp>
    </p:spTree>
    <p:extLst>
      <p:ext uri="{BB962C8B-B14F-4D97-AF65-F5344CB8AC3E}">
        <p14:creationId xmlns:p14="http://schemas.microsoft.com/office/powerpoint/2010/main" val="29961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DD70-DE1A-6C4F-B872-C4075CF4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88" y="406065"/>
            <a:ext cx="10903423" cy="1325563"/>
          </a:xfrm>
        </p:spPr>
        <p:txBody>
          <a:bodyPr/>
          <a:lstStyle/>
          <a:p>
            <a:pPr algn="ctr"/>
            <a:r>
              <a:rPr lang="en-US" dirty="0"/>
              <a:t>Summary of tissue engineering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 descr="Image result for organoid culture">
            <a:extLst>
              <a:ext uri="{FF2B5EF4-FFF2-40B4-BE49-F238E27FC236}">
                <a16:creationId xmlns:a16="http://schemas.microsoft.com/office/drawing/2014/main" id="{DD04F47C-DC02-1641-993C-FC7BFC94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30" y="1068847"/>
            <a:ext cx="7461340" cy="506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015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7AF3-73EB-9045-B31F-D388F438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34"/>
            <a:ext cx="4412226" cy="388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Biomaterials</a:t>
            </a:r>
          </a:p>
          <a:p>
            <a:pPr marL="0" indent="0">
              <a:buNone/>
            </a:pPr>
            <a:r>
              <a:rPr lang="en-US" sz="2200" dirty="0">
                <a:latin typeface="Roboto Light" pitchFamily="2" charset="0"/>
                <a:ea typeface="Roboto Light" pitchFamily="2" charset="0"/>
              </a:rPr>
              <a:t>Any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substance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or combination of substances, other than drugs,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synthetic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or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natural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in origin, which can be used for any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period</a:t>
            </a:r>
            <a:r>
              <a:rPr lang="en-US" sz="2200" dirty="0">
                <a:solidFill>
                  <a:srgbClr val="578158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of time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, which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augments</a:t>
            </a:r>
            <a:r>
              <a:rPr lang="en-US" sz="2200" dirty="0">
                <a:solidFill>
                  <a:srgbClr val="578158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or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replaces partially 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or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totally 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any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tissue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organ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or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function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of the body, in order to maintain or improve the quality of life of the individual.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68CA3-9FF3-754E-9787-228A6507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949" y="1711324"/>
            <a:ext cx="5067886" cy="3889531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6BF074-5D70-2744-9CEB-8B35B4EC1BDB}"/>
              </a:ext>
            </a:extLst>
          </p:cNvPr>
          <p:cNvSpPr txBox="1">
            <a:spLocks/>
          </p:cNvSpPr>
          <p:nvPr/>
        </p:nvSpPr>
        <p:spPr>
          <a:xfrm>
            <a:off x="5710949" y="5883791"/>
            <a:ext cx="5067886" cy="97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rgbClr val="344E41"/>
                </a:solidFill>
                <a:latin typeface="Roboto Light" pitchFamily="2" charset="0"/>
                <a:ea typeface="Roboto Light" pitchFamily="2" charset="0"/>
              </a:rPr>
              <a:t>Materials intended to interact with living system.</a:t>
            </a:r>
          </a:p>
          <a:p>
            <a:pPr marL="0" indent="0" algn="r">
              <a:buNone/>
            </a:pPr>
            <a:endParaRPr lang="en-US" sz="2200" dirty="0">
              <a:solidFill>
                <a:srgbClr val="344E4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53A2E5-58DA-9B4D-8CBD-A7B04932E83C}"/>
              </a:ext>
            </a:extLst>
          </p:cNvPr>
          <p:cNvSpPr txBox="1">
            <a:spLocks/>
          </p:cNvSpPr>
          <p:nvPr/>
        </p:nvSpPr>
        <p:spPr>
          <a:xfrm>
            <a:off x="838200" y="346205"/>
            <a:ext cx="9940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989626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D870-C3D7-A948-9C67-11DF4FCA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05"/>
            <a:ext cx="9940635" cy="1325563"/>
          </a:xfrm>
        </p:spPr>
        <p:txBody>
          <a:bodyPr/>
          <a:lstStyle/>
          <a:p>
            <a:r>
              <a:rPr lang="en-US" dirty="0"/>
              <a:t>Definitions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7AF3-73EB-9045-B31F-D388F438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1497675"/>
            <a:ext cx="4240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Tissue engineering</a:t>
            </a:r>
            <a:endParaRPr lang="en-US" sz="2200" dirty="0">
              <a:latin typeface="Roboto Light" pitchFamily="2" charset="0"/>
              <a:ea typeface="Roboto Light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Roboto Light" pitchFamily="2" charset="0"/>
                <a:ea typeface="Roboto Light" pitchFamily="2" charset="0"/>
              </a:rPr>
              <a:t>An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interdisciplinary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field that applies the principles of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engineering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 and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life sciences 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toward the development of </a:t>
            </a:r>
            <a:r>
              <a:rPr lang="en-US" sz="2200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biological substitutes 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that restore, maintain, or improve tissue function.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2" descr="D:\UST\Defense\TEModelLarge.jpg">
            <a:extLst>
              <a:ext uri="{FF2B5EF4-FFF2-40B4-BE49-F238E27FC236}">
                <a16:creationId xmlns:a16="http://schemas.microsoft.com/office/drawing/2014/main" id="{4EAFDD3F-55A8-3C43-B699-85793207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97676"/>
            <a:ext cx="4435492" cy="4195815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9694F-E0E2-094F-BF64-AD357FF177FB}"/>
              </a:ext>
            </a:extLst>
          </p:cNvPr>
          <p:cNvSpPr txBox="1">
            <a:spLocks/>
          </p:cNvSpPr>
          <p:nvPr/>
        </p:nvSpPr>
        <p:spPr>
          <a:xfrm>
            <a:off x="857742" y="5849013"/>
            <a:ext cx="4415950" cy="7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Roboto Light" pitchFamily="2" charset="0"/>
                <a:ea typeface="Roboto Light" pitchFamily="2" charset="0"/>
              </a:rPr>
              <a:t>The creation of tissue construct.</a:t>
            </a:r>
          </a:p>
        </p:txBody>
      </p:sp>
    </p:spTree>
    <p:extLst>
      <p:ext uri="{BB962C8B-B14F-4D97-AF65-F5344CB8AC3E}">
        <p14:creationId xmlns:p14="http://schemas.microsoft.com/office/powerpoint/2010/main" val="4646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8AF6-3005-9C48-8CD6-883CE802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9826-6DED-0E43-B481-CA9F150B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5" y="1825625"/>
            <a:ext cx="36491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Temporary</a:t>
            </a:r>
            <a:r>
              <a:rPr lang="en-US" dirty="0">
                <a:latin typeface="Roboto Light" pitchFamily="2" charset="0"/>
                <a:ea typeface="Roboto Light" pitchFamily="2" charset="0"/>
              </a:rPr>
              <a:t> or </a:t>
            </a:r>
            <a:r>
              <a:rPr lang="en-US" dirty="0">
                <a:solidFill>
                  <a:srgbClr val="A1B18A"/>
                </a:solidFill>
                <a:latin typeface="Roboto Light" pitchFamily="2" charset="0"/>
                <a:ea typeface="Roboto Light" pitchFamily="2" charset="0"/>
              </a:rPr>
              <a:t>permanent artificial extracellular matrices</a:t>
            </a:r>
            <a:r>
              <a:rPr lang="en-US" dirty="0">
                <a:solidFill>
                  <a:schemeClr val="accent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dirty="0">
                <a:latin typeface="Roboto Light" pitchFamily="2" charset="0"/>
                <a:ea typeface="Roboto Light" pitchFamily="2" charset="0"/>
              </a:rPr>
              <a:t>to accommodate cells and support 3D tissue regenerations.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" name="Picture 2" descr="Image result for tissue engineering scaffold">
            <a:extLst>
              <a:ext uri="{FF2B5EF4-FFF2-40B4-BE49-F238E27FC236}">
                <a16:creationId xmlns:a16="http://schemas.microsoft.com/office/drawing/2014/main" id="{B28ADDA5-A7DB-6C47-9461-BB0CFD8DC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470" y="742119"/>
            <a:ext cx="4314192" cy="5006735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A49387-6466-A440-9108-C93A51DDFB0A}"/>
              </a:ext>
            </a:extLst>
          </p:cNvPr>
          <p:cNvSpPr txBox="1">
            <a:spLocks/>
          </p:cNvSpPr>
          <p:nvPr/>
        </p:nvSpPr>
        <p:spPr>
          <a:xfrm>
            <a:off x="1413164" y="5883792"/>
            <a:ext cx="7426036" cy="60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Roboto Light" pitchFamily="2" charset="0"/>
                <a:ea typeface="Roboto Light" pitchFamily="2" charset="0"/>
              </a:rPr>
              <a:t>Scaffold definition and its various shapes.</a:t>
            </a:r>
          </a:p>
        </p:txBody>
      </p:sp>
    </p:spTree>
    <p:extLst>
      <p:ext uri="{BB962C8B-B14F-4D97-AF65-F5344CB8AC3E}">
        <p14:creationId xmlns:p14="http://schemas.microsoft.com/office/powerpoint/2010/main" val="246194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98E6-F706-D649-AEBE-2DDE2DF9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Scaffolds (2)</a:t>
            </a:r>
          </a:p>
        </p:txBody>
      </p:sp>
      <p:pic>
        <p:nvPicPr>
          <p:cNvPr id="8" name="Picture 8" descr="Image result for synthetic polymer white background">
            <a:extLst>
              <a:ext uri="{FF2B5EF4-FFF2-40B4-BE49-F238E27FC236}">
                <a16:creationId xmlns:a16="http://schemas.microsoft.com/office/drawing/2014/main" id="{5B9CB923-B4AC-2E41-9104-966755E8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556" t="7111" r="2222" b="4000"/>
          <a:stretch>
            <a:fillRect/>
          </a:stretch>
        </p:blipFill>
        <p:spPr bwMode="auto">
          <a:xfrm rot="3186580">
            <a:off x="6904681" y="1633614"/>
            <a:ext cx="1794949" cy="1693348"/>
          </a:xfrm>
          <a:prstGeom prst="rect">
            <a:avLst/>
          </a:prstGeom>
          <a:noFill/>
        </p:spPr>
      </p:pic>
      <p:pic>
        <p:nvPicPr>
          <p:cNvPr id="5" name="Picture 6" descr="Image result for natural polymer white background">
            <a:extLst>
              <a:ext uri="{FF2B5EF4-FFF2-40B4-BE49-F238E27FC236}">
                <a16:creationId xmlns:a16="http://schemas.microsoft.com/office/drawing/2014/main" id="{0801FD77-702B-D544-8900-A2E3A4A3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9378" b="11864"/>
          <a:stretch>
            <a:fillRect/>
          </a:stretch>
        </p:blipFill>
        <p:spPr bwMode="auto">
          <a:xfrm>
            <a:off x="2259075" y="1539757"/>
            <a:ext cx="2875057" cy="1689298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81387-B71D-094D-B7BD-6050CFE1EAA8}"/>
              </a:ext>
            </a:extLst>
          </p:cNvPr>
          <p:cNvSpPr txBox="1">
            <a:spLocks/>
          </p:cNvSpPr>
          <p:nvPr/>
        </p:nvSpPr>
        <p:spPr>
          <a:xfrm>
            <a:off x="6586256" y="3229055"/>
            <a:ext cx="3883923" cy="292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u="sng" dirty="0">
                <a:latin typeface="Roboto Light" pitchFamily="2" charset="0"/>
                <a:ea typeface="Roboto Light" pitchFamily="2" charset="0"/>
              </a:rPr>
              <a:t>Synthetic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Poly(glycolic acid)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Poly(lactic acid)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Poly(lactide-Co-</a:t>
            </a:r>
            <a:r>
              <a:rPr lang="en-US" sz="2200" dirty="0" err="1">
                <a:latin typeface="Roboto Light" pitchFamily="2" charset="0"/>
                <a:ea typeface="Roboto Light" pitchFamily="2" charset="0"/>
              </a:rPr>
              <a:t>glycolide</a:t>
            </a:r>
            <a:r>
              <a:rPr lang="en-US" sz="2200" dirty="0">
                <a:latin typeface="Roboto Light" pitchFamily="2" charset="0"/>
                <a:ea typeface="Roboto Light" pitchFamily="2" charset="0"/>
              </a:rPr>
              <a:t>)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Polydioxanone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Polycaprolactone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A4095C-5A85-E14A-A0C8-697FBA4C3981}"/>
              </a:ext>
            </a:extLst>
          </p:cNvPr>
          <p:cNvSpPr txBox="1">
            <a:spLocks/>
          </p:cNvSpPr>
          <p:nvPr/>
        </p:nvSpPr>
        <p:spPr>
          <a:xfrm>
            <a:off x="2400017" y="3229054"/>
            <a:ext cx="3110270" cy="292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u="sng" dirty="0">
                <a:latin typeface="Roboto Light" pitchFamily="2" charset="0"/>
                <a:ea typeface="Roboto Light" pitchFamily="2" charset="0"/>
              </a:rPr>
              <a:t>Natural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Collagen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Gelatin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Elastin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Fibrinogen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Silk</a:t>
            </a:r>
          </a:p>
          <a:p>
            <a:pPr marL="238125" indent="-238125"/>
            <a:r>
              <a:rPr lang="en-US" sz="2200" dirty="0">
                <a:latin typeface="Roboto Light" pitchFamily="2" charset="0"/>
                <a:ea typeface="Roboto Light" pitchFamily="2" charset="0"/>
              </a:rPr>
              <a:t>Chitosan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DE21C4-B1FB-B542-BD88-ACB2B762812E}"/>
              </a:ext>
            </a:extLst>
          </p:cNvPr>
          <p:cNvSpPr txBox="1">
            <a:spLocks/>
          </p:cNvSpPr>
          <p:nvPr/>
        </p:nvSpPr>
        <p:spPr>
          <a:xfrm>
            <a:off x="2382982" y="6248916"/>
            <a:ext cx="7426036" cy="60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latin typeface="Roboto Light" pitchFamily="2" charset="0"/>
                <a:ea typeface="Roboto Light" pitchFamily="2" charset="0"/>
              </a:rPr>
              <a:t>The origin of scaffolds.</a:t>
            </a:r>
          </a:p>
        </p:txBody>
      </p:sp>
    </p:spTree>
    <p:extLst>
      <p:ext uri="{BB962C8B-B14F-4D97-AF65-F5344CB8AC3E}">
        <p14:creationId xmlns:p14="http://schemas.microsoft.com/office/powerpoint/2010/main" val="415515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3A414-4CA3-D44A-9F32-6A7F2CC94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4064" b="17136"/>
          <a:stretch/>
        </p:blipFill>
        <p:spPr>
          <a:xfrm>
            <a:off x="209844" y="1304779"/>
            <a:ext cx="6665827" cy="458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A6E9F-5942-DD4A-8F10-C75F2AA7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List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7915-17E7-D942-AF0E-D9913931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773" y="2011411"/>
            <a:ext cx="4705027" cy="216434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Biomaterials and tissue engineering</a:t>
            </a:r>
          </a:p>
          <a:p>
            <a:pPr marL="225425" indent="-225425"/>
            <a:r>
              <a:rPr lang="en-US" sz="3200" dirty="0">
                <a:solidFill>
                  <a:srgbClr val="D8D8CD"/>
                </a:solidFill>
                <a:latin typeface="Roboto Light" pitchFamily="2" charset="0"/>
                <a:ea typeface="Roboto Light" pitchFamily="2" charset="0"/>
              </a:rPr>
              <a:t>Scaffolds</a:t>
            </a:r>
          </a:p>
          <a:p>
            <a:pPr marL="225425" indent="-225425"/>
            <a:r>
              <a:rPr lang="en-US" sz="3200" dirty="0">
                <a:solidFill>
                  <a:srgbClr val="344E41"/>
                </a:solidFill>
                <a:latin typeface="Roboto Light" pitchFamily="2" charset="0"/>
                <a:ea typeface="Roboto Light" pitchFamily="2" charset="0"/>
              </a:rPr>
              <a:t>Cell culture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41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DE00-DEFE-B845-85FC-8D029844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683" y="365125"/>
            <a:ext cx="9940635" cy="1325563"/>
          </a:xfrm>
        </p:spPr>
        <p:txBody>
          <a:bodyPr/>
          <a:lstStyle/>
          <a:p>
            <a:pPr algn="ctr"/>
            <a:r>
              <a:rPr lang="en-US" dirty="0"/>
              <a:t>Primary culture and cell line</a:t>
            </a:r>
          </a:p>
        </p:txBody>
      </p:sp>
      <p:pic>
        <p:nvPicPr>
          <p:cNvPr id="4" name="Picture 2" descr="Image result for primary cell vs cell line">
            <a:extLst>
              <a:ext uri="{FF2B5EF4-FFF2-40B4-BE49-F238E27FC236}">
                <a16:creationId xmlns:a16="http://schemas.microsoft.com/office/drawing/2014/main" id="{6EDBE7BA-4A46-4B44-BBA5-B7ABA4C08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64" b="5548"/>
          <a:stretch/>
        </p:blipFill>
        <p:spPr bwMode="auto">
          <a:xfrm>
            <a:off x="2091671" y="1475731"/>
            <a:ext cx="8008659" cy="4229034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56EE24-56F3-ED4D-B898-5B1A1A330BC5}"/>
              </a:ext>
            </a:extLst>
          </p:cNvPr>
          <p:cNvSpPr txBox="1">
            <a:spLocks/>
          </p:cNvSpPr>
          <p:nvPr/>
        </p:nvSpPr>
        <p:spPr>
          <a:xfrm>
            <a:off x="2382982" y="5883791"/>
            <a:ext cx="7426036" cy="60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latin typeface="Roboto Light" pitchFamily="2" charset="0"/>
                <a:ea typeface="Roboto Light" pitchFamily="2" charset="0"/>
              </a:rPr>
              <a:t>The difference of primary culture and cell line.</a:t>
            </a:r>
          </a:p>
        </p:txBody>
      </p:sp>
    </p:spTree>
    <p:extLst>
      <p:ext uri="{BB962C8B-B14F-4D97-AF65-F5344CB8AC3E}">
        <p14:creationId xmlns:p14="http://schemas.microsoft.com/office/powerpoint/2010/main" val="167323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B197-0B59-2045-8286-D7183446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16" y="239071"/>
            <a:ext cx="9940635" cy="1325563"/>
          </a:xfrm>
        </p:spPr>
        <p:txBody>
          <a:bodyPr/>
          <a:lstStyle/>
          <a:p>
            <a:r>
              <a:rPr lang="en-US" dirty="0"/>
              <a:t>Cell isolation and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148C-C71F-854B-896B-CB5D3457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cell isolation techniques">
            <a:extLst>
              <a:ext uri="{FF2B5EF4-FFF2-40B4-BE49-F238E27FC236}">
                <a16:creationId xmlns:a16="http://schemas.microsoft.com/office/drawing/2014/main" id="{E6DCA030-0EB6-3C40-A35F-F6709383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837" r="3721"/>
          <a:stretch>
            <a:fillRect/>
          </a:stretch>
        </p:blipFill>
        <p:spPr bwMode="auto">
          <a:xfrm>
            <a:off x="1042916" y="1438227"/>
            <a:ext cx="3176697" cy="5170584"/>
          </a:xfrm>
          <a:prstGeom prst="rect">
            <a:avLst/>
          </a:prstGeom>
          <a:noFill/>
        </p:spPr>
      </p:pic>
      <p:pic>
        <p:nvPicPr>
          <p:cNvPr id="5" name="Picture 6" descr="Image result for cell sorting in flow cytometry">
            <a:extLst>
              <a:ext uri="{FF2B5EF4-FFF2-40B4-BE49-F238E27FC236}">
                <a16:creationId xmlns:a16="http://schemas.microsoft.com/office/drawing/2014/main" id="{669DE2E6-921B-CC42-8EDE-0E24D4802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544" y="1438226"/>
            <a:ext cx="6396540" cy="4397623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39ED43-9BA3-2F42-BD9E-C53EA321282F}"/>
              </a:ext>
            </a:extLst>
          </p:cNvPr>
          <p:cNvSpPr txBox="1">
            <a:spLocks/>
          </p:cNvSpPr>
          <p:nvPr/>
        </p:nvSpPr>
        <p:spPr>
          <a:xfrm>
            <a:off x="5338261" y="6028361"/>
            <a:ext cx="5810823" cy="60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344E41"/>
                </a:solidFill>
                <a:latin typeface="Roboto Light" pitchFamily="2" charset="0"/>
                <a:ea typeface="Roboto Light" pitchFamily="2" charset="0"/>
              </a:rPr>
              <a:t>Isolating cells and sorting them.</a:t>
            </a:r>
          </a:p>
        </p:txBody>
      </p:sp>
    </p:spTree>
    <p:extLst>
      <p:ext uri="{BB962C8B-B14F-4D97-AF65-F5344CB8AC3E}">
        <p14:creationId xmlns:p14="http://schemas.microsoft.com/office/powerpoint/2010/main" val="164745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C7AB-CA09-FE48-AB98-9E29CD7C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681" y="365125"/>
            <a:ext cx="9940635" cy="1325563"/>
          </a:xfrm>
        </p:spPr>
        <p:txBody>
          <a:bodyPr/>
          <a:lstStyle/>
          <a:p>
            <a:pPr algn="ctr"/>
            <a:r>
              <a:rPr lang="en-US" dirty="0"/>
              <a:t>Adherent vs suspension cell culture</a:t>
            </a:r>
          </a:p>
        </p:txBody>
      </p:sp>
      <p:pic>
        <p:nvPicPr>
          <p:cNvPr id="4" name="Picture 2" descr="Image result for adherent cell culture">
            <a:extLst>
              <a:ext uri="{FF2B5EF4-FFF2-40B4-BE49-F238E27FC236}">
                <a16:creationId xmlns:a16="http://schemas.microsoft.com/office/drawing/2014/main" id="{3F7C6D6F-2FD3-9D4D-9667-50A3B6CDC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627" y="1690688"/>
            <a:ext cx="7356745" cy="468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26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F41"/>
      </a:accent1>
      <a:accent2>
        <a:srgbClr val="385A3E"/>
      </a:accent2>
      <a:accent3>
        <a:srgbClr val="517A53"/>
      </a:accent3>
      <a:accent4>
        <a:srgbClr val="93A37F"/>
      </a:accent4>
      <a:accent5>
        <a:srgbClr val="CECF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262</Words>
  <Application>Microsoft Macintosh PowerPoint</Application>
  <PresentationFormat>Widescreen</PresentationFormat>
  <Paragraphs>48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 Light</vt:lpstr>
      <vt:lpstr>Roboto</vt:lpstr>
      <vt:lpstr>Roboto Light</vt:lpstr>
      <vt:lpstr>Titillium Web</vt:lpstr>
      <vt:lpstr>Office Theme</vt:lpstr>
      <vt:lpstr>MK Bioengineering: (Biomaterials and Tissue Engineering)</vt:lpstr>
      <vt:lpstr>PowerPoint Presentation</vt:lpstr>
      <vt:lpstr>Definitions (2)</vt:lpstr>
      <vt:lpstr>Scaffolds</vt:lpstr>
      <vt:lpstr>Scaffolds (2)</vt:lpstr>
      <vt:lpstr>List of Content</vt:lpstr>
      <vt:lpstr>Primary culture and cell line</vt:lpstr>
      <vt:lpstr>Cell isolation and sorting</vt:lpstr>
      <vt:lpstr>Adherent vs suspension cell culture</vt:lpstr>
      <vt:lpstr>Cell differentiation</vt:lpstr>
      <vt:lpstr>Transdifferentiation</vt:lpstr>
      <vt:lpstr>Summary of tissue engineering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 Saraswati</dc:creator>
  <cp:lastModifiedBy>Ayu Saraswati</cp:lastModifiedBy>
  <cp:revision>20</cp:revision>
  <dcterms:created xsi:type="dcterms:W3CDTF">2020-09-19T09:08:56Z</dcterms:created>
  <dcterms:modified xsi:type="dcterms:W3CDTF">2020-09-19T15:16:26Z</dcterms:modified>
</cp:coreProperties>
</file>