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38" r:id="rId3"/>
    <p:sldId id="280" r:id="rId4"/>
    <p:sldId id="264" r:id="rId5"/>
    <p:sldId id="327" r:id="rId6"/>
    <p:sldId id="339" r:id="rId7"/>
    <p:sldId id="329" r:id="rId8"/>
    <p:sldId id="340" r:id="rId9"/>
    <p:sldId id="332" r:id="rId10"/>
    <p:sldId id="333" r:id="rId11"/>
    <p:sldId id="334" r:id="rId12"/>
    <p:sldId id="335" r:id="rId13"/>
    <p:sldId id="336" r:id="rId14"/>
    <p:sldId id="341" r:id="rId15"/>
    <p:sldId id="337" r:id="rId16"/>
    <p:sldId id="297" r:id="rId17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40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rifatul qulbi" initials="sq" lastIdx="2" clrIdx="0">
    <p:extLst>
      <p:ext uri="{19B8F6BF-5375-455C-9EA6-DF929625EA0E}">
        <p15:presenceInfo xmlns:p15="http://schemas.microsoft.com/office/powerpoint/2012/main" userId="83b4fabe59b07f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DFF"/>
    <a:srgbClr val="66FFFF"/>
    <a:srgbClr val="2C068C"/>
    <a:srgbClr val="240571"/>
    <a:srgbClr val="CBBDFF"/>
    <a:srgbClr val="7FD13B"/>
    <a:srgbClr val="FEB80A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7629" autoAdjust="0"/>
  </p:normalViewPr>
  <p:slideViewPr>
    <p:cSldViewPr>
      <p:cViewPr>
        <p:scale>
          <a:sx n="100" d="100"/>
          <a:sy n="100" d="100"/>
        </p:scale>
        <p:origin x="912" y="-342"/>
      </p:cViewPr>
      <p:guideLst>
        <p:guide orient="horz" pos="2160"/>
        <p:guide pos="2400"/>
        <p:guide orient="horz" pos="1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D7BD6-D18C-4598-B632-AA06892B3E3D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d-ID"/>
        </a:p>
      </dgm:t>
    </dgm:pt>
    <dgm:pt modelId="{52A7D605-8ADD-498D-8FB3-991E1ACDBD0D}">
      <dgm:prSet phldrT="[Teks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id-ID" sz="1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Beban penyakit </a:t>
          </a:r>
          <a:r>
            <a:rPr lang="id-ID" sz="18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karena penyakit menular</a:t>
          </a:r>
        </a:p>
      </dgm:t>
    </dgm:pt>
    <dgm:pt modelId="{622612A1-7242-4088-AFF7-98F5C6D1D123}" type="parTrans" cxnId="{B6908D76-B6F4-4E0B-A331-C8E0AFB95768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BC0580-6121-4FE5-9D30-E89B296814E0}" type="sibTrans" cxnId="{B6908D76-B6F4-4E0B-A331-C8E0AFB95768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94217E-6B2E-464C-9C5D-A58B9386AF91}">
      <dgm:prSet phldrT="[Teks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id-ID" sz="1400" b="1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Peranan skrining, penemuan kasus</a:t>
          </a:r>
          <a:r>
            <a:rPr lang="id-ID" sz="14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, dan </a:t>
          </a:r>
          <a:r>
            <a:rPr lang="id-ID" sz="1400" b="1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pengobatan </a:t>
          </a:r>
          <a:r>
            <a:rPr lang="id-ID" sz="14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dalam</a:t>
          </a:r>
          <a:r>
            <a:rPr lang="id-ID" sz="1400" b="1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mencegah </a:t>
          </a:r>
          <a:r>
            <a:rPr lang="id-ID" sz="14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penyakit menular</a:t>
          </a:r>
          <a:endParaRPr lang="id-ID" sz="14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29FB5-60AA-4C0F-9DC3-6B77E36DCBA8}" type="parTrans" cxnId="{3A02EB51-0413-4FCB-8B83-CB6080EBDC5D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360CA8-ABC6-4A5D-B239-542196179D5D}" type="sibTrans" cxnId="{3A02EB51-0413-4FCB-8B83-CB6080EBDC5D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678E96-43B4-4613-AE70-911537FAAAFB}">
      <dgm:prSet phldrT="[Teks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id-ID" sz="1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Kondisi ideal</a:t>
          </a:r>
          <a:r>
            <a:rPr lang="id-ID" sz="18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pelaksanaan </a:t>
          </a:r>
          <a:r>
            <a:rPr lang="id-ID" sz="1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eradikasi</a:t>
          </a:r>
          <a:r>
            <a:rPr lang="id-ID" sz="18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suatu penyakit</a:t>
          </a:r>
        </a:p>
      </dgm:t>
    </dgm:pt>
    <dgm:pt modelId="{D2452352-8211-449D-A503-26A9737F8020}" type="parTrans" cxnId="{C72CF30A-F2B3-49DF-95C5-6EE0A9D5993C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3C0829-7F6A-4BC2-962D-8E09F5C7B275}" type="sibTrans" cxnId="{C72CF30A-F2B3-49DF-95C5-6EE0A9D5993C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99FCA1-DA97-4328-B704-288FF2117618}">
      <dgm:prSet phldrT="[Teks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id-ID" sz="1800" b="1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Jangkauan pilihan</a:t>
          </a:r>
          <a:r>
            <a:rPr lang="id-ID" sz="18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dalam </a:t>
          </a:r>
          <a:r>
            <a:rPr lang="id-ID" sz="1800" b="1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mengendalikan epidemi HIV/AIDS</a:t>
          </a:r>
          <a:endParaRPr lang="id-ID" sz="1800" b="1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F2BBBC-C43D-464F-BE84-772DA23589EF}" type="parTrans" cxnId="{EA5EDBA3-2812-4F72-9EBD-CE6295A4A0B2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E6E363-8083-4AED-8D7F-FA28A9149F84}" type="sibTrans" cxnId="{EA5EDBA3-2812-4F72-9EBD-CE6295A4A0B2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1C71CE-0B6C-4C31-82CE-0FEA3C7A1A3B}">
      <dgm:prSet phldrT="[Teks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id-ID" sz="1800" b="1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Peran perlindungan</a:t>
          </a:r>
          <a:r>
            <a:rPr lang="id-ID" sz="1800" b="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dalam </a:t>
          </a:r>
          <a:r>
            <a:rPr lang="id-ID" sz="1800" b="1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mencegah</a:t>
          </a:r>
          <a:r>
            <a:rPr lang="id-ID" sz="1800" b="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penyakit menular</a:t>
          </a:r>
          <a:endParaRPr lang="id-ID" sz="1800" b="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72725F-AE41-41C0-BB50-F8C8CDED8FB5}" type="parTrans" cxnId="{362983E3-4CDF-40DB-B417-CE75C9053071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0B15FE-829C-4BA5-AB01-0C21A12A29C2}" type="sibTrans" cxnId="{362983E3-4CDF-40DB-B417-CE75C9053071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01F8D7-C7F2-42A5-9007-594E9C2549A8}">
      <dgm:prSet phldrT="[Teks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id-ID" sz="1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Peran vaksin </a:t>
          </a:r>
          <a:r>
            <a:rPr lang="id-ID" sz="18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dalam </a:t>
          </a:r>
          <a:r>
            <a:rPr lang="id-ID" sz="1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mencegah </a:t>
          </a:r>
          <a:r>
            <a:rPr lang="id-ID" sz="1800" b="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penyakit menular</a:t>
          </a:r>
          <a:endParaRPr lang="id-ID" sz="1800" b="1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5A23AF-728B-4591-AA79-40FC6FFAFDFB}" type="parTrans" cxnId="{ADB166F4-F53B-4761-AAF0-1CB785F4C294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80397C-45A1-4987-92BD-A4AEAC4714B6}" type="sibTrans" cxnId="{ADB166F4-F53B-4761-AAF0-1CB785F4C294}">
      <dgm:prSet/>
      <dgm:spPr/>
      <dgm:t>
        <a:bodyPr/>
        <a:lstStyle/>
        <a:p>
          <a:endParaRPr lang="id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B97ED6-2294-49F2-BE71-99C186AF7106}" type="pres">
      <dgm:prSet presAssocID="{D93D7BD6-D18C-4598-B632-AA06892B3E3D}" presName="diagram" presStyleCnt="0">
        <dgm:presLayoutVars>
          <dgm:dir/>
          <dgm:resizeHandles val="exact"/>
        </dgm:presLayoutVars>
      </dgm:prSet>
      <dgm:spPr/>
    </dgm:pt>
    <dgm:pt modelId="{F4664688-CBCD-4301-A235-90C02E6C1A82}" type="pres">
      <dgm:prSet presAssocID="{52A7D605-8ADD-498D-8FB3-991E1ACDBD0D}" presName="node" presStyleLbl="node1" presStyleIdx="0" presStyleCnt="6" custScaleX="2000000" custScaleY="2000000" custLinFactNeighborX="-7481">
        <dgm:presLayoutVars>
          <dgm:bulletEnabled val="1"/>
        </dgm:presLayoutVars>
      </dgm:prSet>
      <dgm:spPr/>
    </dgm:pt>
    <dgm:pt modelId="{6A518F79-05DD-4541-83EC-239964F515DB}" type="pres">
      <dgm:prSet presAssocID="{94BC0580-6121-4FE5-9D30-E89B296814E0}" presName="sibTrans" presStyleCnt="0"/>
      <dgm:spPr/>
    </dgm:pt>
    <dgm:pt modelId="{1C8EDFAC-D748-48FE-8E4E-2AB6176AAD02}" type="pres">
      <dgm:prSet presAssocID="{321C71CE-0B6C-4C31-82CE-0FEA3C7A1A3B}" presName="node" presStyleLbl="node1" presStyleIdx="1" presStyleCnt="6" custScaleX="2000000" custScaleY="2000000" custLinFactNeighborX="-7481">
        <dgm:presLayoutVars>
          <dgm:bulletEnabled val="1"/>
        </dgm:presLayoutVars>
      </dgm:prSet>
      <dgm:spPr/>
    </dgm:pt>
    <dgm:pt modelId="{752DE900-3C52-4ECF-80C9-4FB0825E9B1E}" type="pres">
      <dgm:prSet presAssocID="{C20B15FE-829C-4BA5-AB01-0C21A12A29C2}" presName="sibTrans" presStyleCnt="0"/>
      <dgm:spPr/>
    </dgm:pt>
    <dgm:pt modelId="{77DB6519-C6D5-45E8-8BFE-25FFEB2DA737}" type="pres">
      <dgm:prSet presAssocID="{5C01F8D7-C7F2-42A5-9007-594E9C2549A8}" presName="node" presStyleLbl="node1" presStyleIdx="2" presStyleCnt="6" custScaleX="2000000" custScaleY="2000000" custLinFactNeighborX="-7481">
        <dgm:presLayoutVars>
          <dgm:bulletEnabled val="1"/>
        </dgm:presLayoutVars>
      </dgm:prSet>
      <dgm:spPr/>
    </dgm:pt>
    <dgm:pt modelId="{F776DEFC-191F-4334-88A3-0B46D32A5BC5}" type="pres">
      <dgm:prSet presAssocID="{F680397C-45A1-4987-92BD-A4AEAC4714B6}" presName="sibTrans" presStyleCnt="0"/>
      <dgm:spPr/>
    </dgm:pt>
    <dgm:pt modelId="{1C06CB22-5E60-4D88-BB2E-6B0C43A994DA}" type="pres">
      <dgm:prSet presAssocID="{B694217E-6B2E-464C-9C5D-A58B9386AF91}" presName="node" presStyleLbl="node1" presStyleIdx="3" presStyleCnt="6" custScaleX="2000000" custScaleY="2000000">
        <dgm:presLayoutVars>
          <dgm:bulletEnabled val="1"/>
        </dgm:presLayoutVars>
      </dgm:prSet>
      <dgm:spPr/>
    </dgm:pt>
    <dgm:pt modelId="{1188552C-6851-4A58-B273-902DC7C062A5}" type="pres">
      <dgm:prSet presAssocID="{D6360CA8-ABC6-4A5D-B239-542196179D5D}" presName="sibTrans" presStyleCnt="0"/>
      <dgm:spPr/>
    </dgm:pt>
    <dgm:pt modelId="{2B74D1D9-CD0B-4754-8C3A-8B1F3964EE6F}" type="pres">
      <dgm:prSet presAssocID="{0F678E96-43B4-4613-AE70-911537FAAAFB}" presName="node" presStyleLbl="node1" presStyleIdx="4" presStyleCnt="6" custScaleX="2000000" custScaleY="2000000">
        <dgm:presLayoutVars>
          <dgm:bulletEnabled val="1"/>
        </dgm:presLayoutVars>
      </dgm:prSet>
      <dgm:spPr/>
    </dgm:pt>
    <dgm:pt modelId="{29510718-A99B-47B0-90ED-F67C4DFDBCAB}" type="pres">
      <dgm:prSet presAssocID="{E63C0829-7F6A-4BC2-962D-8E09F5C7B275}" presName="sibTrans" presStyleCnt="0"/>
      <dgm:spPr/>
    </dgm:pt>
    <dgm:pt modelId="{88208C9E-8EA1-466E-99B6-289301861356}" type="pres">
      <dgm:prSet presAssocID="{D199FCA1-DA97-4328-B704-288FF2117618}" presName="node" presStyleLbl="node1" presStyleIdx="5" presStyleCnt="6" custScaleX="2000000" custScaleY="2000000" custLinFactNeighborX="-7481">
        <dgm:presLayoutVars>
          <dgm:bulletEnabled val="1"/>
        </dgm:presLayoutVars>
      </dgm:prSet>
      <dgm:spPr/>
    </dgm:pt>
  </dgm:ptLst>
  <dgm:cxnLst>
    <dgm:cxn modelId="{C72CF30A-F2B3-49DF-95C5-6EE0A9D5993C}" srcId="{D93D7BD6-D18C-4598-B632-AA06892B3E3D}" destId="{0F678E96-43B4-4613-AE70-911537FAAAFB}" srcOrd="4" destOrd="0" parTransId="{D2452352-8211-449D-A503-26A9737F8020}" sibTransId="{E63C0829-7F6A-4BC2-962D-8E09F5C7B275}"/>
    <dgm:cxn modelId="{EE247529-2428-49A2-9A12-764E7183ADC2}" type="presOf" srcId="{D93D7BD6-D18C-4598-B632-AA06892B3E3D}" destId="{EAB97ED6-2294-49F2-BE71-99C186AF7106}" srcOrd="0" destOrd="0" presId="urn:microsoft.com/office/officeart/2005/8/layout/default"/>
    <dgm:cxn modelId="{49D74B5B-F2EE-401A-AD9A-9FC072A5C882}" type="presOf" srcId="{52A7D605-8ADD-498D-8FB3-991E1ACDBD0D}" destId="{F4664688-CBCD-4301-A235-90C02E6C1A82}" srcOrd="0" destOrd="0" presId="urn:microsoft.com/office/officeart/2005/8/layout/default"/>
    <dgm:cxn modelId="{3A02EB51-0413-4FCB-8B83-CB6080EBDC5D}" srcId="{D93D7BD6-D18C-4598-B632-AA06892B3E3D}" destId="{B694217E-6B2E-464C-9C5D-A58B9386AF91}" srcOrd="3" destOrd="0" parTransId="{AC029FB5-60AA-4C0F-9DC3-6B77E36DCBA8}" sibTransId="{D6360CA8-ABC6-4A5D-B239-542196179D5D}"/>
    <dgm:cxn modelId="{B6908D76-B6F4-4E0B-A331-C8E0AFB95768}" srcId="{D93D7BD6-D18C-4598-B632-AA06892B3E3D}" destId="{52A7D605-8ADD-498D-8FB3-991E1ACDBD0D}" srcOrd="0" destOrd="0" parTransId="{622612A1-7242-4088-AFF7-98F5C6D1D123}" sibTransId="{94BC0580-6121-4FE5-9D30-E89B296814E0}"/>
    <dgm:cxn modelId="{D7C1CC7E-5B17-4504-88FD-D3CEDC9F53E9}" type="presOf" srcId="{0F678E96-43B4-4613-AE70-911537FAAAFB}" destId="{2B74D1D9-CD0B-4754-8C3A-8B1F3964EE6F}" srcOrd="0" destOrd="0" presId="urn:microsoft.com/office/officeart/2005/8/layout/default"/>
    <dgm:cxn modelId="{3A8EE590-5056-4874-9853-9770C643C204}" type="presOf" srcId="{D199FCA1-DA97-4328-B704-288FF2117618}" destId="{88208C9E-8EA1-466E-99B6-289301861356}" srcOrd="0" destOrd="0" presId="urn:microsoft.com/office/officeart/2005/8/layout/default"/>
    <dgm:cxn modelId="{6CE3C798-CCAA-4187-BE16-996C27CF0CEC}" type="presOf" srcId="{B694217E-6B2E-464C-9C5D-A58B9386AF91}" destId="{1C06CB22-5E60-4D88-BB2E-6B0C43A994DA}" srcOrd="0" destOrd="0" presId="urn:microsoft.com/office/officeart/2005/8/layout/default"/>
    <dgm:cxn modelId="{EA5EDBA3-2812-4F72-9EBD-CE6295A4A0B2}" srcId="{D93D7BD6-D18C-4598-B632-AA06892B3E3D}" destId="{D199FCA1-DA97-4328-B704-288FF2117618}" srcOrd="5" destOrd="0" parTransId="{2EF2BBBC-C43D-464F-BE84-772DA23589EF}" sibTransId="{F0E6E363-8083-4AED-8D7F-FA28A9149F84}"/>
    <dgm:cxn modelId="{5DAA16A6-7D74-4690-926B-CA3B96EE2BB2}" type="presOf" srcId="{321C71CE-0B6C-4C31-82CE-0FEA3C7A1A3B}" destId="{1C8EDFAC-D748-48FE-8E4E-2AB6176AAD02}" srcOrd="0" destOrd="0" presId="urn:microsoft.com/office/officeart/2005/8/layout/default"/>
    <dgm:cxn modelId="{238035CB-3C82-47FF-BAE2-C72C067CB177}" type="presOf" srcId="{5C01F8D7-C7F2-42A5-9007-594E9C2549A8}" destId="{77DB6519-C6D5-45E8-8BFE-25FFEB2DA737}" srcOrd="0" destOrd="0" presId="urn:microsoft.com/office/officeart/2005/8/layout/default"/>
    <dgm:cxn modelId="{362983E3-4CDF-40DB-B417-CE75C9053071}" srcId="{D93D7BD6-D18C-4598-B632-AA06892B3E3D}" destId="{321C71CE-0B6C-4C31-82CE-0FEA3C7A1A3B}" srcOrd="1" destOrd="0" parTransId="{8772725F-AE41-41C0-BB50-F8C8CDED8FB5}" sibTransId="{C20B15FE-829C-4BA5-AB01-0C21A12A29C2}"/>
    <dgm:cxn modelId="{ADB166F4-F53B-4761-AAF0-1CB785F4C294}" srcId="{D93D7BD6-D18C-4598-B632-AA06892B3E3D}" destId="{5C01F8D7-C7F2-42A5-9007-594E9C2549A8}" srcOrd="2" destOrd="0" parTransId="{E15A23AF-728B-4591-AA79-40FC6FFAFDFB}" sibTransId="{F680397C-45A1-4987-92BD-A4AEAC4714B6}"/>
    <dgm:cxn modelId="{1E0F4E0D-A800-46F1-B409-5A4A2C5C48B8}" type="presParOf" srcId="{EAB97ED6-2294-49F2-BE71-99C186AF7106}" destId="{F4664688-CBCD-4301-A235-90C02E6C1A82}" srcOrd="0" destOrd="0" presId="urn:microsoft.com/office/officeart/2005/8/layout/default"/>
    <dgm:cxn modelId="{328E5530-DDBA-40F2-9347-6BE6C6FE38C4}" type="presParOf" srcId="{EAB97ED6-2294-49F2-BE71-99C186AF7106}" destId="{6A518F79-05DD-4541-83EC-239964F515DB}" srcOrd="1" destOrd="0" presId="urn:microsoft.com/office/officeart/2005/8/layout/default"/>
    <dgm:cxn modelId="{870651D6-F09E-4598-B5A1-00B9C9688D5B}" type="presParOf" srcId="{EAB97ED6-2294-49F2-BE71-99C186AF7106}" destId="{1C8EDFAC-D748-48FE-8E4E-2AB6176AAD02}" srcOrd="2" destOrd="0" presId="urn:microsoft.com/office/officeart/2005/8/layout/default"/>
    <dgm:cxn modelId="{81E998F0-472D-42E5-BDB7-956952630F5D}" type="presParOf" srcId="{EAB97ED6-2294-49F2-BE71-99C186AF7106}" destId="{752DE900-3C52-4ECF-80C9-4FB0825E9B1E}" srcOrd="3" destOrd="0" presId="urn:microsoft.com/office/officeart/2005/8/layout/default"/>
    <dgm:cxn modelId="{7E64C0EA-A64D-458E-A02C-16D746DEC17B}" type="presParOf" srcId="{EAB97ED6-2294-49F2-BE71-99C186AF7106}" destId="{77DB6519-C6D5-45E8-8BFE-25FFEB2DA737}" srcOrd="4" destOrd="0" presId="urn:microsoft.com/office/officeart/2005/8/layout/default"/>
    <dgm:cxn modelId="{DE253452-A033-400D-A1D2-07817F46AF0B}" type="presParOf" srcId="{EAB97ED6-2294-49F2-BE71-99C186AF7106}" destId="{F776DEFC-191F-4334-88A3-0B46D32A5BC5}" srcOrd="5" destOrd="0" presId="urn:microsoft.com/office/officeart/2005/8/layout/default"/>
    <dgm:cxn modelId="{B2195684-CE9D-481C-9DEE-8978DE35827A}" type="presParOf" srcId="{EAB97ED6-2294-49F2-BE71-99C186AF7106}" destId="{1C06CB22-5E60-4D88-BB2E-6B0C43A994DA}" srcOrd="6" destOrd="0" presId="urn:microsoft.com/office/officeart/2005/8/layout/default"/>
    <dgm:cxn modelId="{7A9D585E-F12C-4454-80ED-E7C8081D6737}" type="presParOf" srcId="{EAB97ED6-2294-49F2-BE71-99C186AF7106}" destId="{1188552C-6851-4A58-B273-902DC7C062A5}" srcOrd="7" destOrd="0" presId="urn:microsoft.com/office/officeart/2005/8/layout/default"/>
    <dgm:cxn modelId="{442796C2-B753-44C6-AE87-AD61A03628E3}" type="presParOf" srcId="{EAB97ED6-2294-49F2-BE71-99C186AF7106}" destId="{2B74D1D9-CD0B-4754-8C3A-8B1F3964EE6F}" srcOrd="8" destOrd="0" presId="urn:microsoft.com/office/officeart/2005/8/layout/default"/>
    <dgm:cxn modelId="{0DEEBBAC-D03D-43DE-AECD-39DCC6E4B227}" type="presParOf" srcId="{EAB97ED6-2294-49F2-BE71-99C186AF7106}" destId="{29510718-A99B-47B0-90ED-F67C4DFDBCAB}" srcOrd="9" destOrd="0" presId="urn:microsoft.com/office/officeart/2005/8/layout/default"/>
    <dgm:cxn modelId="{4898EB0E-2434-4C76-B01B-9B30F970E45F}" type="presParOf" srcId="{EAB97ED6-2294-49F2-BE71-99C186AF7106}" destId="{88208C9E-8EA1-466E-99B6-2893018613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A3B49-B7A3-4F91-AE82-D8AC5FC05520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2BC3EDEF-E8AD-4395-8BCE-BE1670BF25D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HIV/AIDS</a:t>
          </a:r>
          <a:endParaRPr lang="id-ID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D36F6C-0A8C-4544-8936-CB865C9B77A7}" type="parTrans" cxnId="{99365C55-39B6-4790-A511-0E410C292BE2}">
      <dgm:prSet/>
      <dgm:spPr/>
      <dgm:t>
        <a:bodyPr/>
        <a:lstStyle/>
        <a:p>
          <a:endParaRPr lang="id-ID" sz="1200"/>
        </a:p>
      </dgm:t>
    </dgm:pt>
    <dgm:pt modelId="{2C5BBAEF-DA13-4B76-B5C2-CB29FE8D8EB9}" type="sibTrans" cxnId="{99365C55-39B6-4790-A511-0E410C292BE2}">
      <dgm:prSet/>
      <dgm:spPr/>
      <dgm:t>
        <a:bodyPr/>
        <a:lstStyle/>
        <a:p>
          <a:endParaRPr lang="id-ID" sz="1200"/>
        </a:p>
      </dgm:t>
    </dgm:pt>
    <dgm:pt modelId="{70115524-EC4A-464A-B9EA-C16DD9B4D73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Campak</a:t>
          </a:r>
          <a:endParaRPr lang="id-ID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A9818A-7E16-443C-B27B-011CA367E336}" type="parTrans" cxnId="{79BBE5C3-82C0-41E9-B403-574221BBCDFB}">
      <dgm:prSet/>
      <dgm:spPr/>
      <dgm:t>
        <a:bodyPr/>
        <a:lstStyle/>
        <a:p>
          <a:endParaRPr lang="en-US" sz="1200"/>
        </a:p>
      </dgm:t>
    </dgm:pt>
    <dgm:pt modelId="{AF0ACD89-1207-4462-8806-583B6E6DE992}" type="sibTrans" cxnId="{79BBE5C3-82C0-41E9-B403-574221BBCDFB}">
      <dgm:prSet/>
      <dgm:spPr/>
      <dgm:t>
        <a:bodyPr/>
        <a:lstStyle/>
        <a:p>
          <a:endParaRPr lang="en-US" sz="1200"/>
        </a:p>
      </dgm:t>
    </dgm:pt>
    <dgm:pt modelId="{05D0D086-CBE5-4303-BB36-07D0E7C4151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Tuberkulosis</a:t>
          </a:r>
          <a:endParaRPr lang="id-ID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41C6E6-2B4A-4773-862B-FE91E61CD5E2}" type="parTrans" cxnId="{EB7A0BE0-E586-431D-A412-1D666C129DC5}">
      <dgm:prSet/>
      <dgm:spPr/>
      <dgm:t>
        <a:bodyPr/>
        <a:lstStyle/>
        <a:p>
          <a:endParaRPr lang="en-US" sz="1200"/>
        </a:p>
      </dgm:t>
    </dgm:pt>
    <dgm:pt modelId="{35F91BED-7F63-4DCD-9AAA-EB79F7F0E49D}" type="sibTrans" cxnId="{EB7A0BE0-E586-431D-A412-1D666C129DC5}">
      <dgm:prSet/>
      <dgm:spPr/>
      <dgm:t>
        <a:bodyPr/>
        <a:lstStyle/>
        <a:p>
          <a:endParaRPr lang="en-US" sz="1200"/>
        </a:p>
      </dgm:t>
    </dgm:pt>
    <dgm:pt modelId="{F282981A-19B6-4DA5-A0A8-DA2F064C09F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COVID-19</a:t>
          </a:r>
        </a:p>
      </dgm:t>
    </dgm:pt>
    <dgm:pt modelId="{F6338C47-115E-424A-9C08-7B1302985B98}" type="parTrans" cxnId="{AF03757D-0C7B-468F-A9B4-7152EB04DB04}">
      <dgm:prSet/>
      <dgm:spPr/>
      <dgm:t>
        <a:bodyPr/>
        <a:lstStyle/>
        <a:p>
          <a:endParaRPr lang="en-US" sz="1200"/>
        </a:p>
      </dgm:t>
    </dgm:pt>
    <dgm:pt modelId="{6C83D1B2-72BD-4803-937F-FB9939834538}" type="sibTrans" cxnId="{AF03757D-0C7B-468F-A9B4-7152EB04DB04}">
      <dgm:prSet/>
      <dgm:spPr/>
      <dgm:t>
        <a:bodyPr/>
        <a:lstStyle/>
        <a:p>
          <a:endParaRPr lang="en-US" sz="1200"/>
        </a:p>
      </dgm:t>
    </dgm:pt>
    <dgm:pt modelId="{CBFF249C-9583-4D26-9572-57A2CA61B6D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SARS</a:t>
          </a:r>
        </a:p>
      </dgm:t>
    </dgm:pt>
    <dgm:pt modelId="{92D44D45-1AFD-4B12-B56B-141EE21F575B}" type="parTrans" cxnId="{47F27830-310A-4B38-A209-7E039D50E507}">
      <dgm:prSet/>
      <dgm:spPr/>
      <dgm:t>
        <a:bodyPr/>
        <a:lstStyle/>
        <a:p>
          <a:endParaRPr lang="en-US" sz="1200"/>
        </a:p>
      </dgm:t>
    </dgm:pt>
    <dgm:pt modelId="{3EBA1AAA-0035-4B39-93F9-375F770469B8}" type="sibTrans" cxnId="{47F27830-310A-4B38-A209-7E039D50E507}">
      <dgm:prSet/>
      <dgm:spPr/>
      <dgm:t>
        <a:bodyPr/>
        <a:lstStyle/>
        <a:p>
          <a:endParaRPr lang="en-US" sz="1200"/>
        </a:p>
      </dgm:t>
    </dgm:pt>
    <dgm:pt modelId="{2C6C1D0E-726B-4D1E-B11A-B11CC6966A9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Malaria</a:t>
          </a:r>
        </a:p>
      </dgm:t>
    </dgm:pt>
    <dgm:pt modelId="{D364A3C6-7BFE-4FAF-8CE0-FED631BC7137}" type="parTrans" cxnId="{AD648874-19E3-49C9-9D21-5FD10CFC28D0}">
      <dgm:prSet/>
      <dgm:spPr/>
      <dgm:t>
        <a:bodyPr/>
        <a:lstStyle/>
        <a:p>
          <a:endParaRPr lang="en-US" sz="1200"/>
        </a:p>
      </dgm:t>
    </dgm:pt>
    <dgm:pt modelId="{4F680583-5C2A-4CDB-9B0B-F44E0B09C5E4}" type="sibTrans" cxnId="{AD648874-19E3-49C9-9D21-5FD10CFC28D0}">
      <dgm:prSet/>
      <dgm:spPr/>
      <dgm:t>
        <a:bodyPr/>
        <a:lstStyle/>
        <a:p>
          <a:endParaRPr lang="en-US" sz="1200"/>
        </a:p>
      </dgm:t>
    </dgm:pt>
    <dgm:pt modelId="{03D5A5B4-4D05-4D26-ACE5-3F6B998AA3A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Hepatitis B</a:t>
          </a:r>
        </a:p>
      </dgm:t>
    </dgm:pt>
    <dgm:pt modelId="{6A3609F7-DBEF-4553-8D27-B6602868CF6D}" type="parTrans" cxnId="{E3AE7773-6F4D-4E91-8E4D-621BD4B4C2C1}">
      <dgm:prSet/>
      <dgm:spPr/>
      <dgm:t>
        <a:bodyPr/>
        <a:lstStyle/>
        <a:p>
          <a:endParaRPr lang="en-US" sz="1200"/>
        </a:p>
      </dgm:t>
    </dgm:pt>
    <dgm:pt modelId="{C936AB25-9AAB-46B9-A0A7-92A2C4B0AC1A}" type="sibTrans" cxnId="{E3AE7773-6F4D-4E91-8E4D-621BD4B4C2C1}">
      <dgm:prSet/>
      <dgm:spPr/>
      <dgm:t>
        <a:bodyPr/>
        <a:lstStyle/>
        <a:p>
          <a:endParaRPr lang="en-US" sz="1200"/>
        </a:p>
      </dgm:t>
    </dgm:pt>
    <dgm:pt modelId="{ECE1EB46-5514-414B-80E2-5AA64495351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DBD</a:t>
          </a:r>
        </a:p>
      </dgm:t>
    </dgm:pt>
    <dgm:pt modelId="{AEC25645-850E-4A31-9A26-E7626CC297F8}" type="parTrans" cxnId="{3EEE61C3-2738-407E-881B-52AB13EAB9F1}">
      <dgm:prSet/>
      <dgm:spPr/>
      <dgm:t>
        <a:bodyPr/>
        <a:lstStyle/>
        <a:p>
          <a:endParaRPr lang="en-US" sz="1200"/>
        </a:p>
      </dgm:t>
    </dgm:pt>
    <dgm:pt modelId="{185A760B-0EA3-4291-B782-4C5836BE67E9}" type="sibTrans" cxnId="{3EEE61C3-2738-407E-881B-52AB13EAB9F1}">
      <dgm:prSet/>
      <dgm:spPr/>
      <dgm:t>
        <a:bodyPr/>
        <a:lstStyle/>
        <a:p>
          <a:endParaRPr lang="en-US" sz="1200"/>
        </a:p>
      </dgm:t>
    </dgm:pt>
    <dgm:pt modelId="{4B067AFD-98E1-411F-A0EC-7019E294C57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Cacar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2B69A9-6E2C-4C33-B25C-9AB79603163A}" type="parTrans" cxnId="{FC2A2D0A-54A8-4D66-BB49-0AC0C1AA58F2}">
      <dgm:prSet/>
      <dgm:spPr/>
      <dgm:t>
        <a:bodyPr/>
        <a:lstStyle/>
        <a:p>
          <a:endParaRPr lang="en-US" sz="1200"/>
        </a:p>
      </dgm:t>
    </dgm:pt>
    <dgm:pt modelId="{C6A3C309-6E1B-46E4-B1D9-064D4ACD4347}" type="sibTrans" cxnId="{FC2A2D0A-54A8-4D66-BB49-0AC0C1AA58F2}">
      <dgm:prSet/>
      <dgm:spPr/>
      <dgm:t>
        <a:bodyPr/>
        <a:lstStyle/>
        <a:p>
          <a:endParaRPr lang="en-US" sz="1200"/>
        </a:p>
      </dgm:t>
    </dgm:pt>
    <dgm:pt modelId="{0D4F9FC5-70FE-41DD-A61B-6AF871D14509}" type="pres">
      <dgm:prSet presAssocID="{B58A3B49-B7A3-4F91-AE82-D8AC5FC05520}" presName="diagram" presStyleCnt="0">
        <dgm:presLayoutVars>
          <dgm:dir/>
          <dgm:resizeHandles val="exact"/>
        </dgm:presLayoutVars>
      </dgm:prSet>
      <dgm:spPr/>
    </dgm:pt>
    <dgm:pt modelId="{789ED577-708B-4845-BFD5-7CFF7CF66587}" type="pres">
      <dgm:prSet presAssocID="{2BC3EDEF-E8AD-4395-8BCE-BE1670BF25D2}" presName="node" presStyleLbl="node1" presStyleIdx="0" presStyleCnt="9" custScaleX="126426">
        <dgm:presLayoutVars>
          <dgm:bulletEnabled val="1"/>
        </dgm:presLayoutVars>
      </dgm:prSet>
      <dgm:spPr>
        <a:prstGeom prst="round2DiagRect">
          <a:avLst/>
        </a:prstGeom>
      </dgm:spPr>
    </dgm:pt>
    <dgm:pt modelId="{0606BA44-1735-41A9-85D9-8D2B259E7300}" type="pres">
      <dgm:prSet presAssocID="{2C5BBAEF-DA13-4B76-B5C2-CB29FE8D8EB9}" presName="sibTrans" presStyleCnt="0"/>
      <dgm:spPr/>
    </dgm:pt>
    <dgm:pt modelId="{D95497A7-2B81-4667-B6BF-E0ED9A147567}" type="pres">
      <dgm:prSet presAssocID="{70115524-EC4A-464A-B9EA-C16DD9B4D735}" presName="node" presStyleLbl="node1" presStyleIdx="1" presStyleCnt="9" custScaleX="128877">
        <dgm:presLayoutVars>
          <dgm:bulletEnabled val="1"/>
        </dgm:presLayoutVars>
      </dgm:prSet>
      <dgm:spPr>
        <a:prstGeom prst="round2DiagRect">
          <a:avLst/>
        </a:prstGeom>
      </dgm:spPr>
    </dgm:pt>
    <dgm:pt modelId="{807FBF37-6AFA-4AE1-93BB-A8FBE263859B}" type="pres">
      <dgm:prSet presAssocID="{AF0ACD89-1207-4462-8806-583B6E6DE992}" presName="sibTrans" presStyleCnt="0"/>
      <dgm:spPr/>
    </dgm:pt>
    <dgm:pt modelId="{E3279B9C-BDCD-4AD3-AEF9-E25CC4406322}" type="pres">
      <dgm:prSet presAssocID="{05D0D086-CBE5-4303-BB36-07D0E7C41511}" presName="node" presStyleLbl="node1" presStyleIdx="2" presStyleCnt="9" custScaleX="147032">
        <dgm:presLayoutVars>
          <dgm:bulletEnabled val="1"/>
        </dgm:presLayoutVars>
      </dgm:prSet>
      <dgm:spPr>
        <a:prstGeom prst="round2DiagRect">
          <a:avLst/>
        </a:prstGeom>
      </dgm:spPr>
    </dgm:pt>
    <dgm:pt modelId="{7F2237F0-844A-4916-B175-0B8EF1D1E945}" type="pres">
      <dgm:prSet presAssocID="{35F91BED-7F63-4DCD-9AAA-EB79F7F0E49D}" presName="sibTrans" presStyleCnt="0"/>
      <dgm:spPr/>
    </dgm:pt>
    <dgm:pt modelId="{7A6E49A9-B3CB-464B-95C9-7334FDC7BCA8}" type="pres">
      <dgm:prSet presAssocID="{F282981A-19B6-4DA5-A0A8-DA2F064C09FD}" presName="node" presStyleLbl="node1" presStyleIdx="3" presStyleCnt="9" custScaleX="108300">
        <dgm:presLayoutVars>
          <dgm:bulletEnabled val="1"/>
        </dgm:presLayoutVars>
      </dgm:prSet>
      <dgm:spPr>
        <a:prstGeom prst="round2DiagRect">
          <a:avLst/>
        </a:prstGeom>
      </dgm:spPr>
    </dgm:pt>
    <dgm:pt modelId="{F830A78F-E3D3-41C5-9C09-1A16870ED2FB}" type="pres">
      <dgm:prSet presAssocID="{6C83D1B2-72BD-4803-937F-FB9939834538}" presName="sibTrans" presStyleCnt="0"/>
      <dgm:spPr/>
    </dgm:pt>
    <dgm:pt modelId="{84FA87D2-7CE7-4185-B41E-AA10617C4D70}" type="pres">
      <dgm:prSet presAssocID="{CBFF249C-9583-4D26-9572-57A2CA61B6DC}" presName="node" presStyleLbl="node1" presStyleIdx="4" presStyleCnt="9">
        <dgm:presLayoutVars>
          <dgm:bulletEnabled val="1"/>
        </dgm:presLayoutVars>
      </dgm:prSet>
      <dgm:spPr>
        <a:prstGeom prst="round2DiagRect">
          <a:avLst/>
        </a:prstGeom>
      </dgm:spPr>
    </dgm:pt>
    <dgm:pt modelId="{CBE2BC86-B6AE-4AC5-8EB6-8985D11C2FDF}" type="pres">
      <dgm:prSet presAssocID="{3EBA1AAA-0035-4B39-93F9-375F770469B8}" presName="sibTrans" presStyleCnt="0"/>
      <dgm:spPr/>
    </dgm:pt>
    <dgm:pt modelId="{EB91A77E-AA2E-478F-94C8-EDC618E72ED9}" type="pres">
      <dgm:prSet presAssocID="{2C6C1D0E-726B-4D1E-B11A-B11CC6966A99}" presName="node" presStyleLbl="node1" presStyleIdx="5" presStyleCnt="9">
        <dgm:presLayoutVars>
          <dgm:bulletEnabled val="1"/>
        </dgm:presLayoutVars>
      </dgm:prSet>
      <dgm:spPr>
        <a:prstGeom prst="round2DiagRect">
          <a:avLst/>
        </a:prstGeom>
      </dgm:spPr>
    </dgm:pt>
    <dgm:pt modelId="{5E167178-7138-4B8C-BBFB-C00C16C16146}" type="pres">
      <dgm:prSet presAssocID="{4F680583-5C2A-4CDB-9B0B-F44E0B09C5E4}" presName="sibTrans" presStyleCnt="0"/>
      <dgm:spPr/>
    </dgm:pt>
    <dgm:pt modelId="{1F1D5F99-971B-4429-AA2D-A234872CE314}" type="pres">
      <dgm:prSet presAssocID="{03D5A5B4-4D05-4D26-ACE5-3F6B998AA3A1}" presName="node" presStyleLbl="node1" presStyleIdx="6" presStyleCnt="9" custScaleX="122030">
        <dgm:presLayoutVars>
          <dgm:bulletEnabled val="1"/>
        </dgm:presLayoutVars>
      </dgm:prSet>
      <dgm:spPr>
        <a:prstGeom prst="round2DiagRect">
          <a:avLst/>
        </a:prstGeom>
      </dgm:spPr>
    </dgm:pt>
    <dgm:pt modelId="{F9FE5729-1030-4B0D-A3BF-7B9393EC2C25}" type="pres">
      <dgm:prSet presAssocID="{C936AB25-9AAB-46B9-A0A7-92A2C4B0AC1A}" presName="sibTrans" presStyleCnt="0"/>
      <dgm:spPr/>
    </dgm:pt>
    <dgm:pt modelId="{EEC8792B-3349-4EE5-8365-055B6D873605}" type="pres">
      <dgm:prSet presAssocID="{ECE1EB46-5514-414B-80E2-5AA64495351B}" presName="node" presStyleLbl="node1" presStyleIdx="7" presStyleCnt="9">
        <dgm:presLayoutVars>
          <dgm:bulletEnabled val="1"/>
        </dgm:presLayoutVars>
      </dgm:prSet>
      <dgm:spPr>
        <a:prstGeom prst="round2DiagRect">
          <a:avLst/>
        </a:prstGeom>
      </dgm:spPr>
    </dgm:pt>
    <dgm:pt modelId="{ACE52FCF-0A7E-4D4D-997B-90D4ABAB9FC1}" type="pres">
      <dgm:prSet presAssocID="{185A760B-0EA3-4291-B782-4C5836BE67E9}" presName="sibTrans" presStyleCnt="0"/>
      <dgm:spPr/>
    </dgm:pt>
    <dgm:pt modelId="{B6A6BB45-91F9-401C-A91F-B55C53491064}" type="pres">
      <dgm:prSet presAssocID="{4B067AFD-98E1-411F-A0EC-7019E294C57A}" presName="node" presStyleLbl="node1" presStyleIdx="8" presStyleCnt="9" custScaleX="118622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0D8D9000-182D-49EF-8E4D-D0EBC8118E86}" type="presOf" srcId="{F282981A-19B6-4DA5-A0A8-DA2F064C09FD}" destId="{7A6E49A9-B3CB-464B-95C9-7334FDC7BCA8}" srcOrd="0" destOrd="0" presId="urn:microsoft.com/office/officeart/2005/8/layout/default#1"/>
    <dgm:cxn modelId="{FC2A2D0A-54A8-4D66-BB49-0AC0C1AA58F2}" srcId="{B58A3B49-B7A3-4F91-AE82-D8AC5FC05520}" destId="{4B067AFD-98E1-411F-A0EC-7019E294C57A}" srcOrd="8" destOrd="0" parTransId="{3F2B69A9-6E2C-4C33-B25C-9AB79603163A}" sibTransId="{C6A3C309-6E1B-46E4-B1D9-064D4ACD4347}"/>
    <dgm:cxn modelId="{47F27830-310A-4B38-A209-7E039D50E507}" srcId="{B58A3B49-B7A3-4F91-AE82-D8AC5FC05520}" destId="{CBFF249C-9583-4D26-9572-57A2CA61B6DC}" srcOrd="4" destOrd="0" parTransId="{92D44D45-1AFD-4B12-B56B-141EE21F575B}" sibTransId="{3EBA1AAA-0035-4B39-93F9-375F770469B8}"/>
    <dgm:cxn modelId="{7E6EA23C-D157-4970-B459-7149F88D0BAA}" type="presOf" srcId="{03D5A5B4-4D05-4D26-ACE5-3F6B998AA3A1}" destId="{1F1D5F99-971B-4429-AA2D-A234872CE314}" srcOrd="0" destOrd="0" presId="urn:microsoft.com/office/officeart/2005/8/layout/default#1"/>
    <dgm:cxn modelId="{0BD0725E-8852-49A9-A00C-27412AE9312F}" type="presOf" srcId="{2C6C1D0E-726B-4D1E-B11A-B11CC6966A99}" destId="{EB91A77E-AA2E-478F-94C8-EDC618E72ED9}" srcOrd="0" destOrd="0" presId="urn:microsoft.com/office/officeart/2005/8/layout/default#1"/>
    <dgm:cxn modelId="{E3AE7773-6F4D-4E91-8E4D-621BD4B4C2C1}" srcId="{B58A3B49-B7A3-4F91-AE82-D8AC5FC05520}" destId="{03D5A5B4-4D05-4D26-ACE5-3F6B998AA3A1}" srcOrd="6" destOrd="0" parTransId="{6A3609F7-DBEF-4553-8D27-B6602868CF6D}" sibTransId="{C936AB25-9AAB-46B9-A0A7-92A2C4B0AC1A}"/>
    <dgm:cxn modelId="{6AF57174-18BD-491A-ADE8-6244EBE3FAD0}" type="presOf" srcId="{70115524-EC4A-464A-B9EA-C16DD9B4D735}" destId="{D95497A7-2B81-4667-B6BF-E0ED9A147567}" srcOrd="0" destOrd="0" presId="urn:microsoft.com/office/officeart/2005/8/layout/default#1"/>
    <dgm:cxn modelId="{AD648874-19E3-49C9-9D21-5FD10CFC28D0}" srcId="{B58A3B49-B7A3-4F91-AE82-D8AC5FC05520}" destId="{2C6C1D0E-726B-4D1E-B11A-B11CC6966A99}" srcOrd="5" destOrd="0" parTransId="{D364A3C6-7BFE-4FAF-8CE0-FED631BC7137}" sibTransId="{4F680583-5C2A-4CDB-9B0B-F44E0B09C5E4}"/>
    <dgm:cxn modelId="{99365C55-39B6-4790-A511-0E410C292BE2}" srcId="{B58A3B49-B7A3-4F91-AE82-D8AC5FC05520}" destId="{2BC3EDEF-E8AD-4395-8BCE-BE1670BF25D2}" srcOrd="0" destOrd="0" parTransId="{19D36F6C-0A8C-4544-8936-CB865C9B77A7}" sibTransId="{2C5BBAEF-DA13-4B76-B5C2-CB29FE8D8EB9}"/>
    <dgm:cxn modelId="{C8508276-17BA-4F22-8128-0DF81DB8F7C7}" type="presOf" srcId="{4B067AFD-98E1-411F-A0EC-7019E294C57A}" destId="{B6A6BB45-91F9-401C-A91F-B55C53491064}" srcOrd="0" destOrd="0" presId="urn:microsoft.com/office/officeart/2005/8/layout/default#1"/>
    <dgm:cxn modelId="{BF02C157-8B53-4D57-9B5C-00D7C66A4E61}" type="presOf" srcId="{B58A3B49-B7A3-4F91-AE82-D8AC5FC05520}" destId="{0D4F9FC5-70FE-41DD-A61B-6AF871D14509}" srcOrd="0" destOrd="0" presId="urn:microsoft.com/office/officeart/2005/8/layout/default#1"/>
    <dgm:cxn modelId="{AF03757D-0C7B-468F-A9B4-7152EB04DB04}" srcId="{B58A3B49-B7A3-4F91-AE82-D8AC5FC05520}" destId="{F282981A-19B6-4DA5-A0A8-DA2F064C09FD}" srcOrd="3" destOrd="0" parTransId="{F6338C47-115E-424A-9C08-7B1302985B98}" sibTransId="{6C83D1B2-72BD-4803-937F-FB9939834538}"/>
    <dgm:cxn modelId="{F113D999-5466-4DA6-B19D-CC91E60D430C}" type="presOf" srcId="{05D0D086-CBE5-4303-BB36-07D0E7C41511}" destId="{E3279B9C-BDCD-4AD3-AEF9-E25CC4406322}" srcOrd="0" destOrd="0" presId="urn:microsoft.com/office/officeart/2005/8/layout/default#1"/>
    <dgm:cxn modelId="{3EEE61C3-2738-407E-881B-52AB13EAB9F1}" srcId="{B58A3B49-B7A3-4F91-AE82-D8AC5FC05520}" destId="{ECE1EB46-5514-414B-80E2-5AA64495351B}" srcOrd="7" destOrd="0" parTransId="{AEC25645-850E-4A31-9A26-E7626CC297F8}" sibTransId="{185A760B-0EA3-4291-B782-4C5836BE67E9}"/>
    <dgm:cxn modelId="{79BBE5C3-82C0-41E9-B403-574221BBCDFB}" srcId="{B58A3B49-B7A3-4F91-AE82-D8AC5FC05520}" destId="{70115524-EC4A-464A-B9EA-C16DD9B4D735}" srcOrd="1" destOrd="0" parTransId="{2AA9818A-7E16-443C-B27B-011CA367E336}" sibTransId="{AF0ACD89-1207-4462-8806-583B6E6DE992}"/>
    <dgm:cxn modelId="{8B744FD6-B167-439A-9E77-8E777B76C3CA}" type="presOf" srcId="{CBFF249C-9583-4D26-9572-57A2CA61B6DC}" destId="{84FA87D2-7CE7-4185-B41E-AA10617C4D70}" srcOrd="0" destOrd="0" presId="urn:microsoft.com/office/officeart/2005/8/layout/default#1"/>
    <dgm:cxn modelId="{3D199DDD-856D-446C-A380-EAE158557EAE}" type="presOf" srcId="{2BC3EDEF-E8AD-4395-8BCE-BE1670BF25D2}" destId="{789ED577-708B-4845-BFD5-7CFF7CF66587}" srcOrd="0" destOrd="0" presId="urn:microsoft.com/office/officeart/2005/8/layout/default#1"/>
    <dgm:cxn modelId="{EB7A0BE0-E586-431D-A412-1D666C129DC5}" srcId="{B58A3B49-B7A3-4F91-AE82-D8AC5FC05520}" destId="{05D0D086-CBE5-4303-BB36-07D0E7C41511}" srcOrd="2" destOrd="0" parTransId="{5A41C6E6-2B4A-4773-862B-FE91E61CD5E2}" sibTransId="{35F91BED-7F63-4DCD-9AAA-EB79F7F0E49D}"/>
    <dgm:cxn modelId="{4D289AEE-798D-4FEA-883B-F36A5CF78DD9}" type="presOf" srcId="{ECE1EB46-5514-414B-80E2-5AA64495351B}" destId="{EEC8792B-3349-4EE5-8365-055B6D873605}" srcOrd="0" destOrd="0" presId="urn:microsoft.com/office/officeart/2005/8/layout/default#1"/>
    <dgm:cxn modelId="{428C2896-31D4-4BC5-9FDF-0BD0F5B18619}" type="presParOf" srcId="{0D4F9FC5-70FE-41DD-A61B-6AF871D14509}" destId="{789ED577-708B-4845-BFD5-7CFF7CF66587}" srcOrd="0" destOrd="0" presId="urn:microsoft.com/office/officeart/2005/8/layout/default#1"/>
    <dgm:cxn modelId="{30740F16-E1B1-4814-A035-011D5A2D43BD}" type="presParOf" srcId="{0D4F9FC5-70FE-41DD-A61B-6AF871D14509}" destId="{0606BA44-1735-41A9-85D9-8D2B259E7300}" srcOrd="1" destOrd="0" presId="urn:microsoft.com/office/officeart/2005/8/layout/default#1"/>
    <dgm:cxn modelId="{3BD48D40-1C4C-41A4-BF33-545048758E84}" type="presParOf" srcId="{0D4F9FC5-70FE-41DD-A61B-6AF871D14509}" destId="{D95497A7-2B81-4667-B6BF-E0ED9A147567}" srcOrd="2" destOrd="0" presId="urn:microsoft.com/office/officeart/2005/8/layout/default#1"/>
    <dgm:cxn modelId="{7689AFFA-E1E9-4077-9280-8E906BDA1BD9}" type="presParOf" srcId="{0D4F9FC5-70FE-41DD-A61B-6AF871D14509}" destId="{807FBF37-6AFA-4AE1-93BB-A8FBE263859B}" srcOrd="3" destOrd="0" presId="urn:microsoft.com/office/officeart/2005/8/layout/default#1"/>
    <dgm:cxn modelId="{482EE8A0-4995-48D8-B90C-24CDC8F17748}" type="presParOf" srcId="{0D4F9FC5-70FE-41DD-A61B-6AF871D14509}" destId="{E3279B9C-BDCD-4AD3-AEF9-E25CC4406322}" srcOrd="4" destOrd="0" presId="urn:microsoft.com/office/officeart/2005/8/layout/default#1"/>
    <dgm:cxn modelId="{A16E9FE6-0865-4F83-B2FB-D18A32948DA7}" type="presParOf" srcId="{0D4F9FC5-70FE-41DD-A61B-6AF871D14509}" destId="{7F2237F0-844A-4916-B175-0B8EF1D1E945}" srcOrd="5" destOrd="0" presId="urn:microsoft.com/office/officeart/2005/8/layout/default#1"/>
    <dgm:cxn modelId="{B07A48D1-C4E3-40A2-95A6-9BB28EBE9A67}" type="presParOf" srcId="{0D4F9FC5-70FE-41DD-A61B-6AF871D14509}" destId="{7A6E49A9-B3CB-464B-95C9-7334FDC7BCA8}" srcOrd="6" destOrd="0" presId="urn:microsoft.com/office/officeart/2005/8/layout/default#1"/>
    <dgm:cxn modelId="{1BD6DC0C-A904-49E8-9FDF-9957C0F396E7}" type="presParOf" srcId="{0D4F9FC5-70FE-41DD-A61B-6AF871D14509}" destId="{F830A78F-E3D3-41C5-9C09-1A16870ED2FB}" srcOrd="7" destOrd="0" presId="urn:microsoft.com/office/officeart/2005/8/layout/default#1"/>
    <dgm:cxn modelId="{02FBF267-23D7-4900-96BF-D019319CD027}" type="presParOf" srcId="{0D4F9FC5-70FE-41DD-A61B-6AF871D14509}" destId="{84FA87D2-7CE7-4185-B41E-AA10617C4D70}" srcOrd="8" destOrd="0" presId="urn:microsoft.com/office/officeart/2005/8/layout/default#1"/>
    <dgm:cxn modelId="{082B265D-8190-48BA-BD77-A720A7617BEB}" type="presParOf" srcId="{0D4F9FC5-70FE-41DD-A61B-6AF871D14509}" destId="{CBE2BC86-B6AE-4AC5-8EB6-8985D11C2FDF}" srcOrd="9" destOrd="0" presId="urn:microsoft.com/office/officeart/2005/8/layout/default#1"/>
    <dgm:cxn modelId="{507463FE-8DA2-435C-86B4-C38087355566}" type="presParOf" srcId="{0D4F9FC5-70FE-41DD-A61B-6AF871D14509}" destId="{EB91A77E-AA2E-478F-94C8-EDC618E72ED9}" srcOrd="10" destOrd="0" presId="urn:microsoft.com/office/officeart/2005/8/layout/default#1"/>
    <dgm:cxn modelId="{B2A92EA5-163F-46B2-A25F-2523BAFFB575}" type="presParOf" srcId="{0D4F9FC5-70FE-41DD-A61B-6AF871D14509}" destId="{5E167178-7138-4B8C-BBFB-C00C16C16146}" srcOrd="11" destOrd="0" presId="urn:microsoft.com/office/officeart/2005/8/layout/default#1"/>
    <dgm:cxn modelId="{C559C34E-5D64-4064-AAD3-615A158D5678}" type="presParOf" srcId="{0D4F9FC5-70FE-41DD-A61B-6AF871D14509}" destId="{1F1D5F99-971B-4429-AA2D-A234872CE314}" srcOrd="12" destOrd="0" presId="urn:microsoft.com/office/officeart/2005/8/layout/default#1"/>
    <dgm:cxn modelId="{62A5CC2B-9FC1-400F-A294-B06D25953B7A}" type="presParOf" srcId="{0D4F9FC5-70FE-41DD-A61B-6AF871D14509}" destId="{F9FE5729-1030-4B0D-A3BF-7B9393EC2C25}" srcOrd="13" destOrd="0" presId="urn:microsoft.com/office/officeart/2005/8/layout/default#1"/>
    <dgm:cxn modelId="{EC78431A-AC8F-412C-AB4A-57230CEC0851}" type="presParOf" srcId="{0D4F9FC5-70FE-41DD-A61B-6AF871D14509}" destId="{EEC8792B-3349-4EE5-8365-055B6D873605}" srcOrd="14" destOrd="0" presId="urn:microsoft.com/office/officeart/2005/8/layout/default#1"/>
    <dgm:cxn modelId="{067BB3E5-22F4-44E7-B07E-9CBB76D0BE77}" type="presParOf" srcId="{0D4F9FC5-70FE-41DD-A61B-6AF871D14509}" destId="{ACE52FCF-0A7E-4D4D-997B-90D4ABAB9FC1}" srcOrd="15" destOrd="0" presId="urn:microsoft.com/office/officeart/2005/8/layout/default#1"/>
    <dgm:cxn modelId="{A3B2DA42-24CB-4706-BD06-E2BE26B4CFF8}" type="presParOf" srcId="{0D4F9FC5-70FE-41DD-A61B-6AF871D14509}" destId="{B6A6BB45-91F9-401C-A91F-B55C53491064}" srcOrd="1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64688-CBCD-4301-A235-90C02E6C1A82}">
      <dsp:nvSpPr>
        <dsp:cNvPr id="0" name=""/>
        <dsp:cNvSpPr/>
      </dsp:nvSpPr>
      <dsp:spPr>
        <a:xfrm>
          <a:off x="0" y="640996"/>
          <a:ext cx="2403574" cy="144214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Beban penyakit </a:t>
          </a:r>
          <a:r>
            <a:rPr lang="id-ID" sz="18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karena penyakit menular</a:t>
          </a:r>
        </a:p>
      </dsp:txBody>
      <dsp:txXfrm>
        <a:off x="0" y="640996"/>
        <a:ext cx="2403574" cy="1442144"/>
      </dsp:txXfrm>
    </dsp:sp>
    <dsp:sp modelId="{1C8EDFAC-D748-48FE-8E4E-2AB6176AAD02}">
      <dsp:nvSpPr>
        <dsp:cNvPr id="0" name=""/>
        <dsp:cNvSpPr/>
      </dsp:nvSpPr>
      <dsp:spPr>
        <a:xfrm>
          <a:off x="2408722" y="640996"/>
          <a:ext cx="2403574" cy="144214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Peran perlindungan</a:t>
          </a:r>
          <a:r>
            <a:rPr lang="id-ID" sz="1800" b="0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dalam </a:t>
          </a:r>
          <a:r>
            <a:rPr lang="id-ID" sz="1800" b="1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mencegah</a:t>
          </a:r>
          <a:r>
            <a:rPr lang="id-ID" sz="1800" b="0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penyakit menular</a:t>
          </a:r>
          <a:endParaRPr lang="id-ID" sz="1800" b="0" kern="12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08722" y="640996"/>
        <a:ext cx="2403574" cy="1442144"/>
      </dsp:txXfrm>
    </dsp:sp>
    <dsp:sp modelId="{77DB6519-C6D5-45E8-8BFE-25FFEB2DA737}">
      <dsp:nvSpPr>
        <dsp:cNvPr id="0" name=""/>
        <dsp:cNvSpPr/>
      </dsp:nvSpPr>
      <dsp:spPr>
        <a:xfrm>
          <a:off x="4824314" y="640996"/>
          <a:ext cx="2403574" cy="144214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Peran vaksin </a:t>
          </a:r>
          <a:r>
            <a:rPr lang="id-ID" sz="18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dalam </a:t>
          </a:r>
          <a:r>
            <a:rPr lang="id-ID" sz="18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mencegah </a:t>
          </a:r>
          <a:r>
            <a:rPr lang="id-ID" sz="1800" b="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penyakit menular</a:t>
          </a:r>
          <a:endParaRPr lang="id-ID" sz="1800" b="1" kern="12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24314" y="640996"/>
        <a:ext cx="2403574" cy="1442144"/>
      </dsp:txXfrm>
    </dsp:sp>
    <dsp:sp modelId="{1C06CB22-5E60-4D88-BB2E-6B0C43A994DA}">
      <dsp:nvSpPr>
        <dsp:cNvPr id="0" name=""/>
        <dsp:cNvSpPr/>
      </dsp:nvSpPr>
      <dsp:spPr>
        <a:xfrm>
          <a:off x="2120" y="2095158"/>
          <a:ext cx="2403574" cy="144214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Peranan skrining, penemuan kasus</a:t>
          </a:r>
          <a:r>
            <a:rPr lang="id-ID" sz="1400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, dan </a:t>
          </a:r>
          <a:r>
            <a:rPr lang="id-ID" sz="1400" b="1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pengobatan </a:t>
          </a:r>
          <a:r>
            <a:rPr lang="id-ID" sz="1400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dalam</a:t>
          </a:r>
          <a:r>
            <a:rPr lang="id-ID" sz="1400" b="1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mencegah </a:t>
          </a:r>
          <a:r>
            <a:rPr lang="id-ID" sz="1400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penyakit menular</a:t>
          </a:r>
          <a:endParaRPr lang="id-ID" sz="1400" kern="12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0" y="2095158"/>
        <a:ext cx="2403574" cy="1442144"/>
      </dsp:txXfrm>
    </dsp:sp>
    <dsp:sp modelId="{2B74D1D9-CD0B-4754-8C3A-8B1F3964EE6F}">
      <dsp:nvSpPr>
        <dsp:cNvPr id="0" name=""/>
        <dsp:cNvSpPr/>
      </dsp:nvSpPr>
      <dsp:spPr>
        <a:xfrm>
          <a:off x="2417712" y="2095158"/>
          <a:ext cx="2403574" cy="144214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Kondisi ideal</a:t>
          </a:r>
          <a:r>
            <a:rPr lang="id-ID" sz="18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pelaksanaan </a:t>
          </a:r>
          <a:r>
            <a:rPr lang="id-ID" sz="18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eradikasi</a:t>
          </a:r>
          <a:r>
            <a:rPr lang="id-ID" sz="18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suatu penyakit</a:t>
          </a:r>
        </a:p>
      </dsp:txBody>
      <dsp:txXfrm>
        <a:off x="2417712" y="2095158"/>
        <a:ext cx="2403574" cy="1442144"/>
      </dsp:txXfrm>
    </dsp:sp>
    <dsp:sp modelId="{88208C9E-8EA1-466E-99B6-289301861356}">
      <dsp:nvSpPr>
        <dsp:cNvPr id="0" name=""/>
        <dsp:cNvSpPr/>
      </dsp:nvSpPr>
      <dsp:spPr>
        <a:xfrm>
          <a:off x="4824314" y="2095158"/>
          <a:ext cx="2403574" cy="144214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Jangkauan pilihan</a:t>
          </a:r>
          <a:r>
            <a:rPr lang="id-ID" sz="1800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dalam </a:t>
          </a:r>
          <a:r>
            <a:rPr lang="id-ID" sz="1800" b="1" kern="1200" spc="50" noProof="0" dirty="0">
              <a:solidFill>
                <a:schemeClr val="accent6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mengendalikan epidemi HIV/AIDS</a:t>
          </a:r>
          <a:endParaRPr lang="id-ID" sz="1800" b="1" kern="12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24314" y="2095158"/>
        <a:ext cx="2403574" cy="1442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ED577-708B-4845-BFD5-7CFF7CF66587}">
      <dsp:nvSpPr>
        <dsp:cNvPr id="0" name=""/>
        <dsp:cNvSpPr/>
      </dsp:nvSpPr>
      <dsp:spPr>
        <a:xfrm>
          <a:off x="163635" y="1748"/>
          <a:ext cx="2069026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HIV/AIDS</a:t>
          </a:r>
          <a:endParaRPr lang="id-ID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69" y="49682"/>
        <a:ext cx="1973158" cy="886062"/>
      </dsp:txXfrm>
    </dsp:sp>
    <dsp:sp modelId="{D95497A7-2B81-4667-B6BF-E0ED9A147567}">
      <dsp:nvSpPr>
        <dsp:cNvPr id="0" name=""/>
        <dsp:cNvSpPr/>
      </dsp:nvSpPr>
      <dsp:spPr>
        <a:xfrm>
          <a:off x="2396316" y="1748"/>
          <a:ext cx="2109137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Campak</a:t>
          </a:r>
          <a:endParaRPr lang="id-ID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4250" y="49682"/>
        <a:ext cx="2013269" cy="886062"/>
      </dsp:txXfrm>
    </dsp:sp>
    <dsp:sp modelId="{E3279B9C-BDCD-4AD3-AEF9-E25CC4406322}">
      <dsp:nvSpPr>
        <dsp:cNvPr id="0" name=""/>
        <dsp:cNvSpPr/>
      </dsp:nvSpPr>
      <dsp:spPr>
        <a:xfrm>
          <a:off x="4669109" y="1748"/>
          <a:ext cx="2406253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Tuberkulosis</a:t>
          </a:r>
          <a:endParaRPr lang="id-ID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17043" y="49682"/>
        <a:ext cx="2310385" cy="886062"/>
      </dsp:txXfrm>
    </dsp:sp>
    <dsp:sp modelId="{7A6E49A9-B3CB-464B-95C9-7334FDC7BCA8}">
      <dsp:nvSpPr>
        <dsp:cNvPr id="0" name=""/>
        <dsp:cNvSpPr/>
      </dsp:nvSpPr>
      <dsp:spPr>
        <a:xfrm>
          <a:off x="933100" y="1147334"/>
          <a:ext cx="1772384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COVID-19</a:t>
          </a:r>
        </a:p>
      </dsp:txBody>
      <dsp:txXfrm>
        <a:off x="981034" y="1195268"/>
        <a:ext cx="1676516" cy="886062"/>
      </dsp:txXfrm>
    </dsp:sp>
    <dsp:sp modelId="{84FA87D2-7CE7-4185-B41E-AA10617C4D70}">
      <dsp:nvSpPr>
        <dsp:cNvPr id="0" name=""/>
        <dsp:cNvSpPr/>
      </dsp:nvSpPr>
      <dsp:spPr>
        <a:xfrm>
          <a:off x="2869140" y="1147334"/>
          <a:ext cx="1636551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SARS</a:t>
          </a:r>
        </a:p>
      </dsp:txBody>
      <dsp:txXfrm>
        <a:off x="2917074" y="1195268"/>
        <a:ext cx="1540683" cy="886062"/>
      </dsp:txXfrm>
    </dsp:sp>
    <dsp:sp modelId="{EB91A77E-AA2E-478F-94C8-EDC618E72ED9}">
      <dsp:nvSpPr>
        <dsp:cNvPr id="0" name=""/>
        <dsp:cNvSpPr/>
      </dsp:nvSpPr>
      <dsp:spPr>
        <a:xfrm>
          <a:off x="4669346" y="1147334"/>
          <a:ext cx="1636551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Malaria</a:t>
          </a:r>
        </a:p>
      </dsp:txBody>
      <dsp:txXfrm>
        <a:off x="4717280" y="1195268"/>
        <a:ext cx="1540683" cy="886062"/>
      </dsp:txXfrm>
    </dsp:sp>
    <dsp:sp modelId="{1F1D5F99-971B-4429-AA2D-A234872CE314}">
      <dsp:nvSpPr>
        <dsp:cNvPr id="0" name=""/>
        <dsp:cNvSpPr/>
      </dsp:nvSpPr>
      <dsp:spPr>
        <a:xfrm>
          <a:off x="668372" y="2292920"/>
          <a:ext cx="1997083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Hepatitis B</a:t>
          </a:r>
        </a:p>
      </dsp:txBody>
      <dsp:txXfrm>
        <a:off x="716306" y="2340854"/>
        <a:ext cx="1901215" cy="886062"/>
      </dsp:txXfrm>
    </dsp:sp>
    <dsp:sp modelId="{EEC8792B-3349-4EE5-8365-055B6D873605}">
      <dsp:nvSpPr>
        <dsp:cNvPr id="0" name=""/>
        <dsp:cNvSpPr/>
      </dsp:nvSpPr>
      <dsp:spPr>
        <a:xfrm>
          <a:off x="2829110" y="2292920"/>
          <a:ext cx="1636551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DBD</a:t>
          </a:r>
        </a:p>
      </dsp:txBody>
      <dsp:txXfrm>
        <a:off x="2877044" y="2340854"/>
        <a:ext cx="1540683" cy="886062"/>
      </dsp:txXfrm>
    </dsp:sp>
    <dsp:sp modelId="{B6A6BB45-91F9-401C-A91F-B55C53491064}">
      <dsp:nvSpPr>
        <dsp:cNvPr id="0" name=""/>
        <dsp:cNvSpPr/>
      </dsp:nvSpPr>
      <dsp:spPr>
        <a:xfrm>
          <a:off x="4629316" y="2292920"/>
          <a:ext cx="1941309" cy="981930"/>
        </a:xfrm>
        <a:prstGeom prst="round2Diag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Cacar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77250" y="2340854"/>
        <a:ext cx="1845441" cy="88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8C49-CCD2-4CD4-9176-76CFAFE213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4829C-7CB2-4E62-ACF7-D9505C08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Resistensi antibiotik adalah masalah kesehatan masyarakat di seluruh dunia</a:t>
            </a:r>
            <a:r>
              <a:rPr lang="en-US" dirty="0"/>
              <a:t> dan</a:t>
            </a:r>
            <a:r>
              <a:rPr lang="id-ID" dirty="0"/>
              <a:t> </a:t>
            </a:r>
            <a:r>
              <a:rPr lang="en-US" dirty="0"/>
              <a:t>j</a:t>
            </a:r>
            <a:r>
              <a:rPr lang="id-ID" dirty="0"/>
              <a:t>umlah bakteri yang resisten terhadap antibiotik semakin meningkat.</a:t>
            </a:r>
          </a:p>
          <a:p>
            <a:endParaRPr lang="id-ID" dirty="0"/>
          </a:p>
          <a:p>
            <a:r>
              <a:rPr lang="id-ID" dirty="0"/>
              <a:t>Bahaya resistensi antibiotik adalah penyakit yang bisa diobati, seperti pneumonia, tuberkulosis, atau infeksi ringan bisa menjadi tidak bisa disembuhkan</a:t>
            </a:r>
            <a:endParaRPr lang="en-US" dirty="0"/>
          </a:p>
          <a:p>
            <a:endParaRPr lang="id-ID" dirty="0"/>
          </a:p>
          <a:p>
            <a:r>
              <a:rPr lang="id-ID" dirty="0"/>
              <a:t>Resistensi antibiotik mengakibatkan penurunan kemampuan untuk mengobati infeksi dan penyakit</a:t>
            </a:r>
            <a:r>
              <a:rPr lang="en-US" dirty="0"/>
              <a:t>. Hal </a:t>
            </a:r>
            <a:r>
              <a:rPr lang="id-ID" dirty="0"/>
              <a:t>Ini dapat menyebabkan masalah berikut:</a:t>
            </a:r>
          </a:p>
          <a:p>
            <a:endParaRPr lang="id-ID" dirty="0"/>
          </a:p>
          <a:p>
            <a:r>
              <a:rPr lang="en-US" dirty="0"/>
              <a:t>1. P</a:t>
            </a:r>
            <a:r>
              <a:rPr lang="id-ID" dirty="0"/>
              <a:t>eningkatan penyakit, penderitaan</a:t>
            </a:r>
            <a:r>
              <a:rPr lang="en-US" dirty="0"/>
              <a:t>,</a:t>
            </a:r>
            <a:r>
              <a:rPr lang="id-ID" dirty="0"/>
              <a:t> dan kematian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id-ID" dirty="0"/>
          </a:p>
          <a:p>
            <a:r>
              <a:rPr lang="en-US" dirty="0"/>
              <a:t>2. P</a:t>
            </a:r>
            <a:r>
              <a:rPr lang="id-ID" dirty="0"/>
              <a:t>eningkatan biaya dan lamanya perawatan, dan</a:t>
            </a:r>
          </a:p>
          <a:p>
            <a:r>
              <a:rPr lang="en-US" dirty="0"/>
              <a:t>3. P</a:t>
            </a:r>
            <a:r>
              <a:rPr lang="id-ID" dirty="0"/>
              <a:t>eningkatan efek samping dari penggunaan beberapa obat yang lebih kuat.</a:t>
            </a: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1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Penyakit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yang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disebabkan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oleh </a:t>
            </a:r>
            <a:r>
              <a:rPr lang="en-US" sz="1200" b="1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organisme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yang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memiliki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b="1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kemampuan</a:t>
            </a:r>
            <a:r>
              <a:rPr lang="en-US" sz="1200" b="1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untuk </a:t>
            </a:r>
            <a:r>
              <a:rPr lang="en-US" sz="1200" b="1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berpindah</a:t>
            </a:r>
            <a:r>
              <a:rPr lang="en-US" sz="1200" b="1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dari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binatang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satu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ke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binatang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lain,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binatang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ke orang, orang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satu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ke orang yang lain,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ataupun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orang ke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binatang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baik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secara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b="1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langsung</a:t>
            </a:r>
            <a:r>
              <a:rPr lang="en-US" sz="1200" b="1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b="1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maupun</a:t>
            </a:r>
            <a:r>
              <a:rPr lang="en-US" sz="1200" b="1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b="1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dengan</a:t>
            </a:r>
            <a:r>
              <a:rPr lang="en-US" sz="1200" b="1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b="1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perantara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id-ID" sz="1200" spc="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Penyakit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menular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ini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ditandai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dengan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adanya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agen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atau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penyebab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penyakit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yang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hidup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dan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dapat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berpindah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serta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menyerang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host atau 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inang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en-US" sz="1200" spc="5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penderita</a:t>
            </a:r>
            <a:r>
              <a:rPr lang="en-US" sz="1200" spc="5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3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,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</a:t>
            </a:r>
          </a:p>
          <a:p>
            <a:pPr marL="171450" indent="-171450" fontAlgn="t">
              <a:buFontTx/>
              <a:buChar char="-"/>
            </a:pPr>
            <a:r>
              <a:rPr lang="en-US" dirty="0" err="1"/>
              <a:t>Proteksi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pembatasan</a:t>
            </a:r>
            <a:r>
              <a:rPr lang="en-US" dirty="0"/>
              <a:t>,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dan </a:t>
            </a:r>
            <a:r>
              <a:rPr lang="en-US" dirty="0" err="1"/>
              <a:t>karantina</a:t>
            </a:r>
            <a:r>
              <a:rPr lang="en-US" dirty="0"/>
              <a:t>. </a:t>
            </a:r>
            <a:r>
              <a:rPr lang="en-US" dirty="0" err="1"/>
              <a:t>Isolasi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memisahkan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membatasi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pergerakan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terpapar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mengawasi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apakah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Imunisasi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bertujuan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menguatkan sistem kekebalan tubuh untuk mencegah atau mengendalikan penyakit pada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pada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akhirnya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melindungi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wilayah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Skrining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mendeteksi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sejumlah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tampak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sedangkan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penemuan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salah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menemukan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diduga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berisiko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 fontAlgn="t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Pengobatan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penderita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Pengobatan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menimbulkan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gejala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otomatis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mengurangi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penularan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fontAlgn="t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Pencegahan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resistensi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Penyalahgunaan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pengobatan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berkembang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antibiotic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Tentunya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berbahaya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terbesar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menimbulkan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kematian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Tx/>
              <a:buChar char="-"/>
            </a:pP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perlindungan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pencegahan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air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mengalir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kelambu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berinsektisida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mencegah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ditularkan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nyamuk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kondom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pencegahan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masker,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mencegah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droplet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Sanatorium,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petirahan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jangka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panjang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terutama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tuberculosis.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popular pada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ke-19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hingga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ke-20</a:t>
            </a: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3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Imunisasi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suatu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proses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dimana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seseorang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menjadi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terlindungi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suatu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Calibri" panose="020F0502020204030204" pitchFamily="34" charset="0"/>
              </a:rPr>
              <a:t>m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emasukkan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kuman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/virus yang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tidak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aktif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atau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mati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,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atau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kuman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/virus yang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masih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hidup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namun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sudah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dilemahkan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untuk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merangsang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pembentukan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antibodi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dan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memberi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perlindungan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terhadap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tubuh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sendiri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0" dirty="0" err="1">
                <a:latin typeface="+mj-lt"/>
                <a:cs typeface="Calibri" panose="020F0502020204030204" pitchFamily="34" charset="0"/>
              </a:rPr>
              <a:t>Imunisasi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bertujuan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menguatkan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sistem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kekebalah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tubuh</a:t>
            </a:r>
            <a:r>
              <a:rPr lang="en-ID" sz="12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ID" sz="1200" b="0" dirty="0" err="1">
                <a:latin typeface="+mj-lt"/>
                <a:cs typeface="Calibri" panose="020F0502020204030204" pitchFamily="34" charset="0"/>
              </a:rPr>
              <a:t>seseorang</a:t>
            </a:r>
            <a:endParaRPr lang="en-ID" sz="1200" b="0" dirty="0"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sz="1200" b="0" dirty="0"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Kekebalan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herd immunity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kebal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vaksinasi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pada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kekebalan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kekebalan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campak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95% orang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kekebalan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antibodi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campak</a:t>
            </a:r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skema</a:t>
            </a:r>
            <a:r>
              <a:rPr lang="en-US" dirty="0"/>
              <a:t> 1,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</a:t>
            </a:r>
            <a:r>
              <a:rPr lang="en-US" dirty="0" err="1"/>
              <a:t>campak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1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campak</a:t>
            </a:r>
            <a:r>
              <a:rPr lang="en-US" dirty="0"/>
              <a:t>,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diimunisasi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diimunisasi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.</a:t>
            </a:r>
          </a:p>
          <a:p>
            <a:r>
              <a:rPr lang="en-US" dirty="0" err="1"/>
              <a:t>Sedangkan</a:t>
            </a:r>
            <a:r>
              <a:rPr lang="en-US" dirty="0"/>
              <a:t> pada </a:t>
            </a:r>
            <a:r>
              <a:rPr lang="en-US" dirty="0" err="1"/>
              <a:t>skema</a:t>
            </a:r>
            <a:r>
              <a:rPr lang="en-US" dirty="0"/>
              <a:t> 2,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pada </a:t>
            </a:r>
            <a:r>
              <a:rPr lang="en-US" dirty="0" err="1"/>
              <a:t>populasi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diimunisasi</a:t>
            </a:r>
            <a:r>
              <a:rPr lang="en-US" dirty="0"/>
              <a:t> dan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1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campak</a:t>
            </a:r>
            <a:r>
              <a:rPr lang="en-US" dirty="0"/>
              <a:t>,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tertular</a:t>
            </a:r>
            <a:r>
              <a:rPr lang="en-US" dirty="0"/>
              <a:t> dan </a:t>
            </a:r>
            <a:r>
              <a:rPr lang="en-US" dirty="0" err="1"/>
              <a:t>menularkan</a:t>
            </a:r>
            <a:r>
              <a:rPr lang="en-US" dirty="0"/>
              <a:t> </a:t>
            </a:r>
            <a:r>
              <a:rPr lang="en-US" dirty="0" err="1"/>
              <a:t>campak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orang lain, </a:t>
            </a:r>
            <a:r>
              <a:rPr lang="en-US" dirty="0" err="1"/>
              <a:t>hingga</a:t>
            </a:r>
            <a:r>
              <a:rPr lang="en-US" dirty="0"/>
              <a:t> pada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kematian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Skrining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berperan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mengendalikan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sejumlah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skrining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TB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sifilis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pengendalian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ditemuka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penyembuhan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Skrining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dikaitkan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penemuan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Penemuan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mewawancarai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penderita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didiagnosis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menanyakan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terbaru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hingga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Teknik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penemuan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pengendalian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sifilis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TB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sesudah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ketersediaan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pengobatan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Munculnya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pengobatan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penemuan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bermanfaat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didiagnosis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penderita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ditemukan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penemuan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143001"/>
            <a:ext cx="6540500" cy="1606021"/>
          </a:xfrm>
        </p:spPr>
        <p:txBody>
          <a:bodyPr anchor="b">
            <a:noAutofit/>
          </a:bodyPr>
          <a:lstStyle>
            <a:lvl1pPr>
              <a:defRPr sz="45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921000"/>
            <a:ext cx="533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71500" y="2832101"/>
            <a:ext cx="65405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0" y="508000"/>
            <a:ext cx="1714500" cy="48895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08000"/>
            <a:ext cx="5016500" cy="488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00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28" y="1968500"/>
            <a:ext cx="6477000" cy="1833563"/>
          </a:xfrm>
        </p:spPr>
        <p:txBody>
          <a:bodyPr anchor="b">
            <a:normAutofit/>
          </a:bodyPr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8" y="3855720"/>
            <a:ext cx="64770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832861"/>
            <a:ext cx="65405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4460"/>
            <a:ext cx="3365500" cy="393192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0" y="1394460"/>
            <a:ext cx="3365500" cy="393192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97001"/>
            <a:ext cx="327660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667" b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32000"/>
            <a:ext cx="3276600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1397001"/>
            <a:ext cx="327660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66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2032000"/>
            <a:ext cx="3276600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48181" y="3371519"/>
            <a:ext cx="3924300" cy="66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0067"/>
            <a:ext cx="1783080" cy="1051560"/>
          </a:xfrm>
        </p:spPr>
        <p:txBody>
          <a:bodyPr anchor="b">
            <a:no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0" y="660067"/>
            <a:ext cx="4762500" cy="4648200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1775460"/>
            <a:ext cx="1783080" cy="353634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0930" y="2983506"/>
            <a:ext cx="46482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0400"/>
            <a:ext cx="1785567" cy="10541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2175" y="698502"/>
            <a:ext cx="4920325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78000"/>
            <a:ext cx="1783080" cy="3535680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7620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44500"/>
            <a:ext cx="68580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3500"/>
            <a:ext cx="68580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620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15240"/>
            <a:ext cx="2413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FC3706-7C53-4CA9-98A8-045E2CD25D7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15240"/>
            <a:ext cx="3429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0000" y="15240"/>
            <a:ext cx="889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7" b="1">
                <a:solidFill>
                  <a:srgbClr val="FFFFFF"/>
                </a:solidFill>
              </a:defRPr>
            </a:lvl1pPr>
          </a:lstStyle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61970" rtl="0" eaLnBrk="1" latinLnBrk="0" hangingPunct="1">
        <a:spcBef>
          <a:spcPct val="0"/>
        </a:spcBef>
        <a:buNone/>
        <a:defRPr sz="3333" kern="1200" spc="-8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2394" indent="-152394" algn="l" defTabSz="7619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indent="-152394" algn="l" defTabSz="7619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609576" indent="-152394" algn="l" defTabSz="7619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38166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990560" indent="-114295" algn="l" defTabSz="7619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1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42954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295348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447742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1600136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abarpapua.co/jelang-pon-dinas-kesehatan-kabupaten-jayapura-tekan-angka-malaria/" TargetMode="External"/><Relationship Id="rId13" Type="http://schemas.openxmlformats.org/officeDocument/2006/relationships/hyperlink" Target="https://www.latham.london/2017/06/pharmaceuticals-in-the-environment-what-will-eu-environment-roadmap-mean-for-pharmaceuticals/" TargetMode="External"/><Relationship Id="rId3" Type="http://schemas.openxmlformats.org/officeDocument/2006/relationships/hyperlink" Target="https://www.aafp.org/news/health-of-the-public/20190220fluvaccine.html" TargetMode="External"/><Relationship Id="rId7" Type="http://schemas.openxmlformats.org/officeDocument/2006/relationships/hyperlink" Target="https://unsplash.com/photos/VbTcrQ-H8aE" TargetMode="External"/><Relationship Id="rId12" Type="http://schemas.openxmlformats.org/officeDocument/2006/relationships/hyperlink" Target="https://www.gponline.com/child-flu-vaccine-rationing-may-force-practices-turn-away-patients/respiratory-system/respiratory-system/article/131226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tb/areas-of-work/drug-resistant-tb/en/" TargetMode="External"/><Relationship Id="rId11" Type="http://schemas.openxmlformats.org/officeDocument/2006/relationships/hyperlink" Target="https://www.health.com/condition/cold-flu-sinus/flu-vaccine-nasal-spray" TargetMode="External"/><Relationship Id="rId5" Type="http://schemas.openxmlformats.org/officeDocument/2006/relationships/hyperlink" Target="https://recoveryaddictioncenter.com/inpatient-vs-outpatient-rehab-whats-the-difference/" TargetMode="External"/><Relationship Id="rId10" Type="http://schemas.openxmlformats.org/officeDocument/2006/relationships/hyperlink" Target="https://www.ft.com/content/bd574d3a-7345-11ea-95fe-fcd274e920ca" TargetMode="External"/><Relationship Id="rId4" Type="http://schemas.openxmlformats.org/officeDocument/2006/relationships/hyperlink" Target="https://indonesia.go.id/narasi/indonesia-dalam-angka/ekonomi/tes-pcr-sebagai-kunci-menekan-penularan" TargetMode="External"/><Relationship Id="rId9" Type="http://schemas.openxmlformats.org/officeDocument/2006/relationships/hyperlink" Target="https://covid19.go.id/edukasi/masyarakat-umum/jika-harus-tetap-bekerja-bagaimana-agar-kita-terhindar-dari-covid-1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2973" y="114300"/>
            <a:ext cx="7390585" cy="5486399"/>
            <a:chOff x="139729" y="142253"/>
            <a:chExt cx="8865911" cy="6563346"/>
          </a:xfrm>
        </p:grpSpPr>
        <p:sp>
          <p:nvSpPr>
            <p:cNvPr id="6" name="Right Triangle 5"/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Triangle 8"/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>
              <a:endCxn id="9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999432" y="329341"/>
            <a:ext cx="3081293" cy="631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 Kesehatan Masyarakat</a:t>
            </a:r>
          </a:p>
          <a:p>
            <a:r>
              <a:rPr lang="id-ID" sz="1167" b="1" spc="2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Fakultas Kesehatan Masyarakat</a:t>
            </a:r>
          </a:p>
          <a:p>
            <a:r>
              <a:rPr lang="id-ID" sz="1167" b="1" spc="2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Universitas Indonesia</a:t>
            </a:r>
            <a:endParaRPr lang="id-ID" sz="1500" b="1" spc="2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9" y="158328"/>
            <a:ext cx="655413" cy="8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12098" y="5136996"/>
            <a:ext cx="4881016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Program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Studi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Sarjana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Kesehatan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Masyarakat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, FKM UI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6442" y="1811041"/>
            <a:ext cx="7388259" cy="138928"/>
          </a:xfrm>
          <a:prstGeom prst="rect">
            <a:avLst/>
          </a:prstGeom>
          <a:solidFill>
            <a:srgbClr val="7FD1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 spc="10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2973" y="3559466"/>
            <a:ext cx="7369697" cy="138928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 spc="10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149" y="2187237"/>
            <a:ext cx="6739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PENYAKIT MENULAR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028276" y="974504"/>
            <a:ext cx="1278571" cy="348878"/>
            <a:chOff x="7220345" y="1211508"/>
            <a:chExt cx="1534285" cy="502384"/>
          </a:xfrm>
        </p:grpSpPr>
        <p:sp>
          <p:nvSpPr>
            <p:cNvPr id="36" name="Rectangle 35"/>
            <p:cNvSpPr/>
            <p:nvPr/>
          </p:nvSpPr>
          <p:spPr>
            <a:xfrm>
              <a:off x="7220345" y="1257685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0345" y="1441698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9350" y="1211508"/>
              <a:ext cx="1305896" cy="5023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67" b="1" spc="500" dirty="0">
                  <a:solidFill>
                    <a:srgbClr val="0000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SESI 7</a:t>
              </a:r>
              <a:endParaRPr lang="en-US" sz="75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F8C4BB-7404-4CC7-824B-8DC2948CDD38}"/>
              </a:ext>
            </a:extLst>
          </p:cNvPr>
          <p:cNvCxnSpPr>
            <a:cxnSpLocks/>
          </p:cNvCxnSpPr>
          <p:nvPr/>
        </p:nvCxnSpPr>
        <p:spPr>
          <a:xfrm>
            <a:off x="112973" y="114299"/>
            <a:ext cx="705789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6" y="926179"/>
            <a:ext cx="6858000" cy="8255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TINDAKAN TERHADAP PENEMUAN KASUS PENYAKIT</a:t>
            </a:r>
          </a:p>
        </p:txBody>
      </p:sp>
      <p:sp>
        <p:nvSpPr>
          <p:cNvPr id="5" name="Persegi Panjang: Sudut Lengkung 4">
            <a:extLst>
              <a:ext uri="{FF2B5EF4-FFF2-40B4-BE49-F238E27FC236}">
                <a16:creationId xmlns:a16="http://schemas.microsoft.com/office/drawing/2014/main" id="{57799A0D-603B-4402-A127-F77F7B006CAA}"/>
              </a:ext>
            </a:extLst>
          </p:cNvPr>
          <p:cNvSpPr/>
          <p:nvPr/>
        </p:nvSpPr>
        <p:spPr>
          <a:xfrm>
            <a:off x="482600" y="2019428"/>
            <a:ext cx="4635500" cy="50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Isolasi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atau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karantina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belum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ditemukan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d-ID" sz="1667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ersegi Panjang: Sudut Lengkung 5">
            <a:extLst>
              <a:ext uri="{FF2B5EF4-FFF2-40B4-BE49-F238E27FC236}">
                <a16:creationId xmlns:a16="http://schemas.microsoft.com/office/drawing/2014/main" id="{F0BCB3FC-BE73-424B-B993-C4E95A5EB62F}"/>
              </a:ext>
            </a:extLst>
          </p:cNvPr>
          <p:cNvSpPr/>
          <p:nvPr/>
        </p:nvSpPr>
        <p:spPr>
          <a:xfrm>
            <a:off x="482600" y="2781428"/>
            <a:ext cx="4191000" cy="825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Segera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lakukan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pengobatan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sudah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endParaRPr lang="en-US" sz="1667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mengurangi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risiko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penularan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d-ID" sz="1667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ersegi Panjang: Sudut Lengkung 6">
            <a:extLst>
              <a:ext uri="{FF2B5EF4-FFF2-40B4-BE49-F238E27FC236}">
                <a16:creationId xmlns:a16="http://schemas.microsoft.com/office/drawing/2014/main" id="{A073B563-B6C9-4A9D-9E8C-89A30F870AFF}"/>
              </a:ext>
            </a:extLst>
          </p:cNvPr>
          <p:cNvSpPr/>
          <p:nvPr/>
        </p:nvSpPr>
        <p:spPr>
          <a:xfrm>
            <a:off x="492760" y="3860928"/>
            <a:ext cx="5334000" cy="63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Pengobatan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mengurangi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infeksi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virus dan risiko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penularan</a:t>
            </a:r>
            <a:endParaRPr lang="id-ID" sz="1667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ersegi Panjang: Sudut Lengkung 7">
            <a:extLst>
              <a:ext uri="{FF2B5EF4-FFF2-40B4-BE49-F238E27FC236}">
                <a16:creationId xmlns:a16="http://schemas.microsoft.com/office/drawing/2014/main" id="{0B8B7362-4E03-407F-B74C-A06C0BBAC5E1}"/>
              </a:ext>
            </a:extLst>
          </p:cNvPr>
          <p:cNvSpPr/>
          <p:nvPr/>
        </p:nvSpPr>
        <p:spPr>
          <a:xfrm>
            <a:off x="500380" y="4749928"/>
            <a:ext cx="5334000" cy="50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Pengobatan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TB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mengurangi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infektivitas</a:t>
            </a:r>
            <a:r>
              <a:rPr lang="en-US" sz="16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</a:t>
            </a:r>
            <a:endParaRPr lang="id-ID" sz="1667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ambar 11">
            <a:extLst>
              <a:ext uri="{FF2B5EF4-FFF2-40B4-BE49-F238E27FC236}">
                <a16:creationId xmlns:a16="http://schemas.microsoft.com/office/drawing/2014/main" id="{4B9C737D-FE1F-4FF7-AE73-FB39DAC3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2144100"/>
            <a:ext cx="1539240" cy="1539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FBD8DC-EC49-4E62-BCD3-C113DBCE1EBD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78D5EB65-2F13-408C-81D9-4D416AF1F607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FDA31B-FBF2-4CC6-ADC0-7E5B24928F72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DE0D00-835B-413F-88A5-36DDEC75F2F4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2C339520-BB0F-4FAA-A42D-4DAD804A4D32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AE0C6A-3C58-4023-8DBF-6B846A1F61FD}"/>
                </a:ext>
              </a:extLst>
            </p:cNvPr>
            <p:cNvCxnSpPr>
              <a:endCxn id="15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1D1B-7DBB-41CF-B5F2-84E6BA1EE011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3B88092-0166-4A15-AFE0-3854D0FC45F5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A4C9E1-A64D-4361-BCB9-C7313468194F}"/>
              </a:ext>
            </a:extLst>
          </p:cNvPr>
          <p:cNvGrpSpPr/>
          <p:nvPr/>
        </p:nvGrpSpPr>
        <p:grpSpPr>
          <a:xfrm>
            <a:off x="198013" y="449113"/>
            <a:ext cx="5315453" cy="321529"/>
            <a:chOff x="358402" y="228600"/>
            <a:chExt cx="1534285" cy="40011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1754D9-F68F-4F7E-88FF-5F246904F866}"/>
                </a:ext>
              </a:extLst>
            </p:cNvPr>
            <p:cNvSpPr/>
            <p:nvPr/>
          </p:nvSpPr>
          <p:spPr>
            <a:xfrm>
              <a:off x="358402" y="228600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7FDECD-E5A6-4D69-9347-465D016D4403}"/>
                </a:ext>
              </a:extLst>
            </p:cNvPr>
            <p:cNvSpPr/>
            <p:nvPr/>
          </p:nvSpPr>
          <p:spPr>
            <a:xfrm>
              <a:off x="358402" y="412613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D0D77EC-3F4B-4B74-9EAD-18FC34DA2EF4}"/>
              </a:ext>
            </a:extLst>
          </p:cNvPr>
          <p:cNvSpPr/>
          <p:nvPr/>
        </p:nvSpPr>
        <p:spPr>
          <a:xfrm>
            <a:off x="412374" y="438953"/>
            <a:ext cx="4985126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b="1" spc="5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SKRINING DAN PENEMUAN KASUS</a:t>
            </a:r>
            <a:endParaRPr lang="en-US" sz="750" b="1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92681"/>
            <a:ext cx="6858000" cy="8255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RESISTENSI TERHADAP OBAT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01BB3-157C-492B-B319-4BE148170C23}"/>
              </a:ext>
            </a:extLst>
          </p:cNvPr>
          <p:cNvSpPr txBox="1">
            <a:spLocks/>
          </p:cNvSpPr>
          <p:nvPr/>
        </p:nvSpPr>
        <p:spPr>
          <a:xfrm>
            <a:off x="76198" y="1715302"/>
            <a:ext cx="4241801" cy="353073"/>
          </a:xfrm>
          <a:prstGeom prst="rect">
            <a:avLst/>
          </a:prstGeom>
          <a:solidFill>
            <a:schemeClr val="accent2"/>
          </a:solidFill>
        </p:spPr>
        <p:txBody>
          <a:bodyPr vert="horz" lIns="76200" tIns="38100" rIns="76200" bIns="3810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Mengapa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resisten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65E93-F79D-42E3-ABC7-E1BD46D5E427}"/>
              </a:ext>
            </a:extLst>
          </p:cNvPr>
          <p:cNvSpPr txBox="1">
            <a:spLocks/>
          </p:cNvSpPr>
          <p:nvPr/>
        </p:nvSpPr>
        <p:spPr>
          <a:xfrm>
            <a:off x="381000" y="2124671"/>
            <a:ext cx="7048500" cy="1431329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85" indent="-380985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antibiotik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berlebihan</a:t>
            </a:r>
            <a:endParaRPr lang="en-US" sz="16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85" indent="-380985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id-ID" sz="1667" dirty="0">
                <a:latin typeface="Calibri" panose="020F0502020204030204" pitchFamily="34" charset="0"/>
                <a:cs typeface="Calibri" panose="020F0502020204030204" pitchFamily="34" charset="0"/>
              </a:rPr>
              <a:t>Pen</a:t>
            </a:r>
            <a:r>
              <a:rPr lang="en-GB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ggunaan</a:t>
            </a:r>
            <a:r>
              <a:rPr lang="id-ID" sz="1667" dirty="0">
                <a:latin typeface="Calibri" panose="020F0502020204030204" pitchFamily="34" charset="0"/>
                <a:cs typeface="Calibri" panose="020F0502020204030204" pitchFamily="34" charset="0"/>
              </a:rPr>
              <a:t> antibiotik </a:t>
            </a:r>
            <a:r>
              <a:rPr lang="en-GB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GB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GB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dosis</a:t>
            </a:r>
            <a:r>
              <a:rPr lang="en-GB" sz="1667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dianjurkan</a:t>
            </a:r>
            <a:endParaRPr lang="id-ID" sz="1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4C029A-0D97-4167-BB16-8C3E5F303194}"/>
              </a:ext>
            </a:extLst>
          </p:cNvPr>
          <p:cNvSpPr txBox="1">
            <a:spLocks/>
          </p:cNvSpPr>
          <p:nvPr/>
        </p:nvSpPr>
        <p:spPr>
          <a:xfrm>
            <a:off x="76198" y="3643624"/>
            <a:ext cx="4224022" cy="353073"/>
          </a:xfrm>
          <a:prstGeom prst="rect">
            <a:avLst/>
          </a:prstGeom>
          <a:solidFill>
            <a:schemeClr val="accent2"/>
          </a:solidFill>
        </p:spPr>
        <p:txBody>
          <a:bodyPr vert="horz" lIns="76200" tIns="38100" rIns="76200" bIns="3810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Cara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mencegah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resisten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F46776-848C-4E2B-910E-58A22D9E8F68}"/>
              </a:ext>
            </a:extLst>
          </p:cNvPr>
          <p:cNvSpPr txBox="1">
            <a:spLocks/>
          </p:cNvSpPr>
          <p:nvPr/>
        </p:nvSpPr>
        <p:spPr>
          <a:xfrm>
            <a:off x="381000" y="4052994"/>
            <a:ext cx="7048500" cy="353073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85" indent="-380985">
              <a:buClr>
                <a:schemeClr val="tx1"/>
              </a:buClr>
              <a:buAutoNum type="arabicPeriod"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antibiotik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petunjuk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12FC87-C14C-4FFB-A3EC-C71817ADDBE5}"/>
              </a:ext>
            </a:extLst>
          </p:cNvPr>
          <p:cNvSpPr txBox="1">
            <a:spLocks/>
          </p:cNvSpPr>
          <p:nvPr/>
        </p:nvSpPr>
        <p:spPr>
          <a:xfrm>
            <a:off x="775970" y="4449247"/>
            <a:ext cx="7048500" cy="353073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pengawas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minum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penderita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TB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426A42-288B-4484-A8CA-BC263E3ADA67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C1A3A876-9A4D-4E78-BA38-46824E80603B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9D791-16EA-49C0-9E44-6D274E517A69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37D166-BF64-4F22-A911-EB3A453BDB65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C6409530-8BD4-44C1-81F0-BFDC4629B44B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2DB519-F33C-4301-A9B4-EDB0694EA576}"/>
                </a:ext>
              </a:extLst>
            </p:cNvPr>
            <p:cNvCxnSpPr>
              <a:endCxn id="14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3B134A-1427-452E-B4FF-5F334A5BF257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F5E81-CB5A-4B11-A774-4CAE9B829331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08A7C7-9808-4B70-AAC2-A3017D968B21}"/>
              </a:ext>
            </a:extLst>
          </p:cNvPr>
          <p:cNvGrpSpPr/>
          <p:nvPr/>
        </p:nvGrpSpPr>
        <p:grpSpPr>
          <a:xfrm>
            <a:off x="207364" y="449114"/>
            <a:ext cx="2798043" cy="287269"/>
            <a:chOff x="358402" y="228600"/>
            <a:chExt cx="1534285" cy="4001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544B-35A1-4A83-90B6-51DA23B9B7E2}"/>
                </a:ext>
              </a:extLst>
            </p:cNvPr>
            <p:cNvSpPr/>
            <p:nvPr/>
          </p:nvSpPr>
          <p:spPr>
            <a:xfrm>
              <a:off x="358402" y="228600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1FBC57-BBED-441D-B32C-F4159CA4ABD5}"/>
                </a:ext>
              </a:extLst>
            </p:cNvPr>
            <p:cNvSpPr/>
            <p:nvPr/>
          </p:nvSpPr>
          <p:spPr>
            <a:xfrm>
              <a:off x="358402" y="412613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0427C-6BE4-4F02-B6D4-4B7970762E5E}"/>
              </a:ext>
            </a:extLst>
          </p:cNvPr>
          <p:cNvSpPr/>
          <p:nvPr/>
        </p:nvSpPr>
        <p:spPr>
          <a:xfrm>
            <a:off x="272672" y="412918"/>
            <a:ext cx="2732751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b="1" spc="5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RESISTENSI OBAT</a:t>
            </a:r>
            <a:endParaRPr lang="en-US" sz="750" b="1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D880F3-103C-4420-A862-289A57D0D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66702"/>
            <a:ext cx="2041721" cy="13611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71F206-CC71-4FB7-A331-F815E9044AB3}"/>
              </a:ext>
            </a:extLst>
          </p:cNvPr>
          <p:cNvSpPr txBox="1"/>
          <p:nvPr/>
        </p:nvSpPr>
        <p:spPr>
          <a:xfrm>
            <a:off x="5400258" y="3996697"/>
            <a:ext cx="18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/>
              <a:t>Tuberkulosis</a:t>
            </a:r>
          </a:p>
        </p:txBody>
      </p:sp>
    </p:spTree>
    <p:extLst>
      <p:ext uri="{BB962C8B-B14F-4D97-AF65-F5344CB8AC3E}">
        <p14:creationId xmlns:p14="http://schemas.microsoft.com/office/powerpoint/2010/main" val="38427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TUGAS MAHASISWA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78000"/>
            <a:ext cx="7048500" cy="3196167"/>
          </a:xfrm>
        </p:spPr>
        <p:txBody>
          <a:bodyPr>
            <a:normAutofit/>
          </a:bodyPr>
          <a:lstStyle/>
          <a:p>
            <a:pPr marL="380985" indent="-380985" algn="just">
              <a:buClr>
                <a:schemeClr val="tx1"/>
              </a:buClr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Mengapa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beban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menular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dikendalikan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80985" indent="-380985" algn="just">
              <a:buClr>
                <a:schemeClr val="tx1"/>
              </a:buClr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Jelaskan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klasifikasi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menular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beserta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contohnya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380985" indent="-380985" algn="just">
              <a:buClr>
                <a:schemeClr val="tx1"/>
              </a:buClr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menular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persebarannya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dunia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bandingkan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negara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negara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berkembang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380985" indent="-380985" algn="just">
              <a:buClr>
                <a:schemeClr val="tx1"/>
              </a:buClr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Uraikan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intervensi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mencegah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penyebaran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menular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85" indent="-380985" algn="just">
              <a:buClr>
                <a:schemeClr val="tx1"/>
              </a:buClr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Jelaskan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mengapa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cacar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dieradikasi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3CA977-F73B-447D-B83C-A09D0083BB21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F9619E18-E21A-4EAE-A6FB-C4FB3CBE1FC8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1651B5-6906-45E9-A48F-AB387DA640AF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9F5882-E94F-4595-A5A4-C9083B1FF11D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91CF81EE-7C94-4DF7-8D5E-77A9AD879CCC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90D04E8-651A-46D7-8832-492D297A34B8}"/>
                </a:ext>
              </a:extLst>
            </p:cNvPr>
            <p:cNvCxnSpPr>
              <a:endCxn id="8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505CD2-E273-498F-9F85-EF6E56710A2A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36CC76-0DFF-4721-A18B-81EA3B7749FD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</p:spTree>
    <p:extLst>
      <p:ext uri="{BB962C8B-B14F-4D97-AF65-F5344CB8AC3E}">
        <p14:creationId xmlns:p14="http://schemas.microsoft.com/office/powerpoint/2010/main" val="27555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RUJUKAN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6858000" cy="3259667"/>
          </a:xfrm>
        </p:spPr>
        <p:txBody>
          <a:bodyPr>
            <a:normAutofit fontScale="92500"/>
          </a:bodyPr>
          <a:lstStyle/>
          <a:p>
            <a:pPr marL="380985" indent="-380985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  <a:tabLst>
                <a:tab pos="244730" algn="l"/>
              </a:tabLst>
            </a:pP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Djuwita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Ratna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2013.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Epidemiologi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Menlar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Menular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Dipresentasikan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Mata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Kuliah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Pengantar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Epidemiologi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FKM UI.</a:t>
            </a:r>
          </a:p>
          <a:p>
            <a:pPr marL="380985" indent="-380985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  <a:tabLst>
                <a:tab pos="244730" algn="l"/>
              </a:tabLst>
            </a:pPr>
            <a:endParaRPr lang="en-US" sz="1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85" indent="-380985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  <a:tabLst>
                <a:tab pos="244730" algn="l"/>
              </a:tabLst>
            </a:pP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Riegelman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Richard. 2010 Public Health 101. USA: Jones &amp;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Barlett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Learning.</a:t>
            </a:r>
          </a:p>
          <a:p>
            <a:pPr marL="380985" indent="-380985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  <a:tabLst>
                <a:tab pos="244730" algn="l"/>
              </a:tabLst>
            </a:pPr>
            <a:endParaRPr lang="en-US" sz="1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85" indent="-380985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  <a:tabLst>
                <a:tab pos="244730" algn="l"/>
              </a:tabLst>
            </a:pP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Peta Kesehatan Indonesia, 2008.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Surveilans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Epidemiologi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Kementrian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</a:t>
            </a:r>
            <a:endParaRPr lang="fi-FI" sz="1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85" indent="-380985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  <a:tabLst>
                <a:tab pos="244730" algn="l"/>
              </a:tabLst>
            </a:pPr>
            <a:endParaRPr lang="en-US" sz="1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85" indent="-380985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  <a:tabLst>
                <a:tab pos="244730" algn="l"/>
              </a:tabLst>
            </a:pP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Skolnik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Richard. 2008. Global Health 101 Second Edition. USA: Jones &amp; </a:t>
            </a:r>
            <a:r>
              <a:rPr lang="en-US" sz="16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Barlett</a:t>
            </a:r>
            <a:r>
              <a:rPr lang="en-US" sz="1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Learning.</a:t>
            </a:r>
          </a:p>
          <a:p>
            <a:pPr marL="380985" indent="-380985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33F048-3235-410A-A932-BC0B8FB59606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5BF2575-B10B-4412-83AA-5941CDF043F9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7D17DB-3FDE-4854-ACA6-003F569D2E71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F294B13-1934-4087-8F63-A23C9DB7EC76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F0580D0-81B0-4B74-B366-20D42BEB512E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6A9C16B-D381-4058-B883-E91438FB134E}"/>
                </a:ext>
              </a:extLst>
            </p:cNvPr>
            <p:cNvCxnSpPr>
              <a:endCxn id="8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DAA5DA-67D1-4052-9F6C-8E9A879E588E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25FBC-782D-411F-B30E-CE689C0A7C6B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</p:spTree>
    <p:extLst>
      <p:ext uri="{BB962C8B-B14F-4D97-AF65-F5344CB8AC3E}">
        <p14:creationId xmlns:p14="http://schemas.microsoft.com/office/powerpoint/2010/main" val="13888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RUJUKAN GAMBAR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13" y="1181101"/>
            <a:ext cx="7131442" cy="4089399"/>
          </a:xfrm>
        </p:spPr>
        <p:txBody>
          <a:bodyPr>
            <a:noAutofit/>
          </a:bodyPr>
          <a:lstStyle/>
          <a:p>
            <a:pPr marL="228600" indent="-2286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Michel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Boulé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https://unsplash.com/s/photos/mosquitos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AAFP. 2019. 2018-2019 Influenza Vaccine Is Effective, Says CDC.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https://www.aafp.org/news/health-of-the-public/20190220fluvaccine.html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Portal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Indonesia. 2020.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Pandemi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Covid-19: </a:t>
            </a:r>
            <a:r>
              <a:rPr lang="id-ID" sz="800" dirty="0">
                <a:latin typeface="Calibri" panose="020F0502020204030204" pitchFamily="34" charset="0"/>
                <a:cs typeface="Calibri" panose="020F0502020204030204" pitchFamily="34" charset="0"/>
              </a:rPr>
              <a:t>Tes PCR sebagai Kunci Menekan Penularan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https://indonesia.go.id/narasi/indonesia-dalam-angka/ekonomi/tes-pcr-sebagai-kunci-menekan-penularan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Alcohol Addiction Recovery Place. 2018. Inpatient vs Outpatient Rehab: What’s the Difference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https://recoveryaddictioncenter.com/inpatient-vs-outpatient-rehab-whats-the-difference/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WHO. 2020. Tuberkulosis (TB).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https://www.who.int/tb/areas-of-work/drug-resistant-tb/en/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Rizal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Hilman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https://unsplash.com/photos/VbTcrQ-H8aE</a:t>
            </a: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Kabar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Papua. 2019. </a:t>
            </a:r>
            <a:r>
              <a:rPr lang="id-ID" sz="800" dirty="0">
                <a:latin typeface="Calibri" panose="020F0502020204030204" pitchFamily="34" charset="0"/>
                <a:cs typeface="Calibri" panose="020F0502020204030204" pitchFamily="34" charset="0"/>
              </a:rPr>
              <a:t>Jelang PON, Dinas Kesehatan Kabupaten Jayapura Tekan Angka Malaria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https://kabarpapua.co/jelang-pon-dinas-kesehatan-kabupaten-jayapura-tekan-angka-malaria/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Reproductive Health Supplies Coalition. </a:t>
            </a:r>
            <a:r>
              <a:rPr lang="en-US" sz="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https://unsplash.com/photos/Wb-rLP27Gvo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Gugus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Tugas Covid-19. 2020. </a:t>
            </a:r>
            <a:r>
              <a:rPr lang="id-ID" sz="800" dirty="0">
                <a:latin typeface="Calibri" panose="020F0502020204030204" pitchFamily="34" charset="0"/>
                <a:cs typeface="Calibri" panose="020F0502020204030204" pitchFamily="34" charset="0"/>
              </a:rPr>
              <a:t>Jika Harus Tetap Bekerja, Bagaimana Agar Kita Terhindar Dari COVID-19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https://covid19.go.id/edukasi/masyarakat-umum/jika-harus-tetap-bekerja-bagaimana-agar-kita-terhindar-dari-covid-19</a:t>
            </a:r>
            <a:endParaRPr lang="id-ID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Financial Times. 2020. Britain’s NHS needs more than plaudits to beat Covid-19.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https://www.ft.com/content/bd574d3a-7345-11ea-95fe-fcd274e920ca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CDC. </a:t>
            </a:r>
            <a:r>
              <a:rPr lang="en-US" sz="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https://unsplash.com/photos/_zFRhU7jqzc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Ted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Aljibe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via AFP. China Daily HK. 2019. Polio scare as Malaysia reports first case in 27 years. </a:t>
            </a:r>
            <a:r>
              <a:rPr lang="en-US" sz="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https://www.chinadailyhk.com/articles/28/19/11/1575874333994.html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Gardner, Amanda. 2019. The Nasal Spray Flu Vaccine May Be Less Effective Than the Shot—so Should You Get It?.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https://www.health.com/condition/cold-flu-sinus/flu-vaccine-nasal-spray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Robinson, Stephen. 2014. Child flu vaccine 'rationing' may force practices to turn away patients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https://www.gponline.com/child-flu-vaccine-rationing-may-force-practices-turn-away-patients/respiratory-system/respiratory-system/article/1312261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Scott Graham. </a:t>
            </a:r>
            <a:r>
              <a:rPr lang="en-US" sz="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https://unsplash.com/photos/OQMZwNd3ThU</a:t>
            </a:r>
          </a:p>
          <a:p>
            <a:pPr marL="228600" indent="-2286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United Nations COVID-19 Response. </a:t>
            </a:r>
            <a:r>
              <a:rPr lang="en-US" sz="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https://unsplash.com/photos/m6OZNfmo2Dk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National Cancer Institute. </a:t>
            </a:r>
            <a:r>
              <a:rPr lang="en-US" sz="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https://unsplash.com/photos/9k4Fglw6eFQ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Latham, Watkins, LLP. 2017. </a:t>
            </a:r>
            <a:r>
              <a:rPr lang="id-ID" sz="800" dirty="0">
                <a:latin typeface="Calibri" panose="020F0502020204030204" pitchFamily="34" charset="0"/>
                <a:cs typeface="Calibri" panose="020F0502020204030204" pitchFamily="34" charset="0"/>
              </a:rPr>
              <a:t>Pharmaceuticals in The Environment: What will EU Environment Roadmap Mean for Pharmaceuticals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?. </a:t>
            </a:r>
            <a:r>
              <a:rPr lang="id-ID" sz="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https://www.latham.london/2017/06/pharmaceuticals-in-the-environment-what-will-eu-environment-roadmap-mean-for-pharmaceuticals/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Volodymyr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Hryshchenko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https://unsplash.com/photos/e8YFkjN2CzY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11D374-C604-448E-919C-46820E3F1181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AD41510-524A-4521-B5B4-C43DEDE49F25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1B2521-0124-4429-9739-7B72884931A3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B31AA0-66CC-4AE1-A9B3-8DC9FCA30CBB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A922073-7C78-4218-95F8-257517408E20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97D6B5-245D-4B4D-B0AA-4079B12CE244}"/>
                </a:ext>
              </a:extLst>
            </p:cNvPr>
            <p:cNvCxnSpPr>
              <a:endCxn id="8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D6264F-DA03-44A5-BA5A-67B27545DF2F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1DBFD32-0387-405A-8539-07B13F756441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</p:spTree>
    <p:extLst>
      <p:ext uri="{BB962C8B-B14F-4D97-AF65-F5344CB8AC3E}">
        <p14:creationId xmlns:p14="http://schemas.microsoft.com/office/powerpoint/2010/main" val="13395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UCAPAN TERIMA KASIH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2000"/>
            <a:ext cx="6858000" cy="294216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d-ID" dirty="0">
                <a:latin typeface="Calibri" panose="020F0502020204030204" pitchFamily="34" charset="0"/>
                <a:cs typeface="Calibri" panose="020F0502020204030204" pitchFamily="34" charset="0"/>
              </a:rPr>
              <a:t>Tim pengajar Mata Kuliah Dasar Kesehatan Masyarakat mengucapkan terima kasih kepada Universitas Indonesia yang telah mendanai Video ini dengan proyek hibah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CC33B-1700-45CB-94CA-7A9B5FF6AA2F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C69CE08-B1DE-436D-AEAB-851626BF775E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A589D94-1F10-44D4-BA6D-97BD21835CAB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9D7303-86E7-4A21-B861-448067052A7A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2C6FA697-110D-4B17-8B58-C17E632B3DFB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2DFAA5-D13D-4297-BD9E-35EFF8BC21BB}"/>
                </a:ext>
              </a:extLst>
            </p:cNvPr>
            <p:cNvCxnSpPr>
              <a:endCxn id="8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02B5B1-0E62-4397-A375-FBA4BA5BC246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44F63C8-B234-4609-9DEA-AD150A5E742A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</p:spTree>
    <p:extLst>
      <p:ext uri="{BB962C8B-B14F-4D97-AF65-F5344CB8AC3E}">
        <p14:creationId xmlns:p14="http://schemas.microsoft.com/office/powerpoint/2010/main" val="5585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BC5BFCE-FEA6-4D39-AE35-906387AECCFF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DE37F28-CFF1-41C0-986E-3F9252CA9A18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B23A7C-681A-41D7-BA6D-1B4E9E8AB9BA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1853C4-36BC-4B7F-84FA-BFE9BCD6D02E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3CEAD011-3F87-4453-942C-94EF68724096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3BA9EC-873D-4293-9E38-DE97EB6247FE}"/>
                </a:ext>
              </a:extLst>
            </p:cNvPr>
            <p:cNvCxnSpPr>
              <a:endCxn id="10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4B6AB2-7EC6-451B-8D1E-FB16F17D6DE1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AF69AAD-7C16-41A4-85A7-C1ED0D54D1B5}"/>
              </a:ext>
            </a:extLst>
          </p:cNvPr>
          <p:cNvSpPr/>
          <p:nvPr/>
        </p:nvSpPr>
        <p:spPr>
          <a:xfrm>
            <a:off x="965394" y="695491"/>
            <a:ext cx="3446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b="1" spc="2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Fakultas Kesehatan Masyarakat</a:t>
            </a:r>
          </a:p>
          <a:p>
            <a:r>
              <a:rPr lang="id-ID" sz="1400" b="1" spc="2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Universitas Indonesia</a:t>
            </a:r>
            <a:endParaRPr lang="id-ID" b="1" spc="2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8" descr="D:\It's Picture\Universitas Indonesia\logo-ui-frame-black.png">
            <a:extLst>
              <a:ext uri="{FF2B5EF4-FFF2-40B4-BE49-F238E27FC236}">
                <a16:creationId xmlns:a16="http://schemas.microsoft.com/office/drawing/2014/main" id="{A02983E1-8224-4FF8-BC3C-FBD141B5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352084"/>
            <a:ext cx="655413" cy="8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102B98-F0B8-4CEE-8BCC-17096A2D9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2042274"/>
            <a:ext cx="7620000" cy="17534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3855FC-FB7E-4F60-90D3-950F89C5659F}"/>
              </a:ext>
            </a:extLst>
          </p:cNvPr>
          <p:cNvSpPr txBox="1"/>
          <p:nvPr/>
        </p:nvSpPr>
        <p:spPr>
          <a:xfrm>
            <a:off x="2586521" y="4631852"/>
            <a:ext cx="4881080" cy="60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Mata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Kuliah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Dasar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Kesehatan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Masyarakat</a:t>
            </a:r>
          </a:p>
          <a:p>
            <a:pPr algn="ctr"/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Program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Studi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Sarjana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</a:t>
            </a:r>
            <a:r>
              <a:rPr lang="en-US" sz="1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Kesehatan</a:t>
            </a:r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Masyarakat, FKM UI</a:t>
            </a:r>
          </a:p>
        </p:txBody>
      </p:sp>
    </p:spTree>
    <p:extLst>
      <p:ext uri="{BB962C8B-B14F-4D97-AF65-F5344CB8AC3E}">
        <p14:creationId xmlns:p14="http://schemas.microsoft.com/office/powerpoint/2010/main" val="38664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4865D14-A9C8-4EA0-9CF4-061A722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0" y="565717"/>
            <a:ext cx="6858000" cy="825500"/>
          </a:xfrm>
        </p:spPr>
        <p:txBody>
          <a:bodyPr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 PEMBELAJARAN</a:t>
            </a:r>
          </a:p>
        </p:txBody>
      </p:sp>
      <p:graphicFrame>
        <p:nvGraphicFramePr>
          <p:cNvPr id="4" name="Tampungan Konten 3">
            <a:extLst>
              <a:ext uri="{FF2B5EF4-FFF2-40B4-BE49-F238E27FC236}">
                <a16:creationId xmlns:a16="http://schemas.microsoft.com/office/drawing/2014/main" id="{2CC0DBE1-7AB3-4164-A83F-BD59665FA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709077"/>
              </p:ext>
            </p:extLst>
          </p:nvPr>
        </p:nvGraphicFramePr>
        <p:xfrm>
          <a:off x="230210" y="1391217"/>
          <a:ext cx="7239000" cy="417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96DAA4-4814-4559-8CFB-8B1F77B4EC6B}"/>
              </a:ext>
            </a:extLst>
          </p:cNvPr>
          <p:cNvSpPr txBox="1">
            <a:spLocks/>
          </p:cNvSpPr>
          <p:nvPr/>
        </p:nvSpPr>
        <p:spPr>
          <a:xfrm>
            <a:off x="381000" y="1690942"/>
            <a:ext cx="4826000" cy="3810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500" b="1" kern="1000" spc="42" dirty="0">
                <a:latin typeface="Calibri" panose="020F0502020204030204" pitchFamily="34" charset="0"/>
                <a:cs typeface="Calibri" panose="020F0502020204030204" pitchFamily="34" charset="0"/>
              </a:rPr>
              <a:t>Mahasiswa mampu menjelaskan: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4C2DA-565F-4336-BD50-B21A4F0614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5" y="405455"/>
            <a:ext cx="783465" cy="1075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0CB379-B24E-4E66-B244-E28B14B69C0F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E58594-5539-4AAD-B6FE-B64C9D38186C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2009F56C-6B69-4D4D-B5EE-5E554FA7F3A2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11B97B-9605-44CC-8E3A-408BA7965805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3E2A72-E6A8-436F-B6CE-FFD97D4F9DE8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5C0F719E-A275-4009-97C8-35B380499C65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2B4846-B914-44DF-B02E-DBE3A8D57AEA}"/>
                </a:ext>
              </a:extLst>
            </p:cNvPr>
            <p:cNvCxnSpPr>
              <a:endCxn id="12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744B11-09C2-4014-A90B-8E8DE851F6CA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5460" y="665647"/>
            <a:ext cx="2461910" cy="277854"/>
            <a:chOff x="358402" y="228600"/>
            <a:chExt cx="1534285" cy="400110"/>
          </a:xfrm>
        </p:grpSpPr>
        <p:sp>
          <p:nvSpPr>
            <p:cNvPr id="14" name="Rectangle 13"/>
            <p:cNvSpPr/>
            <p:nvPr/>
          </p:nvSpPr>
          <p:spPr>
            <a:xfrm>
              <a:off x="358402" y="228600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402" y="412613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0768" y="629450"/>
            <a:ext cx="2414410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b="1" spc="5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TERMINOLOGI</a:t>
            </a:r>
            <a:endParaRPr lang="en-US" sz="750" b="1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4847" y="1360177"/>
            <a:ext cx="4907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PENYAKIT MENULAR </a:t>
            </a:r>
          </a:p>
          <a:p>
            <a:pPr algn="ctr"/>
            <a:r>
              <a:rPr lang="en-US" sz="2400" b="1" spc="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spc="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Communicable Diseases</a:t>
            </a:r>
            <a:r>
              <a:rPr lang="en-US" sz="2400" b="1" spc="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Kotak Teks 18">
            <a:extLst>
              <a:ext uri="{FF2B5EF4-FFF2-40B4-BE49-F238E27FC236}">
                <a16:creationId xmlns:a16="http://schemas.microsoft.com/office/drawing/2014/main" id="{6516EFE2-14E7-4B35-95B3-130C735630FE}"/>
              </a:ext>
            </a:extLst>
          </p:cNvPr>
          <p:cNvSpPr txBox="1"/>
          <p:nvPr/>
        </p:nvSpPr>
        <p:spPr>
          <a:xfrm>
            <a:off x="614762" y="2740092"/>
            <a:ext cx="6406193" cy="155711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0" tIns="63500" rIns="63500" bIns="63500" numCol="1" spcCol="1270" anchor="ctr" anchorCtr="0">
            <a:noAutofit/>
          </a:bodyPr>
          <a:lstStyle/>
          <a:p>
            <a:pPr algn="ctr" defTabSz="740804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Penyakit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yang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disebabkan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oleh </a:t>
            </a:r>
            <a:r>
              <a:rPr lang="en-US" sz="1500" b="1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organisme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yang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memiliki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b="1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kemampuan</a:t>
            </a:r>
            <a:r>
              <a:rPr lang="en-US" sz="1500" b="1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untuk </a:t>
            </a:r>
            <a:r>
              <a:rPr lang="en-US" sz="1500" b="1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berpindah</a:t>
            </a:r>
            <a:r>
              <a:rPr lang="en-US" sz="1500" b="1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dari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binatang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satu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ke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binatang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lain,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binatang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ke orang, orang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satu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ke orang yang lain,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ataupun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orang ke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binatang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baik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secara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b="1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langsung</a:t>
            </a:r>
            <a:r>
              <a:rPr lang="en-US" sz="1500" b="1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b="1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maupun</a:t>
            </a:r>
            <a:r>
              <a:rPr lang="en-US" sz="1500" b="1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b="1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dengan</a:t>
            </a:r>
            <a:r>
              <a:rPr lang="en-US" sz="1500" b="1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500" b="1" spc="42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perantara</a:t>
            </a:r>
            <a:r>
              <a:rPr lang="en-US" sz="1500" spc="42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id-ID" sz="1500" spc="42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E5D2E62B-8E7D-4379-84A9-EA798EAB7DC4}"/>
              </a:ext>
            </a:extLst>
          </p:cNvPr>
          <p:cNvGrpSpPr/>
          <p:nvPr/>
        </p:nvGrpSpPr>
        <p:grpSpPr>
          <a:xfrm>
            <a:off x="1479541" y="4564045"/>
            <a:ext cx="697800" cy="697800"/>
            <a:chOff x="1562045" y="1120335"/>
            <a:chExt cx="837360" cy="837360"/>
          </a:xfrm>
        </p:grpSpPr>
        <p:sp>
          <p:nvSpPr>
            <p:cNvPr id="29" name="Tanda Tambah 28">
              <a:extLst>
                <a:ext uri="{FF2B5EF4-FFF2-40B4-BE49-F238E27FC236}">
                  <a16:creationId xmlns:a16="http://schemas.microsoft.com/office/drawing/2014/main" id="{1FE8AE4E-9F89-4D2D-8EAA-4AB49EB13AA6}"/>
                </a:ext>
              </a:extLst>
            </p:cNvPr>
            <p:cNvSpPr/>
            <p:nvPr/>
          </p:nvSpPr>
          <p:spPr>
            <a:xfrm>
              <a:off x="1562045" y="1120335"/>
              <a:ext cx="837360" cy="837360"/>
            </a:xfrm>
            <a:prstGeom prst="mathPlus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anda Tambah 4">
              <a:extLst>
                <a:ext uri="{FF2B5EF4-FFF2-40B4-BE49-F238E27FC236}">
                  <a16:creationId xmlns:a16="http://schemas.microsoft.com/office/drawing/2014/main" id="{1EF45222-88AF-424F-A952-EB55D0603FEB}"/>
                </a:ext>
              </a:extLst>
            </p:cNvPr>
            <p:cNvSpPr txBox="1"/>
            <p:nvPr/>
          </p:nvSpPr>
          <p:spPr>
            <a:xfrm>
              <a:off x="1673037" y="1440541"/>
              <a:ext cx="615376" cy="196948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167"/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51616FDB-C47E-4BDF-A778-FBD790038CA5}"/>
              </a:ext>
            </a:extLst>
          </p:cNvPr>
          <p:cNvGrpSpPr/>
          <p:nvPr/>
        </p:nvGrpSpPr>
        <p:grpSpPr>
          <a:xfrm>
            <a:off x="5408060" y="4578198"/>
            <a:ext cx="697800" cy="697800"/>
            <a:chOff x="4077593" y="1120335"/>
            <a:chExt cx="837360" cy="837360"/>
          </a:xfrm>
        </p:grpSpPr>
        <p:sp>
          <p:nvSpPr>
            <p:cNvPr id="22" name="Sama dengan 21">
              <a:extLst>
                <a:ext uri="{FF2B5EF4-FFF2-40B4-BE49-F238E27FC236}">
                  <a16:creationId xmlns:a16="http://schemas.microsoft.com/office/drawing/2014/main" id="{5C894047-2614-4A7B-A487-364486DDCFC0}"/>
                </a:ext>
              </a:extLst>
            </p:cNvPr>
            <p:cNvSpPr/>
            <p:nvPr/>
          </p:nvSpPr>
          <p:spPr>
            <a:xfrm>
              <a:off x="4077593" y="1120335"/>
              <a:ext cx="837360" cy="837360"/>
            </a:xfrm>
            <a:prstGeom prst="mathEqual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Sama dengan 6">
              <a:extLst>
                <a:ext uri="{FF2B5EF4-FFF2-40B4-BE49-F238E27FC236}">
                  <a16:creationId xmlns:a16="http://schemas.microsoft.com/office/drawing/2014/main" id="{E9E65006-E528-4D5D-8FC3-8FE75D64089B}"/>
                </a:ext>
              </a:extLst>
            </p:cNvPr>
            <p:cNvSpPr txBox="1"/>
            <p:nvPr/>
          </p:nvSpPr>
          <p:spPr>
            <a:xfrm>
              <a:off x="4188585" y="1292831"/>
              <a:ext cx="615376" cy="492368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04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3083"/>
            </a:p>
          </p:txBody>
        </p:sp>
      </p:grp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B95BAA38-674F-46B2-9C47-879A24AB315A}"/>
              </a:ext>
            </a:extLst>
          </p:cNvPr>
          <p:cNvSpPr/>
          <p:nvPr/>
        </p:nvSpPr>
        <p:spPr>
          <a:xfrm>
            <a:off x="321619" y="4462973"/>
            <a:ext cx="1065429" cy="899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endParaRPr lang="id-ID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ersegi Panjang 31">
            <a:extLst>
              <a:ext uri="{FF2B5EF4-FFF2-40B4-BE49-F238E27FC236}">
                <a16:creationId xmlns:a16="http://schemas.microsoft.com/office/drawing/2014/main" id="{75D16A9D-F4FA-47EA-B2F6-0472CE4E2F1F}"/>
              </a:ext>
            </a:extLst>
          </p:cNvPr>
          <p:cNvSpPr/>
          <p:nvPr/>
        </p:nvSpPr>
        <p:spPr>
          <a:xfrm>
            <a:off x="2266405" y="4462973"/>
            <a:ext cx="1065429" cy="899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berpindah</a:t>
            </a:r>
            <a:endParaRPr lang="id-ID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 32">
            <a:extLst>
              <a:ext uri="{FF2B5EF4-FFF2-40B4-BE49-F238E27FC236}">
                <a16:creationId xmlns:a16="http://schemas.microsoft.com/office/drawing/2014/main" id="{B28427C2-77B4-4557-8C5F-6D78556BF954}"/>
              </a:ext>
            </a:extLst>
          </p:cNvPr>
          <p:cNvGrpSpPr/>
          <p:nvPr/>
        </p:nvGrpSpPr>
        <p:grpSpPr>
          <a:xfrm>
            <a:off x="3397219" y="4564045"/>
            <a:ext cx="697800" cy="697800"/>
            <a:chOff x="1562045" y="1120335"/>
            <a:chExt cx="837360" cy="837360"/>
          </a:xfrm>
        </p:grpSpPr>
        <p:sp>
          <p:nvSpPr>
            <p:cNvPr id="34" name="Tanda Tambah 33">
              <a:extLst>
                <a:ext uri="{FF2B5EF4-FFF2-40B4-BE49-F238E27FC236}">
                  <a16:creationId xmlns:a16="http://schemas.microsoft.com/office/drawing/2014/main" id="{00F895F7-6F93-41BE-800A-8D9369215E5B}"/>
                </a:ext>
              </a:extLst>
            </p:cNvPr>
            <p:cNvSpPr/>
            <p:nvPr/>
          </p:nvSpPr>
          <p:spPr>
            <a:xfrm>
              <a:off x="1562045" y="1120335"/>
              <a:ext cx="837360" cy="837360"/>
            </a:xfrm>
            <a:prstGeom prst="mathPlus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anda Tambah 4">
              <a:extLst>
                <a:ext uri="{FF2B5EF4-FFF2-40B4-BE49-F238E27FC236}">
                  <a16:creationId xmlns:a16="http://schemas.microsoft.com/office/drawing/2014/main" id="{CB4FC3AA-FEE9-48C5-AAB4-5E655106F3E1}"/>
                </a:ext>
              </a:extLst>
            </p:cNvPr>
            <p:cNvSpPr txBox="1"/>
            <p:nvPr/>
          </p:nvSpPr>
          <p:spPr>
            <a:xfrm>
              <a:off x="1673037" y="1440541"/>
              <a:ext cx="615376" cy="196948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167"/>
            </a:p>
          </p:txBody>
        </p:sp>
      </p:grpSp>
      <p:sp>
        <p:nvSpPr>
          <p:cNvPr id="36" name="Persegi Panjang 35">
            <a:extLst>
              <a:ext uri="{FF2B5EF4-FFF2-40B4-BE49-F238E27FC236}">
                <a16:creationId xmlns:a16="http://schemas.microsoft.com/office/drawing/2014/main" id="{780C258F-0839-46B3-A839-A9CB1956CEA6}"/>
              </a:ext>
            </a:extLst>
          </p:cNvPr>
          <p:cNvSpPr/>
          <p:nvPr/>
        </p:nvSpPr>
        <p:spPr>
          <a:xfrm>
            <a:off x="4184082" y="4462973"/>
            <a:ext cx="1154112" cy="899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Menyerang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inang</a:t>
            </a:r>
            <a:endParaRPr lang="id-ID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Persegi Panjang 36">
            <a:extLst>
              <a:ext uri="{FF2B5EF4-FFF2-40B4-BE49-F238E27FC236}">
                <a16:creationId xmlns:a16="http://schemas.microsoft.com/office/drawing/2014/main" id="{7F807FA6-0FE0-400C-8321-FBDE6200E0AE}"/>
              </a:ext>
            </a:extLst>
          </p:cNvPr>
          <p:cNvSpPr/>
          <p:nvPr/>
        </p:nvSpPr>
        <p:spPr>
          <a:xfrm>
            <a:off x="6175726" y="4462973"/>
            <a:ext cx="1154112" cy="899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PENYAKIT MENULAR</a:t>
            </a:r>
            <a:endParaRPr lang="id-ID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9E39CB-776C-47A9-90F1-E9ADFCC2A4E2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B64560-BB20-444E-B8D3-A92668ACB7EC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5032F73D-D82A-4504-B30E-E0F3397513F8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58CFC0E-A108-4BC0-87A8-B0E4B4180E67}"/>
                </a:ext>
              </a:extLst>
            </p:cNvPr>
            <p:cNvCxnSpPr>
              <a:stCxn id="40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EA9299-FB28-4178-AF18-C04416665AA6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83F77B4F-BFEF-4D02-ADC8-C1101F11321B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6C8A0A-BDBE-40F3-B618-DA59646DA175}"/>
                </a:ext>
              </a:extLst>
            </p:cNvPr>
            <p:cNvCxnSpPr>
              <a:endCxn id="43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497B84-8D82-431C-9073-1FB0D7490652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7C8A4CE-FDFA-4D37-9E81-732B2167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4350" r="51000" b="10030"/>
          <a:stretch/>
        </p:blipFill>
        <p:spPr>
          <a:xfrm>
            <a:off x="685803" y="1210340"/>
            <a:ext cx="1142995" cy="13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85589"/>
              </p:ext>
            </p:extLst>
          </p:nvPr>
        </p:nvGraphicFramePr>
        <p:xfrm>
          <a:off x="190500" y="1868805"/>
          <a:ext cx="7238999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888999" y="800100"/>
            <a:ext cx="584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CONTOH PENYAKIT MENULAR </a:t>
            </a:r>
          </a:p>
          <a:p>
            <a:pPr algn="ctr"/>
            <a:r>
              <a:rPr lang="en-US" sz="2400" b="1" spc="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spc="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Communicable Diseases</a:t>
            </a:r>
            <a:r>
              <a:rPr lang="en-US" sz="2400" b="1" spc="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8CB249-12A0-443C-9A7E-4E73EDC4D08E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09C29E-2BA6-4F4D-A4BD-8B1A10ACBBC3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A3F471B0-3C73-4BFE-9BB7-F1774C61DC37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1FB8C0-A925-4793-8D1B-44A4368A54B7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4DF7A6-D897-483D-AF5F-9F38BA89564C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0F6FE37F-A331-423B-9477-32E7A39927E6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CC786A-3EF8-41F4-9BE6-FD3B1A4DACBC}"/>
                </a:ext>
              </a:extLst>
            </p:cNvPr>
            <p:cNvCxnSpPr>
              <a:endCxn id="19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F8644C-CACA-47F3-B47E-261042551A7C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789ED577-708B-4845-BFD5-7CFF7C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graphicEl>
                                              <a:dgm id="{789ED577-708B-4845-BFD5-7CFF7CF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95497A7-2B81-4667-B6BF-E0ED9A14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graphicEl>
                                              <a:dgm id="{D95497A7-2B81-4667-B6BF-E0ED9A14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3279B9C-BDCD-4AD3-AEF9-E25CC440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graphicEl>
                                              <a:dgm id="{E3279B9C-BDCD-4AD3-AEF9-E25CC4406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7A6E49A9-B3CB-464B-95C9-7334FDC7B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graphicEl>
                                              <a:dgm id="{7A6E49A9-B3CB-464B-95C9-7334FDC7B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4FA87D2-7CE7-4185-B41E-AA10617C4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graphicEl>
                                              <a:dgm id="{84FA87D2-7CE7-4185-B41E-AA10617C4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B91A77E-AA2E-478F-94C8-EDC618E72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graphicEl>
                                              <a:dgm id="{EB91A77E-AA2E-478F-94C8-EDC618E72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1F1D5F99-971B-4429-AA2D-A234872C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graphicEl>
                                              <a:dgm id="{1F1D5F99-971B-4429-AA2D-A234872C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EC8792B-3349-4EE5-8365-055B6D873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graphicEl>
                                              <a:dgm id="{EEC8792B-3349-4EE5-8365-055B6D873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6A6BB45-91F9-401C-A91F-B55C5349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dgm id="{B6A6BB45-91F9-401C-A91F-B55C53491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Dgm bld="one"/>
        </p:bldSub>
      </p:bldGraphic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METODE DALAM KESEHATAN MASYARAKAT </a:t>
            </a:r>
            <a:b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 MENURUNKAN KEJADIAN PENYAKIT MENULAR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19465F-6C08-4E4C-97E3-82141E278DC2}"/>
              </a:ext>
            </a:extLst>
          </p:cNvPr>
          <p:cNvSpPr txBox="1">
            <a:spLocks/>
          </p:cNvSpPr>
          <p:nvPr/>
        </p:nvSpPr>
        <p:spPr>
          <a:xfrm>
            <a:off x="444500" y="2846423"/>
            <a:ext cx="2181707" cy="698500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Proteksi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Pembatasan</a:t>
            </a:r>
            <a:endParaRPr lang="en-US" sz="1667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9FFA92-F699-4CEB-A74D-D04865E264AC}"/>
              </a:ext>
            </a:extLst>
          </p:cNvPr>
          <p:cNvSpPr txBox="1">
            <a:spLocks/>
          </p:cNvSpPr>
          <p:nvPr/>
        </p:nvSpPr>
        <p:spPr>
          <a:xfrm>
            <a:off x="2785194" y="2939216"/>
            <a:ext cx="1841500" cy="355863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Imunisasi</a:t>
            </a:r>
            <a:endParaRPr lang="en-US" sz="1667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B8EA2D-56BE-4B12-BB31-32FEB9C2E8E5}"/>
              </a:ext>
            </a:extLst>
          </p:cNvPr>
          <p:cNvSpPr txBox="1">
            <a:spLocks/>
          </p:cNvSpPr>
          <p:nvPr/>
        </p:nvSpPr>
        <p:spPr>
          <a:xfrm>
            <a:off x="4993794" y="2846423"/>
            <a:ext cx="1841500" cy="698500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Skrining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Penemuan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endParaRPr lang="en-US" sz="1667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Tampungan Konten 13">
            <a:extLst>
              <a:ext uri="{FF2B5EF4-FFF2-40B4-BE49-F238E27FC236}">
                <a16:creationId xmlns:a16="http://schemas.microsoft.com/office/drawing/2014/main" id="{246A383C-8374-4B97-983C-45BF12F97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0"/>
          <a:stretch/>
        </p:blipFill>
        <p:spPr>
          <a:xfrm>
            <a:off x="885263" y="1650460"/>
            <a:ext cx="1399630" cy="1210392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299926-22C4-4304-A121-750CE138806F}"/>
              </a:ext>
            </a:extLst>
          </p:cNvPr>
          <p:cNvSpPr txBox="1">
            <a:spLocks/>
          </p:cNvSpPr>
          <p:nvPr/>
        </p:nvSpPr>
        <p:spPr>
          <a:xfrm>
            <a:off x="1715733" y="4964295"/>
            <a:ext cx="2066193" cy="524706"/>
          </a:xfrm>
          <a:prstGeom prst="rect">
            <a:avLst/>
          </a:prstGeom>
        </p:spPr>
        <p:txBody>
          <a:bodyPr vert="horz" lIns="76200" tIns="38100" rIns="76200" bIns="3810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Pengobatan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Penderita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Kontak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endParaRPr lang="en-US" sz="16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591183-E7DD-4134-9BD3-7F3B98AF5EBD}"/>
              </a:ext>
            </a:extLst>
          </p:cNvPr>
          <p:cNvSpPr txBox="1">
            <a:spLocks/>
          </p:cNvSpPr>
          <p:nvPr/>
        </p:nvSpPr>
        <p:spPr>
          <a:xfrm>
            <a:off x="3695746" y="4972962"/>
            <a:ext cx="2396578" cy="356241"/>
          </a:xfrm>
          <a:prstGeom prst="rect">
            <a:avLst/>
          </a:prstGeom>
        </p:spPr>
        <p:txBody>
          <a:bodyPr vert="horz" lIns="76200" tIns="38100" rIns="76200" bIns="3810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Pencegahan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Resistensi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endParaRPr lang="en-US" sz="1667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ambar 15">
            <a:extLst>
              <a:ext uri="{FF2B5EF4-FFF2-40B4-BE49-F238E27FC236}">
                <a16:creationId xmlns:a16="http://schemas.microsoft.com/office/drawing/2014/main" id="{7FFEF96B-6F2B-4637-B6B8-46ED4D8AD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72" y="1742560"/>
            <a:ext cx="1467330" cy="1100498"/>
          </a:xfrm>
          <a:prstGeom prst="rect">
            <a:avLst/>
          </a:prstGeom>
        </p:spPr>
      </p:pic>
      <p:pic>
        <p:nvPicPr>
          <p:cNvPr id="18" name="Gambar 17">
            <a:extLst>
              <a:ext uri="{FF2B5EF4-FFF2-40B4-BE49-F238E27FC236}">
                <a16:creationId xmlns:a16="http://schemas.microsoft.com/office/drawing/2014/main" id="{3231338C-91E8-44B3-A20F-1C39A96B6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02" y="1742560"/>
            <a:ext cx="1649283" cy="1100498"/>
          </a:xfrm>
          <a:prstGeom prst="rect">
            <a:avLst/>
          </a:prstGeom>
        </p:spPr>
      </p:pic>
      <p:pic>
        <p:nvPicPr>
          <p:cNvPr id="20" name="Gambar 19">
            <a:extLst>
              <a:ext uri="{FF2B5EF4-FFF2-40B4-BE49-F238E27FC236}">
                <a16:creationId xmlns:a16="http://schemas.microsoft.com/office/drawing/2014/main" id="{411DC3DC-41E2-4210-804A-B76F9D8E58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79" y="3898149"/>
            <a:ext cx="1649283" cy="1098448"/>
          </a:xfrm>
          <a:prstGeom prst="rect">
            <a:avLst/>
          </a:prstGeom>
        </p:spPr>
      </p:pic>
      <p:pic>
        <p:nvPicPr>
          <p:cNvPr id="22" name="Gambar 21">
            <a:extLst>
              <a:ext uri="{FF2B5EF4-FFF2-40B4-BE49-F238E27FC236}">
                <a16:creationId xmlns:a16="http://schemas.microsoft.com/office/drawing/2014/main" id="{F9B2F65F-3994-4E49-B05B-18AF5F272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91690"/>
            <a:ext cx="1680921" cy="10844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4A530B3-C49D-405F-AAB3-A1505D27A9F7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6B651DD6-5413-46F0-9E89-7B7CFB6DFCA5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ACDAEF-1A9A-486F-982F-746BBEE27E37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75BAC0-E290-4BF4-A01E-96824F621DAC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2744E50A-AFC8-49FB-90BF-9CD81AA1D5CC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8F64A7A-7D8F-4C30-90CC-4AD47476DF3C}"/>
                </a:ext>
              </a:extLst>
            </p:cNvPr>
            <p:cNvCxnSpPr>
              <a:endCxn id="24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76B3E6-1FBE-4DB9-9CD9-998707D95CAC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5A80B64-6B90-4D10-A65C-4ED6831E0486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</p:spTree>
    <p:extLst>
      <p:ext uri="{BB962C8B-B14F-4D97-AF65-F5344CB8AC3E}">
        <p14:creationId xmlns:p14="http://schemas.microsoft.com/office/powerpoint/2010/main" val="29893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UPAYA PERLINDUNGAN DALAM PENCEGAHAN </a:t>
            </a:r>
            <a:b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PENYAKIT MENULAR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DC0486-D72B-4AFD-87C0-3CB750FF1477}"/>
              </a:ext>
            </a:extLst>
          </p:cNvPr>
          <p:cNvSpPr txBox="1">
            <a:spLocks/>
          </p:cNvSpPr>
          <p:nvPr/>
        </p:nvSpPr>
        <p:spPr>
          <a:xfrm>
            <a:off x="754100" y="2838071"/>
            <a:ext cx="1764433" cy="698500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Cuci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tangan</a:t>
            </a:r>
            <a:endParaRPr lang="en-US" sz="1667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B3F505-3F2B-422C-9D5B-FF1A93485657}"/>
              </a:ext>
            </a:extLst>
          </p:cNvPr>
          <p:cNvSpPr txBox="1">
            <a:spLocks/>
          </p:cNvSpPr>
          <p:nvPr/>
        </p:nvSpPr>
        <p:spPr>
          <a:xfrm>
            <a:off x="2847893" y="2871969"/>
            <a:ext cx="2148000" cy="630704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kelambu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berinsektisida</a:t>
            </a:r>
            <a:endParaRPr lang="en-US" sz="16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4CFF2-0123-4864-BEB1-21B25DCA18BE}"/>
              </a:ext>
            </a:extLst>
          </p:cNvPr>
          <p:cNvSpPr txBox="1">
            <a:spLocks/>
          </p:cNvSpPr>
          <p:nvPr/>
        </p:nvSpPr>
        <p:spPr>
          <a:xfrm>
            <a:off x="5190354" y="2846423"/>
            <a:ext cx="1841500" cy="698500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kondom</a:t>
            </a:r>
            <a:endParaRPr lang="en-US" sz="1667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BC7A1E-EA26-45F0-AB0D-434D11452D83}"/>
              </a:ext>
            </a:extLst>
          </p:cNvPr>
          <p:cNvSpPr txBox="1">
            <a:spLocks/>
          </p:cNvSpPr>
          <p:nvPr/>
        </p:nvSpPr>
        <p:spPr>
          <a:xfrm>
            <a:off x="1822816" y="4969996"/>
            <a:ext cx="1841500" cy="698500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masker</a:t>
            </a:r>
            <a:endParaRPr lang="en-US" sz="1667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47D166-3295-4703-A7FF-35606C1C519A}"/>
              </a:ext>
            </a:extLst>
          </p:cNvPr>
          <p:cNvSpPr txBox="1">
            <a:spLocks/>
          </p:cNvSpPr>
          <p:nvPr/>
        </p:nvSpPr>
        <p:spPr>
          <a:xfrm>
            <a:off x="3693669" y="4963005"/>
            <a:ext cx="2396578" cy="356241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Sanatorium</a:t>
            </a:r>
            <a:endParaRPr lang="en-US" sz="1667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ambar 11">
            <a:extLst>
              <a:ext uri="{FF2B5EF4-FFF2-40B4-BE49-F238E27FC236}">
                <a16:creationId xmlns:a16="http://schemas.microsoft.com/office/drawing/2014/main" id="{3ECB0DE4-47EE-4166-9153-AA171AB1B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09" y="1727918"/>
            <a:ext cx="1588277" cy="1155110"/>
          </a:xfrm>
          <a:prstGeom prst="rect">
            <a:avLst/>
          </a:prstGeom>
        </p:spPr>
      </p:pic>
      <p:pic>
        <p:nvPicPr>
          <p:cNvPr id="16" name="Gambar 15">
            <a:extLst>
              <a:ext uri="{FF2B5EF4-FFF2-40B4-BE49-F238E27FC236}">
                <a16:creationId xmlns:a16="http://schemas.microsoft.com/office/drawing/2014/main" id="{5517728C-325F-43B0-9996-40F43E1D33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40667" r="15386" b="7778"/>
          <a:stretch/>
        </p:blipFill>
        <p:spPr>
          <a:xfrm>
            <a:off x="1953051" y="3799069"/>
            <a:ext cx="1551266" cy="1154373"/>
          </a:xfrm>
          <a:prstGeom prst="rect">
            <a:avLst/>
          </a:prstGeom>
        </p:spPr>
      </p:pic>
      <p:pic>
        <p:nvPicPr>
          <p:cNvPr id="18" name="Gambar 17">
            <a:extLst>
              <a:ext uri="{FF2B5EF4-FFF2-40B4-BE49-F238E27FC236}">
                <a16:creationId xmlns:a16="http://schemas.microsoft.com/office/drawing/2014/main" id="{2A08ABF9-F893-4B85-8043-2E51E01B94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/>
          <a:stretch/>
        </p:blipFill>
        <p:spPr>
          <a:xfrm>
            <a:off x="3918605" y="3799068"/>
            <a:ext cx="1807970" cy="11590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6D3DBC3-9ECE-405C-BE3F-F23EBF3C70C8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96D8BCC9-ACEF-4700-9209-DB79422FFDD2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59D525-0501-4BE3-B805-A42B191D35DC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9097BEB-965C-4E5B-9742-8EAF9FE6881E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30206489-DA52-47C0-B51E-63724E8752BF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32C2C3-177E-42C7-ACE8-A3BC946164E2}"/>
                </a:ext>
              </a:extLst>
            </p:cNvPr>
            <p:cNvCxnSpPr>
              <a:endCxn id="22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D53882-8793-489E-9F6F-533E1CCBD02D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1153D66-30A0-4251-9324-E4986724FB44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28D69B-5BAD-4010-8FA1-56D14F0F25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" b="20000"/>
          <a:stretch/>
        </p:blipFill>
        <p:spPr>
          <a:xfrm>
            <a:off x="754100" y="1755184"/>
            <a:ext cx="1782855" cy="1015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6F6E0-7453-4027-B30A-41D641F4C5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22222" r="9248" b="15333"/>
          <a:stretch/>
        </p:blipFill>
        <p:spPr>
          <a:xfrm>
            <a:off x="5186262" y="1762933"/>
            <a:ext cx="1807970" cy="10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43" y="868136"/>
            <a:ext cx="6858000" cy="6879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IMUNISASI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68500"/>
            <a:ext cx="4254500" cy="17780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en-ID" sz="1667" b="1" dirty="0" err="1">
                <a:latin typeface="Calibri" panose="020F0502020204030204" pitchFamily="34" charset="0"/>
                <a:cs typeface="Calibri" panose="020F0502020204030204" pitchFamily="34" charset="0"/>
              </a:rPr>
              <a:t>Memasukkan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67" b="1" dirty="0" err="1">
                <a:latin typeface="Calibri" panose="020F0502020204030204" pitchFamily="34" charset="0"/>
                <a:cs typeface="Calibri" panose="020F0502020204030204" pitchFamily="34" charset="0"/>
              </a:rPr>
              <a:t>kuman</a:t>
            </a:r>
            <a:r>
              <a:rPr lang="en-ID" sz="1667" b="1" dirty="0">
                <a:latin typeface="Calibri" panose="020F0502020204030204" pitchFamily="34" charset="0"/>
                <a:cs typeface="Calibri" panose="020F0502020204030204" pitchFamily="34" charset="0"/>
              </a:rPr>
              <a:t>/virus 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ID" sz="1667" b="1" dirty="0">
                <a:latin typeface="Calibri" panose="020F0502020204030204" pitchFamily="34" charset="0"/>
                <a:cs typeface="Calibri" panose="020F0502020204030204" pitchFamily="34" charset="0"/>
              </a:rPr>
              <a:t>tidak aktif 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(mati) </a:t>
            </a:r>
            <a:r>
              <a:rPr lang="en-ID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67" b="1" dirty="0"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dilemahkan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merangsang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67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ID" sz="1667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67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antibodi</a:t>
            </a:r>
            <a:r>
              <a:rPr lang="en-ID" sz="1667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untuk memberi </a:t>
            </a:r>
            <a:r>
              <a:rPr lang="en-ID" sz="1667" b="1" dirty="0">
                <a:latin typeface="Calibri" panose="020F0502020204030204" pitchFamily="34" charset="0"/>
                <a:cs typeface="Calibri" panose="020F0502020204030204" pitchFamily="34" charset="0"/>
              </a:rPr>
              <a:t>perlindungan 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terhadap </a:t>
            </a:r>
            <a:r>
              <a:rPr lang="en-ID" sz="1667" b="1" dirty="0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r>
              <a:rPr lang="en-ID" sz="1667" dirty="0">
                <a:latin typeface="Calibri" panose="020F0502020204030204" pitchFamily="34" charset="0"/>
                <a:cs typeface="Calibri" panose="020F0502020204030204" pitchFamily="34" charset="0"/>
              </a:rPr>
              <a:t> sendiri.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en-US" sz="1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ambar 8">
            <a:extLst>
              <a:ext uri="{FF2B5EF4-FFF2-40B4-BE49-F238E27FC236}">
                <a16:creationId xmlns:a16="http://schemas.microsoft.com/office/drawing/2014/main" id="{AF8096FF-D32A-4C87-8C3E-54789CC9B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61" y="4155742"/>
            <a:ext cx="1333500" cy="10001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08DE80-D841-4175-809D-2394F13ED461}"/>
              </a:ext>
            </a:extLst>
          </p:cNvPr>
          <p:cNvSpPr txBox="1">
            <a:spLocks/>
          </p:cNvSpPr>
          <p:nvPr/>
        </p:nvSpPr>
        <p:spPr>
          <a:xfrm>
            <a:off x="76198" y="1590880"/>
            <a:ext cx="2654301" cy="353073"/>
          </a:xfrm>
          <a:prstGeom prst="rect">
            <a:avLst/>
          </a:prstGeom>
          <a:solidFill>
            <a:schemeClr val="accent2"/>
          </a:solidFill>
        </p:spPr>
        <p:txBody>
          <a:bodyPr vert="horz" lIns="76200" tIns="38100" rIns="76200" bIns="3810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APA ITU IMUNISASI?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98A29F-6CE1-40D1-90D8-DE24E7742050}"/>
              </a:ext>
            </a:extLst>
          </p:cNvPr>
          <p:cNvSpPr txBox="1">
            <a:spLocks/>
          </p:cNvSpPr>
          <p:nvPr/>
        </p:nvSpPr>
        <p:spPr>
          <a:xfrm>
            <a:off x="76198" y="3683000"/>
            <a:ext cx="2654302" cy="353073"/>
          </a:xfrm>
          <a:prstGeom prst="rect">
            <a:avLst/>
          </a:prstGeom>
          <a:solidFill>
            <a:schemeClr val="accent2"/>
          </a:solidFill>
        </p:spPr>
        <p:txBody>
          <a:bodyPr vert="horz" lIns="76200" tIns="38100" rIns="76200" bIns="3810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CARA IMUNISASI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ambar 13">
            <a:extLst>
              <a:ext uri="{FF2B5EF4-FFF2-40B4-BE49-F238E27FC236}">
                <a16:creationId xmlns:a16="http://schemas.microsoft.com/office/drawing/2014/main" id="{616D8D95-AE90-44F0-831A-AD76AECA4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86" y="2077565"/>
            <a:ext cx="1513676" cy="151367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A2CC24-70ED-4C66-909F-B0FE3DFD930B}"/>
              </a:ext>
            </a:extLst>
          </p:cNvPr>
          <p:cNvSpPr txBox="1">
            <a:spLocks/>
          </p:cNvSpPr>
          <p:nvPr/>
        </p:nvSpPr>
        <p:spPr>
          <a:xfrm>
            <a:off x="6360162" y="2038507"/>
            <a:ext cx="1069338" cy="1591792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Penguatan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kekebalan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endParaRPr lang="en-US" sz="15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594E59-660F-4411-97E6-B994FBAD9539}"/>
              </a:ext>
            </a:extLst>
          </p:cNvPr>
          <p:cNvSpPr txBox="1">
            <a:spLocks/>
          </p:cNvSpPr>
          <p:nvPr/>
        </p:nvSpPr>
        <p:spPr>
          <a:xfrm>
            <a:off x="4871720" y="1559021"/>
            <a:ext cx="2661411" cy="353073"/>
          </a:xfrm>
          <a:prstGeom prst="rect">
            <a:avLst/>
          </a:prstGeom>
          <a:solidFill>
            <a:schemeClr val="accent2"/>
          </a:solidFill>
        </p:spPr>
        <p:txBody>
          <a:bodyPr vert="horz" lIns="76200" tIns="38100" rIns="76200" bIns="3810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TUJUAN IMUNISASI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E50FDC-AD7E-4E43-A17A-83CC6DA34F83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D638740D-E575-41B8-B84C-49CD5B3DB95B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3715B3-7B48-497C-9E0C-0112EBADC68D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4576AC-C046-4BE8-ADA5-8E2C6E13B32C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8E9A7779-CF49-4FFC-8A10-1133B0B077D5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F60C2FF-0AA9-4A68-8471-3DE9FA1ED5ED}"/>
                </a:ext>
              </a:extLst>
            </p:cNvPr>
            <p:cNvCxnSpPr>
              <a:endCxn id="22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5D0AB9-CBB8-4861-B421-59637C6A2D5C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A940445-02F5-495A-9551-48ED60A88C6D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B7907C-1455-43CA-BB13-D29ED1092F57}"/>
              </a:ext>
            </a:extLst>
          </p:cNvPr>
          <p:cNvGrpSpPr/>
          <p:nvPr/>
        </p:nvGrpSpPr>
        <p:grpSpPr>
          <a:xfrm>
            <a:off x="207365" y="449115"/>
            <a:ext cx="2461910" cy="277854"/>
            <a:chOff x="358402" y="228600"/>
            <a:chExt cx="1534285" cy="4001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C3F9E7-2979-4B02-A670-021E7BA24F50}"/>
                </a:ext>
              </a:extLst>
            </p:cNvPr>
            <p:cNvSpPr/>
            <p:nvPr/>
          </p:nvSpPr>
          <p:spPr>
            <a:xfrm>
              <a:off x="358402" y="228600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86B449-9995-4F8D-A561-FB56A9613F12}"/>
                </a:ext>
              </a:extLst>
            </p:cNvPr>
            <p:cNvSpPr/>
            <p:nvPr/>
          </p:nvSpPr>
          <p:spPr>
            <a:xfrm>
              <a:off x="358402" y="412613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CC3DE86-66C9-4B04-ADF4-8008C95FD104}"/>
              </a:ext>
            </a:extLst>
          </p:cNvPr>
          <p:cNvSpPr/>
          <p:nvPr/>
        </p:nvSpPr>
        <p:spPr>
          <a:xfrm>
            <a:off x="272673" y="412918"/>
            <a:ext cx="2414410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b="1" spc="5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IMUNISASI</a:t>
            </a:r>
            <a:endParaRPr lang="en-US" sz="750" b="1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B375E-442F-4BFD-A53E-58BA4F044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" y="4221471"/>
            <a:ext cx="1460497" cy="951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6F19A-7709-4AA2-BBB6-495101A0EB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t="16248" r="25024"/>
          <a:stretch/>
        </p:blipFill>
        <p:spPr>
          <a:xfrm>
            <a:off x="2758683" y="4140396"/>
            <a:ext cx="1123947" cy="11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: Sudut Lengkung 24">
            <a:extLst>
              <a:ext uri="{FF2B5EF4-FFF2-40B4-BE49-F238E27FC236}">
                <a16:creationId xmlns:a16="http://schemas.microsoft.com/office/drawing/2014/main" id="{AD7464DE-6101-430B-B449-94F8D4AB14B0}"/>
              </a:ext>
            </a:extLst>
          </p:cNvPr>
          <p:cNvSpPr/>
          <p:nvPr/>
        </p:nvSpPr>
        <p:spPr>
          <a:xfrm>
            <a:off x="272368" y="3633730"/>
            <a:ext cx="4762500" cy="17620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sz="1500" dirty="0"/>
          </a:p>
        </p:txBody>
      </p:sp>
      <p:sp>
        <p:nvSpPr>
          <p:cNvPr id="23" name="Persegi Panjang: Sudut Lengkung 22">
            <a:extLst>
              <a:ext uri="{FF2B5EF4-FFF2-40B4-BE49-F238E27FC236}">
                <a16:creationId xmlns:a16="http://schemas.microsoft.com/office/drawing/2014/main" id="{417465AD-EE6A-4D88-AF81-0A2F640D1295}"/>
              </a:ext>
            </a:extLst>
          </p:cNvPr>
          <p:cNvSpPr/>
          <p:nvPr/>
        </p:nvSpPr>
        <p:spPr>
          <a:xfrm>
            <a:off x="259000" y="1609254"/>
            <a:ext cx="4762500" cy="1762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sz="1500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42C94D5-07F8-43F4-B3BF-0EA7A052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57" y="917581"/>
            <a:ext cx="6858000" cy="42333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KEKEBALAN POPULASI</a:t>
            </a:r>
            <a:endParaRPr lang="id-ID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32BCA7C9-01ED-450A-B57F-D877DA31C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56" y="3047231"/>
            <a:ext cx="351354" cy="351354"/>
          </a:xfrm>
          <a:prstGeom prst="rect">
            <a:avLst/>
          </a:prstGeom>
        </p:spPr>
      </p:pic>
      <p:pic>
        <p:nvPicPr>
          <p:cNvPr id="6" name="Gambar 5">
            <a:extLst>
              <a:ext uri="{FF2B5EF4-FFF2-40B4-BE49-F238E27FC236}">
                <a16:creationId xmlns:a16="http://schemas.microsoft.com/office/drawing/2014/main" id="{30282EAE-0614-4BE0-A965-26921FC87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17" y="4367625"/>
            <a:ext cx="351354" cy="351354"/>
          </a:xfrm>
          <a:prstGeom prst="rect">
            <a:avLst/>
          </a:prstGeom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id="{37A51275-D31B-48BC-BD61-665FBA2EDB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3" y="1594215"/>
            <a:ext cx="1796685" cy="1796685"/>
          </a:xfrm>
          <a:prstGeom prst="rect">
            <a:avLst/>
          </a:prstGeom>
        </p:spPr>
      </p:pic>
      <p:pic>
        <p:nvPicPr>
          <p:cNvPr id="10" name="Gambar 9">
            <a:extLst>
              <a:ext uri="{FF2B5EF4-FFF2-40B4-BE49-F238E27FC236}">
                <a16:creationId xmlns:a16="http://schemas.microsoft.com/office/drawing/2014/main" id="{DC366583-EAF0-402D-8F7A-B05D0DA2F5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63" y="1594215"/>
            <a:ext cx="1796685" cy="1796685"/>
          </a:xfrm>
          <a:prstGeom prst="rect">
            <a:avLst/>
          </a:prstGeom>
        </p:spPr>
      </p:pic>
      <p:pic>
        <p:nvPicPr>
          <p:cNvPr id="12" name="Gambar 11">
            <a:extLst>
              <a:ext uri="{FF2B5EF4-FFF2-40B4-BE49-F238E27FC236}">
                <a16:creationId xmlns:a16="http://schemas.microsoft.com/office/drawing/2014/main" id="{C6C693F7-777A-4BD9-9501-F7526012DF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3" y="3616416"/>
            <a:ext cx="1796685" cy="1796685"/>
          </a:xfrm>
          <a:prstGeom prst="rect">
            <a:avLst/>
          </a:prstGeom>
        </p:spPr>
      </p:pic>
      <p:pic>
        <p:nvPicPr>
          <p:cNvPr id="14" name="Gambar 13">
            <a:extLst>
              <a:ext uri="{FF2B5EF4-FFF2-40B4-BE49-F238E27FC236}">
                <a16:creationId xmlns:a16="http://schemas.microsoft.com/office/drawing/2014/main" id="{011B1594-07D9-46D8-A3C4-DE3C454B3F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20745"/>
            <a:ext cx="1796685" cy="1796685"/>
          </a:xfrm>
          <a:prstGeom prst="rect">
            <a:avLst/>
          </a:prstGeom>
        </p:spPr>
      </p:pic>
      <p:pic>
        <p:nvPicPr>
          <p:cNvPr id="16" name="Gambar 15">
            <a:extLst>
              <a:ext uri="{FF2B5EF4-FFF2-40B4-BE49-F238E27FC236}">
                <a16:creationId xmlns:a16="http://schemas.microsoft.com/office/drawing/2014/main" id="{6CDA18AA-BDD4-4CBC-BFAD-86C0C59AA5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17" y="3961835"/>
            <a:ext cx="351354" cy="351354"/>
          </a:xfrm>
          <a:prstGeom prst="rect">
            <a:avLst/>
          </a:prstGeom>
        </p:spPr>
      </p:pic>
      <p:pic>
        <p:nvPicPr>
          <p:cNvPr id="18" name="Gambar 17">
            <a:extLst>
              <a:ext uri="{FF2B5EF4-FFF2-40B4-BE49-F238E27FC236}">
                <a16:creationId xmlns:a16="http://schemas.microsoft.com/office/drawing/2014/main" id="{9206B060-2777-44BA-8769-3986D35221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56" y="3380367"/>
            <a:ext cx="351354" cy="351354"/>
          </a:xfrm>
          <a:prstGeom prst="rect">
            <a:avLst/>
          </a:prstGeom>
        </p:spPr>
      </p:pic>
      <p:cxnSp>
        <p:nvCxnSpPr>
          <p:cNvPr id="20" name="Konektor Panah Lurus 19">
            <a:extLst>
              <a:ext uri="{FF2B5EF4-FFF2-40B4-BE49-F238E27FC236}">
                <a16:creationId xmlns:a16="http://schemas.microsoft.com/office/drawing/2014/main" id="{0CF72537-A9A8-4E8A-BEB7-F1E69E1EF19E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2259238" y="2492558"/>
            <a:ext cx="762026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onektor Panah Lurus 21">
            <a:extLst>
              <a:ext uri="{FF2B5EF4-FFF2-40B4-BE49-F238E27FC236}">
                <a16:creationId xmlns:a16="http://schemas.microsoft.com/office/drawing/2014/main" id="{360E8484-A5C9-46B6-8EB3-F805D5F94570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2259238" y="4514759"/>
            <a:ext cx="788763" cy="4328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0DB60ACF-E6BA-4419-94BF-6C200E6B37A5}"/>
              </a:ext>
            </a:extLst>
          </p:cNvPr>
          <p:cNvSpPr/>
          <p:nvPr/>
        </p:nvSpPr>
        <p:spPr>
          <a:xfrm>
            <a:off x="149928" y="1422400"/>
            <a:ext cx="381000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C90F76C-8122-4922-8556-B960454D744B}"/>
              </a:ext>
            </a:extLst>
          </p:cNvPr>
          <p:cNvSpPr txBox="1">
            <a:spLocks/>
          </p:cNvSpPr>
          <p:nvPr/>
        </p:nvSpPr>
        <p:spPr>
          <a:xfrm>
            <a:off x="5725809" y="3008412"/>
            <a:ext cx="1621823" cy="1762058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Campak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Tidak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diimunisasi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tapi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sehat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Diimunisasi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Meninggal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7143622-2282-45C5-91AF-39315D8EEA2F}"/>
              </a:ext>
            </a:extLst>
          </p:cNvPr>
          <p:cNvSpPr txBox="1">
            <a:spLocks/>
          </p:cNvSpPr>
          <p:nvPr/>
        </p:nvSpPr>
        <p:spPr>
          <a:xfrm>
            <a:off x="73653" y="1449763"/>
            <a:ext cx="533550" cy="417137"/>
          </a:xfrm>
          <a:prstGeom prst="rect">
            <a:avLst/>
          </a:prstGeom>
        </p:spPr>
        <p:txBody>
          <a:bodyPr vert="horz" lIns="76200" tIns="38100" rIns="76200" bIns="3810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2667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8D9155-0BFA-4849-B92F-13704388CBE8}"/>
              </a:ext>
            </a:extLst>
          </p:cNvPr>
          <p:cNvSpPr/>
          <p:nvPr/>
        </p:nvSpPr>
        <p:spPr>
          <a:xfrm>
            <a:off x="151893" y="3543300"/>
            <a:ext cx="381000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F59C950-D934-4C4F-AEF1-AB5511AC108B}"/>
              </a:ext>
            </a:extLst>
          </p:cNvPr>
          <p:cNvSpPr txBox="1">
            <a:spLocks/>
          </p:cNvSpPr>
          <p:nvPr/>
        </p:nvSpPr>
        <p:spPr>
          <a:xfrm>
            <a:off x="75618" y="3543300"/>
            <a:ext cx="533550" cy="417137"/>
          </a:xfrm>
          <a:prstGeom prst="rect">
            <a:avLst/>
          </a:prstGeom>
        </p:spPr>
        <p:txBody>
          <a:bodyPr vert="horz" lIns="76200" tIns="38100" rIns="76200" bIns="3810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2667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Persegi Panjang 31">
            <a:extLst>
              <a:ext uri="{FF2B5EF4-FFF2-40B4-BE49-F238E27FC236}">
                <a16:creationId xmlns:a16="http://schemas.microsoft.com/office/drawing/2014/main" id="{083F6338-3770-4955-BBFD-FB0DDBCDF5EE}"/>
              </a:ext>
            </a:extLst>
          </p:cNvPr>
          <p:cNvSpPr/>
          <p:nvPr/>
        </p:nvSpPr>
        <p:spPr>
          <a:xfrm>
            <a:off x="5310221" y="1714436"/>
            <a:ext cx="20955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Kekebalan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Populasi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Herd Immunity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70%-90% </a:t>
            </a:r>
            <a:endParaRPr lang="id-ID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ersegi Panjang 32">
            <a:extLst>
              <a:ext uri="{FF2B5EF4-FFF2-40B4-BE49-F238E27FC236}">
                <a16:creationId xmlns:a16="http://schemas.microsoft.com/office/drawing/2014/main" id="{7A695AD3-39BC-4423-B3A2-8540BDC3B1E1}"/>
              </a:ext>
            </a:extLst>
          </p:cNvPr>
          <p:cNvSpPr/>
          <p:nvPr/>
        </p:nvSpPr>
        <p:spPr>
          <a:xfrm>
            <a:off x="5342305" y="2730501"/>
            <a:ext cx="20955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Keterangan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d-ID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DF9D1B-94DA-484B-BD54-3AEC08E9AC82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1FC8A06A-9137-45B2-A15C-8B3C8375736E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45F9D6-9BB8-40E1-8527-66D9CC3F17A2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2A5DEA-9956-4280-880B-AC4969158AC6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93416D3D-BDCC-4C0B-B445-27B1F9653062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A7C1EC-328B-467F-8711-91C22916EAAB}"/>
                </a:ext>
              </a:extLst>
            </p:cNvPr>
            <p:cNvCxnSpPr>
              <a:endCxn id="36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AE73DF-8C8C-4F91-963A-BAC82CC54D05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F0D7A-11BE-4679-82CF-F1536F588640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A1D264-07E2-431F-8340-EC5C5E8F407E}"/>
              </a:ext>
            </a:extLst>
          </p:cNvPr>
          <p:cNvGrpSpPr/>
          <p:nvPr/>
        </p:nvGrpSpPr>
        <p:grpSpPr>
          <a:xfrm>
            <a:off x="207365" y="449115"/>
            <a:ext cx="2461910" cy="277854"/>
            <a:chOff x="358402" y="228600"/>
            <a:chExt cx="1534285" cy="40011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A42062-1609-4CDA-99F7-E77EC715E65D}"/>
                </a:ext>
              </a:extLst>
            </p:cNvPr>
            <p:cNvSpPr/>
            <p:nvPr/>
          </p:nvSpPr>
          <p:spPr>
            <a:xfrm>
              <a:off x="358402" y="228600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5741746-785F-48D8-A2AA-B279BC3B2E15}"/>
                </a:ext>
              </a:extLst>
            </p:cNvPr>
            <p:cNvSpPr/>
            <p:nvPr/>
          </p:nvSpPr>
          <p:spPr>
            <a:xfrm>
              <a:off x="358402" y="412613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97CE893-925C-4D31-929C-42B946E98DC2}"/>
              </a:ext>
            </a:extLst>
          </p:cNvPr>
          <p:cNvSpPr/>
          <p:nvPr/>
        </p:nvSpPr>
        <p:spPr>
          <a:xfrm>
            <a:off x="272673" y="412918"/>
            <a:ext cx="2414410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b="1" spc="5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IMUNISASI</a:t>
            </a:r>
            <a:endParaRPr lang="en-US" sz="750" b="1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30" y="913230"/>
            <a:ext cx="6858000" cy="8255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SKRINING PENYAKIT MENULAR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37BBBD-650B-4E2D-8645-AAE4173B2997}"/>
              </a:ext>
            </a:extLst>
          </p:cNvPr>
          <p:cNvSpPr txBox="1">
            <a:spLocks/>
          </p:cNvSpPr>
          <p:nvPr/>
        </p:nvSpPr>
        <p:spPr>
          <a:xfrm>
            <a:off x="76198" y="1853658"/>
            <a:ext cx="5067301" cy="353073"/>
          </a:xfrm>
          <a:prstGeom prst="rect">
            <a:avLst/>
          </a:prstGeom>
          <a:solidFill>
            <a:schemeClr val="accent2"/>
          </a:solidFill>
        </p:spPr>
        <p:txBody>
          <a:bodyPr vert="horz" lIns="76200" tIns="38100" rIns="76200" bIns="3810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Skrining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dalam untuk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Menular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F7938A-9263-4858-BA69-B519FED02D10}"/>
              </a:ext>
            </a:extLst>
          </p:cNvPr>
          <p:cNvSpPr txBox="1">
            <a:spLocks/>
          </p:cNvSpPr>
          <p:nvPr/>
        </p:nvSpPr>
        <p:spPr>
          <a:xfrm>
            <a:off x="381000" y="2263027"/>
            <a:ext cx="1841500" cy="353073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Penemuan</a:t>
            </a: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endParaRPr lang="en-US" sz="1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7ACB9C-7809-4715-8574-DBD393E3F0E1}"/>
              </a:ext>
            </a:extLst>
          </p:cNvPr>
          <p:cNvSpPr txBox="1">
            <a:spLocks/>
          </p:cNvSpPr>
          <p:nvPr/>
        </p:nvSpPr>
        <p:spPr>
          <a:xfrm>
            <a:off x="76198" y="2675545"/>
            <a:ext cx="2610766" cy="353073"/>
          </a:xfrm>
          <a:prstGeom prst="rect">
            <a:avLst/>
          </a:prstGeom>
          <a:solidFill>
            <a:schemeClr val="accent2"/>
          </a:solidFill>
        </p:spPr>
        <p:txBody>
          <a:bodyPr vert="horz" lIns="76200" tIns="38100" rIns="76200" bIns="3810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Cara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Penemuan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04C1AF-5657-4076-AB58-D6E0C5E1C9C8}"/>
              </a:ext>
            </a:extLst>
          </p:cNvPr>
          <p:cNvSpPr txBox="1">
            <a:spLocks/>
          </p:cNvSpPr>
          <p:nvPr/>
        </p:nvSpPr>
        <p:spPr>
          <a:xfrm>
            <a:off x="506325" y="4094552"/>
            <a:ext cx="1590850" cy="353073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0D79B5-E0D0-4E2F-B3F0-79CA30468FF4}"/>
              </a:ext>
            </a:extLst>
          </p:cNvPr>
          <p:cNvSpPr txBox="1">
            <a:spLocks/>
          </p:cNvSpPr>
          <p:nvPr/>
        </p:nvSpPr>
        <p:spPr>
          <a:xfrm>
            <a:off x="76198" y="4601944"/>
            <a:ext cx="5321302" cy="353073"/>
          </a:xfrm>
          <a:prstGeom prst="rect">
            <a:avLst/>
          </a:prstGeom>
          <a:solidFill>
            <a:schemeClr val="accent2"/>
          </a:solidFill>
        </p:spPr>
        <p:txBody>
          <a:bodyPr vert="horz" lIns="76200" tIns="38100" rIns="76200" bIns="3810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Penemuan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401BC3-B0E9-4951-8436-C4DA481238E7}"/>
              </a:ext>
            </a:extLst>
          </p:cNvPr>
          <p:cNvSpPr txBox="1">
            <a:spLocks/>
          </p:cNvSpPr>
          <p:nvPr/>
        </p:nvSpPr>
        <p:spPr>
          <a:xfrm>
            <a:off x="400964" y="5011313"/>
            <a:ext cx="932537" cy="353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HIV/AIDS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88CE6B-A4CF-40AA-B81F-E0CEC2947BBF}"/>
              </a:ext>
            </a:extLst>
          </p:cNvPr>
          <p:cNvSpPr txBox="1">
            <a:spLocks/>
          </p:cNvSpPr>
          <p:nvPr/>
        </p:nvSpPr>
        <p:spPr>
          <a:xfrm>
            <a:off x="1429804" y="5019027"/>
            <a:ext cx="1288044" cy="353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Tuberkulosis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8D1638-6399-4417-8A0B-B04A190C9216}"/>
              </a:ext>
            </a:extLst>
          </p:cNvPr>
          <p:cNvSpPr txBox="1">
            <a:spLocks/>
          </p:cNvSpPr>
          <p:nvPr/>
        </p:nvSpPr>
        <p:spPr>
          <a:xfrm>
            <a:off x="2815809" y="5019027"/>
            <a:ext cx="1041800" cy="353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1667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964A77B-815C-412A-8724-194F862F051D}"/>
              </a:ext>
            </a:extLst>
          </p:cNvPr>
          <p:cNvSpPr txBox="1">
            <a:spLocks/>
          </p:cNvSpPr>
          <p:nvPr/>
        </p:nvSpPr>
        <p:spPr>
          <a:xfrm>
            <a:off x="3955571" y="5008778"/>
            <a:ext cx="704641" cy="353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Sifilis</a:t>
            </a:r>
            <a:endParaRPr lang="en-US" sz="1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B904B76-7A7D-4553-88B0-0FEB6ADBD66B}"/>
              </a:ext>
            </a:extLst>
          </p:cNvPr>
          <p:cNvSpPr txBox="1">
            <a:spLocks/>
          </p:cNvSpPr>
          <p:nvPr/>
        </p:nvSpPr>
        <p:spPr>
          <a:xfrm>
            <a:off x="3304927" y="4094552"/>
            <a:ext cx="1590850" cy="353073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1667" dirty="0" err="1">
                <a:latin typeface="Calibri" panose="020F0502020204030204" pitchFamily="34" charset="0"/>
                <a:cs typeface="Calibri" panose="020F0502020204030204" pitchFamily="34" charset="0"/>
              </a:rPr>
              <a:t>Pemeriksaan</a:t>
            </a:r>
            <a:endParaRPr lang="en-US" sz="1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80BE5B-40AC-4CBB-9BAE-0152400E0054}"/>
              </a:ext>
            </a:extLst>
          </p:cNvPr>
          <p:cNvGrpSpPr/>
          <p:nvPr/>
        </p:nvGrpSpPr>
        <p:grpSpPr>
          <a:xfrm>
            <a:off x="76200" y="352084"/>
            <a:ext cx="7467600" cy="5248615"/>
            <a:chOff x="139729" y="142253"/>
            <a:chExt cx="8865911" cy="6563346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4363B43-EB53-4D8E-B7CD-D65DCAE63888}"/>
                </a:ext>
              </a:extLst>
            </p:cNvPr>
            <p:cNvSpPr/>
            <p:nvPr/>
          </p:nvSpPr>
          <p:spPr>
            <a:xfrm>
              <a:off x="139729" y="6239354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5CF8A6-E983-4339-8BC1-0C6981A15C59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139729" y="142253"/>
              <a:ext cx="0" cy="6097101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7006A43-A100-4870-AD7D-011CCA5CFA04}"/>
                </a:ext>
              </a:extLst>
            </p:cNvPr>
            <p:cNvCxnSpPr>
              <a:cxnSpLocks/>
            </p:cNvCxnSpPr>
            <p:nvPr/>
          </p:nvCxnSpPr>
          <p:spPr>
            <a:xfrm>
              <a:off x="526165" y="6705599"/>
              <a:ext cx="84668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434F92C-B4A9-4145-B3BF-B27E7BF4F245}"/>
                </a:ext>
              </a:extLst>
            </p:cNvPr>
            <p:cNvSpPr/>
            <p:nvPr/>
          </p:nvSpPr>
          <p:spPr>
            <a:xfrm rot="10800000">
              <a:off x="8606538" y="142253"/>
              <a:ext cx="399102" cy="46624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CBD65B-D522-45B5-A2AA-196782F0CADB}"/>
                </a:ext>
              </a:extLst>
            </p:cNvPr>
            <p:cNvCxnSpPr>
              <a:endCxn id="23" idx="0"/>
            </p:cNvCxnSpPr>
            <p:nvPr/>
          </p:nvCxnSpPr>
          <p:spPr>
            <a:xfrm flipV="1">
              <a:off x="9005640" y="608498"/>
              <a:ext cx="0" cy="6081095"/>
            </a:xfrm>
            <a:prstGeom prst="line">
              <a:avLst/>
            </a:prstGeom>
            <a:ln w="127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0A1F2C-6D55-4EF1-B5DB-377BC66B24F5}"/>
              </a:ext>
            </a:extLst>
          </p:cNvPr>
          <p:cNvCxnSpPr>
            <a:cxnSpLocks/>
          </p:cNvCxnSpPr>
          <p:nvPr/>
        </p:nvCxnSpPr>
        <p:spPr>
          <a:xfrm>
            <a:off x="76201" y="342900"/>
            <a:ext cx="7096325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9CC54E5-5A52-4DF7-9CEC-F2CB3361CA43}"/>
              </a:ext>
            </a:extLst>
          </p:cNvPr>
          <p:cNvSpPr/>
          <p:nvPr/>
        </p:nvSpPr>
        <p:spPr>
          <a:xfrm>
            <a:off x="198013" y="28286"/>
            <a:ext cx="4677884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67" b="1" spc="25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Dasar Kesehatan Masyarakat – Penyakit Menular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E2293-3B31-41CD-B099-2524BBB9B96D}"/>
              </a:ext>
            </a:extLst>
          </p:cNvPr>
          <p:cNvGrpSpPr/>
          <p:nvPr/>
        </p:nvGrpSpPr>
        <p:grpSpPr>
          <a:xfrm>
            <a:off x="198013" y="449113"/>
            <a:ext cx="5315453" cy="321529"/>
            <a:chOff x="358402" y="228600"/>
            <a:chExt cx="1534285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F48BB5-C3F1-44C7-9D6F-A577E1590CD6}"/>
                </a:ext>
              </a:extLst>
            </p:cNvPr>
            <p:cNvSpPr/>
            <p:nvPr/>
          </p:nvSpPr>
          <p:spPr>
            <a:xfrm>
              <a:off x="358402" y="228600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18C6A3-5829-4FDE-A98D-03544A5843DD}"/>
                </a:ext>
              </a:extLst>
            </p:cNvPr>
            <p:cNvSpPr/>
            <p:nvPr/>
          </p:nvSpPr>
          <p:spPr>
            <a:xfrm>
              <a:off x="358402" y="412613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spc="1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8E759C6-F3F6-4355-861A-B2F4817817D9}"/>
              </a:ext>
            </a:extLst>
          </p:cNvPr>
          <p:cNvSpPr/>
          <p:nvPr/>
        </p:nvSpPr>
        <p:spPr>
          <a:xfrm>
            <a:off x="412374" y="438953"/>
            <a:ext cx="4985126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b="1" spc="5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SKRINING DAN PENEMUAN KASUS</a:t>
            </a:r>
            <a:endParaRPr lang="en-US" sz="750" b="1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FD8CE-A314-4506-8138-F07963620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23464" r="8056" b="13298"/>
          <a:stretch/>
        </p:blipFill>
        <p:spPr>
          <a:xfrm>
            <a:off x="2789554" y="2867379"/>
            <a:ext cx="1034476" cy="12271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15D063-C3AC-4DF3-A6F2-464FFC7C5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0" y="3095967"/>
            <a:ext cx="1555274" cy="10379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1D2D0B9-9034-4BCA-B920-421BE18928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t="13759" r="27645"/>
          <a:stretch/>
        </p:blipFill>
        <p:spPr>
          <a:xfrm>
            <a:off x="4037440" y="2845178"/>
            <a:ext cx="1245544" cy="12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2920</TotalTime>
  <Words>1773</Words>
  <Application>Microsoft Office PowerPoint</Application>
  <PresentationFormat>Custom</PresentationFormat>
  <Paragraphs>189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Clarity</vt:lpstr>
      <vt:lpstr>PowerPoint Presentation</vt:lpstr>
      <vt:lpstr>TUJUAN PEMBELAJARAN</vt:lpstr>
      <vt:lpstr>PowerPoint Presentation</vt:lpstr>
      <vt:lpstr>PowerPoint Presentation</vt:lpstr>
      <vt:lpstr>METODE DALAM KESEHATAN MASYARAKAT  UNTUK MENURUNKAN KEJADIAN PENYAKIT MENULAR</vt:lpstr>
      <vt:lpstr>UPAYA PERLINDUNGAN DALAM PENCEGAHAN  PENYAKIT MENULAR</vt:lpstr>
      <vt:lpstr>IMUNISASI</vt:lpstr>
      <vt:lpstr>KEKEBALAN POPULASI</vt:lpstr>
      <vt:lpstr>SKRINING PENYAKIT MENULAR</vt:lpstr>
      <vt:lpstr>TINDAKAN TERHADAP PENEMUAN KASUS PENYAKIT</vt:lpstr>
      <vt:lpstr>RESISTENSI TERHADAP OBAT</vt:lpstr>
      <vt:lpstr>TUGAS MAHASISWA</vt:lpstr>
      <vt:lpstr>RUJUKAN</vt:lpstr>
      <vt:lpstr>RUJUKAN GAMBAR</vt:lpstr>
      <vt:lpstr>UCAPAN TERIMA KASIH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 6-Penyakit Tidak Menular</dc:title>
  <dc:creator>Prilly Agustina M</dc:creator>
  <cp:keywords>Daskesmas 2013</cp:keywords>
  <cp:lastModifiedBy>Sifa Fauzia</cp:lastModifiedBy>
  <cp:revision>210</cp:revision>
  <dcterms:created xsi:type="dcterms:W3CDTF">2013-10-06T05:53:18Z</dcterms:created>
  <dcterms:modified xsi:type="dcterms:W3CDTF">2020-09-11T05:33:00Z</dcterms:modified>
  <cp:category>Bahan Ajar Kuliah</cp:category>
</cp:coreProperties>
</file>