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2"/>
  </p:notesMasterIdLst>
  <p:sldIdLst>
    <p:sldId id="256" r:id="rId2"/>
    <p:sldId id="287" r:id="rId3"/>
    <p:sldId id="358" r:id="rId4"/>
    <p:sldId id="402" r:id="rId5"/>
    <p:sldId id="403" r:id="rId6"/>
    <p:sldId id="359" r:id="rId7"/>
    <p:sldId id="360" r:id="rId8"/>
    <p:sldId id="361" r:id="rId9"/>
    <p:sldId id="441" r:id="rId10"/>
    <p:sldId id="317" r:id="rId11"/>
    <p:sldId id="362" r:id="rId12"/>
    <p:sldId id="363" r:id="rId13"/>
    <p:sldId id="442" r:id="rId14"/>
    <p:sldId id="318" r:id="rId15"/>
    <p:sldId id="364" r:id="rId16"/>
    <p:sldId id="365" r:id="rId17"/>
    <p:sldId id="366" r:id="rId18"/>
    <p:sldId id="367" r:id="rId19"/>
    <p:sldId id="384" r:id="rId20"/>
    <p:sldId id="404" r:id="rId21"/>
    <p:sldId id="443" r:id="rId22"/>
    <p:sldId id="447" r:id="rId23"/>
    <p:sldId id="368" r:id="rId24"/>
    <p:sldId id="369" r:id="rId25"/>
    <p:sldId id="371" r:id="rId26"/>
    <p:sldId id="374" r:id="rId27"/>
    <p:sldId id="370" r:id="rId28"/>
    <p:sldId id="405" r:id="rId29"/>
    <p:sldId id="449" r:id="rId30"/>
    <p:sldId id="450" r:id="rId31"/>
    <p:sldId id="372" r:id="rId32"/>
    <p:sldId id="373" r:id="rId33"/>
    <p:sldId id="375" r:id="rId34"/>
    <p:sldId id="376" r:id="rId35"/>
    <p:sldId id="377" r:id="rId36"/>
    <p:sldId id="379" r:id="rId37"/>
    <p:sldId id="380" r:id="rId38"/>
    <p:sldId id="386" r:id="rId39"/>
    <p:sldId id="387" r:id="rId40"/>
    <p:sldId id="388" r:id="rId41"/>
    <p:sldId id="381" r:id="rId42"/>
    <p:sldId id="382" r:id="rId43"/>
    <p:sldId id="451" r:id="rId44"/>
    <p:sldId id="383" r:id="rId45"/>
    <p:sldId id="389" r:id="rId46"/>
    <p:sldId id="391" r:id="rId47"/>
    <p:sldId id="407" r:id="rId48"/>
    <p:sldId id="445" r:id="rId49"/>
    <p:sldId id="446" r:id="rId50"/>
    <p:sldId id="392" r:id="rId51"/>
    <p:sldId id="393" r:id="rId52"/>
    <p:sldId id="394" r:id="rId53"/>
    <p:sldId id="395" r:id="rId54"/>
    <p:sldId id="396" r:id="rId55"/>
    <p:sldId id="397" r:id="rId56"/>
    <p:sldId id="398" r:id="rId57"/>
    <p:sldId id="452" r:id="rId58"/>
    <p:sldId id="399" r:id="rId59"/>
    <p:sldId id="400" r:id="rId60"/>
    <p:sldId id="401" r:id="rId61"/>
    <p:sldId id="408" r:id="rId62"/>
    <p:sldId id="409" r:id="rId63"/>
    <p:sldId id="410" r:id="rId64"/>
    <p:sldId id="411" r:id="rId65"/>
    <p:sldId id="412" r:id="rId66"/>
    <p:sldId id="413" r:id="rId67"/>
    <p:sldId id="414" r:id="rId68"/>
    <p:sldId id="415" r:id="rId69"/>
    <p:sldId id="416" r:id="rId70"/>
    <p:sldId id="417" r:id="rId71"/>
    <p:sldId id="418" r:id="rId72"/>
    <p:sldId id="419" r:id="rId73"/>
    <p:sldId id="420" r:id="rId74"/>
    <p:sldId id="421" r:id="rId75"/>
    <p:sldId id="422" r:id="rId76"/>
    <p:sldId id="423" r:id="rId77"/>
    <p:sldId id="424" r:id="rId78"/>
    <p:sldId id="425" r:id="rId79"/>
    <p:sldId id="426" r:id="rId80"/>
    <p:sldId id="429" r:id="rId81"/>
    <p:sldId id="427" r:id="rId82"/>
    <p:sldId id="428" r:id="rId83"/>
    <p:sldId id="430" r:id="rId84"/>
    <p:sldId id="431" r:id="rId85"/>
    <p:sldId id="432" r:id="rId86"/>
    <p:sldId id="453" r:id="rId87"/>
    <p:sldId id="433" r:id="rId88"/>
    <p:sldId id="434" r:id="rId89"/>
    <p:sldId id="435" r:id="rId90"/>
    <p:sldId id="436" r:id="rId91"/>
    <p:sldId id="437" r:id="rId92"/>
    <p:sldId id="440" r:id="rId93"/>
    <p:sldId id="439" r:id="rId94"/>
    <p:sldId id="438" r:id="rId95"/>
    <p:sldId id="455" r:id="rId96"/>
    <p:sldId id="456" r:id="rId97"/>
    <p:sldId id="390" r:id="rId98"/>
    <p:sldId id="257" r:id="rId99"/>
    <p:sldId id="458" r:id="rId100"/>
    <p:sldId id="45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50" autoAdjust="0"/>
  </p:normalViewPr>
  <p:slideViewPr>
    <p:cSldViewPr snapToGrid="0">
      <p:cViewPr varScale="1">
        <p:scale>
          <a:sx n="50" d="100"/>
          <a:sy n="50" d="100"/>
        </p:scale>
        <p:origin x="1392" y="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E69439-D9E9-4233-A465-3074036FC8B3}" type="datetimeFigureOut">
              <a:rPr lang="en-ID" smtClean="0"/>
              <a:t>14/03/2019</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D92F0A-8F52-407B-9DF6-382E23B57807}" type="slidenum">
              <a:rPr lang="en-ID" smtClean="0"/>
              <a:t>‹#›</a:t>
            </a:fld>
            <a:endParaRPr lang="en-ID"/>
          </a:p>
        </p:txBody>
      </p:sp>
    </p:spTree>
    <p:extLst>
      <p:ext uri="{BB962C8B-B14F-4D97-AF65-F5344CB8AC3E}">
        <p14:creationId xmlns:p14="http://schemas.microsoft.com/office/powerpoint/2010/main" val="2524811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Photo by rawpixel.com from Pexels</a:t>
            </a:r>
          </a:p>
        </p:txBody>
      </p:sp>
      <p:sp>
        <p:nvSpPr>
          <p:cNvPr id="4" name="Slide Number Placeholder 3"/>
          <p:cNvSpPr>
            <a:spLocks noGrp="1"/>
          </p:cNvSpPr>
          <p:nvPr>
            <p:ph type="sldNum" sz="quarter" idx="5"/>
          </p:nvPr>
        </p:nvSpPr>
        <p:spPr/>
        <p:txBody>
          <a:bodyPr/>
          <a:lstStyle/>
          <a:p>
            <a:fld id="{2ED92F0A-8F52-407B-9DF6-382E23B57807}" type="slidenum">
              <a:rPr lang="en-ID" smtClean="0"/>
              <a:t>1</a:t>
            </a:fld>
            <a:endParaRPr lang="en-ID"/>
          </a:p>
        </p:txBody>
      </p:sp>
    </p:spTree>
    <p:extLst>
      <p:ext uri="{BB962C8B-B14F-4D97-AF65-F5344CB8AC3E}">
        <p14:creationId xmlns:p14="http://schemas.microsoft.com/office/powerpoint/2010/main" val="1787011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14</a:t>
            </a:fld>
            <a:endParaRPr lang="en-ID"/>
          </a:p>
        </p:txBody>
      </p:sp>
    </p:spTree>
    <p:extLst>
      <p:ext uri="{BB962C8B-B14F-4D97-AF65-F5344CB8AC3E}">
        <p14:creationId xmlns:p14="http://schemas.microsoft.com/office/powerpoint/2010/main" val="3194941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What can be the fields of a cube?</a:t>
            </a:r>
          </a:p>
          <a:p>
            <a:r>
              <a:rPr lang="en-ID"/>
              <a:t>What can be the methods of a cube?</a:t>
            </a:r>
          </a:p>
        </p:txBody>
      </p:sp>
      <p:sp>
        <p:nvSpPr>
          <p:cNvPr id="4" name="Slide Number Placeholder 3"/>
          <p:cNvSpPr>
            <a:spLocks noGrp="1"/>
          </p:cNvSpPr>
          <p:nvPr>
            <p:ph type="sldNum" sz="quarter" idx="5"/>
          </p:nvPr>
        </p:nvSpPr>
        <p:spPr/>
        <p:txBody>
          <a:bodyPr/>
          <a:lstStyle/>
          <a:p>
            <a:fld id="{2ED92F0A-8F52-407B-9DF6-382E23B57807}" type="slidenum">
              <a:rPr lang="en-ID" smtClean="0"/>
              <a:t>15</a:t>
            </a:fld>
            <a:endParaRPr lang="en-ID"/>
          </a:p>
        </p:txBody>
      </p:sp>
    </p:spTree>
    <p:extLst>
      <p:ext uri="{BB962C8B-B14F-4D97-AF65-F5344CB8AC3E}">
        <p14:creationId xmlns:p14="http://schemas.microsoft.com/office/powerpoint/2010/main" val="53805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What can be the fields of a cube?</a:t>
            </a:r>
          </a:p>
          <a:p>
            <a:r>
              <a:rPr lang="en-ID"/>
              <a:t>What can be the methods of a cube?</a:t>
            </a:r>
          </a:p>
          <a:p>
            <a:endParaRPr lang="en-ID"/>
          </a:p>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16</a:t>
            </a:fld>
            <a:endParaRPr lang="en-ID"/>
          </a:p>
        </p:txBody>
      </p:sp>
    </p:spTree>
    <p:extLst>
      <p:ext uri="{BB962C8B-B14F-4D97-AF65-F5344CB8AC3E}">
        <p14:creationId xmlns:p14="http://schemas.microsoft.com/office/powerpoint/2010/main" val="154890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What can be the fields of a cube?</a:t>
            </a:r>
          </a:p>
          <a:p>
            <a:r>
              <a:rPr lang="en-ID"/>
              <a:t>What can be the methods of a cube?</a:t>
            </a:r>
          </a:p>
          <a:p>
            <a:endParaRPr lang="en-ID"/>
          </a:p>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17</a:t>
            </a:fld>
            <a:endParaRPr lang="en-ID"/>
          </a:p>
        </p:txBody>
      </p:sp>
    </p:spTree>
    <p:extLst>
      <p:ext uri="{BB962C8B-B14F-4D97-AF65-F5344CB8AC3E}">
        <p14:creationId xmlns:p14="http://schemas.microsoft.com/office/powerpoint/2010/main" val="967730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18</a:t>
            </a:fld>
            <a:endParaRPr lang="en-ID"/>
          </a:p>
        </p:txBody>
      </p:sp>
    </p:spTree>
    <p:extLst>
      <p:ext uri="{BB962C8B-B14F-4D97-AF65-F5344CB8AC3E}">
        <p14:creationId xmlns:p14="http://schemas.microsoft.com/office/powerpoint/2010/main" val="388167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19</a:t>
            </a:fld>
            <a:endParaRPr lang="en-ID"/>
          </a:p>
        </p:txBody>
      </p:sp>
    </p:spTree>
    <p:extLst>
      <p:ext uri="{BB962C8B-B14F-4D97-AF65-F5344CB8AC3E}">
        <p14:creationId xmlns:p14="http://schemas.microsoft.com/office/powerpoint/2010/main" val="18001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Question: If there is cube3 with color Blue, and length 1.0, does it mean that cube3 is the same object as cube1?</a:t>
            </a:r>
          </a:p>
          <a:p>
            <a:endParaRPr lang="en-ID"/>
          </a:p>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20</a:t>
            </a:fld>
            <a:endParaRPr lang="en-ID"/>
          </a:p>
        </p:txBody>
      </p:sp>
    </p:spTree>
    <p:extLst>
      <p:ext uri="{BB962C8B-B14F-4D97-AF65-F5344CB8AC3E}">
        <p14:creationId xmlns:p14="http://schemas.microsoft.com/office/powerpoint/2010/main" val="243098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cube by shashank singh (https://thenounproject.com)</a:t>
            </a:r>
          </a:p>
          <a:p>
            <a:endParaRPr lang="en-ID"/>
          </a:p>
          <a:p>
            <a:r>
              <a:rPr lang="en-ID"/>
              <a:t>The non-static parts of the class specify, or describe, what variables and methods the objects will</a:t>
            </a:r>
          </a:p>
          <a:p>
            <a:r>
              <a:rPr lang="en-ID"/>
              <a:t>contain. This is part of the explanation of how objects differ from classes: Objects are created</a:t>
            </a:r>
          </a:p>
          <a:p>
            <a:r>
              <a:rPr lang="en-ID"/>
              <a:t>and destroyed as the program runs, and there can be many objects with the same structure, if</a:t>
            </a:r>
          </a:p>
          <a:p>
            <a:r>
              <a:rPr lang="en-ID"/>
              <a:t>they are created using the same class. (DJE)</a:t>
            </a:r>
          </a:p>
        </p:txBody>
      </p:sp>
      <p:sp>
        <p:nvSpPr>
          <p:cNvPr id="4" name="Slide Number Placeholder 3"/>
          <p:cNvSpPr>
            <a:spLocks noGrp="1"/>
          </p:cNvSpPr>
          <p:nvPr>
            <p:ph type="sldNum" sz="quarter" idx="5"/>
          </p:nvPr>
        </p:nvSpPr>
        <p:spPr/>
        <p:txBody>
          <a:bodyPr/>
          <a:lstStyle/>
          <a:p>
            <a:fld id="{2ED92F0A-8F52-407B-9DF6-382E23B57807}" type="slidenum">
              <a:rPr lang="en-ID" smtClean="0"/>
              <a:t>21</a:t>
            </a:fld>
            <a:endParaRPr lang="en-ID"/>
          </a:p>
        </p:txBody>
      </p:sp>
    </p:spTree>
    <p:extLst>
      <p:ext uri="{BB962C8B-B14F-4D97-AF65-F5344CB8AC3E}">
        <p14:creationId xmlns:p14="http://schemas.microsoft.com/office/powerpoint/2010/main" val="2976768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 cookie</a:t>
            </a:r>
            <a:r>
              <a:rPr lang="en-US" baseline="0"/>
              <a:t> cutters</a:t>
            </a:r>
          </a:p>
          <a:p>
            <a:endParaRPr lang="en-US" baseline="0"/>
          </a:p>
          <a:p>
            <a:r>
              <a:rPr lang="en-US"/>
              <a:t>https://www.pexels.com/photo/brown-wooden-table-669738/</a:t>
            </a:r>
          </a:p>
        </p:txBody>
      </p:sp>
      <p:sp>
        <p:nvSpPr>
          <p:cNvPr id="4" name="Slide Number Placeholder 3"/>
          <p:cNvSpPr>
            <a:spLocks noGrp="1"/>
          </p:cNvSpPr>
          <p:nvPr>
            <p:ph type="sldNum" sz="quarter" idx="10"/>
          </p:nvPr>
        </p:nvSpPr>
        <p:spPr/>
        <p:txBody>
          <a:bodyPr/>
          <a:lstStyle/>
          <a:p>
            <a:fld id="{2ED92F0A-8F52-407B-9DF6-382E23B57807}" type="slidenum">
              <a:rPr lang="en-ID" smtClean="0"/>
              <a:t>22</a:t>
            </a:fld>
            <a:endParaRPr lang="en-ID"/>
          </a:p>
        </p:txBody>
      </p:sp>
    </p:spTree>
    <p:extLst>
      <p:ext uri="{BB962C8B-B14F-4D97-AF65-F5344CB8AC3E}">
        <p14:creationId xmlns:p14="http://schemas.microsoft.com/office/powerpoint/2010/main" val="3953022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Interactive mode!</a:t>
            </a:r>
          </a:p>
        </p:txBody>
      </p:sp>
      <p:sp>
        <p:nvSpPr>
          <p:cNvPr id="4" name="Slide Number Placeholder 3"/>
          <p:cNvSpPr>
            <a:spLocks noGrp="1"/>
          </p:cNvSpPr>
          <p:nvPr>
            <p:ph type="sldNum" sz="quarter" idx="5"/>
          </p:nvPr>
        </p:nvSpPr>
        <p:spPr/>
        <p:txBody>
          <a:bodyPr/>
          <a:lstStyle/>
          <a:p>
            <a:fld id="{2ED92F0A-8F52-407B-9DF6-382E23B57807}" type="slidenum">
              <a:rPr lang="en-ID" smtClean="0"/>
              <a:t>23</a:t>
            </a:fld>
            <a:endParaRPr lang="en-ID"/>
          </a:p>
        </p:txBody>
      </p:sp>
    </p:spTree>
    <p:extLst>
      <p:ext uri="{BB962C8B-B14F-4D97-AF65-F5344CB8AC3E}">
        <p14:creationId xmlns:p14="http://schemas.microsoft.com/office/powerpoint/2010/main" val="1813284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6</a:t>
            </a:fld>
            <a:endParaRPr lang="en-ID"/>
          </a:p>
        </p:txBody>
      </p:sp>
    </p:spTree>
    <p:extLst>
      <p:ext uri="{BB962C8B-B14F-4D97-AF65-F5344CB8AC3E}">
        <p14:creationId xmlns:p14="http://schemas.microsoft.com/office/powerpoint/2010/main" val="3601148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24</a:t>
            </a:fld>
            <a:endParaRPr lang="en-ID"/>
          </a:p>
        </p:txBody>
      </p:sp>
    </p:spTree>
    <p:extLst>
      <p:ext uri="{BB962C8B-B14F-4D97-AF65-F5344CB8AC3E}">
        <p14:creationId xmlns:p14="http://schemas.microsoft.com/office/powerpoint/2010/main" val="991957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Constructors = methods to construct objects</a:t>
            </a:r>
          </a:p>
          <a:p>
            <a:r>
              <a:rPr lang="en-ID"/>
              <a:t>Rules: same name as class name + no return type + called with "new ClassName()"</a:t>
            </a:r>
          </a:p>
        </p:txBody>
      </p:sp>
      <p:sp>
        <p:nvSpPr>
          <p:cNvPr id="4" name="Slide Number Placeholder 3"/>
          <p:cNvSpPr>
            <a:spLocks noGrp="1"/>
          </p:cNvSpPr>
          <p:nvPr>
            <p:ph type="sldNum" sz="quarter" idx="5"/>
          </p:nvPr>
        </p:nvSpPr>
        <p:spPr/>
        <p:txBody>
          <a:bodyPr/>
          <a:lstStyle/>
          <a:p>
            <a:fld id="{2ED92F0A-8F52-407B-9DF6-382E23B57807}" type="slidenum">
              <a:rPr lang="en-ID" smtClean="0"/>
              <a:t>25</a:t>
            </a:fld>
            <a:endParaRPr lang="en-ID"/>
          </a:p>
        </p:txBody>
      </p:sp>
    </p:spTree>
    <p:extLst>
      <p:ext uri="{BB962C8B-B14F-4D97-AF65-F5344CB8AC3E}">
        <p14:creationId xmlns:p14="http://schemas.microsoft.com/office/powerpoint/2010/main" val="2015625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Constructors = methods to construct objects</a:t>
            </a:r>
          </a:p>
          <a:p>
            <a:r>
              <a:rPr lang="en-ID"/>
              <a:t>Rules: same name as class name + no return type + called with "new ClassName()"</a:t>
            </a:r>
          </a:p>
        </p:txBody>
      </p:sp>
      <p:sp>
        <p:nvSpPr>
          <p:cNvPr id="4" name="Slide Number Placeholder 3"/>
          <p:cNvSpPr>
            <a:spLocks noGrp="1"/>
          </p:cNvSpPr>
          <p:nvPr>
            <p:ph type="sldNum" sz="quarter" idx="5"/>
          </p:nvPr>
        </p:nvSpPr>
        <p:spPr/>
        <p:txBody>
          <a:bodyPr/>
          <a:lstStyle/>
          <a:p>
            <a:fld id="{2ED92F0A-8F52-407B-9DF6-382E23B57807}" type="slidenum">
              <a:rPr lang="en-ID" smtClean="0"/>
              <a:t>26</a:t>
            </a:fld>
            <a:endParaRPr lang="en-ID"/>
          </a:p>
        </p:txBody>
      </p:sp>
    </p:spTree>
    <p:extLst>
      <p:ext uri="{BB962C8B-B14F-4D97-AF65-F5344CB8AC3E}">
        <p14:creationId xmlns:p14="http://schemas.microsoft.com/office/powerpoint/2010/main" val="749498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27</a:t>
            </a:fld>
            <a:endParaRPr lang="en-ID"/>
          </a:p>
        </p:txBody>
      </p:sp>
    </p:spTree>
    <p:extLst>
      <p:ext uri="{BB962C8B-B14F-4D97-AF65-F5344CB8AC3E}">
        <p14:creationId xmlns:p14="http://schemas.microsoft.com/office/powerpoint/2010/main" val="941741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28</a:t>
            </a:fld>
            <a:endParaRPr lang="en-ID"/>
          </a:p>
        </p:txBody>
      </p:sp>
    </p:spTree>
    <p:extLst>
      <p:ext uri="{BB962C8B-B14F-4D97-AF65-F5344CB8AC3E}">
        <p14:creationId xmlns:p14="http://schemas.microsoft.com/office/powerpoint/2010/main" val="373187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https://www.pexels.com/photo/photo-of-ball-pit-balls-681118/</a:t>
            </a:r>
          </a:p>
        </p:txBody>
      </p:sp>
      <p:sp>
        <p:nvSpPr>
          <p:cNvPr id="4" name="Slide Number Placeholder 3"/>
          <p:cNvSpPr>
            <a:spLocks noGrp="1"/>
          </p:cNvSpPr>
          <p:nvPr>
            <p:ph type="sldNum" sz="quarter" idx="5"/>
          </p:nvPr>
        </p:nvSpPr>
        <p:spPr/>
        <p:txBody>
          <a:bodyPr/>
          <a:lstStyle/>
          <a:p>
            <a:fld id="{2ED92F0A-8F52-407B-9DF6-382E23B57807}" type="slidenum">
              <a:rPr lang="en-ID" smtClean="0"/>
              <a:t>29</a:t>
            </a:fld>
            <a:endParaRPr lang="en-ID"/>
          </a:p>
        </p:txBody>
      </p:sp>
    </p:spTree>
    <p:extLst>
      <p:ext uri="{BB962C8B-B14F-4D97-AF65-F5344CB8AC3E}">
        <p14:creationId xmlns:p14="http://schemas.microsoft.com/office/powerpoint/2010/main" val="2693453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https://www.pexels.com/photo/photo-of-ball-pit-balls-681118/</a:t>
            </a:r>
          </a:p>
        </p:txBody>
      </p:sp>
      <p:sp>
        <p:nvSpPr>
          <p:cNvPr id="4" name="Slide Number Placeholder 3"/>
          <p:cNvSpPr>
            <a:spLocks noGrp="1"/>
          </p:cNvSpPr>
          <p:nvPr>
            <p:ph type="sldNum" sz="quarter" idx="5"/>
          </p:nvPr>
        </p:nvSpPr>
        <p:spPr/>
        <p:txBody>
          <a:bodyPr/>
          <a:lstStyle/>
          <a:p>
            <a:fld id="{2ED92F0A-8F52-407B-9DF6-382E23B57807}" type="slidenum">
              <a:rPr lang="en-ID" smtClean="0"/>
              <a:t>30</a:t>
            </a:fld>
            <a:endParaRPr lang="en-ID"/>
          </a:p>
        </p:txBody>
      </p:sp>
    </p:spTree>
    <p:extLst>
      <p:ext uri="{BB962C8B-B14F-4D97-AF65-F5344CB8AC3E}">
        <p14:creationId xmlns:p14="http://schemas.microsoft.com/office/powerpoint/2010/main" val="3542155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31</a:t>
            </a:fld>
            <a:endParaRPr lang="en-ID"/>
          </a:p>
        </p:txBody>
      </p:sp>
    </p:spTree>
    <p:extLst>
      <p:ext uri="{BB962C8B-B14F-4D97-AF65-F5344CB8AC3E}">
        <p14:creationId xmlns:p14="http://schemas.microsoft.com/office/powerpoint/2010/main" val="24576180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32</a:t>
            </a:fld>
            <a:endParaRPr lang="en-ID"/>
          </a:p>
        </p:txBody>
      </p:sp>
    </p:spTree>
    <p:extLst>
      <p:ext uri="{BB962C8B-B14F-4D97-AF65-F5344CB8AC3E}">
        <p14:creationId xmlns:p14="http://schemas.microsoft.com/office/powerpoint/2010/main" val="839447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33</a:t>
            </a:fld>
            <a:endParaRPr lang="en-ID"/>
          </a:p>
        </p:txBody>
      </p:sp>
    </p:spTree>
    <p:extLst>
      <p:ext uri="{BB962C8B-B14F-4D97-AF65-F5344CB8AC3E}">
        <p14:creationId xmlns:p14="http://schemas.microsoft.com/office/powerpoint/2010/main" val="385552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Assume you have class Cube.</a:t>
            </a:r>
          </a:p>
        </p:txBody>
      </p:sp>
      <p:sp>
        <p:nvSpPr>
          <p:cNvPr id="4" name="Slide Number Placeholder 3"/>
          <p:cNvSpPr>
            <a:spLocks noGrp="1"/>
          </p:cNvSpPr>
          <p:nvPr>
            <p:ph type="sldNum" sz="quarter" idx="5"/>
          </p:nvPr>
        </p:nvSpPr>
        <p:spPr/>
        <p:txBody>
          <a:bodyPr/>
          <a:lstStyle/>
          <a:p>
            <a:fld id="{2ED92F0A-8F52-407B-9DF6-382E23B57807}" type="slidenum">
              <a:rPr lang="en-ID" smtClean="0"/>
              <a:t>7</a:t>
            </a:fld>
            <a:endParaRPr lang="en-ID"/>
          </a:p>
        </p:txBody>
      </p:sp>
    </p:spTree>
    <p:extLst>
      <p:ext uri="{BB962C8B-B14F-4D97-AF65-F5344CB8AC3E}">
        <p14:creationId xmlns:p14="http://schemas.microsoft.com/office/powerpoint/2010/main" val="3822040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34</a:t>
            </a:fld>
            <a:endParaRPr lang="en-ID"/>
          </a:p>
        </p:txBody>
      </p:sp>
    </p:spTree>
    <p:extLst>
      <p:ext uri="{BB962C8B-B14F-4D97-AF65-F5344CB8AC3E}">
        <p14:creationId xmlns:p14="http://schemas.microsoft.com/office/powerpoint/2010/main" val="1930850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35</a:t>
            </a:fld>
            <a:endParaRPr lang="en-ID"/>
          </a:p>
        </p:txBody>
      </p:sp>
    </p:spTree>
    <p:extLst>
      <p:ext uri="{BB962C8B-B14F-4D97-AF65-F5344CB8AC3E}">
        <p14:creationId xmlns:p14="http://schemas.microsoft.com/office/powerpoint/2010/main" val="3023937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36</a:t>
            </a:fld>
            <a:endParaRPr lang="en-ID"/>
          </a:p>
        </p:txBody>
      </p:sp>
    </p:spTree>
    <p:extLst>
      <p:ext uri="{BB962C8B-B14F-4D97-AF65-F5344CB8AC3E}">
        <p14:creationId xmlns:p14="http://schemas.microsoft.com/office/powerpoint/2010/main" val="17282007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37</a:t>
            </a:fld>
            <a:endParaRPr lang="en-ID"/>
          </a:p>
        </p:txBody>
      </p:sp>
    </p:spTree>
    <p:extLst>
      <p:ext uri="{BB962C8B-B14F-4D97-AF65-F5344CB8AC3E}">
        <p14:creationId xmlns:p14="http://schemas.microsoft.com/office/powerpoint/2010/main" val="20784539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38</a:t>
            </a:fld>
            <a:endParaRPr lang="en-ID"/>
          </a:p>
        </p:txBody>
      </p:sp>
    </p:spTree>
    <p:extLst>
      <p:ext uri="{BB962C8B-B14F-4D97-AF65-F5344CB8AC3E}">
        <p14:creationId xmlns:p14="http://schemas.microsoft.com/office/powerpoint/2010/main" val="1024996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39</a:t>
            </a:fld>
            <a:endParaRPr lang="en-ID"/>
          </a:p>
        </p:txBody>
      </p:sp>
    </p:spTree>
    <p:extLst>
      <p:ext uri="{BB962C8B-B14F-4D97-AF65-F5344CB8AC3E}">
        <p14:creationId xmlns:p14="http://schemas.microsoft.com/office/powerpoint/2010/main" val="3136424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40</a:t>
            </a:fld>
            <a:endParaRPr lang="en-ID"/>
          </a:p>
        </p:txBody>
      </p:sp>
    </p:spTree>
    <p:extLst>
      <p:ext uri="{BB962C8B-B14F-4D97-AF65-F5344CB8AC3E}">
        <p14:creationId xmlns:p14="http://schemas.microsoft.com/office/powerpoint/2010/main" val="687184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41</a:t>
            </a:fld>
            <a:endParaRPr lang="en-ID"/>
          </a:p>
        </p:txBody>
      </p:sp>
    </p:spTree>
    <p:extLst>
      <p:ext uri="{BB962C8B-B14F-4D97-AF65-F5344CB8AC3E}">
        <p14:creationId xmlns:p14="http://schemas.microsoft.com/office/powerpoint/2010/main" val="1434955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42</a:t>
            </a:fld>
            <a:endParaRPr lang="en-ID"/>
          </a:p>
        </p:txBody>
      </p:sp>
    </p:spTree>
    <p:extLst>
      <p:ext uri="{BB962C8B-B14F-4D97-AF65-F5344CB8AC3E}">
        <p14:creationId xmlns:p14="http://schemas.microsoft.com/office/powerpoint/2010/main" val="39179090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Why?</a:t>
            </a:r>
            <a:r>
              <a:rPr lang="en-ID" baseline="0"/>
              <a:t> The new operator creates a new object (hence different memory location)</a:t>
            </a:r>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43</a:t>
            </a:fld>
            <a:endParaRPr lang="en-ID"/>
          </a:p>
        </p:txBody>
      </p:sp>
    </p:spTree>
    <p:extLst>
      <p:ext uri="{BB962C8B-B14F-4D97-AF65-F5344CB8AC3E}">
        <p14:creationId xmlns:p14="http://schemas.microsoft.com/office/powerpoint/2010/main" val="2478350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One common reason to define a new class is to encapsulate (= bungkus) related data in</a:t>
            </a:r>
          </a:p>
          <a:p>
            <a:r>
              <a:rPr lang="en-ID"/>
              <a:t>an object that can be treated as a single unit. That way, we can use objects</a:t>
            </a:r>
          </a:p>
          <a:p>
            <a:r>
              <a:rPr lang="en-ID"/>
              <a:t>as parameters and return values, rather than passing and returning multiple</a:t>
            </a:r>
          </a:p>
          <a:p>
            <a:r>
              <a:rPr lang="en-ID"/>
              <a:t>values. This design principle is called </a:t>
            </a:r>
            <a:r>
              <a:rPr lang="en-ID" b="1"/>
              <a:t>data encapsulation.</a:t>
            </a:r>
          </a:p>
        </p:txBody>
      </p:sp>
      <p:sp>
        <p:nvSpPr>
          <p:cNvPr id="4" name="Slide Number Placeholder 3"/>
          <p:cNvSpPr>
            <a:spLocks noGrp="1"/>
          </p:cNvSpPr>
          <p:nvPr>
            <p:ph type="sldNum" sz="quarter" idx="5"/>
          </p:nvPr>
        </p:nvSpPr>
        <p:spPr/>
        <p:txBody>
          <a:bodyPr/>
          <a:lstStyle/>
          <a:p>
            <a:fld id="{2ED92F0A-8F52-407B-9DF6-382E23B57807}" type="slidenum">
              <a:rPr lang="en-ID" smtClean="0"/>
              <a:t>8</a:t>
            </a:fld>
            <a:endParaRPr lang="en-ID"/>
          </a:p>
        </p:txBody>
      </p:sp>
    </p:spTree>
    <p:extLst>
      <p:ext uri="{BB962C8B-B14F-4D97-AF65-F5344CB8AC3E}">
        <p14:creationId xmlns:p14="http://schemas.microsoft.com/office/powerpoint/2010/main" val="34769060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retain = keep</a:t>
            </a:r>
          </a:p>
        </p:txBody>
      </p:sp>
      <p:sp>
        <p:nvSpPr>
          <p:cNvPr id="4" name="Slide Number Placeholder 3"/>
          <p:cNvSpPr>
            <a:spLocks noGrp="1"/>
          </p:cNvSpPr>
          <p:nvPr>
            <p:ph type="sldNum" sz="quarter" idx="10"/>
          </p:nvPr>
        </p:nvSpPr>
        <p:spPr/>
        <p:txBody>
          <a:bodyPr/>
          <a:lstStyle/>
          <a:p>
            <a:fld id="{2ED92F0A-8F52-407B-9DF6-382E23B57807}" type="slidenum">
              <a:rPr lang="en-ID" smtClean="0"/>
              <a:t>47</a:t>
            </a:fld>
            <a:endParaRPr lang="en-ID"/>
          </a:p>
        </p:txBody>
      </p:sp>
    </p:spTree>
    <p:extLst>
      <p:ext uri="{BB962C8B-B14F-4D97-AF65-F5344CB8AC3E}">
        <p14:creationId xmlns:p14="http://schemas.microsoft.com/office/powerpoint/2010/main" val="3453599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The data encapsulated in a Time object are an</a:t>
            </a:r>
          </a:p>
          <a:p>
            <a:r>
              <a:rPr lang="en-ID"/>
              <a:t>hour, a minute, and a number of seconds. Because every Time object contains</a:t>
            </a:r>
          </a:p>
          <a:p>
            <a:r>
              <a:rPr lang="en-ID"/>
              <a:t>these data, we define attributes to hold them.</a:t>
            </a:r>
          </a:p>
        </p:txBody>
      </p:sp>
      <p:sp>
        <p:nvSpPr>
          <p:cNvPr id="4" name="Slide Number Placeholder 3"/>
          <p:cNvSpPr>
            <a:spLocks noGrp="1"/>
          </p:cNvSpPr>
          <p:nvPr>
            <p:ph type="sldNum" sz="quarter" idx="5"/>
          </p:nvPr>
        </p:nvSpPr>
        <p:spPr/>
        <p:txBody>
          <a:bodyPr/>
          <a:lstStyle/>
          <a:p>
            <a:fld id="{2ED92F0A-8F52-407B-9DF6-382E23B57807}" type="slidenum">
              <a:rPr lang="en-ID" smtClean="0"/>
              <a:t>61</a:t>
            </a:fld>
            <a:endParaRPr lang="en-ID"/>
          </a:p>
        </p:txBody>
      </p:sp>
    </p:spTree>
    <p:extLst>
      <p:ext uri="{BB962C8B-B14F-4D97-AF65-F5344CB8AC3E}">
        <p14:creationId xmlns:p14="http://schemas.microsoft.com/office/powerpoint/2010/main" val="3124193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The data encapsulated in a Time object are an</a:t>
            </a:r>
          </a:p>
          <a:p>
            <a:r>
              <a:rPr lang="en-ID"/>
              <a:t>hour, a minute, and a number of seconds. Because every Time object contains</a:t>
            </a:r>
          </a:p>
          <a:p>
            <a:r>
              <a:rPr lang="en-ID"/>
              <a:t>these data, we define attributes to hold them.</a:t>
            </a:r>
          </a:p>
        </p:txBody>
      </p:sp>
      <p:sp>
        <p:nvSpPr>
          <p:cNvPr id="4" name="Slide Number Placeholder 3"/>
          <p:cNvSpPr>
            <a:spLocks noGrp="1"/>
          </p:cNvSpPr>
          <p:nvPr>
            <p:ph type="sldNum" sz="quarter" idx="5"/>
          </p:nvPr>
        </p:nvSpPr>
        <p:spPr/>
        <p:txBody>
          <a:bodyPr/>
          <a:lstStyle/>
          <a:p>
            <a:fld id="{2ED92F0A-8F52-407B-9DF6-382E23B57807}" type="slidenum">
              <a:rPr lang="en-ID" smtClean="0"/>
              <a:t>62</a:t>
            </a:fld>
            <a:endParaRPr lang="en-ID"/>
          </a:p>
        </p:txBody>
      </p:sp>
    </p:spTree>
    <p:extLst>
      <p:ext uri="{BB962C8B-B14F-4D97-AF65-F5344CB8AC3E}">
        <p14:creationId xmlns:p14="http://schemas.microsoft.com/office/powerpoint/2010/main" val="2438092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They are instance variables, instead of static variables, because there is no static.</a:t>
            </a:r>
          </a:p>
        </p:txBody>
      </p:sp>
      <p:sp>
        <p:nvSpPr>
          <p:cNvPr id="4" name="Slide Number Placeholder 3"/>
          <p:cNvSpPr>
            <a:spLocks noGrp="1"/>
          </p:cNvSpPr>
          <p:nvPr>
            <p:ph type="sldNum" sz="quarter" idx="5"/>
          </p:nvPr>
        </p:nvSpPr>
        <p:spPr/>
        <p:txBody>
          <a:bodyPr/>
          <a:lstStyle/>
          <a:p>
            <a:fld id="{2ED92F0A-8F52-407B-9DF6-382E23B57807}" type="slidenum">
              <a:rPr lang="en-ID" smtClean="0"/>
              <a:t>63</a:t>
            </a:fld>
            <a:endParaRPr lang="en-ID"/>
          </a:p>
        </p:txBody>
      </p:sp>
    </p:spTree>
    <p:extLst>
      <p:ext uri="{BB962C8B-B14F-4D97-AF65-F5344CB8AC3E}">
        <p14:creationId xmlns:p14="http://schemas.microsoft.com/office/powerpoint/2010/main" val="23368483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64</a:t>
            </a:fld>
            <a:endParaRPr lang="en-ID"/>
          </a:p>
        </p:txBody>
      </p:sp>
    </p:spTree>
    <p:extLst>
      <p:ext uri="{BB962C8B-B14F-4D97-AF65-F5344CB8AC3E}">
        <p14:creationId xmlns:p14="http://schemas.microsoft.com/office/powerpoint/2010/main" val="3808080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The name </a:t>
            </a:r>
            <a:r>
              <a:rPr lang="en-ID" b="1"/>
              <a:t>this</a:t>
            </a:r>
            <a:r>
              <a:rPr lang="en-ID"/>
              <a:t> is a keyword that refers to the object we are creating. You can</a:t>
            </a:r>
          </a:p>
          <a:p>
            <a:r>
              <a:rPr lang="en-ID"/>
              <a:t>use this the same way you use the name of any other object. For example,</a:t>
            </a:r>
          </a:p>
          <a:p>
            <a:r>
              <a:rPr lang="en-ID"/>
              <a:t>you can read and write the instance variables of this, and you can pass this</a:t>
            </a:r>
          </a:p>
          <a:p>
            <a:r>
              <a:rPr lang="en-ID"/>
              <a:t>as an argument to other methods. But you do not declare this, and you can't</a:t>
            </a:r>
          </a:p>
          <a:p>
            <a:r>
              <a:rPr lang="en-ID"/>
              <a:t>make an assignment to it.</a:t>
            </a:r>
          </a:p>
        </p:txBody>
      </p:sp>
      <p:sp>
        <p:nvSpPr>
          <p:cNvPr id="4" name="Slide Number Placeholder 3"/>
          <p:cNvSpPr>
            <a:spLocks noGrp="1"/>
          </p:cNvSpPr>
          <p:nvPr>
            <p:ph type="sldNum" sz="quarter" idx="5"/>
          </p:nvPr>
        </p:nvSpPr>
        <p:spPr/>
        <p:txBody>
          <a:bodyPr/>
          <a:lstStyle/>
          <a:p>
            <a:fld id="{2ED92F0A-8F52-407B-9DF6-382E23B57807}" type="slidenum">
              <a:rPr lang="en-ID" smtClean="0"/>
              <a:t>65</a:t>
            </a:fld>
            <a:endParaRPr lang="en-ID"/>
          </a:p>
        </p:txBody>
      </p:sp>
    </p:spTree>
    <p:extLst>
      <p:ext uri="{BB962C8B-B14F-4D97-AF65-F5344CB8AC3E}">
        <p14:creationId xmlns:p14="http://schemas.microsoft.com/office/powerpoint/2010/main" val="8012537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Like other methods, constructors can be overloaded, which means you can</a:t>
            </a:r>
          </a:p>
          <a:p>
            <a:r>
              <a:rPr lang="en-ID"/>
              <a:t>provide multiple constructors with di</a:t>
            </a:r>
            <a:br>
              <a:rPr lang="en-ID"/>
            </a:br>
            <a:r>
              <a:rPr lang="en-ID"/>
              <a:t>erent parameters. Java knows which</a:t>
            </a:r>
          </a:p>
          <a:p>
            <a:r>
              <a:rPr lang="en-ID"/>
              <a:t>constructor to invoke by matching the arguments you provide with the pa-</a:t>
            </a:r>
          </a:p>
          <a:p>
            <a:r>
              <a:rPr lang="en-ID"/>
              <a:t>rameters of the constructors.</a:t>
            </a:r>
          </a:p>
        </p:txBody>
      </p:sp>
      <p:sp>
        <p:nvSpPr>
          <p:cNvPr id="4" name="Slide Number Placeholder 3"/>
          <p:cNvSpPr>
            <a:spLocks noGrp="1"/>
          </p:cNvSpPr>
          <p:nvPr>
            <p:ph type="sldNum" sz="quarter" idx="5"/>
          </p:nvPr>
        </p:nvSpPr>
        <p:spPr/>
        <p:txBody>
          <a:bodyPr/>
          <a:lstStyle/>
          <a:p>
            <a:fld id="{2ED92F0A-8F52-407B-9DF6-382E23B57807}" type="slidenum">
              <a:rPr lang="en-ID" smtClean="0"/>
              <a:t>66</a:t>
            </a:fld>
            <a:endParaRPr lang="en-ID"/>
          </a:p>
        </p:txBody>
      </p:sp>
    </p:spTree>
    <p:extLst>
      <p:ext uri="{BB962C8B-B14F-4D97-AF65-F5344CB8AC3E}">
        <p14:creationId xmlns:p14="http://schemas.microsoft.com/office/powerpoint/2010/main" val="30779223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67</a:t>
            </a:fld>
            <a:endParaRPr lang="en-ID"/>
          </a:p>
        </p:txBody>
      </p:sp>
    </p:spTree>
    <p:extLst>
      <p:ext uri="{BB962C8B-B14F-4D97-AF65-F5344CB8AC3E}">
        <p14:creationId xmlns:p14="http://schemas.microsoft.com/office/powerpoint/2010/main" val="719053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68</a:t>
            </a:fld>
            <a:endParaRPr lang="en-ID"/>
          </a:p>
        </p:txBody>
      </p:sp>
    </p:spTree>
    <p:extLst>
      <p:ext uri="{BB962C8B-B14F-4D97-AF65-F5344CB8AC3E}">
        <p14:creationId xmlns:p14="http://schemas.microsoft.com/office/powerpoint/2010/main" val="2805457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69</a:t>
            </a:fld>
            <a:endParaRPr lang="en-ID"/>
          </a:p>
        </p:txBody>
      </p:sp>
    </p:spTree>
    <p:extLst>
      <p:ext uri="{BB962C8B-B14F-4D97-AF65-F5344CB8AC3E}">
        <p14:creationId xmlns:p14="http://schemas.microsoft.com/office/powerpoint/2010/main" val="63056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One common reason to define a new class is to encapsulate (= bungkus) related data in</a:t>
            </a:r>
          </a:p>
          <a:p>
            <a:r>
              <a:rPr lang="en-ID"/>
              <a:t>an object that can be treated as a single unit. That way, we can use objects</a:t>
            </a:r>
          </a:p>
          <a:p>
            <a:r>
              <a:rPr lang="en-ID"/>
              <a:t>as parameters and return values, rather than passing and returning multiple</a:t>
            </a:r>
          </a:p>
          <a:p>
            <a:r>
              <a:rPr lang="en-ID"/>
              <a:t>values. This design principle is called </a:t>
            </a:r>
            <a:r>
              <a:rPr lang="en-ID" b="1"/>
              <a:t>data encapsulation.</a:t>
            </a:r>
          </a:p>
        </p:txBody>
      </p:sp>
      <p:sp>
        <p:nvSpPr>
          <p:cNvPr id="4" name="Slide Number Placeholder 3"/>
          <p:cNvSpPr>
            <a:spLocks noGrp="1"/>
          </p:cNvSpPr>
          <p:nvPr>
            <p:ph type="sldNum" sz="quarter" idx="5"/>
          </p:nvPr>
        </p:nvSpPr>
        <p:spPr/>
        <p:txBody>
          <a:bodyPr/>
          <a:lstStyle/>
          <a:p>
            <a:fld id="{2ED92F0A-8F52-407B-9DF6-382E23B57807}" type="slidenum">
              <a:rPr lang="en-ID" smtClean="0"/>
              <a:t>9</a:t>
            </a:fld>
            <a:endParaRPr lang="en-ID"/>
          </a:p>
        </p:txBody>
      </p:sp>
    </p:spTree>
    <p:extLst>
      <p:ext uri="{BB962C8B-B14F-4D97-AF65-F5344CB8AC3E}">
        <p14:creationId xmlns:p14="http://schemas.microsoft.com/office/powerpoint/2010/main" val="41286311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70</a:t>
            </a:fld>
            <a:endParaRPr lang="en-ID"/>
          </a:p>
        </p:txBody>
      </p:sp>
    </p:spTree>
    <p:extLst>
      <p:ext uri="{BB962C8B-B14F-4D97-AF65-F5344CB8AC3E}">
        <p14:creationId xmlns:p14="http://schemas.microsoft.com/office/powerpoint/2010/main" val="3304698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71</a:t>
            </a:fld>
            <a:endParaRPr lang="en-ID"/>
          </a:p>
        </p:txBody>
      </p:sp>
    </p:spTree>
    <p:extLst>
      <p:ext uri="{BB962C8B-B14F-4D97-AF65-F5344CB8AC3E}">
        <p14:creationId xmlns:p14="http://schemas.microsoft.com/office/powerpoint/2010/main" val="34455905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72</a:t>
            </a:fld>
            <a:endParaRPr lang="en-ID"/>
          </a:p>
        </p:txBody>
      </p:sp>
    </p:spTree>
    <p:extLst>
      <p:ext uri="{BB962C8B-B14F-4D97-AF65-F5344CB8AC3E}">
        <p14:creationId xmlns:p14="http://schemas.microsoft.com/office/powerpoint/2010/main" val="40290068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73</a:t>
            </a:fld>
            <a:endParaRPr lang="en-ID"/>
          </a:p>
        </p:txBody>
      </p:sp>
    </p:spTree>
    <p:extLst>
      <p:ext uri="{BB962C8B-B14F-4D97-AF65-F5344CB8AC3E}">
        <p14:creationId xmlns:p14="http://schemas.microsoft.com/office/powerpoint/2010/main" val="2967733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74</a:t>
            </a:fld>
            <a:endParaRPr lang="en-ID"/>
          </a:p>
        </p:txBody>
      </p:sp>
    </p:spTree>
    <p:extLst>
      <p:ext uri="{BB962C8B-B14F-4D97-AF65-F5344CB8AC3E}">
        <p14:creationId xmlns:p14="http://schemas.microsoft.com/office/powerpoint/2010/main" val="40969183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75</a:t>
            </a:fld>
            <a:endParaRPr lang="en-ID"/>
          </a:p>
        </p:txBody>
      </p:sp>
    </p:spTree>
    <p:extLst>
      <p:ext uri="{BB962C8B-B14F-4D97-AF65-F5344CB8AC3E}">
        <p14:creationId xmlns:p14="http://schemas.microsoft.com/office/powerpoint/2010/main" val="25021228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checkpoint for class B &amp; C</a:t>
            </a:r>
          </a:p>
        </p:txBody>
      </p:sp>
      <p:sp>
        <p:nvSpPr>
          <p:cNvPr id="4" name="Slide Number Placeholder 3"/>
          <p:cNvSpPr>
            <a:spLocks noGrp="1"/>
          </p:cNvSpPr>
          <p:nvPr>
            <p:ph type="sldNum" sz="quarter" idx="5"/>
          </p:nvPr>
        </p:nvSpPr>
        <p:spPr/>
        <p:txBody>
          <a:bodyPr/>
          <a:lstStyle/>
          <a:p>
            <a:fld id="{2ED92F0A-8F52-407B-9DF6-382E23B57807}" type="slidenum">
              <a:rPr lang="en-ID" smtClean="0"/>
              <a:t>76</a:t>
            </a:fld>
            <a:endParaRPr lang="en-ID"/>
          </a:p>
        </p:txBody>
      </p:sp>
    </p:spTree>
    <p:extLst>
      <p:ext uri="{BB962C8B-B14F-4D97-AF65-F5344CB8AC3E}">
        <p14:creationId xmlns:p14="http://schemas.microsoft.com/office/powerpoint/2010/main" val="3270645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Same memory location is clear.</a:t>
            </a:r>
          </a:p>
          <a:p>
            <a:endParaRPr lang="en-ID"/>
          </a:p>
          <a:p>
            <a:r>
              <a:rPr lang="en-ID"/>
              <a:t>What it means by same value?</a:t>
            </a:r>
          </a:p>
        </p:txBody>
      </p:sp>
      <p:sp>
        <p:nvSpPr>
          <p:cNvPr id="4" name="Slide Number Placeholder 3"/>
          <p:cNvSpPr>
            <a:spLocks noGrp="1"/>
          </p:cNvSpPr>
          <p:nvPr>
            <p:ph type="sldNum" sz="quarter" idx="5"/>
          </p:nvPr>
        </p:nvSpPr>
        <p:spPr/>
        <p:txBody>
          <a:bodyPr/>
          <a:lstStyle/>
          <a:p>
            <a:fld id="{2ED92F0A-8F52-407B-9DF6-382E23B57807}" type="slidenum">
              <a:rPr lang="en-ID" smtClean="0"/>
              <a:t>77</a:t>
            </a:fld>
            <a:endParaRPr lang="en-ID"/>
          </a:p>
        </p:txBody>
      </p:sp>
    </p:spTree>
    <p:extLst>
      <p:ext uri="{BB962C8B-B14F-4D97-AF65-F5344CB8AC3E}">
        <p14:creationId xmlns:p14="http://schemas.microsoft.com/office/powerpoint/2010/main" val="1175066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Same memory location is clear.</a:t>
            </a:r>
          </a:p>
          <a:p>
            <a:endParaRPr lang="en-ID"/>
          </a:p>
          <a:p>
            <a:r>
              <a:rPr lang="en-ID"/>
              <a:t>What it means by same value?</a:t>
            </a:r>
          </a:p>
        </p:txBody>
      </p:sp>
      <p:sp>
        <p:nvSpPr>
          <p:cNvPr id="4" name="Slide Number Placeholder 3"/>
          <p:cNvSpPr>
            <a:spLocks noGrp="1"/>
          </p:cNvSpPr>
          <p:nvPr>
            <p:ph type="sldNum" sz="quarter" idx="5"/>
          </p:nvPr>
        </p:nvSpPr>
        <p:spPr/>
        <p:txBody>
          <a:bodyPr/>
          <a:lstStyle/>
          <a:p>
            <a:fld id="{2ED92F0A-8F52-407B-9DF6-382E23B57807}" type="slidenum">
              <a:rPr lang="en-ID" smtClean="0"/>
              <a:t>78</a:t>
            </a:fld>
            <a:endParaRPr lang="en-ID"/>
          </a:p>
        </p:txBody>
      </p:sp>
    </p:spTree>
    <p:extLst>
      <p:ext uri="{BB962C8B-B14F-4D97-AF65-F5344CB8AC3E}">
        <p14:creationId xmlns:p14="http://schemas.microsoft.com/office/powerpoint/2010/main" val="416940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79</a:t>
            </a:fld>
            <a:endParaRPr lang="en-ID"/>
          </a:p>
        </p:txBody>
      </p:sp>
    </p:spTree>
    <p:extLst>
      <p:ext uri="{BB962C8B-B14F-4D97-AF65-F5344CB8AC3E}">
        <p14:creationId xmlns:p14="http://schemas.microsoft.com/office/powerpoint/2010/main" val="331454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10</a:t>
            </a:fld>
            <a:endParaRPr lang="en-ID"/>
          </a:p>
        </p:txBody>
      </p:sp>
    </p:spTree>
    <p:extLst>
      <p:ext uri="{BB962C8B-B14F-4D97-AF65-F5344CB8AC3E}">
        <p14:creationId xmlns:p14="http://schemas.microsoft.com/office/powerpoint/2010/main" val="17514752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80</a:t>
            </a:fld>
            <a:endParaRPr lang="en-ID"/>
          </a:p>
        </p:txBody>
      </p:sp>
    </p:spTree>
    <p:extLst>
      <p:ext uri="{BB962C8B-B14F-4D97-AF65-F5344CB8AC3E}">
        <p14:creationId xmlns:p14="http://schemas.microsoft.com/office/powerpoint/2010/main" val="30318916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81</a:t>
            </a:fld>
            <a:endParaRPr lang="en-ID"/>
          </a:p>
        </p:txBody>
      </p:sp>
    </p:spTree>
    <p:extLst>
      <p:ext uri="{BB962C8B-B14F-4D97-AF65-F5344CB8AC3E}">
        <p14:creationId xmlns:p14="http://schemas.microsoft.com/office/powerpoint/2010/main" val="2262747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82</a:t>
            </a:fld>
            <a:endParaRPr lang="en-ID"/>
          </a:p>
        </p:txBody>
      </p:sp>
    </p:spTree>
    <p:extLst>
      <p:ext uri="{BB962C8B-B14F-4D97-AF65-F5344CB8AC3E}">
        <p14:creationId xmlns:p14="http://schemas.microsoft.com/office/powerpoint/2010/main" val="316090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83</a:t>
            </a:fld>
            <a:endParaRPr lang="en-ID"/>
          </a:p>
        </p:txBody>
      </p:sp>
    </p:spTree>
    <p:extLst>
      <p:ext uri="{BB962C8B-B14F-4D97-AF65-F5344CB8AC3E}">
        <p14:creationId xmlns:p14="http://schemas.microsoft.com/office/powerpoint/2010/main" val="25319234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84</a:t>
            </a:fld>
            <a:endParaRPr lang="en-ID"/>
          </a:p>
        </p:txBody>
      </p:sp>
    </p:spTree>
    <p:extLst>
      <p:ext uri="{BB962C8B-B14F-4D97-AF65-F5344CB8AC3E}">
        <p14:creationId xmlns:p14="http://schemas.microsoft.com/office/powerpoint/2010/main" val="34662063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85</a:t>
            </a:fld>
            <a:endParaRPr lang="en-ID"/>
          </a:p>
        </p:txBody>
      </p:sp>
    </p:spTree>
    <p:extLst>
      <p:ext uri="{BB962C8B-B14F-4D97-AF65-F5344CB8AC3E}">
        <p14:creationId xmlns:p14="http://schemas.microsoft.com/office/powerpoint/2010/main" val="21458268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86</a:t>
            </a:fld>
            <a:endParaRPr lang="en-ID"/>
          </a:p>
        </p:txBody>
      </p:sp>
    </p:spTree>
    <p:extLst>
      <p:ext uri="{BB962C8B-B14F-4D97-AF65-F5344CB8AC3E}">
        <p14:creationId xmlns:p14="http://schemas.microsoft.com/office/powerpoint/2010/main" val="41750230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87</a:t>
            </a:fld>
            <a:endParaRPr lang="en-ID"/>
          </a:p>
        </p:txBody>
      </p:sp>
    </p:spTree>
    <p:extLst>
      <p:ext uri="{BB962C8B-B14F-4D97-AF65-F5344CB8AC3E}">
        <p14:creationId xmlns:p14="http://schemas.microsoft.com/office/powerpoint/2010/main" val="800774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88</a:t>
            </a:fld>
            <a:endParaRPr lang="en-ID"/>
          </a:p>
        </p:txBody>
      </p:sp>
    </p:spTree>
    <p:extLst>
      <p:ext uri="{BB962C8B-B14F-4D97-AF65-F5344CB8AC3E}">
        <p14:creationId xmlns:p14="http://schemas.microsoft.com/office/powerpoint/2010/main" val="25817728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Getters are called accessors too</a:t>
            </a:r>
          </a:p>
        </p:txBody>
      </p:sp>
      <p:sp>
        <p:nvSpPr>
          <p:cNvPr id="4" name="Slide Number Placeholder 3"/>
          <p:cNvSpPr>
            <a:spLocks noGrp="1"/>
          </p:cNvSpPr>
          <p:nvPr>
            <p:ph type="sldNum" sz="quarter" idx="5"/>
          </p:nvPr>
        </p:nvSpPr>
        <p:spPr/>
        <p:txBody>
          <a:bodyPr/>
          <a:lstStyle/>
          <a:p>
            <a:fld id="{2ED92F0A-8F52-407B-9DF6-382E23B57807}" type="slidenum">
              <a:rPr lang="en-ID" smtClean="0"/>
              <a:t>89</a:t>
            </a:fld>
            <a:endParaRPr lang="en-ID"/>
          </a:p>
        </p:txBody>
      </p:sp>
    </p:spTree>
    <p:extLst>
      <p:ext uri="{BB962C8B-B14F-4D97-AF65-F5344CB8AC3E}">
        <p14:creationId xmlns:p14="http://schemas.microsoft.com/office/powerpoint/2010/main" val="2919956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https://www.pexels.com/photo/kitten-cat-rush-lucky-cat-45170/</a:t>
            </a:r>
          </a:p>
        </p:txBody>
      </p:sp>
      <p:sp>
        <p:nvSpPr>
          <p:cNvPr id="4" name="Slide Number Placeholder 3"/>
          <p:cNvSpPr>
            <a:spLocks noGrp="1"/>
          </p:cNvSpPr>
          <p:nvPr>
            <p:ph type="sldNum" sz="quarter" idx="5"/>
          </p:nvPr>
        </p:nvSpPr>
        <p:spPr/>
        <p:txBody>
          <a:bodyPr/>
          <a:lstStyle/>
          <a:p>
            <a:fld id="{2ED92F0A-8F52-407B-9DF6-382E23B57807}" type="slidenum">
              <a:rPr lang="en-ID" smtClean="0"/>
              <a:t>11</a:t>
            </a:fld>
            <a:endParaRPr lang="en-ID"/>
          </a:p>
        </p:txBody>
      </p:sp>
    </p:spTree>
    <p:extLst>
      <p:ext uri="{BB962C8B-B14F-4D97-AF65-F5344CB8AC3E}">
        <p14:creationId xmlns:p14="http://schemas.microsoft.com/office/powerpoint/2010/main" val="29387873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Getters are called accessors too,</a:t>
            </a:r>
          </a:p>
          <a:p>
            <a:r>
              <a:rPr lang="en-ID"/>
              <a:t>and setters are called mutators too</a:t>
            </a:r>
          </a:p>
        </p:txBody>
      </p:sp>
      <p:sp>
        <p:nvSpPr>
          <p:cNvPr id="4" name="Slide Number Placeholder 3"/>
          <p:cNvSpPr>
            <a:spLocks noGrp="1"/>
          </p:cNvSpPr>
          <p:nvPr>
            <p:ph type="sldNum" sz="quarter" idx="5"/>
          </p:nvPr>
        </p:nvSpPr>
        <p:spPr/>
        <p:txBody>
          <a:bodyPr/>
          <a:lstStyle/>
          <a:p>
            <a:fld id="{2ED92F0A-8F52-407B-9DF6-382E23B57807}" type="slidenum">
              <a:rPr lang="en-ID" smtClean="0"/>
              <a:t>90</a:t>
            </a:fld>
            <a:endParaRPr lang="en-ID"/>
          </a:p>
        </p:txBody>
      </p:sp>
    </p:spTree>
    <p:extLst>
      <p:ext uri="{BB962C8B-B14F-4D97-AF65-F5344CB8AC3E}">
        <p14:creationId xmlns:p14="http://schemas.microsoft.com/office/powerpoint/2010/main" val="1308261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91</a:t>
            </a:fld>
            <a:endParaRPr lang="en-ID"/>
          </a:p>
        </p:txBody>
      </p:sp>
    </p:spTree>
    <p:extLst>
      <p:ext uri="{BB962C8B-B14F-4D97-AF65-F5344CB8AC3E}">
        <p14:creationId xmlns:p14="http://schemas.microsoft.com/office/powerpoint/2010/main" val="2054088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92</a:t>
            </a:fld>
            <a:endParaRPr lang="en-ID"/>
          </a:p>
        </p:txBody>
      </p:sp>
    </p:spTree>
    <p:extLst>
      <p:ext uri="{BB962C8B-B14F-4D97-AF65-F5344CB8AC3E}">
        <p14:creationId xmlns:p14="http://schemas.microsoft.com/office/powerpoint/2010/main" val="17262453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93</a:t>
            </a:fld>
            <a:endParaRPr lang="en-ID"/>
          </a:p>
        </p:txBody>
      </p:sp>
    </p:spTree>
    <p:extLst>
      <p:ext uri="{BB962C8B-B14F-4D97-AF65-F5344CB8AC3E}">
        <p14:creationId xmlns:p14="http://schemas.microsoft.com/office/powerpoint/2010/main" val="3017735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cube by shashank singh (https://thenounproject.com)</a:t>
            </a:r>
          </a:p>
        </p:txBody>
      </p:sp>
      <p:sp>
        <p:nvSpPr>
          <p:cNvPr id="4" name="Slide Number Placeholder 3"/>
          <p:cNvSpPr>
            <a:spLocks noGrp="1"/>
          </p:cNvSpPr>
          <p:nvPr>
            <p:ph type="sldNum" sz="quarter" idx="5"/>
          </p:nvPr>
        </p:nvSpPr>
        <p:spPr/>
        <p:txBody>
          <a:bodyPr/>
          <a:lstStyle/>
          <a:p>
            <a:fld id="{2ED92F0A-8F52-407B-9DF6-382E23B57807}" type="slidenum">
              <a:rPr lang="en-ID" smtClean="0"/>
              <a:t>94</a:t>
            </a:fld>
            <a:endParaRPr lang="en-ID"/>
          </a:p>
        </p:txBody>
      </p:sp>
    </p:spTree>
    <p:extLst>
      <p:ext uri="{BB962C8B-B14F-4D97-AF65-F5344CB8AC3E}">
        <p14:creationId xmlns:p14="http://schemas.microsoft.com/office/powerpoint/2010/main" val="124645409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95</a:t>
            </a:fld>
            <a:endParaRPr lang="en-ID"/>
          </a:p>
        </p:txBody>
      </p:sp>
    </p:spTree>
    <p:extLst>
      <p:ext uri="{BB962C8B-B14F-4D97-AF65-F5344CB8AC3E}">
        <p14:creationId xmlns:p14="http://schemas.microsoft.com/office/powerpoint/2010/main" val="41182674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96</a:t>
            </a:fld>
            <a:endParaRPr lang="en-ID"/>
          </a:p>
        </p:txBody>
      </p:sp>
    </p:spTree>
    <p:extLst>
      <p:ext uri="{BB962C8B-B14F-4D97-AF65-F5344CB8AC3E}">
        <p14:creationId xmlns:p14="http://schemas.microsoft.com/office/powerpoint/2010/main" val="2200028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5"/>
          </p:nvPr>
        </p:nvSpPr>
        <p:spPr/>
        <p:txBody>
          <a:bodyPr/>
          <a:lstStyle/>
          <a:p>
            <a:fld id="{2ED92F0A-8F52-407B-9DF6-382E23B57807}" type="slidenum">
              <a:rPr lang="en-ID" smtClean="0"/>
              <a:t>97</a:t>
            </a:fld>
            <a:endParaRPr lang="en-ID"/>
          </a:p>
        </p:txBody>
      </p:sp>
    </p:spTree>
    <p:extLst>
      <p:ext uri="{BB962C8B-B14F-4D97-AF65-F5344CB8AC3E}">
        <p14:creationId xmlns:p14="http://schemas.microsoft.com/office/powerpoint/2010/main" val="1453812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https://www.ossblog.org/learn-java-programming-with-excellent-open-source-books/</a:t>
            </a:r>
          </a:p>
        </p:txBody>
      </p:sp>
      <p:sp>
        <p:nvSpPr>
          <p:cNvPr id="4" name="Slide Number Placeholder 3"/>
          <p:cNvSpPr>
            <a:spLocks noGrp="1"/>
          </p:cNvSpPr>
          <p:nvPr>
            <p:ph type="sldNum" sz="quarter" idx="5"/>
          </p:nvPr>
        </p:nvSpPr>
        <p:spPr/>
        <p:txBody>
          <a:bodyPr/>
          <a:lstStyle/>
          <a:p>
            <a:fld id="{2ED92F0A-8F52-407B-9DF6-382E23B57807}" type="slidenum">
              <a:rPr lang="en-ID" smtClean="0"/>
              <a:t>98</a:t>
            </a:fld>
            <a:endParaRPr lang="en-ID"/>
          </a:p>
        </p:txBody>
      </p:sp>
    </p:spTree>
    <p:extLst>
      <p:ext uri="{BB962C8B-B14F-4D97-AF65-F5344CB8AC3E}">
        <p14:creationId xmlns:p14="http://schemas.microsoft.com/office/powerpoint/2010/main" val="13873493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http://techtoolsforschools.blogspot.com/2014/01/creative-commons-posters-part-i.html</a:t>
            </a:r>
          </a:p>
        </p:txBody>
      </p:sp>
      <p:sp>
        <p:nvSpPr>
          <p:cNvPr id="4" name="Slide Number Placeholder 3"/>
          <p:cNvSpPr>
            <a:spLocks noGrp="1"/>
          </p:cNvSpPr>
          <p:nvPr>
            <p:ph type="sldNum" sz="quarter" idx="5"/>
          </p:nvPr>
        </p:nvSpPr>
        <p:spPr/>
        <p:txBody>
          <a:bodyPr/>
          <a:lstStyle/>
          <a:p>
            <a:fld id="{2ED92F0A-8F52-407B-9DF6-382E23B57807}" type="slidenum">
              <a:rPr lang="en-ID" smtClean="0"/>
              <a:t>99</a:t>
            </a:fld>
            <a:endParaRPr lang="en-ID"/>
          </a:p>
        </p:txBody>
      </p:sp>
    </p:spTree>
    <p:extLst>
      <p:ext uri="{BB962C8B-B14F-4D97-AF65-F5344CB8AC3E}">
        <p14:creationId xmlns:p14="http://schemas.microsoft.com/office/powerpoint/2010/main" val="984582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https://www.pexels.com/photo/kitten-cat-rush-lucky-cat-45170/</a:t>
            </a:r>
          </a:p>
        </p:txBody>
      </p:sp>
      <p:sp>
        <p:nvSpPr>
          <p:cNvPr id="4" name="Slide Number Placeholder 3"/>
          <p:cNvSpPr>
            <a:spLocks noGrp="1"/>
          </p:cNvSpPr>
          <p:nvPr>
            <p:ph type="sldNum" sz="quarter" idx="5"/>
          </p:nvPr>
        </p:nvSpPr>
        <p:spPr/>
        <p:txBody>
          <a:bodyPr/>
          <a:lstStyle/>
          <a:p>
            <a:fld id="{2ED92F0A-8F52-407B-9DF6-382E23B57807}" type="slidenum">
              <a:rPr lang="en-ID" smtClean="0"/>
              <a:t>12</a:t>
            </a:fld>
            <a:endParaRPr lang="en-ID"/>
          </a:p>
        </p:txBody>
      </p:sp>
    </p:spTree>
    <p:extLst>
      <p:ext uri="{BB962C8B-B14F-4D97-AF65-F5344CB8AC3E}">
        <p14:creationId xmlns:p14="http://schemas.microsoft.com/office/powerpoint/2010/main" val="1381338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Picture: https://unsplash.com/photos/VyC0YSFRDTU</a:t>
            </a:r>
          </a:p>
        </p:txBody>
      </p:sp>
      <p:sp>
        <p:nvSpPr>
          <p:cNvPr id="4" name="Slide Number Placeholder 3"/>
          <p:cNvSpPr>
            <a:spLocks noGrp="1"/>
          </p:cNvSpPr>
          <p:nvPr>
            <p:ph type="sldNum" sz="quarter" idx="5"/>
          </p:nvPr>
        </p:nvSpPr>
        <p:spPr/>
        <p:txBody>
          <a:bodyPr/>
          <a:lstStyle/>
          <a:p>
            <a:fld id="{2ED92F0A-8F52-407B-9DF6-382E23B57807}" type="slidenum">
              <a:rPr lang="en-ID" smtClean="0"/>
              <a:t>100</a:t>
            </a:fld>
            <a:endParaRPr lang="en-ID"/>
          </a:p>
        </p:txBody>
      </p:sp>
    </p:spTree>
    <p:extLst>
      <p:ext uri="{BB962C8B-B14F-4D97-AF65-F5344CB8AC3E}">
        <p14:creationId xmlns:p14="http://schemas.microsoft.com/office/powerpoint/2010/main" val="881530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D"/>
              <a:t>https://unsplash.com/photos/gKlnwCvghTU</a:t>
            </a:r>
          </a:p>
        </p:txBody>
      </p:sp>
      <p:sp>
        <p:nvSpPr>
          <p:cNvPr id="4" name="Slide Number Placeholder 3"/>
          <p:cNvSpPr>
            <a:spLocks noGrp="1"/>
          </p:cNvSpPr>
          <p:nvPr>
            <p:ph type="sldNum" sz="quarter" idx="5"/>
          </p:nvPr>
        </p:nvSpPr>
        <p:spPr/>
        <p:txBody>
          <a:bodyPr/>
          <a:lstStyle/>
          <a:p>
            <a:fld id="{2ED92F0A-8F52-407B-9DF6-382E23B57807}" type="slidenum">
              <a:rPr lang="en-ID" smtClean="0"/>
              <a:t>13</a:t>
            </a:fld>
            <a:endParaRPr lang="en-ID"/>
          </a:p>
        </p:txBody>
      </p:sp>
    </p:spTree>
    <p:extLst>
      <p:ext uri="{BB962C8B-B14F-4D97-AF65-F5344CB8AC3E}">
        <p14:creationId xmlns:p14="http://schemas.microsoft.com/office/powerpoint/2010/main" val="263939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07125-42AA-4308-A988-0E9235B672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D"/>
          </a:p>
        </p:txBody>
      </p:sp>
      <p:sp>
        <p:nvSpPr>
          <p:cNvPr id="3" name="Subtitle 2">
            <a:extLst>
              <a:ext uri="{FF2B5EF4-FFF2-40B4-BE49-F238E27FC236}">
                <a16:creationId xmlns:a16="http://schemas.microsoft.com/office/drawing/2014/main" id="{03BD4692-9821-49FB-9071-E559DBE6C8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D"/>
          </a:p>
        </p:txBody>
      </p:sp>
      <p:sp>
        <p:nvSpPr>
          <p:cNvPr id="4" name="Date Placeholder 3">
            <a:extLst>
              <a:ext uri="{FF2B5EF4-FFF2-40B4-BE49-F238E27FC236}">
                <a16:creationId xmlns:a16="http://schemas.microsoft.com/office/drawing/2014/main" id="{1F27D2F5-549B-4BDB-A18E-4549BA9296AB}"/>
              </a:ext>
            </a:extLst>
          </p:cNvPr>
          <p:cNvSpPr>
            <a:spLocks noGrp="1"/>
          </p:cNvSpPr>
          <p:nvPr>
            <p:ph type="dt" sz="half" idx="10"/>
          </p:nvPr>
        </p:nvSpPr>
        <p:spPr/>
        <p:txBody>
          <a:bodyPr/>
          <a:lstStyle/>
          <a:p>
            <a:fld id="{5288C135-0686-4330-A17A-C5A637D48A39}" type="datetime1">
              <a:rPr lang="en-ID" smtClean="0"/>
              <a:t>14/03/2019</a:t>
            </a:fld>
            <a:endParaRPr lang="en-ID"/>
          </a:p>
        </p:txBody>
      </p:sp>
      <p:sp>
        <p:nvSpPr>
          <p:cNvPr id="5" name="Footer Placeholder 4">
            <a:extLst>
              <a:ext uri="{FF2B5EF4-FFF2-40B4-BE49-F238E27FC236}">
                <a16:creationId xmlns:a16="http://schemas.microsoft.com/office/drawing/2014/main" id="{6355F84B-F126-489A-BA27-9698B26DC603}"/>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EB8E5710-CD94-4133-85BD-5431566CA2AC}"/>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1176983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4D4A8-9C22-4444-AF34-6FACED2EFEB8}"/>
              </a:ext>
            </a:extLst>
          </p:cNvPr>
          <p:cNvSpPr>
            <a:spLocks noGrp="1"/>
          </p:cNvSpPr>
          <p:nvPr>
            <p:ph type="title"/>
          </p:nvPr>
        </p:nvSpPr>
        <p:spPr/>
        <p:txBody>
          <a:bodyPr/>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AE714BEC-8B1C-4E15-964A-6D4B11F7D2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5C83CF8C-D9F8-4563-AE96-DE8A1497A31B}"/>
              </a:ext>
            </a:extLst>
          </p:cNvPr>
          <p:cNvSpPr>
            <a:spLocks noGrp="1"/>
          </p:cNvSpPr>
          <p:nvPr>
            <p:ph type="dt" sz="half" idx="10"/>
          </p:nvPr>
        </p:nvSpPr>
        <p:spPr/>
        <p:txBody>
          <a:bodyPr/>
          <a:lstStyle/>
          <a:p>
            <a:fld id="{02C7FC8B-90D4-49E8-A6FA-F3476867F83C}" type="datetime1">
              <a:rPr lang="en-ID" smtClean="0"/>
              <a:t>14/03/2019</a:t>
            </a:fld>
            <a:endParaRPr lang="en-ID"/>
          </a:p>
        </p:txBody>
      </p:sp>
      <p:sp>
        <p:nvSpPr>
          <p:cNvPr id="5" name="Footer Placeholder 4">
            <a:extLst>
              <a:ext uri="{FF2B5EF4-FFF2-40B4-BE49-F238E27FC236}">
                <a16:creationId xmlns:a16="http://schemas.microsoft.com/office/drawing/2014/main" id="{9BF92747-C004-485A-A57B-86D645779D3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AD704922-C92D-435A-8C5C-FC88C63EA74A}"/>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4201038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83AEF9-E32E-4366-8FC8-451DEF82C2C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D"/>
          </a:p>
        </p:txBody>
      </p:sp>
      <p:sp>
        <p:nvSpPr>
          <p:cNvPr id="3" name="Vertical Text Placeholder 2">
            <a:extLst>
              <a:ext uri="{FF2B5EF4-FFF2-40B4-BE49-F238E27FC236}">
                <a16:creationId xmlns:a16="http://schemas.microsoft.com/office/drawing/2014/main" id="{55D43BA0-A275-47C8-9530-74F0D5CB070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67111FA-CFF8-4C46-8015-256FA527FFE2}"/>
              </a:ext>
            </a:extLst>
          </p:cNvPr>
          <p:cNvSpPr>
            <a:spLocks noGrp="1"/>
          </p:cNvSpPr>
          <p:nvPr>
            <p:ph type="dt" sz="half" idx="10"/>
          </p:nvPr>
        </p:nvSpPr>
        <p:spPr/>
        <p:txBody>
          <a:bodyPr/>
          <a:lstStyle/>
          <a:p>
            <a:fld id="{F9CC220D-F547-4979-9ACD-3392C50F83D9}" type="datetime1">
              <a:rPr lang="en-ID" smtClean="0"/>
              <a:t>14/03/2019</a:t>
            </a:fld>
            <a:endParaRPr lang="en-ID"/>
          </a:p>
        </p:txBody>
      </p:sp>
      <p:sp>
        <p:nvSpPr>
          <p:cNvPr id="5" name="Footer Placeholder 4">
            <a:extLst>
              <a:ext uri="{FF2B5EF4-FFF2-40B4-BE49-F238E27FC236}">
                <a16:creationId xmlns:a16="http://schemas.microsoft.com/office/drawing/2014/main" id="{A34D3215-E6ED-4BB9-8129-AF4FCECB9D55}"/>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87B20AA8-E646-4FAD-B8CD-292BD44DD692}"/>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3858595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F1DD-1698-487D-97D5-41C2368EAC16}"/>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3A4D4E3E-DF57-4BDE-8AE3-AC9CCF4C98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22C9DF65-255B-4ABE-96D6-A422CF36C253}"/>
              </a:ext>
            </a:extLst>
          </p:cNvPr>
          <p:cNvSpPr>
            <a:spLocks noGrp="1"/>
          </p:cNvSpPr>
          <p:nvPr>
            <p:ph type="dt" sz="half" idx="10"/>
          </p:nvPr>
        </p:nvSpPr>
        <p:spPr/>
        <p:txBody>
          <a:bodyPr/>
          <a:lstStyle/>
          <a:p>
            <a:fld id="{75A54B59-1005-47DB-83BE-5C95B3B0F004}" type="datetime1">
              <a:rPr lang="en-ID" smtClean="0"/>
              <a:t>14/03/2019</a:t>
            </a:fld>
            <a:endParaRPr lang="en-ID"/>
          </a:p>
        </p:txBody>
      </p:sp>
      <p:sp>
        <p:nvSpPr>
          <p:cNvPr id="5" name="Footer Placeholder 4">
            <a:extLst>
              <a:ext uri="{FF2B5EF4-FFF2-40B4-BE49-F238E27FC236}">
                <a16:creationId xmlns:a16="http://schemas.microsoft.com/office/drawing/2014/main" id="{2321D8CD-089F-4470-A9DE-18BE27BD206B}"/>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4852734E-2D99-4AE5-A40F-B45F022CDA60}"/>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4118404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F52F-D49A-483F-8F2A-A31957F823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D"/>
          </a:p>
        </p:txBody>
      </p:sp>
      <p:sp>
        <p:nvSpPr>
          <p:cNvPr id="3" name="Text Placeholder 2">
            <a:extLst>
              <a:ext uri="{FF2B5EF4-FFF2-40B4-BE49-F238E27FC236}">
                <a16:creationId xmlns:a16="http://schemas.microsoft.com/office/drawing/2014/main" id="{B2A3F9B1-D5EE-4D6D-85D9-0FDDC93D31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F90B5D-5A88-4186-AFAF-CC95AD31A680}"/>
              </a:ext>
            </a:extLst>
          </p:cNvPr>
          <p:cNvSpPr>
            <a:spLocks noGrp="1"/>
          </p:cNvSpPr>
          <p:nvPr>
            <p:ph type="dt" sz="half" idx="10"/>
          </p:nvPr>
        </p:nvSpPr>
        <p:spPr/>
        <p:txBody>
          <a:bodyPr/>
          <a:lstStyle/>
          <a:p>
            <a:fld id="{7F245E05-79F7-4D32-B776-CE3C41F32E25}" type="datetime1">
              <a:rPr lang="en-ID" smtClean="0"/>
              <a:t>14/03/2019</a:t>
            </a:fld>
            <a:endParaRPr lang="en-ID"/>
          </a:p>
        </p:txBody>
      </p:sp>
      <p:sp>
        <p:nvSpPr>
          <p:cNvPr id="5" name="Footer Placeholder 4">
            <a:extLst>
              <a:ext uri="{FF2B5EF4-FFF2-40B4-BE49-F238E27FC236}">
                <a16:creationId xmlns:a16="http://schemas.microsoft.com/office/drawing/2014/main" id="{535815F6-ADB7-48DB-88BB-E0F25F208E2D}"/>
              </a:ext>
            </a:extLst>
          </p:cNvPr>
          <p:cNvSpPr>
            <a:spLocks noGrp="1"/>
          </p:cNvSpPr>
          <p:nvPr>
            <p:ph type="ftr" sz="quarter" idx="11"/>
          </p:nvPr>
        </p:nvSpPr>
        <p:spPr/>
        <p:txBody>
          <a:bodyPr/>
          <a:lstStyle/>
          <a:p>
            <a:endParaRPr lang="en-ID"/>
          </a:p>
        </p:txBody>
      </p:sp>
      <p:sp>
        <p:nvSpPr>
          <p:cNvPr id="6" name="Slide Number Placeholder 5">
            <a:extLst>
              <a:ext uri="{FF2B5EF4-FFF2-40B4-BE49-F238E27FC236}">
                <a16:creationId xmlns:a16="http://schemas.microsoft.com/office/drawing/2014/main" id="{D421C05C-E1F3-43C5-AFB7-36E2E37B3FA8}"/>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2888179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D6C0A-EBE6-4A99-8104-636DC9A6C784}"/>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07911345-5EAD-43A5-8D72-89867A1EE5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Content Placeholder 3">
            <a:extLst>
              <a:ext uri="{FF2B5EF4-FFF2-40B4-BE49-F238E27FC236}">
                <a16:creationId xmlns:a16="http://schemas.microsoft.com/office/drawing/2014/main" id="{6DB61CC0-BF69-4026-B8AE-851EB079C5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Date Placeholder 4">
            <a:extLst>
              <a:ext uri="{FF2B5EF4-FFF2-40B4-BE49-F238E27FC236}">
                <a16:creationId xmlns:a16="http://schemas.microsoft.com/office/drawing/2014/main" id="{8F19F346-5C90-455E-AE0C-257FF1F6EF27}"/>
              </a:ext>
            </a:extLst>
          </p:cNvPr>
          <p:cNvSpPr>
            <a:spLocks noGrp="1"/>
          </p:cNvSpPr>
          <p:nvPr>
            <p:ph type="dt" sz="half" idx="10"/>
          </p:nvPr>
        </p:nvSpPr>
        <p:spPr/>
        <p:txBody>
          <a:bodyPr/>
          <a:lstStyle/>
          <a:p>
            <a:fld id="{A859FFB4-E647-45E5-9C8B-637313EC35F1}" type="datetime1">
              <a:rPr lang="en-ID" smtClean="0"/>
              <a:t>14/03/2019</a:t>
            </a:fld>
            <a:endParaRPr lang="en-ID"/>
          </a:p>
        </p:txBody>
      </p:sp>
      <p:sp>
        <p:nvSpPr>
          <p:cNvPr id="6" name="Footer Placeholder 5">
            <a:extLst>
              <a:ext uri="{FF2B5EF4-FFF2-40B4-BE49-F238E27FC236}">
                <a16:creationId xmlns:a16="http://schemas.microsoft.com/office/drawing/2014/main" id="{987A809B-BC3C-43CA-A4C8-8B70F1A3F29B}"/>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70A30466-CE75-4C18-9113-FFDE55CF5F01}"/>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64232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D172-5EF6-45CB-9479-2FD47445601B}"/>
              </a:ext>
            </a:extLst>
          </p:cNvPr>
          <p:cNvSpPr>
            <a:spLocks noGrp="1"/>
          </p:cNvSpPr>
          <p:nvPr>
            <p:ph type="title"/>
          </p:nvPr>
        </p:nvSpPr>
        <p:spPr>
          <a:xfrm>
            <a:off x="839788" y="365125"/>
            <a:ext cx="10515600" cy="1325563"/>
          </a:xfrm>
        </p:spPr>
        <p:txBody>
          <a:bodyPr/>
          <a:lstStyle/>
          <a:p>
            <a:r>
              <a:rPr lang="en-US"/>
              <a:t>Click to edit Master title style</a:t>
            </a:r>
            <a:endParaRPr lang="en-ID"/>
          </a:p>
        </p:txBody>
      </p:sp>
      <p:sp>
        <p:nvSpPr>
          <p:cNvPr id="3" name="Text Placeholder 2">
            <a:extLst>
              <a:ext uri="{FF2B5EF4-FFF2-40B4-BE49-F238E27FC236}">
                <a16:creationId xmlns:a16="http://schemas.microsoft.com/office/drawing/2014/main" id="{28625FAC-0803-427E-93E1-51698C111F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6E587A1-6783-445D-800C-93022C6C2C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5" name="Text Placeholder 4">
            <a:extLst>
              <a:ext uri="{FF2B5EF4-FFF2-40B4-BE49-F238E27FC236}">
                <a16:creationId xmlns:a16="http://schemas.microsoft.com/office/drawing/2014/main" id="{8E6E18B5-E99D-4890-9897-09A49F6E2A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6D9633-75FF-438A-A589-DCB37ADBB6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Date Placeholder 6">
            <a:extLst>
              <a:ext uri="{FF2B5EF4-FFF2-40B4-BE49-F238E27FC236}">
                <a16:creationId xmlns:a16="http://schemas.microsoft.com/office/drawing/2014/main" id="{CB2CEADB-A0B6-4662-9F57-CC5C0E07EE0F}"/>
              </a:ext>
            </a:extLst>
          </p:cNvPr>
          <p:cNvSpPr>
            <a:spLocks noGrp="1"/>
          </p:cNvSpPr>
          <p:nvPr>
            <p:ph type="dt" sz="half" idx="10"/>
          </p:nvPr>
        </p:nvSpPr>
        <p:spPr/>
        <p:txBody>
          <a:bodyPr/>
          <a:lstStyle/>
          <a:p>
            <a:fld id="{E799A2C0-38E8-40D2-A4CD-4CB80D0901BA}" type="datetime1">
              <a:rPr lang="en-ID" smtClean="0"/>
              <a:t>14/03/2019</a:t>
            </a:fld>
            <a:endParaRPr lang="en-ID"/>
          </a:p>
        </p:txBody>
      </p:sp>
      <p:sp>
        <p:nvSpPr>
          <p:cNvPr id="8" name="Footer Placeholder 7">
            <a:extLst>
              <a:ext uri="{FF2B5EF4-FFF2-40B4-BE49-F238E27FC236}">
                <a16:creationId xmlns:a16="http://schemas.microsoft.com/office/drawing/2014/main" id="{E1F766C9-1B4A-4A25-9CD3-CE6BF12EDE4D}"/>
              </a:ext>
            </a:extLst>
          </p:cNvPr>
          <p:cNvSpPr>
            <a:spLocks noGrp="1"/>
          </p:cNvSpPr>
          <p:nvPr>
            <p:ph type="ftr" sz="quarter" idx="11"/>
          </p:nvPr>
        </p:nvSpPr>
        <p:spPr/>
        <p:txBody>
          <a:bodyPr/>
          <a:lstStyle/>
          <a:p>
            <a:endParaRPr lang="en-ID"/>
          </a:p>
        </p:txBody>
      </p:sp>
      <p:sp>
        <p:nvSpPr>
          <p:cNvPr id="9" name="Slide Number Placeholder 8">
            <a:extLst>
              <a:ext uri="{FF2B5EF4-FFF2-40B4-BE49-F238E27FC236}">
                <a16:creationId xmlns:a16="http://schemas.microsoft.com/office/drawing/2014/main" id="{4155F8EC-1705-4FC5-9668-60DB14F0CA26}"/>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1350408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025B-506E-44CC-96DE-C83B7160E4E8}"/>
              </a:ext>
            </a:extLst>
          </p:cNvPr>
          <p:cNvSpPr>
            <a:spLocks noGrp="1"/>
          </p:cNvSpPr>
          <p:nvPr>
            <p:ph type="title"/>
          </p:nvPr>
        </p:nvSpPr>
        <p:spPr/>
        <p:txBody>
          <a:bodyPr/>
          <a:lstStyle/>
          <a:p>
            <a:r>
              <a:rPr lang="en-US"/>
              <a:t>Click to edit Master title style</a:t>
            </a:r>
            <a:endParaRPr lang="en-ID"/>
          </a:p>
        </p:txBody>
      </p:sp>
      <p:sp>
        <p:nvSpPr>
          <p:cNvPr id="3" name="Date Placeholder 2">
            <a:extLst>
              <a:ext uri="{FF2B5EF4-FFF2-40B4-BE49-F238E27FC236}">
                <a16:creationId xmlns:a16="http://schemas.microsoft.com/office/drawing/2014/main" id="{FD8F1957-E0AE-40F8-A4AD-FD9B19E050F0}"/>
              </a:ext>
            </a:extLst>
          </p:cNvPr>
          <p:cNvSpPr>
            <a:spLocks noGrp="1"/>
          </p:cNvSpPr>
          <p:nvPr>
            <p:ph type="dt" sz="half" idx="10"/>
          </p:nvPr>
        </p:nvSpPr>
        <p:spPr/>
        <p:txBody>
          <a:bodyPr/>
          <a:lstStyle/>
          <a:p>
            <a:fld id="{1F49F850-F237-4EC3-ACA0-474B857D001C}" type="datetime1">
              <a:rPr lang="en-ID" smtClean="0"/>
              <a:t>14/03/2019</a:t>
            </a:fld>
            <a:endParaRPr lang="en-ID"/>
          </a:p>
        </p:txBody>
      </p:sp>
      <p:sp>
        <p:nvSpPr>
          <p:cNvPr id="4" name="Footer Placeholder 3">
            <a:extLst>
              <a:ext uri="{FF2B5EF4-FFF2-40B4-BE49-F238E27FC236}">
                <a16:creationId xmlns:a16="http://schemas.microsoft.com/office/drawing/2014/main" id="{EBE00827-AB27-4789-AC66-B6106C831F22}"/>
              </a:ext>
            </a:extLst>
          </p:cNvPr>
          <p:cNvSpPr>
            <a:spLocks noGrp="1"/>
          </p:cNvSpPr>
          <p:nvPr>
            <p:ph type="ftr" sz="quarter" idx="11"/>
          </p:nvPr>
        </p:nvSpPr>
        <p:spPr/>
        <p:txBody>
          <a:bodyPr/>
          <a:lstStyle/>
          <a:p>
            <a:endParaRPr lang="en-ID"/>
          </a:p>
        </p:txBody>
      </p:sp>
      <p:sp>
        <p:nvSpPr>
          <p:cNvPr id="5" name="Slide Number Placeholder 4">
            <a:extLst>
              <a:ext uri="{FF2B5EF4-FFF2-40B4-BE49-F238E27FC236}">
                <a16:creationId xmlns:a16="http://schemas.microsoft.com/office/drawing/2014/main" id="{6473FE90-CD4A-41CE-93A5-B97C544854C4}"/>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2994128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45E7B-ED6C-4784-BD4C-17537760A443}"/>
              </a:ext>
            </a:extLst>
          </p:cNvPr>
          <p:cNvSpPr>
            <a:spLocks noGrp="1"/>
          </p:cNvSpPr>
          <p:nvPr>
            <p:ph type="dt" sz="half" idx="10"/>
          </p:nvPr>
        </p:nvSpPr>
        <p:spPr/>
        <p:txBody>
          <a:bodyPr/>
          <a:lstStyle/>
          <a:p>
            <a:fld id="{1790C010-275D-4FE1-9616-537E7007C9E0}" type="datetime1">
              <a:rPr lang="en-ID" smtClean="0"/>
              <a:t>14/03/2019</a:t>
            </a:fld>
            <a:endParaRPr lang="en-ID"/>
          </a:p>
        </p:txBody>
      </p:sp>
      <p:sp>
        <p:nvSpPr>
          <p:cNvPr id="3" name="Footer Placeholder 2">
            <a:extLst>
              <a:ext uri="{FF2B5EF4-FFF2-40B4-BE49-F238E27FC236}">
                <a16:creationId xmlns:a16="http://schemas.microsoft.com/office/drawing/2014/main" id="{BA511E93-6362-4179-9F59-E0A67C6F1F16}"/>
              </a:ext>
            </a:extLst>
          </p:cNvPr>
          <p:cNvSpPr>
            <a:spLocks noGrp="1"/>
          </p:cNvSpPr>
          <p:nvPr>
            <p:ph type="ftr" sz="quarter" idx="11"/>
          </p:nvPr>
        </p:nvSpPr>
        <p:spPr/>
        <p:txBody>
          <a:bodyPr/>
          <a:lstStyle/>
          <a:p>
            <a:endParaRPr lang="en-ID"/>
          </a:p>
        </p:txBody>
      </p:sp>
      <p:sp>
        <p:nvSpPr>
          <p:cNvPr id="4" name="Slide Number Placeholder 3">
            <a:extLst>
              <a:ext uri="{FF2B5EF4-FFF2-40B4-BE49-F238E27FC236}">
                <a16:creationId xmlns:a16="http://schemas.microsoft.com/office/drawing/2014/main" id="{5BF67267-0DF9-42EE-AFD0-78C0BE813086}"/>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2789490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DEED6-A3D2-4D6C-98EC-B0C3F5F64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Content Placeholder 2">
            <a:extLst>
              <a:ext uri="{FF2B5EF4-FFF2-40B4-BE49-F238E27FC236}">
                <a16:creationId xmlns:a16="http://schemas.microsoft.com/office/drawing/2014/main" id="{8A86DF64-27A6-40B1-BBF2-4426F45EA2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Text Placeholder 3">
            <a:extLst>
              <a:ext uri="{FF2B5EF4-FFF2-40B4-BE49-F238E27FC236}">
                <a16:creationId xmlns:a16="http://schemas.microsoft.com/office/drawing/2014/main" id="{7ED466AE-7929-44C0-B9DF-5F63D491F5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68317C4-5014-4F28-A735-C47A5EA8C965}"/>
              </a:ext>
            </a:extLst>
          </p:cNvPr>
          <p:cNvSpPr>
            <a:spLocks noGrp="1"/>
          </p:cNvSpPr>
          <p:nvPr>
            <p:ph type="dt" sz="half" idx="10"/>
          </p:nvPr>
        </p:nvSpPr>
        <p:spPr/>
        <p:txBody>
          <a:bodyPr/>
          <a:lstStyle/>
          <a:p>
            <a:fld id="{8E001873-F9F9-4C74-89BC-C5E221D7BB73}" type="datetime1">
              <a:rPr lang="en-ID" smtClean="0"/>
              <a:t>14/03/2019</a:t>
            </a:fld>
            <a:endParaRPr lang="en-ID"/>
          </a:p>
        </p:txBody>
      </p:sp>
      <p:sp>
        <p:nvSpPr>
          <p:cNvPr id="6" name="Footer Placeholder 5">
            <a:extLst>
              <a:ext uri="{FF2B5EF4-FFF2-40B4-BE49-F238E27FC236}">
                <a16:creationId xmlns:a16="http://schemas.microsoft.com/office/drawing/2014/main" id="{26AFA2D6-42B8-48A0-9189-EA11A16293A6}"/>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F1DD60C8-FEE5-4FF0-9FC5-8F9EB5609C8B}"/>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3631427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FE7EC-73A6-41AD-9B82-131ED294F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D"/>
          </a:p>
        </p:txBody>
      </p:sp>
      <p:sp>
        <p:nvSpPr>
          <p:cNvPr id="3" name="Picture Placeholder 2">
            <a:extLst>
              <a:ext uri="{FF2B5EF4-FFF2-40B4-BE49-F238E27FC236}">
                <a16:creationId xmlns:a16="http://schemas.microsoft.com/office/drawing/2014/main" id="{ED9C0C45-ACD3-49AB-BDA0-57E5A7CD18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D"/>
          </a:p>
        </p:txBody>
      </p:sp>
      <p:sp>
        <p:nvSpPr>
          <p:cNvPr id="4" name="Text Placeholder 3">
            <a:extLst>
              <a:ext uri="{FF2B5EF4-FFF2-40B4-BE49-F238E27FC236}">
                <a16:creationId xmlns:a16="http://schemas.microsoft.com/office/drawing/2014/main" id="{192BFB83-18D5-42C3-8015-611511760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857ADA-C42C-4D46-B398-7CF686A487AE}"/>
              </a:ext>
            </a:extLst>
          </p:cNvPr>
          <p:cNvSpPr>
            <a:spLocks noGrp="1"/>
          </p:cNvSpPr>
          <p:nvPr>
            <p:ph type="dt" sz="half" idx="10"/>
          </p:nvPr>
        </p:nvSpPr>
        <p:spPr/>
        <p:txBody>
          <a:bodyPr/>
          <a:lstStyle/>
          <a:p>
            <a:fld id="{FF9E69F9-805F-4516-9445-7FB1BFCE7BE6}" type="datetime1">
              <a:rPr lang="en-ID" smtClean="0"/>
              <a:t>14/03/2019</a:t>
            </a:fld>
            <a:endParaRPr lang="en-ID"/>
          </a:p>
        </p:txBody>
      </p:sp>
      <p:sp>
        <p:nvSpPr>
          <p:cNvPr id="6" name="Footer Placeholder 5">
            <a:extLst>
              <a:ext uri="{FF2B5EF4-FFF2-40B4-BE49-F238E27FC236}">
                <a16:creationId xmlns:a16="http://schemas.microsoft.com/office/drawing/2014/main" id="{280F4290-CF1E-4335-94C6-A4E7049A1731}"/>
              </a:ext>
            </a:extLst>
          </p:cNvPr>
          <p:cNvSpPr>
            <a:spLocks noGrp="1"/>
          </p:cNvSpPr>
          <p:nvPr>
            <p:ph type="ftr" sz="quarter" idx="11"/>
          </p:nvPr>
        </p:nvSpPr>
        <p:spPr/>
        <p:txBody>
          <a:bodyPr/>
          <a:lstStyle/>
          <a:p>
            <a:endParaRPr lang="en-ID"/>
          </a:p>
        </p:txBody>
      </p:sp>
      <p:sp>
        <p:nvSpPr>
          <p:cNvPr id="7" name="Slide Number Placeholder 6">
            <a:extLst>
              <a:ext uri="{FF2B5EF4-FFF2-40B4-BE49-F238E27FC236}">
                <a16:creationId xmlns:a16="http://schemas.microsoft.com/office/drawing/2014/main" id="{5A61A7E0-9B72-4680-98C1-8078F81BBAFF}"/>
              </a:ext>
            </a:extLst>
          </p:cNvPr>
          <p:cNvSpPr>
            <a:spLocks noGrp="1"/>
          </p:cNvSpPr>
          <p:nvPr>
            <p:ph type="sldNum" sz="quarter" idx="12"/>
          </p:nvPr>
        </p:nvSpPr>
        <p:spPr/>
        <p:txBody>
          <a:bodyPr/>
          <a:lstStyle/>
          <a:p>
            <a:fld id="{B9F60111-A065-4401-9C4A-F47A749BAEFB}" type="slidenum">
              <a:rPr lang="en-ID" smtClean="0"/>
              <a:t>‹#›</a:t>
            </a:fld>
            <a:endParaRPr lang="en-ID"/>
          </a:p>
        </p:txBody>
      </p:sp>
    </p:spTree>
    <p:extLst>
      <p:ext uri="{BB962C8B-B14F-4D97-AF65-F5344CB8AC3E}">
        <p14:creationId xmlns:p14="http://schemas.microsoft.com/office/powerpoint/2010/main" val="1516056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7BAC18-1732-46F9-A071-9F732DA4DBD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FE29517E-1375-43AF-B7CE-3F330F6500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4836EF09-B2AF-4BC5-AB25-4FDA460E74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D2693-8A9B-45BD-856D-6E5B095CE2A3}" type="datetime1">
              <a:rPr lang="en-ID" smtClean="0"/>
              <a:t>14/03/2019</a:t>
            </a:fld>
            <a:endParaRPr lang="en-ID"/>
          </a:p>
        </p:txBody>
      </p:sp>
      <p:sp>
        <p:nvSpPr>
          <p:cNvPr id="5" name="Footer Placeholder 4">
            <a:extLst>
              <a:ext uri="{FF2B5EF4-FFF2-40B4-BE49-F238E27FC236}">
                <a16:creationId xmlns:a16="http://schemas.microsoft.com/office/drawing/2014/main" id="{80B349E3-F100-41DE-8931-6A8A123121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4B022794-E4ED-4C85-9F48-9575BF9E7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F60111-A065-4401-9C4A-F47A749BAEFB}" type="slidenum">
              <a:rPr lang="en-ID" smtClean="0"/>
              <a:t>‹#›</a:t>
            </a:fld>
            <a:endParaRPr lang="en-ID"/>
          </a:p>
        </p:txBody>
      </p:sp>
    </p:spTree>
    <p:extLst>
      <p:ext uri="{BB962C8B-B14F-4D97-AF65-F5344CB8AC3E}">
        <p14:creationId xmlns:p14="http://schemas.microsoft.com/office/powerpoint/2010/main" val="921468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C21F3F4-DD95-4AFF-8691-5A59A5A920C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3108"/>
            <a:ext cx="12192000" cy="8361274"/>
          </a:xfrm>
          <a:prstGeom prst="rect">
            <a:avLst/>
          </a:prstGeom>
        </p:spPr>
      </p:pic>
      <p:sp>
        <p:nvSpPr>
          <p:cNvPr id="2" name="Title 1">
            <a:extLst>
              <a:ext uri="{FF2B5EF4-FFF2-40B4-BE49-F238E27FC236}">
                <a16:creationId xmlns:a16="http://schemas.microsoft.com/office/drawing/2014/main" id="{5333248E-646E-4AC5-97C4-11EA0266263A}"/>
              </a:ext>
            </a:extLst>
          </p:cNvPr>
          <p:cNvSpPr>
            <a:spLocks noGrp="1"/>
          </p:cNvSpPr>
          <p:nvPr>
            <p:ph type="ctrTitle"/>
          </p:nvPr>
        </p:nvSpPr>
        <p:spPr>
          <a:xfrm>
            <a:off x="1524000" y="1852247"/>
            <a:ext cx="9144000" cy="1594592"/>
          </a:xfrm>
          <a:solidFill>
            <a:schemeClr val="bg1">
              <a:alpha val="75000"/>
            </a:schemeClr>
          </a:solidFill>
        </p:spPr>
        <p:txBody>
          <a:bodyPr>
            <a:normAutofit fontScale="90000"/>
          </a:bodyPr>
          <a:lstStyle/>
          <a:p>
            <a:r>
              <a:rPr lang="en-ID" b="1"/>
              <a:t>Dasar-Dasar Pemrograman 2:</a:t>
            </a:r>
            <a:br>
              <a:rPr lang="en-ID" b="1"/>
            </a:br>
            <a:r>
              <a:rPr lang="en-ID" b="1"/>
              <a:t>Pemrograman Berbasis Objek</a:t>
            </a:r>
          </a:p>
        </p:txBody>
      </p:sp>
      <p:sp>
        <p:nvSpPr>
          <p:cNvPr id="3" name="Subtitle 2">
            <a:extLst>
              <a:ext uri="{FF2B5EF4-FFF2-40B4-BE49-F238E27FC236}">
                <a16:creationId xmlns:a16="http://schemas.microsoft.com/office/drawing/2014/main" id="{7CF474C7-3508-4026-A3BF-BDBF835090EB}"/>
              </a:ext>
            </a:extLst>
          </p:cNvPr>
          <p:cNvSpPr>
            <a:spLocks noGrp="1"/>
          </p:cNvSpPr>
          <p:nvPr>
            <p:ph type="subTitle" idx="1"/>
          </p:nvPr>
        </p:nvSpPr>
        <p:spPr>
          <a:xfrm>
            <a:off x="1524000" y="3602038"/>
            <a:ext cx="9144000" cy="702676"/>
          </a:xfrm>
          <a:solidFill>
            <a:schemeClr val="bg1">
              <a:alpha val="75000"/>
            </a:schemeClr>
          </a:solidFill>
        </p:spPr>
        <p:txBody>
          <a:bodyPr anchor="ctr">
            <a:normAutofit/>
          </a:bodyPr>
          <a:lstStyle/>
          <a:p>
            <a:r>
              <a:rPr lang="en-ID" sz="2000" b="1"/>
              <a:t>Tim DDP 2 Fasilkom UI</a:t>
            </a:r>
            <a:br>
              <a:rPr lang="en-ID" sz="2000" b="1"/>
            </a:br>
            <a:r>
              <a:rPr lang="en-ID" sz="2000" b="1"/>
              <a:t>Correspondence: Fariz Darari (fariz@cs.ui.ac.id)</a:t>
            </a:r>
          </a:p>
        </p:txBody>
      </p:sp>
      <p:sp>
        <p:nvSpPr>
          <p:cNvPr id="4" name="Rectangle 3">
            <a:extLst>
              <a:ext uri="{FF2B5EF4-FFF2-40B4-BE49-F238E27FC236}">
                <a16:creationId xmlns:a16="http://schemas.microsoft.com/office/drawing/2014/main" id="{971C5B50-2731-4843-92E0-6977EF3850D9}"/>
              </a:ext>
            </a:extLst>
          </p:cNvPr>
          <p:cNvSpPr/>
          <p:nvPr/>
        </p:nvSpPr>
        <p:spPr>
          <a:xfrm>
            <a:off x="6300789" y="6244581"/>
            <a:ext cx="4095754" cy="584775"/>
          </a:xfrm>
          <a:prstGeom prst="rect">
            <a:avLst/>
          </a:prstGeom>
        </p:spPr>
        <p:txBody>
          <a:bodyPr wrap="square">
            <a:spAutoFit/>
          </a:bodyPr>
          <a:lstStyle/>
          <a:p>
            <a:pPr algn="r"/>
            <a:r>
              <a:rPr lang="en-ID" sz="1400" b="1" i="1">
                <a:solidFill>
                  <a:schemeClr val="tx1">
                    <a:lumMod val="95000"/>
                    <a:lumOff val="5000"/>
                  </a:schemeClr>
                </a:solidFill>
                <a:latin typeface="Arial" panose="020B0604020202020204" pitchFamily="34" charset="0"/>
                <a:ea typeface="Arial" panose="020B0604020202020204" pitchFamily="34" charset="0"/>
              </a:rPr>
              <a:t>Feel free to use, reuse, and share this work: the more we share, the more we have!</a:t>
            </a:r>
            <a:r>
              <a:rPr lang="en-ID" b="1" i="1">
                <a:solidFill>
                  <a:schemeClr val="tx1">
                    <a:lumMod val="95000"/>
                    <a:lumOff val="5000"/>
                  </a:schemeClr>
                </a:solidFill>
                <a:effectLst/>
                <a:latin typeface="Arial" panose="020B0604020202020204" pitchFamily="34" charset="0"/>
                <a:ea typeface="Arial" panose="020B0604020202020204" pitchFamily="34" charset="0"/>
              </a:rPr>
              <a:t> </a:t>
            </a:r>
            <a:endParaRPr lang="en-ID" sz="1400" b="1">
              <a:solidFill>
                <a:schemeClr val="tx1">
                  <a:lumMod val="95000"/>
                  <a:lumOff val="5000"/>
                </a:schemeClr>
              </a:solidFill>
            </a:endParaRPr>
          </a:p>
        </p:txBody>
      </p:sp>
      <p:pic>
        <p:nvPicPr>
          <p:cNvPr id="1028" name="Picture 4" descr="logo">
            <a:extLst>
              <a:ext uri="{FF2B5EF4-FFF2-40B4-BE49-F238E27FC236}">
                <a16:creationId xmlns:a16="http://schemas.microsoft.com/office/drawing/2014/main" id="{AE17F83F-6A4A-48C2-9C28-F6D0063711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93" y="5777135"/>
            <a:ext cx="238125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C BY-NC-SA">
            <a:extLst>
              <a:ext uri="{FF2B5EF4-FFF2-40B4-BE49-F238E27FC236}">
                <a16:creationId xmlns:a16="http://schemas.microsoft.com/office/drawing/2014/main" id="{03CBA64B-BF62-4FFE-8937-57A3E84334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96542" y="6220757"/>
            <a:ext cx="1670784" cy="5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984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4E3E70-B256-4460-913F-5A56B3562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9144000"/>
          </a:xfrm>
          <a:prstGeom prst="rect">
            <a:avLst/>
          </a:prstGeom>
        </p:spPr>
      </p:pic>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10</a:t>
            </a:fld>
            <a:endParaRPr lang="en-ID"/>
          </a:p>
        </p:txBody>
      </p:sp>
      <p:sp>
        <p:nvSpPr>
          <p:cNvPr id="8" name="TextBox 7">
            <a:extLst>
              <a:ext uri="{FF2B5EF4-FFF2-40B4-BE49-F238E27FC236}">
                <a16:creationId xmlns:a16="http://schemas.microsoft.com/office/drawing/2014/main" id="{E4984022-3C6F-424B-81D6-BBC58F929EDF}"/>
              </a:ext>
            </a:extLst>
          </p:cNvPr>
          <p:cNvSpPr txBox="1"/>
          <p:nvPr/>
        </p:nvSpPr>
        <p:spPr>
          <a:xfrm>
            <a:off x="344715" y="4723030"/>
            <a:ext cx="7247497" cy="1815882"/>
          </a:xfrm>
          <a:prstGeom prst="rect">
            <a:avLst/>
          </a:prstGeom>
          <a:solidFill>
            <a:schemeClr val="bg1">
              <a:lumMod val="85000"/>
              <a:alpha val="84000"/>
            </a:schemeClr>
          </a:solidFill>
        </p:spPr>
        <p:txBody>
          <a:bodyPr wrap="none" rtlCol="0">
            <a:spAutoFit/>
          </a:bodyPr>
          <a:lstStyle/>
          <a:p>
            <a:r>
              <a:rPr lang="en-ID" sz="2800"/>
              <a:t>Object-oriented thinking is natural!</a:t>
            </a:r>
          </a:p>
          <a:p>
            <a:endParaRPr lang="en-ID" sz="2800"/>
          </a:p>
          <a:p>
            <a:r>
              <a:rPr lang="en-ID" sz="2800"/>
              <a:t>Here, we have that the class is Car,</a:t>
            </a:r>
          </a:p>
          <a:p>
            <a:r>
              <a:rPr lang="en-ID" sz="2800"/>
              <a:t>and the objects are, well, all those car instances!</a:t>
            </a:r>
          </a:p>
        </p:txBody>
      </p:sp>
    </p:spTree>
    <p:extLst>
      <p:ext uri="{BB962C8B-B14F-4D97-AF65-F5344CB8AC3E}">
        <p14:creationId xmlns:p14="http://schemas.microsoft.com/office/powerpoint/2010/main" val="36487156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ank you text">
            <a:extLst>
              <a:ext uri="{FF2B5EF4-FFF2-40B4-BE49-F238E27FC236}">
                <a16:creationId xmlns:a16="http://schemas.microsoft.com/office/drawing/2014/main" id="{30F4646D-7ECA-4637-BAE7-51BED7F508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24" y="-1294209"/>
            <a:ext cx="12595224" cy="944641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0FB06D74-CD66-44DE-B4FF-7A2B05D7BDB3}"/>
              </a:ext>
            </a:extLst>
          </p:cNvPr>
          <p:cNvSpPr txBox="1">
            <a:spLocks/>
          </p:cNvSpPr>
          <p:nvPr/>
        </p:nvSpPr>
        <p:spPr>
          <a:xfrm>
            <a:off x="4596493" y="5739259"/>
            <a:ext cx="10515600" cy="18378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1600">
                <a:solidFill>
                  <a:schemeClr val="bg1">
                    <a:lumMod val="50000"/>
                  </a:schemeClr>
                </a:solidFill>
              </a:rPr>
              <a:t>Inspired by: </a:t>
            </a:r>
            <a:br>
              <a:rPr lang="en-ID" sz="1600">
                <a:solidFill>
                  <a:schemeClr val="bg1">
                    <a:lumMod val="50000"/>
                  </a:schemeClr>
                </a:solidFill>
              </a:rPr>
            </a:br>
            <a:r>
              <a:rPr lang="en-ID" sz="1600">
                <a:solidFill>
                  <a:schemeClr val="bg1">
                    <a:lumMod val="50000"/>
                  </a:schemeClr>
                </a:solidFill>
              </a:rPr>
              <a:t>Liang. Introduction to Java Programming. Tenth Edition. Pearson 2015.</a:t>
            </a:r>
            <a:br>
              <a:rPr lang="en-ID" sz="1600">
                <a:solidFill>
                  <a:schemeClr val="bg1">
                    <a:lumMod val="50000"/>
                  </a:schemeClr>
                </a:solidFill>
              </a:rPr>
            </a:br>
            <a:r>
              <a:rPr lang="en-ID" sz="1600">
                <a:solidFill>
                  <a:schemeClr val="bg1">
                    <a:lumMod val="50000"/>
                  </a:schemeClr>
                </a:solidFill>
              </a:rPr>
              <a:t>Chapter 10 &amp; 11 of Think Java book by Allen Downey and Chris Mayfield.</a:t>
            </a:r>
          </a:p>
        </p:txBody>
      </p:sp>
    </p:spTree>
    <p:extLst>
      <p:ext uri="{BB962C8B-B14F-4D97-AF65-F5344CB8AC3E}">
        <p14:creationId xmlns:p14="http://schemas.microsoft.com/office/powerpoint/2010/main" val="162210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34C2D7-9869-4FEC-A5DE-7A9444F0E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8" y="-14514"/>
            <a:ext cx="12390456" cy="6887028"/>
          </a:xfrm>
          <a:prstGeom prst="rect">
            <a:avLst/>
          </a:prstGeom>
        </p:spPr>
      </p:pic>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11</a:t>
            </a:fld>
            <a:endParaRPr lang="en-ID"/>
          </a:p>
        </p:txBody>
      </p:sp>
      <p:sp>
        <p:nvSpPr>
          <p:cNvPr id="8" name="TextBox 7">
            <a:extLst>
              <a:ext uri="{FF2B5EF4-FFF2-40B4-BE49-F238E27FC236}">
                <a16:creationId xmlns:a16="http://schemas.microsoft.com/office/drawing/2014/main" id="{E4984022-3C6F-424B-81D6-BBC58F929EDF}"/>
              </a:ext>
            </a:extLst>
          </p:cNvPr>
          <p:cNvSpPr txBox="1"/>
          <p:nvPr/>
        </p:nvSpPr>
        <p:spPr>
          <a:xfrm>
            <a:off x="344715" y="4723030"/>
            <a:ext cx="5525167" cy="1384995"/>
          </a:xfrm>
          <a:prstGeom prst="rect">
            <a:avLst/>
          </a:prstGeom>
          <a:solidFill>
            <a:schemeClr val="bg1">
              <a:lumMod val="85000"/>
              <a:alpha val="84000"/>
            </a:schemeClr>
          </a:solidFill>
        </p:spPr>
        <p:txBody>
          <a:bodyPr wrap="none" rtlCol="0">
            <a:spAutoFit/>
          </a:bodyPr>
          <a:lstStyle/>
          <a:p>
            <a:r>
              <a:rPr lang="en-ID" sz="2800"/>
              <a:t>And these cute cats?</a:t>
            </a:r>
          </a:p>
          <a:p>
            <a:endParaRPr lang="en-ID" sz="2800"/>
          </a:p>
          <a:p>
            <a:r>
              <a:rPr lang="en-ID" sz="2800"/>
              <a:t>They are objects as well, of type Cat!</a:t>
            </a:r>
          </a:p>
        </p:txBody>
      </p:sp>
    </p:spTree>
    <p:extLst>
      <p:ext uri="{BB962C8B-B14F-4D97-AF65-F5344CB8AC3E}">
        <p14:creationId xmlns:p14="http://schemas.microsoft.com/office/powerpoint/2010/main" val="348475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63327F-73B1-4A13-ADCF-010864487E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349" y="0"/>
            <a:ext cx="16610698" cy="6858000"/>
          </a:xfrm>
          <a:prstGeom prst="rect">
            <a:avLst/>
          </a:prstGeom>
        </p:spPr>
      </p:pic>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12</a:t>
            </a:fld>
            <a:endParaRPr lang="en-ID"/>
          </a:p>
        </p:txBody>
      </p:sp>
      <p:sp>
        <p:nvSpPr>
          <p:cNvPr id="8" name="TextBox 7">
            <a:extLst>
              <a:ext uri="{FF2B5EF4-FFF2-40B4-BE49-F238E27FC236}">
                <a16:creationId xmlns:a16="http://schemas.microsoft.com/office/drawing/2014/main" id="{E4984022-3C6F-424B-81D6-BBC58F929EDF}"/>
              </a:ext>
            </a:extLst>
          </p:cNvPr>
          <p:cNvSpPr txBox="1"/>
          <p:nvPr/>
        </p:nvSpPr>
        <p:spPr>
          <a:xfrm>
            <a:off x="344715" y="4723030"/>
            <a:ext cx="5411931" cy="1384995"/>
          </a:xfrm>
          <a:prstGeom prst="rect">
            <a:avLst/>
          </a:prstGeom>
          <a:solidFill>
            <a:schemeClr val="bg1">
              <a:lumMod val="85000"/>
              <a:alpha val="84000"/>
            </a:schemeClr>
          </a:solidFill>
        </p:spPr>
        <p:txBody>
          <a:bodyPr wrap="none" rtlCol="0">
            <a:spAutoFit/>
          </a:bodyPr>
          <a:lstStyle/>
          <a:p>
            <a:r>
              <a:rPr lang="en-ID" sz="2800"/>
              <a:t>Ahh, Human..</a:t>
            </a:r>
          </a:p>
          <a:p>
            <a:endParaRPr lang="en-ID" sz="2800"/>
          </a:p>
          <a:p>
            <a:r>
              <a:rPr lang="en-ID" sz="2800"/>
              <a:t>Beautiful, yet complicated objects :)</a:t>
            </a:r>
          </a:p>
        </p:txBody>
      </p:sp>
    </p:spTree>
    <p:extLst>
      <p:ext uri="{BB962C8B-B14F-4D97-AF65-F5344CB8AC3E}">
        <p14:creationId xmlns:p14="http://schemas.microsoft.com/office/powerpoint/2010/main" val="994845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een and multicolored abstract painting">
            <a:extLst>
              <a:ext uri="{FF2B5EF4-FFF2-40B4-BE49-F238E27FC236}">
                <a16:creationId xmlns:a16="http://schemas.microsoft.com/office/drawing/2014/main" id="{89117538-DDCF-49C6-94E9-98C20546D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12192000" cy="9753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13</a:t>
            </a:fld>
            <a:endParaRPr lang="en-ID"/>
          </a:p>
        </p:txBody>
      </p:sp>
      <p:sp>
        <p:nvSpPr>
          <p:cNvPr id="8" name="TextBox 7">
            <a:extLst>
              <a:ext uri="{FF2B5EF4-FFF2-40B4-BE49-F238E27FC236}">
                <a16:creationId xmlns:a16="http://schemas.microsoft.com/office/drawing/2014/main" id="{E4984022-3C6F-424B-81D6-BBC58F929EDF}"/>
              </a:ext>
            </a:extLst>
          </p:cNvPr>
          <p:cNvSpPr txBox="1"/>
          <p:nvPr/>
        </p:nvSpPr>
        <p:spPr>
          <a:xfrm>
            <a:off x="344714" y="4723030"/>
            <a:ext cx="6113235" cy="954107"/>
          </a:xfrm>
          <a:prstGeom prst="rect">
            <a:avLst/>
          </a:prstGeom>
          <a:solidFill>
            <a:schemeClr val="bg1">
              <a:lumMod val="85000"/>
              <a:alpha val="84000"/>
            </a:schemeClr>
          </a:solidFill>
        </p:spPr>
        <p:txBody>
          <a:bodyPr wrap="square" rtlCol="0">
            <a:spAutoFit/>
          </a:bodyPr>
          <a:lstStyle/>
          <a:p>
            <a:r>
              <a:rPr lang="en-ID" sz="2800"/>
              <a:t>Objects can be abstract,</a:t>
            </a:r>
            <a:br>
              <a:rPr lang="en-ID" sz="2800"/>
            </a:br>
            <a:r>
              <a:rPr lang="en-ID" sz="2800"/>
              <a:t>such as ideas, emotions, and knowledge</a:t>
            </a:r>
          </a:p>
        </p:txBody>
      </p:sp>
    </p:spTree>
    <p:extLst>
      <p:ext uri="{BB962C8B-B14F-4D97-AF65-F5344CB8AC3E}">
        <p14:creationId xmlns:p14="http://schemas.microsoft.com/office/powerpoint/2010/main" val="1820672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Hello, OOP!</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An object has:</a:t>
            </a:r>
          </a:p>
          <a:p>
            <a:r>
              <a:rPr lang="en-ID" b="1"/>
              <a:t>states (aka. data fields/properties/attributes)</a:t>
            </a:r>
          </a:p>
          <a:p>
            <a:r>
              <a:rPr lang="en-ID" b="1"/>
              <a:t>behaviors (aka. methods)</a:t>
            </a:r>
            <a:endParaRPr lang="en-ID"/>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14</a:t>
            </a:fld>
            <a:endParaRPr lang="en-ID"/>
          </a:p>
        </p:txBody>
      </p:sp>
    </p:spTree>
    <p:extLst>
      <p:ext uri="{BB962C8B-B14F-4D97-AF65-F5344CB8AC3E}">
        <p14:creationId xmlns:p14="http://schemas.microsoft.com/office/powerpoint/2010/main" val="57857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Hello, OOP!</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An object has:</a:t>
            </a:r>
          </a:p>
          <a:p>
            <a:r>
              <a:rPr lang="en-ID" b="1"/>
              <a:t>states (aka. data fields/properties/attributes)</a:t>
            </a:r>
          </a:p>
          <a:p>
            <a:r>
              <a:rPr lang="en-ID" b="1"/>
              <a:t>behaviors (aka. methods)</a:t>
            </a:r>
            <a:endParaRPr lang="en-ID"/>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15</a:t>
            </a:fld>
            <a:endParaRPr lang="en-ID"/>
          </a:p>
        </p:txBody>
      </p:sp>
      <p:pic>
        <p:nvPicPr>
          <p:cNvPr id="7" name="Picture 6">
            <a:extLst>
              <a:ext uri="{FF2B5EF4-FFF2-40B4-BE49-F238E27FC236}">
                <a16:creationId xmlns:a16="http://schemas.microsoft.com/office/drawing/2014/main" id="{908186CC-9A73-4524-BC42-F33E499A5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57" y="3225164"/>
            <a:ext cx="3349534" cy="3349534"/>
          </a:xfrm>
          <a:prstGeom prst="rect">
            <a:avLst/>
          </a:prstGeom>
        </p:spPr>
      </p:pic>
    </p:spTree>
    <p:extLst>
      <p:ext uri="{BB962C8B-B14F-4D97-AF65-F5344CB8AC3E}">
        <p14:creationId xmlns:p14="http://schemas.microsoft.com/office/powerpoint/2010/main" val="484833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Hello, OOP!</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An object has:</a:t>
            </a:r>
          </a:p>
          <a:p>
            <a:r>
              <a:rPr lang="en-ID" b="1"/>
              <a:t>states (aka. data fields/properties/attributes)</a:t>
            </a:r>
          </a:p>
          <a:p>
            <a:r>
              <a:rPr lang="en-ID" b="1"/>
              <a:t>behaviors (aka. methods)</a:t>
            </a:r>
            <a:endParaRPr lang="en-ID"/>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16</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57" y="3225164"/>
            <a:ext cx="3349534" cy="3349534"/>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extLst>
              <p:ext uri="{D42A27DB-BD31-4B8C-83A1-F6EECF244321}">
                <p14:modId xmlns:p14="http://schemas.microsoft.com/office/powerpoint/2010/main" val="1467470530"/>
              </p:ext>
            </p:extLst>
          </p:nvPr>
        </p:nvGraphicFramePr>
        <p:xfrm>
          <a:off x="1594939" y="3802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2601487" y="3404916"/>
            <a:ext cx="2018245" cy="369332"/>
          </a:xfrm>
          <a:prstGeom prst="rect">
            <a:avLst/>
          </a:prstGeom>
          <a:noFill/>
        </p:spPr>
        <p:txBody>
          <a:bodyPr wrap="none" rtlCol="0">
            <a:spAutoFit/>
          </a:bodyPr>
          <a:lstStyle/>
          <a:p>
            <a:r>
              <a:rPr lang="en-ID" b="1"/>
              <a:t>UML Class Diagram</a:t>
            </a:r>
          </a:p>
        </p:txBody>
      </p:sp>
    </p:spTree>
    <p:extLst>
      <p:ext uri="{BB962C8B-B14F-4D97-AF65-F5344CB8AC3E}">
        <p14:creationId xmlns:p14="http://schemas.microsoft.com/office/powerpoint/2010/main" val="2562605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Hello, OOP!</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An object has:</a:t>
            </a:r>
          </a:p>
          <a:p>
            <a:r>
              <a:rPr lang="en-ID" b="1"/>
              <a:t>states (aka. data fields/properties/attributes)</a:t>
            </a:r>
          </a:p>
          <a:p>
            <a:r>
              <a:rPr lang="en-ID" b="1"/>
              <a:t>behaviors (aka. methods)</a:t>
            </a:r>
            <a:endParaRPr lang="en-ID"/>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17</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957" y="3225164"/>
            <a:ext cx="3349534" cy="3349534"/>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nvGraphicFramePr>
        <p:xfrm>
          <a:off x="1594939" y="3802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2601487" y="3404916"/>
            <a:ext cx="2018245" cy="369332"/>
          </a:xfrm>
          <a:prstGeom prst="rect">
            <a:avLst/>
          </a:prstGeom>
          <a:noFill/>
        </p:spPr>
        <p:txBody>
          <a:bodyPr wrap="none" rtlCol="0">
            <a:spAutoFit/>
          </a:bodyPr>
          <a:lstStyle/>
          <a:p>
            <a:r>
              <a:rPr lang="en-ID" b="1"/>
              <a:t>UML Class Diagram</a:t>
            </a:r>
          </a:p>
        </p:txBody>
      </p:sp>
      <p:sp>
        <p:nvSpPr>
          <p:cNvPr id="8" name="TextBox 7">
            <a:extLst>
              <a:ext uri="{FF2B5EF4-FFF2-40B4-BE49-F238E27FC236}">
                <a16:creationId xmlns:a16="http://schemas.microsoft.com/office/drawing/2014/main" id="{97CBC773-B18D-437D-B04E-89673C40FE8D}"/>
              </a:ext>
            </a:extLst>
          </p:cNvPr>
          <p:cNvSpPr txBox="1"/>
          <p:nvPr/>
        </p:nvSpPr>
        <p:spPr>
          <a:xfrm>
            <a:off x="278424" y="3721894"/>
            <a:ext cx="1440000" cy="369332"/>
          </a:xfrm>
          <a:prstGeom prst="rect">
            <a:avLst/>
          </a:prstGeom>
          <a:solidFill>
            <a:schemeClr val="accent4"/>
          </a:solidFill>
        </p:spPr>
        <p:txBody>
          <a:bodyPr wrap="none" rtlCol="0">
            <a:spAutoFit/>
          </a:bodyPr>
          <a:lstStyle/>
          <a:p>
            <a:r>
              <a:rPr lang="en-ID" b="1"/>
              <a:t>Class name</a:t>
            </a:r>
          </a:p>
        </p:txBody>
      </p:sp>
      <p:sp>
        <p:nvSpPr>
          <p:cNvPr id="9" name="TextBox 8">
            <a:extLst>
              <a:ext uri="{FF2B5EF4-FFF2-40B4-BE49-F238E27FC236}">
                <a16:creationId xmlns:a16="http://schemas.microsoft.com/office/drawing/2014/main" id="{DD8A55E4-E420-428B-8D2F-6CC01473C466}"/>
              </a:ext>
            </a:extLst>
          </p:cNvPr>
          <p:cNvSpPr txBox="1"/>
          <p:nvPr/>
        </p:nvSpPr>
        <p:spPr>
          <a:xfrm>
            <a:off x="278424" y="4291594"/>
            <a:ext cx="1440000" cy="369332"/>
          </a:xfrm>
          <a:prstGeom prst="rect">
            <a:avLst/>
          </a:prstGeom>
          <a:solidFill>
            <a:schemeClr val="accent2"/>
          </a:solidFill>
        </p:spPr>
        <p:txBody>
          <a:bodyPr wrap="none" rtlCol="0">
            <a:spAutoFit/>
          </a:bodyPr>
          <a:lstStyle/>
          <a:p>
            <a:r>
              <a:rPr lang="en-ID" b="1"/>
              <a:t>Data fields</a:t>
            </a:r>
          </a:p>
        </p:txBody>
      </p:sp>
      <p:sp>
        <p:nvSpPr>
          <p:cNvPr id="10" name="TextBox 9">
            <a:extLst>
              <a:ext uri="{FF2B5EF4-FFF2-40B4-BE49-F238E27FC236}">
                <a16:creationId xmlns:a16="http://schemas.microsoft.com/office/drawing/2014/main" id="{0556DCF2-5B28-42CB-9227-E15EE809704D}"/>
              </a:ext>
            </a:extLst>
          </p:cNvPr>
          <p:cNvSpPr txBox="1"/>
          <p:nvPr/>
        </p:nvSpPr>
        <p:spPr>
          <a:xfrm>
            <a:off x="278424" y="5079739"/>
            <a:ext cx="1441420" cy="646331"/>
          </a:xfrm>
          <a:prstGeom prst="rect">
            <a:avLst/>
          </a:prstGeom>
          <a:solidFill>
            <a:schemeClr val="accent5">
              <a:lumMod val="60000"/>
              <a:lumOff val="40000"/>
            </a:schemeClr>
          </a:solidFill>
        </p:spPr>
        <p:txBody>
          <a:bodyPr wrap="none" rtlCol="0">
            <a:spAutoFit/>
          </a:bodyPr>
          <a:lstStyle/>
          <a:p>
            <a:r>
              <a:rPr lang="en-ID" b="1"/>
              <a:t>Constructors</a:t>
            </a:r>
            <a:br>
              <a:rPr lang="en-ID" b="1"/>
            </a:br>
            <a:r>
              <a:rPr lang="en-ID" b="1"/>
              <a:t>and methods</a:t>
            </a:r>
          </a:p>
        </p:txBody>
      </p:sp>
    </p:spTree>
    <p:extLst>
      <p:ext uri="{BB962C8B-B14F-4D97-AF65-F5344CB8AC3E}">
        <p14:creationId xmlns:p14="http://schemas.microsoft.com/office/powerpoint/2010/main" val="2421231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Objects of Cube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18</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extLst>
              <p:ext uri="{D42A27DB-BD31-4B8C-83A1-F6EECF244321}">
                <p14:modId xmlns:p14="http://schemas.microsoft.com/office/powerpoint/2010/main" val="4175739328"/>
              </p:ext>
            </p:extLst>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spTree>
    <p:extLst>
      <p:ext uri="{BB962C8B-B14F-4D97-AF65-F5344CB8AC3E}">
        <p14:creationId xmlns:p14="http://schemas.microsoft.com/office/powerpoint/2010/main" val="283863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Objects of Cube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19</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graphicFrame>
        <p:nvGraphicFramePr>
          <p:cNvPr id="13" name="Table 12">
            <a:extLst>
              <a:ext uri="{FF2B5EF4-FFF2-40B4-BE49-F238E27FC236}">
                <a16:creationId xmlns:a16="http://schemas.microsoft.com/office/drawing/2014/main" id="{224A1458-8D67-4814-AB4F-B2E015518C1A}"/>
              </a:ext>
            </a:extLst>
          </p:cNvPr>
          <p:cNvGraphicFramePr>
            <a:graphicFrameLocks noGrp="1"/>
          </p:cNvGraphicFramePr>
          <p:nvPr/>
        </p:nvGraphicFramePr>
        <p:xfrm>
          <a:off x="3472345" y="4425315"/>
          <a:ext cx="2242656" cy="1005840"/>
        </p:xfrm>
        <a:graphic>
          <a:graphicData uri="http://schemas.openxmlformats.org/drawingml/2006/table">
            <a:tbl>
              <a:tblPr firstRow="1" bandRow="1">
                <a:tableStyleId>{5940675A-B579-460E-94D1-54222C63F5DA}</a:tableStyleId>
              </a:tblPr>
              <a:tblGrid>
                <a:gridCol w="2242656">
                  <a:extLst>
                    <a:ext uri="{9D8B030D-6E8A-4147-A177-3AD203B41FA5}">
                      <a16:colId xmlns:a16="http://schemas.microsoft.com/office/drawing/2014/main" val="1303444620"/>
                    </a:ext>
                  </a:extLst>
                </a:gridCol>
              </a:tblGrid>
              <a:tr h="206194">
                <a:tc>
                  <a:txBody>
                    <a:bodyPr/>
                    <a:lstStyle/>
                    <a:p>
                      <a:pPr algn="ctr"/>
                      <a:r>
                        <a:rPr lang="en-ID" b="1" u="sng"/>
                        <a:t>cube1: 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 "Blue"</a:t>
                      </a:r>
                    </a:p>
                    <a:p>
                      <a:pPr algn="ctr"/>
                      <a:r>
                        <a:rPr lang="en-ID" b="1"/>
                        <a:t>length = 1.0</a:t>
                      </a:r>
                    </a:p>
                  </a:txBody>
                  <a:tcPr>
                    <a:solidFill>
                      <a:schemeClr val="bg1">
                        <a:lumMod val="95000"/>
                      </a:schemeClr>
                    </a:solidFill>
                  </a:tcPr>
                </a:tc>
                <a:extLst>
                  <a:ext uri="{0D108BD9-81ED-4DB2-BD59-A6C34878D82A}">
                    <a16:rowId xmlns:a16="http://schemas.microsoft.com/office/drawing/2014/main" val="791928830"/>
                  </a:ext>
                </a:extLst>
              </a:tr>
            </a:tbl>
          </a:graphicData>
        </a:graphic>
      </p:graphicFrame>
      <p:sp>
        <p:nvSpPr>
          <p:cNvPr id="15" name="TextBox 14">
            <a:extLst>
              <a:ext uri="{FF2B5EF4-FFF2-40B4-BE49-F238E27FC236}">
                <a16:creationId xmlns:a16="http://schemas.microsoft.com/office/drawing/2014/main" id="{FB772FBA-8E11-4695-87EC-018B75EC5E0A}"/>
              </a:ext>
            </a:extLst>
          </p:cNvPr>
          <p:cNvSpPr txBox="1"/>
          <p:nvPr/>
        </p:nvSpPr>
        <p:spPr>
          <a:xfrm>
            <a:off x="1717910" y="4743569"/>
            <a:ext cx="1409360" cy="369332"/>
          </a:xfrm>
          <a:prstGeom prst="rect">
            <a:avLst/>
          </a:prstGeom>
          <a:noFill/>
        </p:spPr>
        <p:txBody>
          <a:bodyPr wrap="none" rtlCol="0">
            <a:spAutoFit/>
          </a:bodyPr>
          <a:lstStyle/>
          <a:p>
            <a:r>
              <a:rPr lang="en-ID" b="1"/>
              <a:t>UML Objects</a:t>
            </a:r>
          </a:p>
        </p:txBody>
      </p:sp>
      <p:pic>
        <p:nvPicPr>
          <p:cNvPr id="16" name="Picture 15">
            <a:extLst>
              <a:ext uri="{FF2B5EF4-FFF2-40B4-BE49-F238E27FC236}">
                <a16:creationId xmlns:a16="http://schemas.microsoft.com/office/drawing/2014/main" id="{91B69385-3442-42DF-968B-D485ADA6B19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69673" y="5553756"/>
            <a:ext cx="648000" cy="648000"/>
          </a:xfrm>
          <a:prstGeom prst="rect">
            <a:avLst/>
          </a:prstGeom>
        </p:spPr>
      </p:pic>
    </p:spTree>
    <p:extLst>
      <p:ext uri="{BB962C8B-B14F-4D97-AF65-F5344CB8AC3E}">
        <p14:creationId xmlns:p14="http://schemas.microsoft.com/office/powerpoint/2010/main" val="2470348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without using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a:t>
            </a:fld>
            <a:endParaRPr lang="en-ID"/>
          </a:p>
        </p:txBody>
      </p:sp>
    </p:spTree>
    <p:extLst>
      <p:ext uri="{BB962C8B-B14F-4D97-AF65-F5344CB8AC3E}">
        <p14:creationId xmlns:p14="http://schemas.microsoft.com/office/powerpoint/2010/main" val="1482550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Objects of Cube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20</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graphicFrame>
        <p:nvGraphicFramePr>
          <p:cNvPr id="13" name="Table 12">
            <a:extLst>
              <a:ext uri="{FF2B5EF4-FFF2-40B4-BE49-F238E27FC236}">
                <a16:creationId xmlns:a16="http://schemas.microsoft.com/office/drawing/2014/main" id="{224A1458-8D67-4814-AB4F-B2E015518C1A}"/>
              </a:ext>
            </a:extLst>
          </p:cNvPr>
          <p:cNvGraphicFramePr>
            <a:graphicFrameLocks noGrp="1"/>
          </p:cNvGraphicFramePr>
          <p:nvPr/>
        </p:nvGraphicFramePr>
        <p:xfrm>
          <a:off x="3472345" y="4425315"/>
          <a:ext cx="2242656" cy="1005840"/>
        </p:xfrm>
        <a:graphic>
          <a:graphicData uri="http://schemas.openxmlformats.org/drawingml/2006/table">
            <a:tbl>
              <a:tblPr firstRow="1" bandRow="1">
                <a:tableStyleId>{5940675A-B579-460E-94D1-54222C63F5DA}</a:tableStyleId>
              </a:tblPr>
              <a:tblGrid>
                <a:gridCol w="2242656">
                  <a:extLst>
                    <a:ext uri="{9D8B030D-6E8A-4147-A177-3AD203B41FA5}">
                      <a16:colId xmlns:a16="http://schemas.microsoft.com/office/drawing/2014/main" val="1303444620"/>
                    </a:ext>
                  </a:extLst>
                </a:gridCol>
              </a:tblGrid>
              <a:tr h="206194">
                <a:tc>
                  <a:txBody>
                    <a:bodyPr/>
                    <a:lstStyle/>
                    <a:p>
                      <a:pPr algn="ctr"/>
                      <a:r>
                        <a:rPr lang="en-ID" b="1" u="sng"/>
                        <a:t>cube1: 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 "Blue"</a:t>
                      </a:r>
                    </a:p>
                    <a:p>
                      <a:pPr algn="ctr"/>
                      <a:r>
                        <a:rPr lang="en-ID" b="1"/>
                        <a:t>length = 1.0</a:t>
                      </a:r>
                    </a:p>
                  </a:txBody>
                  <a:tcPr>
                    <a:solidFill>
                      <a:schemeClr val="bg1">
                        <a:lumMod val="95000"/>
                      </a:schemeClr>
                    </a:solidFill>
                  </a:tcPr>
                </a:tc>
                <a:extLst>
                  <a:ext uri="{0D108BD9-81ED-4DB2-BD59-A6C34878D82A}">
                    <a16:rowId xmlns:a16="http://schemas.microsoft.com/office/drawing/2014/main" val="791928830"/>
                  </a:ext>
                </a:extLst>
              </a:tr>
            </a:tbl>
          </a:graphicData>
        </a:graphic>
      </p:graphicFrame>
      <p:graphicFrame>
        <p:nvGraphicFramePr>
          <p:cNvPr id="14" name="Table 13">
            <a:extLst>
              <a:ext uri="{FF2B5EF4-FFF2-40B4-BE49-F238E27FC236}">
                <a16:creationId xmlns:a16="http://schemas.microsoft.com/office/drawing/2014/main" id="{8A83FA61-2687-4D4B-AC4A-81662390BF19}"/>
              </a:ext>
            </a:extLst>
          </p:cNvPr>
          <p:cNvGraphicFramePr>
            <a:graphicFrameLocks noGrp="1"/>
          </p:cNvGraphicFramePr>
          <p:nvPr/>
        </p:nvGraphicFramePr>
        <p:xfrm>
          <a:off x="6060076" y="4425315"/>
          <a:ext cx="2242656" cy="1005840"/>
        </p:xfrm>
        <a:graphic>
          <a:graphicData uri="http://schemas.openxmlformats.org/drawingml/2006/table">
            <a:tbl>
              <a:tblPr firstRow="1" bandRow="1">
                <a:tableStyleId>{5940675A-B579-460E-94D1-54222C63F5DA}</a:tableStyleId>
              </a:tblPr>
              <a:tblGrid>
                <a:gridCol w="2242656">
                  <a:extLst>
                    <a:ext uri="{9D8B030D-6E8A-4147-A177-3AD203B41FA5}">
                      <a16:colId xmlns:a16="http://schemas.microsoft.com/office/drawing/2014/main" val="1303444620"/>
                    </a:ext>
                  </a:extLst>
                </a:gridCol>
              </a:tblGrid>
              <a:tr h="206194">
                <a:tc>
                  <a:txBody>
                    <a:bodyPr/>
                    <a:lstStyle/>
                    <a:p>
                      <a:pPr algn="ctr"/>
                      <a:r>
                        <a:rPr lang="en-ID" b="1" u="sng"/>
                        <a:t>cube2: 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 "Red"</a:t>
                      </a:r>
                    </a:p>
                    <a:p>
                      <a:pPr algn="ctr"/>
                      <a:r>
                        <a:rPr lang="en-ID" b="1"/>
                        <a:t>length = 2.0</a:t>
                      </a:r>
                    </a:p>
                  </a:txBody>
                  <a:tcPr>
                    <a:solidFill>
                      <a:schemeClr val="bg1">
                        <a:lumMod val="95000"/>
                      </a:schemeClr>
                    </a:solidFill>
                  </a:tcPr>
                </a:tc>
                <a:extLst>
                  <a:ext uri="{0D108BD9-81ED-4DB2-BD59-A6C34878D82A}">
                    <a16:rowId xmlns:a16="http://schemas.microsoft.com/office/drawing/2014/main" val="791928830"/>
                  </a:ext>
                </a:extLst>
              </a:tr>
            </a:tbl>
          </a:graphicData>
        </a:graphic>
      </p:graphicFrame>
      <p:sp>
        <p:nvSpPr>
          <p:cNvPr id="15" name="TextBox 14">
            <a:extLst>
              <a:ext uri="{FF2B5EF4-FFF2-40B4-BE49-F238E27FC236}">
                <a16:creationId xmlns:a16="http://schemas.microsoft.com/office/drawing/2014/main" id="{FB772FBA-8E11-4695-87EC-018B75EC5E0A}"/>
              </a:ext>
            </a:extLst>
          </p:cNvPr>
          <p:cNvSpPr txBox="1"/>
          <p:nvPr/>
        </p:nvSpPr>
        <p:spPr>
          <a:xfrm>
            <a:off x="1717910" y="4743569"/>
            <a:ext cx="1409360" cy="369332"/>
          </a:xfrm>
          <a:prstGeom prst="rect">
            <a:avLst/>
          </a:prstGeom>
          <a:noFill/>
        </p:spPr>
        <p:txBody>
          <a:bodyPr wrap="none" rtlCol="0">
            <a:spAutoFit/>
          </a:bodyPr>
          <a:lstStyle/>
          <a:p>
            <a:r>
              <a:rPr lang="en-ID" b="1"/>
              <a:t>UML Objects</a:t>
            </a:r>
          </a:p>
        </p:txBody>
      </p:sp>
      <p:pic>
        <p:nvPicPr>
          <p:cNvPr id="16" name="Picture 15">
            <a:extLst>
              <a:ext uri="{FF2B5EF4-FFF2-40B4-BE49-F238E27FC236}">
                <a16:creationId xmlns:a16="http://schemas.microsoft.com/office/drawing/2014/main" id="{91B69385-3442-42DF-968B-D485ADA6B19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69673" y="5553756"/>
            <a:ext cx="648000" cy="648000"/>
          </a:xfrm>
          <a:prstGeom prst="rect">
            <a:avLst/>
          </a:prstGeom>
        </p:spPr>
      </p:pic>
      <p:pic>
        <p:nvPicPr>
          <p:cNvPr id="17" name="Picture 16">
            <a:extLst>
              <a:ext uri="{FF2B5EF4-FFF2-40B4-BE49-F238E27FC236}">
                <a16:creationId xmlns:a16="http://schemas.microsoft.com/office/drawing/2014/main" id="{BA60F749-E41C-4682-B67D-4E406371CD56}"/>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33404" y="5553756"/>
            <a:ext cx="1296000" cy="1296000"/>
          </a:xfrm>
          <a:prstGeom prst="rect">
            <a:avLst/>
          </a:prstGeom>
        </p:spPr>
      </p:pic>
    </p:spTree>
    <p:extLst>
      <p:ext uri="{BB962C8B-B14F-4D97-AF65-F5344CB8AC3E}">
        <p14:creationId xmlns:p14="http://schemas.microsoft.com/office/powerpoint/2010/main" val="262821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Objects of Cube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21</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graphicFrame>
        <p:nvGraphicFramePr>
          <p:cNvPr id="13" name="Table 12">
            <a:extLst>
              <a:ext uri="{FF2B5EF4-FFF2-40B4-BE49-F238E27FC236}">
                <a16:creationId xmlns:a16="http://schemas.microsoft.com/office/drawing/2014/main" id="{224A1458-8D67-4814-AB4F-B2E015518C1A}"/>
              </a:ext>
            </a:extLst>
          </p:cNvPr>
          <p:cNvGraphicFramePr>
            <a:graphicFrameLocks noGrp="1"/>
          </p:cNvGraphicFramePr>
          <p:nvPr/>
        </p:nvGraphicFramePr>
        <p:xfrm>
          <a:off x="3472345" y="4425315"/>
          <a:ext cx="2242656" cy="1005840"/>
        </p:xfrm>
        <a:graphic>
          <a:graphicData uri="http://schemas.openxmlformats.org/drawingml/2006/table">
            <a:tbl>
              <a:tblPr firstRow="1" bandRow="1">
                <a:tableStyleId>{5940675A-B579-460E-94D1-54222C63F5DA}</a:tableStyleId>
              </a:tblPr>
              <a:tblGrid>
                <a:gridCol w="2242656">
                  <a:extLst>
                    <a:ext uri="{9D8B030D-6E8A-4147-A177-3AD203B41FA5}">
                      <a16:colId xmlns:a16="http://schemas.microsoft.com/office/drawing/2014/main" val="1303444620"/>
                    </a:ext>
                  </a:extLst>
                </a:gridCol>
              </a:tblGrid>
              <a:tr h="206194">
                <a:tc>
                  <a:txBody>
                    <a:bodyPr/>
                    <a:lstStyle/>
                    <a:p>
                      <a:pPr algn="ctr"/>
                      <a:r>
                        <a:rPr lang="en-ID" b="1" u="sng"/>
                        <a:t>cube1: 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 "Blue"</a:t>
                      </a:r>
                    </a:p>
                    <a:p>
                      <a:pPr algn="ctr"/>
                      <a:r>
                        <a:rPr lang="en-ID" b="1"/>
                        <a:t>length = 1.0</a:t>
                      </a:r>
                    </a:p>
                  </a:txBody>
                  <a:tcPr>
                    <a:solidFill>
                      <a:schemeClr val="bg1">
                        <a:lumMod val="95000"/>
                      </a:schemeClr>
                    </a:solidFill>
                  </a:tcPr>
                </a:tc>
                <a:extLst>
                  <a:ext uri="{0D108BD9-81ED-4DB2-BD59-A6C34878D82A}">
                    <a16:rowId xmlns:a16="http://schemas.microsoft.com/office/drawing/2014/main" val="791928830"/>
                  </a:ext>
                </a:extLst>
              </a:tr>
            </a:tbl>
          </a:graphicData>
        </a:graphic>
      </p:graphicFrame>
      <p:graphicFrame>
        <p:nvGraphicFramePr>
          <p:cNvPr id="14" name="Table 13">
            <a:extLst>
              <a:ext uri="{FF2B5EF4-FFF2-40B4-BE49-F238E27FC236}">
                <a16:creationId xmlns:a16="http://schemas.microsoft.com/office/drawing/2014/main" id="{8A83FA61-2687-4D4B-AC4A-81662390BF19}"/>
              </a:ext>
            </a:extLst>
          </p:cNvPr>
          <p:cNvGraphicFramePr>
            <a:graphicFrameLocks noGrp="1"/>
          </p:cNvGraphicFramePr>
          <p:nvPr/>
        </p:nvGraphicFramePr>
        <p:xfrm>
          <a:off x="6060076" y="4425315"/>
          <a:ext cx="2242656" cy="1005840"/>
        </p:xfrm>
        <a:graphic>
          <a:graphicData uri="http://schemas.openxmlformats.org/drawingml/2006/table">
            <a:tbl>
              <a:tblPr firstRow="1" bandRow="1">
                <a:tableStyleId>{5940675A-B579-460E-94D1-54222C63F5DA}</a:tableStyleId>
              </a:tblPr>
              <a:tblGrid>
                <a:gridCol w="2242656">
                  <a:extLst>
                    <a:ext uri="{9D8B030D-6E8A-4147-A177-3AD203B41FA5}">
                      <a16:colId xmlns:a16="http://schemas.microsoft.com/office/drawing/2014/main" val="1303444620"/>
                    </a:ext>
                  </a:extLst>
                </a:gridCol>
              </a:tblGrid>
              <a:tr h="206194">
                <a:tc>
                  <a:txBody>
                    <a:bodyPr/>
                    <a:lstStyle/>
                    <a:p>
                      <a:pPr algn="ctr"/>
                      <a:r>
                        <a:rPr lang="en-ID" b="1" u="sng"/>
                        <a:t>cube2: 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 "Red"</a:t>
                      </a:r>
                    </a:p>
                    <a:p>
                      <a:pPr algn="ctr"/>
                      <a:r>
                        <a:rPr lang="en-ID" b="1"/>
                        <a:t>length = 2.0</a:t>
                      </a:r>
                    </a:p>
                  </a:txBody>
                  <a:tcPr>
                    <a:solidFill>
                      <a:schemeClr val="bg1">
                        <a:lumMod val="95000"/>
                      </a:schemeClr>
                    </a:solidFill>
                  </a:tcPr>
                </a:tc>
                <a:extLst>
                  <a:ext uri="{0D108BD9-81ED-4DB2-BD59-A6C34878D82A}">
                    <a16:rowId xmlns:a16="http://schemas.microsoft.com/office/drawing/2014/main" val="791928830"/>
                  </a:ext>
                </a:extLst>
              </a:tr>
            </a:tbl>
          </a:graphicData>
        </a:graphic>
      </p:graphicFrame>
      <p:sp>
        <p:nvSpPr>
          <p:cNvPr id="15" name="TextBox 14">
            <a:extLst>
              <a:ext uri="{FF2B5EF4-FFF2-40B4-BE49-F238E27FC236}">
                <a16:creationId xmlns:a16="http://schemas.microsoft.com/office/drawing/2014/main" id="{FB772FBA-8E11-4695-87EC-018B75EC5E0A}"/>
              </a:ext>
            </a:extLst>
          </p:cNvPr>
          <p:cNvSpPr txBox="1"/>
          <p:nvPr/>
        </p:nvSpPr>
        <p:spPr>
          <a:xfrm>
            <a:off x="1717910" y="4743569"/>
            <a:ext cx="1409360" cy="369332"/>
          </a:xfrm>
          <a:prstGeom prst="rect">
            <a:avLst/>
          </a:prstGeom>
          <a:noFill/>
        </p:spPr>
        <p:txBody>
          <a:bodyPr wrap="none" rtlCol="0">
            <a:spAutoFit/>
          </a:bodyPr>
          <a:lstStyle/>
          <a:p>
            <a:r>
              <a:rPr lang="en-ID" b="1"/>
              <a:t>UML Objects</a:t>
            </a:r>
          </a:p>
        </p:txBody>
      </p:sp>
      <p:pic>
        <p:nvPicPr>
          <p:cNvPr id="16" name="Picture 15">
            <a:extLst>
              <a:ext uri="{FF2B5EF4-FFF2-40B4-BE49-F238E27FC236}">
                <a16:creationId xmlns:a16="http://schemas.microsoft.com/office/drawing/2014/main" id="{91B69385-3442-42DF-968B-D485ADA6B194}"/>
              </a:ext>
            </a:extLst>
          </p:cNvPr>
          <p:cNvPicPr>
            <a:picLocks noChangeAspect="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269673" y="5553756"/>
            <a:ext cx="648000" cy="648000"/>
          </a:xfrm>
          <a:prstGeom prst="rect">
            <a:avLst/>
          </a:prstGeom>
        </p:spPr>
      </p:pic>
      <p:pic>
        <p:nvPicPr>
          <p:cNvPr id="17" name="Picture 16">
            <a:extLst>
              <a:ext uri="{FF2B5EF4-FFF2-40B4-BE49-F238E27FC236}">
                <a16:creationId xmlns:a16="http://schemas.microsoft.com/office/drawing/2014/main" id="{BA60F749-E41C-4682-B67D-4E406371CD56}"/>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33404" y="5553756"/>
            <a:ext cx="1296000" cy="1296000"/>
          </a:xfrm>
          <a:prstGeom prst="rect">
            <a:avLst/>
          </a:prstGeom>
        </p:spPr>
      </p:pic>
      <p:sp>
        <p:nvSpPr>
          <p:cNvPr id="12" name="TextBox 11">
            <a:extLst>
              <a:ext uri="{FF2B5EF4-FFF2-40B4-BE49-F238E27FC236}">
                <a16:creationId xmlns:a16="http://schemas.microsoft.com/office/drawing/2014/main" id="{32DB619E-1A84-4B23-A1C6-8861E5441CBB}"/>
              </a:ext>
            </a:extLst>
          </p:cNvPr>
          <p:cNvSpPr txBox="1"/>
          <p:nvPr/>
        </p:nvSpPr>
        <p:spPr>
          <a:xfrm>
            <a:off x="262014" y="5924013"/>
            <a:ext cx="11596123" cy="707886"/>
          </a:xfrm>
          <a:prstGeom prst="rect">
            <a:avLst/>
          </a:prstGeom>
          <a:solidFill>
            <a:schemeClr val="accent4"/>
          </a:solidFill>
        </p:spPr>
        <p:txBody>
          <a:bodyPr wrap="none" rtlCol="0">
            <a:spAutoFit/>
          </a:bodyPr>
          <a:lstStyle/>
          <a:p>
            <a:r>
              <a:rPr lang="en-ID" sz="4000" b="1"/>
              <a:t>A class is like a factory or a blueprint to create objects</a:t>
            </a:r>
          </a:p>
        </p:txBody>
      </p:sp>
    </p:spTree>
    <p:extLst>
      <p:ext uri="{BB962C8B-B14F-4D97-AF65-F5344CB8AC3E}">
        <p14:creationId xmlns:p14="http://schemas.microsoft.com/office/powerpoint/2010/main" val="3564284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9F60111-A065-4401-9C4A-F47A749BAEFB}" type="slidenum">
              <a:rPr lang="en-ID" smtClean="0"/>
              <a:t>22</a:t>
            </a:fld>
            <a:endParaRPr lang="en-ID"/>
          </a:p>
        </p:txBody>
      </p:sp>
      <p:pic>
        <p:nvPicPr>
          <p:cNvPr id="1026" name="Picture 2" descr="Brown Wooden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08044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DB619E-1A84-4B23-A1C6-8861E5441CBB}"/>
              </a:ext>
            </a:extLst>
          </p:cNvPr>
          <p:cNvSpPr txBox="1"/>
          <p:nvPr/>
        </p:nvSpPr>
        <p:spPr>
          <a:xfrm>
            <a:off x="262014" y="5924013"/>
            <a:ext cx="4015586" cy="707886"/>
          </a:xfrm>
          <a:prstGeom prst="rect">
            <a:avLst/>
          </a:prstGeom>
          <a:solidFill>
            <a:schemeClr val="accent4"/>
          </a:solidFill>
        </p:spPr>
        <p:txBody>
          <a:bodyPr wrap="none" rtlCol="0">
            <a:spAutoFit/>
          </a:bodyPr>
          <a:lstStyle/>
          <a:p>
            <a:r>
              <a:rPr lang="en-ID" sz="4000" b="1"/>
              <a:t>..or cookie cutters</a:t>
            </a:r>
          </a:p>
        </p:txBody>
      </p:sp>
    </p:spTree>
    <p:extLst>
      <p:ext uri="{BB962C8B-B14F-4D97-AF65-F5344CB8AC3E}">
        <p14:creationId xmlns:p14="http://schemas.microsoft.com/office/powerpoint/2010/main" val="1122666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23</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Tree>
    <p:extLst>
      <p:ext uri="{BB962C8B-B14F-4D97-AF65-F5344CB8AC3E}">
        <p14:creationId xmlns:p14="http://schemas.microsoft.com/office/powerpoint/2010/main" val="3054541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24</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
        <p:nvSpPr>
          <p:cNvPr id="5" name="Rectangle 4">
            <a:extLst>
              <a:ext uri="{FF2B5EF4-FFF2-40B4-BE49-F238E27FC236}">
                <a16:creationId xmlns:a16="http://schemas.microsoft.com/office/drawing/2014/main" id="{E47B5AE4-47A9-423E-B3A1-55F735193B9D}"/>
              </a:ext>
            </a:extLst>
          </p:cNvPr>
          <p:cNvSpPr/>
          <p:nvPr/>
        </p:nvSpPr>
        <p:spPr>
          <a:xfrm>
            <a:off x="851992" y="1366838"/>
            <a:ext cx="8281492" cy="5262979"/>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Cube {</a:t>
            </a:r>
          </a:p>
          <a:p>
            <a:endParaRPr lang="en-ID" sz="2400">
              <a:latin typeface="Consolas" panose="020B0609020204030204" pitchFamily="49" charset="0"/>
            </a:endParaRPr>
          </a:p>
          <a:p>
            <a:r>
              <a:rPr lang="en-ID" sz="2400">
                <a:latin typeface="Consolas" panose="020B0609020204030204" pitchFamily="49" charset="0"/>
              </a:rPr>
              <a:t>	String color;</a:t>
            </a:r>
          </a:p>
          <a:p>
            <a:r>
              <a:rPr lang="en-ID" sz="2400">
                <a:latin typeface="Consolas" panose="020B0609020204030204" pitchFamily="49" charset="0"/>
              </a:rPr>
              <a:t>	double length;</a:t>
            </a:r>
          </a:p>
          <a:p>
            <a:r>
              <a:rPr lang="en-ID" sz="2400">
                <a:latin typeface="Consolas" panose="020B0609020204030204" pitchFamily="49" charset="0"/>
              </a:rPr>
              <a:t>	</a:t>
            </a:r>
          </a:p>
          <a:p>
            <a:r>
              <a:rPr lang="en-ID" sz="2400">
                <a:latin typeface="Consolas" panose="020B0609020204030204" pitchFamily="49" charset="0"/>
              </a:rPr>
              <a:t>	public Cube() {</a:t>
            </a:r>
          </a:p>
          <a:p>
            <a:r>
              <a:rPr lang="en-ID" sz="2400">
                <a:latin typeface="Consolas" panose="020B0609020204030204" pitchFamily="49" charset="0"/>
              </a:rPr>
              <a:t>		this.color = "White";</a:t>
            </a:r>
          </a:p>
          <a:p>
            <a:r>
              <a:rPr lang="en-ID" sz="2400">
                <a:latin typeface="Consolas" panose="020B0609020204030204" pitchFamily="49" charset="0"/>
              </a:rPr>
              <a:t>		this.length = 1.0;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	public Cube(String color, double length) {</a:t>
            </a:r>
          </a:p>
          <a:p>
            <a:r>
              <a:rPr lang="en-ID" sz="2400">
                <a:latin typeface="Consolas" panose="020B0609020204030204" pitchFamily="49" charset="0"/>
              </a:rPr>
              <a:t>		this.color = color;</a:t>
            </a:r>
          </a:p>
          <a:p>
            <a:r>
              <a:rPr lang="en-ID" sz="2400">
                <a:latin typeface="Consolas" panose="020B0609020204030204" pitchFamily="49" charset="0"/>
              </a:rPr>
              <a:t>		this.length = length;</a:t>
            </a:r>
          </a:p>
          <a:p>
            <a:r>
              <a:rPr lang="en-ID" sz="2400">
                <a:latin typeface="Consolas" panose="020B0609020204030204" pitchFamily="49" charset="0"/>
              </a:rPr>
              <a:t>	} // code continues..</a:t>
            </a:r>
          </a:p>
        </p:txBody>
      </p:sp>
    </p:spTree>
    <p:extLst>
      <p:ext uri="{BB962C8B-B14F-4D97-AF65-F5344CB8AC3E}">
        <p14:creationId xmlns:p14="http://schemas.microsoft.com/office/powerpoint/2010/main" val="16732361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25</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
        <p:nvSpPr>
          <p:cNvPr id="5" name="Rectangle 4">
            <a:extLst>
              <a:ext uri="{FF2B5EF4-FFF2-40B4-BE49-F238E27FC236}">
                <a16:creationId xmlns:a16="http://schemas.microsoft.com/office/drawing/2014/main" id="{E47B5AE4-47A9-423E-B3A1-55F735193B9D}"/>
              </a:ext>
            </a:extLst>
          </p:cNvPr>
          <p:cNvSpPr/>
          <p:nvPr/>
        </p:nvSpPr>
        <p:spPr>
          <a:xfrm>
            <a:off x="851992" y="1366838"/>
            <a:ext cx="8281492" cy="5262979"/>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Cube {</a:t>
            </a:r>
          </a:p>
          <a:p>
            <a:endParaRPr lang="en-ID" sz="2400">
              <a:latin typeface="Consolas" panose="020B0609020204030204" pitchFamily="49" charset="0"/>
            </a:endParaRPr>
          </a:p>
          <a:p>
            <a:r>
              <a:rPr lang="en-ID" sz="2400">
                <a:latin typeface="Consolas" panose="020B0609020204030204" pitchFamily="49" charset="0"/>
              </a:rPr>
              <a:t>	String color;</a:t>
            </a:r>
          </a:p>
          <a:p>
            <a:r>
              <a:rPr lang="en-ID" sz="2400">
                <a:latin typeface="Consolas" panose="020B0609020204030204" pitchFamily="49" charset="0"/>
              </a:rPr>
              <a:t>	double length;</a:t>
            </a:r>
          </a:p>
          <a:p>
            <a:r>
              <a:rPr lang="en-ID" sz="2400">
                <a:latin typeface="Consolas" panose="020B0609020204030204" pitchFamily="49" charset="0"/>
              </a:rPr>
              <a:t>	</a:t>
            </a:r>
          </a:p>
          <a:p>
            <a:r>
              <a:rPr lang="en-ID" sz="2400">
                <a:latin typeface="Consolas" panose="020B0609020204030204" pitchFamily="49" charset="0"/>
              </a:rPr>
              <a:t>	public Cube() {</a:t>
            </a:r>
          </a:p>
          <a:p>
            <a:r>
              <a:rPr lang="en-ID" sz="2400">
                <a:latin typeface="Consolas" panose="020B0609020204030204" pitchFamily="49" charset="0"/>
              </a:rPr>
              <a:t>		this.color = "White";</a:t>
            </a:r>
          </a:p>
          <a:p>
            <a:r>
              <a:rPr lang="en-ID" sz="2400">
                <a:latin typeface="Consolas" panose="020B0609020204030204" pitchFamily="49" charset="0"/>
              </a:rPr>
              <a:t>		this.length = 1.0;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	public Cube(String color, double length) {</a:t>
            </a:r>
          </a:p>
          <a:p>
            <a:r>
              <a:rPr lang="en-ID" sz="2400">
                <a:latin typeface="Consolas" panose="020B0609020204030204" pitchFamily="49" charset="0"/>
              </a:rPr>
              <a:t>		this.color = color;</a:t>
            </a:r>
          </a:p>
          <a:p>
            <a:r>
              <a:rPr lang="en-ID" sz="2400">
                <a:latin typeface="Consolas" panose="020B0609020204030204" pitchFamily="49" charset="0"/>
              </a:rPr>
              <a:t>		this.length = length;</a:t>
            </a:r>
          </a:p>
          <a:p>
            <a:r>
              <a:rPr lang="en-ID" sz="2400">
                <a:latin typeface="Consolas" panose="020B0609020204030204" pitchFamily="49" charset="0"/>
              </a:rPr>
              <a:t>	} // code continues..</a:t>
            </a:r>
          </a:p>
        </p:txBody>
      </p:sp>
      <p:sp>
        <p:nvSpPr>
          <p:cNvPr id="7" name="TextBox 6">
            <a:extLst>
              <a:ext uri="{FF2B5EF4-FFF2-40B4-BE49-F238E27FC236}">
                <a16:creationId xmlns:a16="http://schemas.microsoft.com/office/drawing/2014/main" id="{0A05579E-E102-4DA4-A627-1F6D9F2EF50E}"/>
              </a:ext>
            </a:extLst>
          </p:cNvPr>
          <p:cNvSpPr txBox="1"/>
          <p:nvPr/>
        </p:nvSpPr>
        <p:spPr>
          <a:xfrm>
            <a:off x="4684573" y="2037493"/>
            <a:ext cx="4655185" cy="1077218"/>
          </a:xfrm>
          <a:prstGeom prst="rect">
            <a:avLst/>
          </a:prstGeom>
          <a:solidFill>
            <a:schemeClr val="accent4"/>
          </a:solidFill>
        </p:spPr>
        <p:txBody>
          <a:bodyPr wrap="none" rtlCol="0">
            <a:spAutoFit/>
          </a:bodyPr>
          <a:lstStyle/>
          <a:p>
            <a:r>
              <a:rPr lang="en-ID" sz="3200" b="1"/>
              <a:t>These two guys are called:</a:t>
            </a:r>
          </a:p>
          <a:p>
            <a:r>
              <a:rPr lang="en-ID" sz="3200" b="1"/>
              <a:t>Data fields</a:t>
            </a:r>
          </a:p>
        </p:txBody>
      </p:sp>
    </p:spTree>
    <p:extLst>
      <p:ext uri="{BB962C8B-B14F-4D97-AF65-F5344CB8AC3E}">
        <p14:creationId xmlns:p14="http://schemas.microsoft.com/office/powerpoint/2010/main" val="1432087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26</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
        <p:nvSpPr>
          <p:cNvPr id="5" name="Rectangle 4">
            <a:extLst>
              <a:ext uri="{FF2B5EF4-FFF2-40B4-BE49-F238E27FC236}">
                <a16:creationId xmlns:a16="http://schemas.microsoft.com/office/drawing/2014/main" id="{E47B5AE4-47A9-423E-B3A1-55F735193B9D}"/>
              </a:ext>
            </a:extLst>
          </p:cNvPr>
          <p:cNvSpPr/>
          <p:nvPr/>
        </p:nvSpPr>
        <p:spPr>
          <a:xfrm>
            <a:off x="851992" y="1366838"/>
            <a:ext cx="8281492" cy="5262979"/>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Cube {</a:t>
            </a:r>
          </a:p>
          <a:p>
            <a:endParaRPr lang="en-ID" sz="2400">
              <a:latin typeface="Consolas" panose="020B0609020204030204" pitchFamily="49" charset="0"/>
            </a:endParaRPr>
          </a:p>
          <a:p>
            <a:r>
              <a:rPr lang="en-ID" sz="2400">
                <a:latin typeface="Consolas" panose="020B0609020204030204" pitchFamily="49" charset="0"/>
              </a:rPr>
              <a:t>	String color;</a:t>
            </a:r>
          </a:p>
          <a:p>
            <a:r>
              <a:rPr lang="en-ID" sz="2400">
                <a:latin typeface="Consolas" panose="020B0609020204030204" pitchFamily="49" charset="0"/>
              </a:rPr>
              <a:t>	double length;</a:t>
            </a:r>
          </a:p>
          <a:p>
            <a:r>
              <a:rPr lang="en-ID" sz="2400">
                <a:latin typeface="Consolas" panose="020B0609020204030204" pitchFamily="49" charset="0"/>
              </a:rPr>
              <a:t>	</a:t>
            </a:r>
          </a:p>
          <a:p>
            <a:r>
              <a:rPr lang="en-ID" sz="2400">
                <a:latin typeface="Consolas" panose="020B0609020204030204" pitchFamily="49" charset="0"/>
              </a:rPr>
              <a:t>	public Cube() {</a:t>
            </a:r>
          </a:p>
          <a:p>
            <a:r>
              <a:rPr lang="en-ID" sz="2400">
                <a:latin typeface="Consolas" panose="020B0609020204030204" pitchFamily="49" charset="0"/>
              </a:rPr>
              <a:t>		this.color = "White";</a:t>
            </a:r>
          </a:p>
          <a:p>
            <a:r>
              <a:rPr lang="en-ID" sz="2400">
                <a:latin typeface="Consolas" panose="020B0609020204030204" pitchFamily="49" charset="0"/>
              </a:rPr>
              <a:t>		this.length = 1.0;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	public Cube(String color, double length) {</a:t>
            </a:r>
          </a:p>
          <a:p>
            <a:r>
              <a:rPr lang="en-ID" sz="2400">
                <a:latin typeface="Consolas" panose="020B0609020204030204" pitchFamily="49" charset="0"/>
              </a:rPr>
              <a:t>		this.color = color;</a:t>
            </a:r>
          </a:p>
          <a:p>
            <a:r>
              <a:rPr lang="en-ID" sz="2400">
                <a:latin typeface="Consolas" panose="020B0609020204030204" pitchFamily="49" charset="0"/>
              </a:rPr>
              <a:t>		this.length = length;</a:t>
            </a:r>
          </a:p>
          <a:p>
            <a:r>
              <a:rPr lang="en-ID" sz="2400">
                <a:latin typeface="Consolas" panose="020B0609020204030204" pitchFamily="49" charset="0"/>
              </a:rPr>
              <a:t>	} // code continues..</a:t>
            </a:r>
          </a:p>
        </p:txBody>
      </p:sp>
      <p:sp>
        <p:nvSpPr>
          <p:cNvPr id="6" name="TextBox 5">
            <a:extLst>
              <a:ext uri="{FF2B5EF4-FFF2-40B4-BE49-F238E27FC236}">
                <a16:creationId xmlns:a16="http://schemas.microsoft.com/office/drawing/2014/main" id="{F8A6F354-2B4C-43F3-8074-01725295CD4A}"/>
              </a:ext>
            </a:extLst>
          </p:cNvPr>
          <p:cNvSpPr txBox="1"/>
          <p:nvPr/>
        </p:nvSpPr>
        <p:spPr>
          <a:xfrm>
            <a:off x="6684823" y="3781771"/>
            <a:ext cx="4375493" cy="1077218"/>
          </a:xfrm>
          <a:prstGeom prst="rect">
            <a:avLst/>
          </a:prstGeom>
          <a:solidFill>
            <a:schemeClr val="accent6">
              <a:lumMod val="40000"/>
              <a:lumOff val="60000"/>
            </a:schemeClr>
          </a:solidFill>
        </p:spPr>
        <p:txBody>
          <a:bodyPr wrap="none" rtlCol="0">
            <a:spAutoFit/>
          </a:bodyPr>
          <a:lstStyle/>
          <a:p>
            <a:r>
              <a:rPr lang="en-ID" sz="3200" b="1"/>
              <a:t>And these two guys are:</a:t>
            </a:r>
          </a:p>
          <a:p>
            <a:r>
              <a:rPr lang="en-ID" sz="3200" b="1"/>
              <a:t>Constructors</a:t>
            </a:r>
          </a:p>
        </p:txBody>
      </p:sp>
      <p:sp>
        <p:nvSpPr>
          <p:cNvPr id="7" name="TextBox 6">
            <a:extLst>
              <a:ext uri="{FF2B5EF4-FFF2-40B4-BE49-F238E27FC236}">
                <a16:creationId xmlns:a16="http://schemas.microsoft.com/office/drawing/2014/main" id="{0A05579E-E102-4DA4-A627-1F6D9F2EF50E}"/>
              </a:ext>
            </a:extLst>
          </p:cNvPr>
          <p:cNvSpPr txBox="1"/>
          <p:nvPr/>
        </p:nvSpPr>
        <p:spPr>
          <a:xfrm>
            <a:off x="4684573" y="2037493"/>
            <a:ext cx="4655185" cy="1077218"/>
          </a:xfrm>
          <a:prstGeom prst="rect">
            <a:avLst/>
          </a:prstGeom>
          <a:solidFill>
            <a:schemeClr val="accent4"/>
          </a:solidFill>
        </p:spPr>
        <p:txBody>
          <a:bodyPr wrap="none" rtlCol="0">
            <a:spAutoFit/>
          </a:bodyPr>
          <a:lstStyle/>
          <a:p>
            <a:r>
              <a:rPr lang="en-ID" sz="3200" b="1"/>
              <a:t>These two guys are called:</a:t>
            </a:r>
          </a:p>
          <a:p>
            <a:r>
              <a:rPr lang="en-ID" sz="3200" b="1"/>
              <a:t>Data fields</a:t>
            </a:r>
          </a:p>
        </p:txBody>
      </p:sp>
    </p:spTree>
    <p:extLst>
      <p:ext uri="{BB962C8B-B14F-4D97-AF65-F5344CB8AC3E}">
        <p14:creationId xmlns:p14="http://schemas.microsoft.com/office/powerpoint/2010/main" val="2994030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27</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
        <p:nvSpPr>
          <p:cNvPr id="5" name="Rectangle 4">
            <a:extLst>
              <a:ext uri="{FF2B5EF4-FFF2-40B4-BE49-F238E27FC236}">
                <a16:creationId xmlns:a16="http://schemas.microsoft.com/office/drawing/2014/main" id="{E47B5AE4-47A9-423E-B3A1-55F735193B9D}"/>
              </a:ext>
            </a:extLst>
          </p:cNvPr>
          <p:cNvSpPr/>
          <p:nvPr/>
        </p:nvSpPr>
        <p:spPr>
          <a:xfrm>
            <a:off x="851992" y="1366838"/>
            <a:ext cx="8091592" cy="317009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	public String toString() {</a:t>
            </a:r>
          </a:p>
          <a:p>
            <a:r>
              <a:rPr lang="en-ID" sz="2000">
                <a:latin typeface="Consolas" panose="020B0609020204030204" pitchFamily="49" charset="0"/>
              </a:rPr>
              <a:t>		return String.format("Cube with length = %.2f and color = %s",this.length,this.color);</a:t>
            </a:r>
          </a:p>
          <a:p>
            <a:r>
              <a:rPr lang="en-ID" sz="2000">
                <a:latin typeface="Consolas" panose="020B0609020204030204" pitchFamily="49" charset="0"/>
              </a:rPr>
              <a:t>	}</a:t>
            </a:r>
          </a:p>
          <a:p>
            <a:r>
              <a:rPr lang="en-ID" sz="2000">
                <a:latin typeface="Consolas" panose="020B0609020204030204" pitchFamily="49" charset="0"/>
              </a:rPr>
              <a:t>	</a:t>
            </a:r>
          </a:p>
          <a:p>
            <a:r>
              <a:rPr lang="en-ID" sz="2000">
                <a:latin typeface="Consolas" panose="020B0609020204030204" pitchFamily="49" charset="0"/>
              </a:rPr>
              <a:t>	public double getVolume() {</a:t>
            </a:r>
          </a:p>
          <a:p>
            <a:r>
              <a:rPr lang="en-ID" sz="2000">
                <a:latin typeface="Consolas" panose="020B0609020204030204" pitchFamily="49" charset="0"/>
              </a:rPr>
              <a:t>		return Math.pow(this.length, 3.0);</a:t>
            </a:r>
          </a:p>
          <a:p>
            <a:r>
              <a:rPr lang="en-ID" sz="2000">
                <a:latin typeface="Consolas" panose="020B0609020204030204" pitchFamily="49" charset="0"/>
              </a:rPr>
              <a:t>	}</a:t>
            </a:r>
          </a:p>
          <a:p>
            <a:r>
              <a:rPr lang="en-ID" sz="2000">
                <a:latin typeface="Consolas" panose="020B0609020204030204" pitchFamily="49" charset="0"/>
              </a:rPr>
              <a:t>	</a:t>
            </a:r>
          </a:p>
          <a:p>
            <a:r>
              <a:rPr lang="en-ID" sz="2000">
                <a:latin typeface="Consolas" panose="020B0609020204030204" pitchFamily="49" charset="0"/>
              </a:rPr>
              <a:t>}</a:t>
            </a:r>
          </a:p>
        </p:txBody>
      </p:sp>
    </p:spTree>
    <p:extLst>
      <p:ext uri="{BB962C8B-B14F-4D97-AF65-F5344CB8AC3E}">
        <p14:creationId xmlns:p14="http://schemas.microsoft.com/office/powerpoint/2010/main" val="184024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Let's code the Cube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28</a:t>
            </a:fld>
            <a:endParaRPr lang="en-ID"/>
          </a:p>
        </p:txBody>
      </p:sp>
      <p:pic>
        <p:nvPicPr>
          <p:cNvPr id="3" name="Picture 2">
            <a:extLst>
              <a:ext uri="{FF2B5EF4-FFF2-40B4-BE49-F238E27FC236}">
                <a16:creationId xmlns:a16="http://schemas.microsoft.com/office/drawing/2014/main" id="{DA68302C-2B88-459E-B43D-9FFA26E8472D}"/>
              </a:ext>
            </a:extLst>
          </p:cNvPr>
          <p:cNvPicPr>
            <a:picLocks noChangeAspect="1"/>
          </p:cNvPicPr>
          <p:nvPr/>
        </p:nvPicPr>
        <p:blipFill>
          <a:blip r:embed="rId3"/>
          <a:stretch>
            <a:fillRect/>
          </a:stretch>
        </p:blipFill>
        <p:spPr>
          <a:xfrm>
            <a:off x="9133484" y="136525"/>
            <a:ext cx="2956496" cy="1851024"/>
          </a:xfrm>
          <a:prstGeom prst="rect">
            <a:avLst/>
          </a:prstGeom>
        </p:spPr>
      </p:pic>
      <p:sp>
        <p:nvSpPr>
          <p:cNvPr id="5" name="Rectangle 4">
            <a:extLst>
              <a:ext uri="{FF2B5EF4-FFF2-40B4-BE49-F238E27FC236}">
                <a16:creationId xmlns:a16="http://schemas.microsoft.com/office/drawing/2014/main" id="{E47B5AE4-47A9-423E-B3A1-55F735193B9D}"/>
              </a:ext>
            </a:extLst>
          </p:cNvPr>
          <p:cNvSpPr/>
          <p:nvPr/>
        </p:nvSpPr>
        <p:spPr>
          <a:xfrm>
            <a:off x="851992" y="1366838"/>
            <a:ext cx="8091592" cy="317009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	public String toString() {</a:t>
            </a:r>
          </a:p>
          <a:p>
            <a:r>
              <a:rPr lang="en-ID" sz="2000">
                <a:latin typeface="Consolas" panose="020B0609020204030204" pitchFamily="49" charset="0"/>
              </a:rPr>
              <a:t>		return String.format("Cube with length = %.2f and color = %s",this.length,this.color);</a:t>
            </a:r>
          </a:p>
          <a:p>
            <a:r>
              <a:rPr lang="en-ID" sz="2000">
                <a:latin typeface="Consolas" panose="020B0609020204030204" pitchFamily="49" charset="0"/>
              </a:rPr>
              <a:t>	}</a:t>
            </a:r>
          </a:p>
          <a:p>
            <a:r>
              <a:rPr lang="en-ID" sz="2000">
                <a:latin typeface="Consolas" panose="020B0609020204030204" pitchFamily="49" charset="0"/>
              </a:rPr>
              <a:t>	</a:t>
            </a:r>
          </a:p>
          <a:p>
            <a:r>
              <a:rPr lang="en-ID" sz="2000">
                <a:latin typeface="Consolas" panose="020B0609020204030204" pitchFamily="49" charset="0"/>
              </a:rPr>
              <a:t>	public double getVolume() {</a:t>
            </a:r>
          </a:p>
          <a:p>
            <a:r>
              <a:rPr lang="en-ID" sz="2000">
                <a:latin typeface="Consolas" panose="020B0609020204030204" pitchFamily="49" charset="0"/>
              </a:rPr>
              <a:t>		return Math.pow(this.length, 3.0);</a:t>
            </a:r>
          </a:p>
          <a:p>
            <a:r>
              <a:rPr lang="en-ID" sz="2000">
                <a:latin typeface="Consolas" panose="020B0609020204030204" pitchFamily="49" charset="0"/>
              </a:rPr>
              <a:t>	}</a:t>
            </a:r>
          </a:p>
          <a:p>
            <a:r>
              <a:rPr lang="en-ID" sz="2000">
                <a:latin typeface="Consolas" panose="020B0609020204030204" pitchFamily="49" charset="0"/>
              </a:rPr>
              <a:t>	</a:t>
            </a:r>
          </a:p>
          <a:p>
            <a:r>
              <a:rPr lang="en-ID" sz="2000">
                <a:latin typeface="Consolas" panose="020B0609020204030204" pitchFamily="49" charset="0"/>
              </a:rPr>
              <a:t>}</a:t>
            </a:r>
          </a:p>
        </p:txBody>
      </p:sp>
      <p:sp>
        <p:nvSpPr>
          <p:cNvPr id="6" name="TextBox 5">
            <a:extLst>
              <a:ext uri="{FF2B5EF4-FFF2-40B4-BE49-F238E27FC236}">
                <a16:creationId xmlns:a16="http://schemas.microsoft.com/office/drawing/2014/main" id="{550E0982-1190-4657-A36C-09A68C9DD30B}"/>
              </a:ext>
            </a:extLst>
          </p:cNvPr>
          <p:cNvSpPr txBox="1"/>
          <p:nvPr/>
        </p:nvSpPr>
        <p:spPr>
          <a:xfrm>
            <a:off x="7678292" y="2216149"/>
            <a:ext cx="1941750" cy="1077218"/>
          </a:xfrm>
          <a:prstGeom prst="rect">
            <a:avLst/>
          </a:prstGeom>
          <a:solidFill>
            <a:schemeClr val="accent5">
              <a:lumMod val="40000"/>
              <a:lumOff val="60000"/>
            </a:schemeClr>
          </a:solidFill>
        </p:spPr>
        <p:txBody>
          <a:bodyPr wrap="none" rtlCol="0">
            <a:spAutoFit/>
          </a:bodyPr>
          <a:lstStyle/>
          <a:p>
            <a:r>
              <a:rPr lang="en-ID" sz="3200" b="1"/>
              <a:t>These are:</a:t>
            </a:r>
            <a:br>
              <a:rPr lang="en-ID" sz="3200" b="1"/>
            </a:br>
            <a:r>
              <a:rPr lang="en-ID" sz="3200" b="1"/>
              <a:t>Methods</a:t>
            </a:r>
          </a:p>
        </p:txBody>
      </p:sp>
    </p:spTree>
    <p:extLst>
      <p:ext uri="{BB962C8B-B14F-4D97-AF65-F5344CB8AC3E}">
        <p14:creationId xmlns:p14="http://schemas.microsoft.com/office/powerpoint/2010/main" val="556130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a:xfrm>
            <a:off x="838200" y="41275"/>
            <a:ext cx="10515600" cy="1325563"/>
          </a:xfrm>
        </p:spPr>
        <p:txBody>
          <a:bodyPr/>
          <a:lstStyle/>
          <a:p>
            <a:r>
              <a:rPr lang="en-ID"/>
              <a:t>Quiz time: Let's code the Sphere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29</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851992" y="1250726"/>
            <a:ext cx="8281492" cy="5632311"/>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Sphere {</a:t>
            </a:r>
          </a:p>
          <a:p>
            <a:endParaRPr lang="en-ID" sz="2400">
              <a:latin typeface="Consolas" panose="020B0609020204030204" pitchFamily="49" charset="0"/>
            </a:endParaRPr>
          </a:p>
          <a:p>
            <a:r>
              <a:rPr lang="en-ID" sz="2400">
                <a:latin typeface="Consolas" panose="020B0609020204030204" pitchFamily="49" charset="0"/>
              </a:rPr>
              <a:t>	String color;</a:t>
            </a:r>
          </a:p>
          <a:p>
            <a:r>
              <a:rPr lang="en-ID" sz="2400">
                <a:latin typeface="Consolas" panose="020B0609020204030204" pitchFamily="49" charset="0"/>
              </a:rPr>
              <a:t>	double radius;</a:t>
            </a:r>
          </a:p>
          <a:p>
            <a:r>
              <a:rPr lang="en-ID" sz="2400">
                <a:latin typeface="Consolas" panose="020B0609020204030204" pitchFamily="49" charset="0"/>
              </a:rPr>
              <a:t>	</a:t>
            </a:r>
          </a:p>
          <a:p>
            <a:r>
              <a:rPr lang="en-ID" sz="2400">
                <a:latin typeface="Consolas" panose="020B0609020204030204" pitchFamily="49" charset="0"/>
              </a:rPr>
              <a:t>	public Sphere() {</a:t>
            </a:r>
          </a:p>
          <a:p>
            <a:r>
              <a:rPr lang="en-ID" sz="2400">
                <a:latin typeface="Consolas" panose="020B0609020204030204" pitchFamily="49" charset="0"/>
              </a:rPr>
              <a:t>		this.color = "White";</a:t>
            </a:r>
          </a:p>
          <a:p>
            <a:r>
              <a:rPr lang="en-ID" sz="2400">
                <a:latin typeface="Consolas" panose="020B0609020204030204" pitchFamily="49" charset="0"/>
              </a:rPr>
              <a:t>		this.radius = 1.0;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	public Sphere(String color, double radius)      	{</a:t>
            </a:r>
          </a:p>
          <a:p>
            <a:r>
              <a:rPr lang="en-ID" sz="2400">
                <a:latin typeface="Consolas" panose="020B0609020204030204" pitchFamily="49" charset="0"/>
              </a:rPr>
              <a:t>		this.color = color;</a:t>
            </a:r>
          </a:p>
          <a:p>
            <a:r>
              <a:rPr lang="en-ID" sz="2400">
                <a:latin typeface="Consolas" panose="020B0609020204030204" pitchFamily="49" charset="0"/>
              </a:rPr>
              <a:t>		this.radius = radius;</a:t>
            </a:r>
          </a:p>
          <a:p>
            <a:r>
              <a:rPr lang="en-ID" sz="2400">
                <a:latin typeface="Consolas" panose="020B0609020204030204" pitchFamily="49" charset="0"/>
              </a:rPr>
              <a:t>	} // code continues..</a:t>
            </a:r>
          </a:p>
        </p:txBody>
      </p:sp>
      <p:pic>
        <p:nvPicPr>
          <p:cNvPr id="6" name="Picture 2" descr="Photo of Ball Pit B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5952"/>
            <a:ext cx="12959442" cy="8644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4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without using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a:t>
            </a:fld>
            <a:endParaRPr lang="en-ID"/>
          </a:p>
        </p:txBody>
      </p:sp>
      <p:pic>
        <p:nvPicPr>
          <p:cNvPr id="6" name="Picture 5">
            <a:extLst>
              <a:ext uri="{FF2B5EF4-FFF2-40B4-BE49-F238E27FC236}">
                <a16:creationId xmlns:a16="http://schemas.microsoft.com/office/drawing/2014/main" id="{FB0BEF80-3EBB-43F0-9BAD-9340F8CB754A}"/>
              </a:ext>
            </a:extLst>
          </p:cNvPr>
          <p:cNvPicPr>
            <a:picLocks noChangeAspect="1"/>
          </p:cNvPicPr>
          <p:nvPr/>
        </p:nvPicPr>
        <p:blipFill rotWithShape="1">
          <a:blip r:embed="rId3"/>
          <a:srcRect b="67561"/>
          <a:stretch/>
        </p:blipFill>
        <p:spPr>
          <a:xfrm>
            <a:off x="123706" y="2512102"/>
            <a:ext cx="7997944" cy="1184135"/>
          </a:xfrm>
          <a:prstGeom prst="rect">
            <a:avLst/>
          </a:prstGeom>
        </p:spPr>
      </p:pic>
    </p:spTree>
    <p:extLst>
      <p:ext uri="{BB962C8B-B14F-4D97-AF65-F5344CB8AC3E}">
        <p14:creationId xmlns:p14="http://schemas.microsoft.com/office/powerpoint/2010/main" val="1201797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a:xfrm>
            <a:off x="838200" y="41275"/>
            <a:ext cx="10515600" cy="1325563"/>
          </a:xfrm>
        </p:spPr>
        <p:txBody>
          <a:bodyPr/>
          <a:lstStyle/>
          <a:p>
            <a:r>
              <a:rPr lang="en-ID"/>
              <a:t>Quiz time: Let's code the Sphere class!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30</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851991" y="1366838"/>
            <a:ext cx="10788465" cy="415498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 continuation</a:t>
            </a:r>
          </a:p>
          <a:p>
            <a:r>
              <a:rPr lang="en-ID" sz="2400">
                <a:latin typeface="Consolas" panose="020B0609020204030204" pitchFamily="49" charset="0"/>
              </a:rPr>
              <a:t>	public String toString() {</a:t>
            </a:r>
          </a:p>
          <a:p>
            <a:r>
              <a:rPr lang="en-ID" sz="2400">
                <a:latin typeface="Consolas" panose="020B0609020204030204" pitchFamily="49" charset="0"/>
              </a:rPr>
              <a:t>		return String.format("Sphere with radius = %.2f and color = %s",this.radius,this.color);</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	public double getVolume() {</a:t>
            </a:r>
          </a:p>
          <a:p>
            <a:r>
              <a:rPr lang="en-ID" sz="2400">
                <a:latin typeface="Consolas" panose="020B0609020204030204" pitchFamily="49" charset="0"/>
              </a:rPr>
              <a:t>		return 4.0/3 * Math.PI * Math.pow(this.radius, 3.0);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a:t>
            </a:r>
          </a:p>
        </p:txBody>
      </p:sp>
    </p:spTree>
    <p:extLst>
      <p:ext uri="{BB962C8B-B14F-4D97-AF65-F5344CB8AC3E}">
        <p14:creationId xmlns:p14="http://schemas.microsoft.com/office/powerpoint/2010/main" val="23665351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Quiz time: Is this illegal?</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31</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838200" y="1957388"/>
            <a:ext cx="8281492" cy="461665"/>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A { }</a:t>
            </a:r>
          </a:p>
        </p:txBody>
      </p:sp>
    </p:spTree>
    <p:extLst>
      <p:ext uri="{BB962C8B-B14F-4D97-AF65-F5344CB8AC3E}">
        <p14:creationId xmlns:p14="http://schemas.microsoft.com/office/powerpoint/2010/main" val="1922866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Quiz time: Is this illegal?</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32</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838200" y="1957388"/>
            <a:ext cx="8281492" cy="461665"/>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A { }</a:t>
            </a:r>
          </a:p>
        </p:txBody>
      </p:sp>
      <p:sp>
        <p:nvSpPr>
          <p:cNvPr id="6" name="TextBox 5">
            <a:extLst>
              <a:ext uri="{FF2B5EF4-FFF2-40B4-BE49-F238E27FC236}">
                <a16:creationId xmlns:a16="http://schemas.microsoft.com/office/drawing/2014/main" id="{C2F3A0C7-565B-4172-ABDC-5B24A5BC8C70}"/>
              </a:ext>
            </a:extLst>
          </p:cNvPr>
          <p:cNvSpPr txBox="1"/>
          <p:nvPr/>
        </p:nvSpPr>
        <p:spPr>
          <a:xfrm>
            <a:off x="1808023" y="2685753"/>
            <a:ext cx="8050858" cy="3539430"/>
          </a:xfrm>
          <a:prstGeom prst="rect">
            <a:avLst/>
          </a:prstGeom>
          <a:solidFill>
            <a:schemeClr val="accent4"/>
          </a:solidFill>
        </p:spPr>
        <p:txBody>
          <a:bodyPr wrap="none" rtlCol="0">
            <a:spAutoFit/>
          </a:bodyPr>
          <a:lstStyle/>
          <a:p>
            <a:r>
              <a:rPr lang="en-ID" sz="3200" b="1"/>
              <a:t>No, this is not illegal (= not not legal = legal :-).</a:t>
            </a:r>
          </a:p>
          <a:p>
            <a:endParaRPr lang="en-ID" sz="3200" b="1"/>
          </a:p>
          <a:p>
            <a:r>
              <a:rPr lang="en-ID" sz="3200" b="1"/>
              <a:t>It's the simplest class definition you can have.</a:t>
            </a:r>
          </a:p>
          <a:p>
            <a:endParaRPr lang="en-ID" sz="3200" b="1"/>
          </a:p>
          <a:p>
            <a:r>
              <a:rPr lang="en-ID" sz="3200" b="1"/>
              <a:t>When no constructors are defined,</a:t>
            </a:r>
          </a:p>
          <a:p>
            <a:r>
              <a:rPr lang="en-ID" sz="3200" b="1"/>
              <a:t>default constructors are used to</a:t>
            </a:r>
            <a:br>
              <a:rPr lang="en-ID" sz="3200" b="1"/>
            </a:br>
            <a:r>
              <a:rPr lang="en-ID" sz="3200" b="1"/>
              <a:t>instantiate the objects of the class.</a:t>
            </a:r>
          </a:p>
        </p:txBody>
      </p:sp>
    </p:spTree>
    <p:extLst>
      <p:ext uri="{BB962C8B-B14F-4D97-AF65-F5344CB8AC3E}">
        <p14:creationId xmlns:p14="http://schemas.microsoft.com/office/powerpoint/2010/main" val="3864146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Recall the Cube class, let's instantiate it!</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33</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83099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p:txBody>
      </p:sp>
      <p:sp>
        <p:nvSpPr>
          <p:cNvPr id="6" name="Rectangle 5">
            <a:extLst>
              <a:ext uri="{FF2B5EF4-FFF2-40B4-BE49-F238E27FC236}">
                <a16:creationId xmlns:a16="http://schemas.microsoft.com/office/drawing/2014/main" id="{D1C0C85A-310A-4043-A9CE-33B563D174E4}"/>
              </a:ext>
            </a:extLst>
          </p:cNvPr>
          <p:cNvSpPr/>
          <p:nvPr/>
        </p:nvSpPr>
        <p:spPr>
          <a:xfrm>
            <a:off x="7547107" y="2224088"/>
            <a:ext cx="4397244" cy="1200329"/>
          </a:xfrm>
          <a:prstGeom prst="rect">
            <a:avLst/>
          </a:prstGeom>
          <a:solidFill>
            <a:schemeClr val="accent6">
              <a:lumMod val="20000"/>
              <a:lumOff val="80000"/>
            </a:schemeClr>
          </a:solidFill>
        </p:spPr>
        <p:txBody>
          <a:bodyPr wrap="square">
            <a:spAutoFit/>
          </a:bodyPr>
          <a:lstStyle/>
          <a:p>
            <a:r>
              <a:rPr lang="en-ID" sz="2400">
                <a:latin typeface="Calibri" panose="020F0502020204030204" pitchFamily="34" charset="0"/>
                <a:cs typeface="Calibri" panose="020F0502020204030204" pitchFamily="34" charset="0"/>
              </a:rPr>
              <a:t>Objects are created using the </a:t>
            </a:r>
            <a:r>
              <a:rPr lang="en-ID" sz="2400" b="1">
                <a:latin typeface="Calibri" panose="020F0502020204030204" pitchFamily="34" charset="0"/>
                <a:cs typeface="Calibri" panose="020F0502020204030204" pitchFamily="34" charset="0"/>
              </a:rPr>
              <a:t>new</a:t>
            </a:r>
            <a:r>
              <a:rPr lang="en-ID" sz="2400">
                <a:latin typeface="Calibri" panose="020F0502020204030204" pitchFamily="34" charset="0"/>
                <a:cs typeface="Calibri" panose="020F0502020204030204" pitchFamily="34" charset="0"/>
              </a:rPr>
              <a:t> operator, which calls a relevant constructor</a:t>
            </a:r>
          </a:p>
        </p:txBody>
      </p:sp>
    </p:spTree>
    <p:extLst>
      <p:ext uri="{BB962C8B-B14F-4D97-AF65-F5344CB8AC3E}">
        <p14:creationId xmlns:p14="http://schemas.microsoft.com/office/powerpoint/2010/main" val="201875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Recall the Cube class, let's instantiate it!</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34</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83099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p:txBody>
      </p:sp>
      <p:pic>
        <p:nvPicPr>
          <p:cNvPr id="3" name="Picture 2">
            <a:extLst>
              <a:ext uri="{FF2B5EF4-FFF2-40B4-BE49-F238E27FC236}">
                <a16:creationId xmlns:a16="http://schemas.microsoft.com/office/drawing/2014/main" id="{31C2248B-7485-4A07-A6D3-47620D6ED51C}"/>
              </a:ext>
            </a:extLst>
          </p:cNvPr>
          <p:cNvPicPr>
            <a:picLocks noChangeAspect="1"/>
          </p:cNvPicPr>
          <p:nvPr/>
        </p:nvPicPr>
        <p:blipFill>
          <a:blip r:embed="rId3">
            <a:grayscl/>
          </a:blip>
          <a:stretch>
            <a:fillRect/>
          </a:stretch>
        </p:blipFill>
        <p:spPr>
          <a:xfrm>
            <a:off x="2239040" y="3802916"/>
            <a:ext cx="4208720" cy="1447800"/>
          </a:xfrm>
          <a:prstGeom prst="rect">
            <a:avLst/>
          </a:prstGeom>
        </p:spPr>
      </p:pic>
      <p:cxnSp>
        <p:nvCxnSpPr>
          <p:cNvPr id="7" name="Straight Arrow Connector 6">
            <a:extLst>
              <a:ext uri="{FF2B5EF4-FFF2-40B4-BE49-F238E27FC236}">
                <a16:creationId xmlns:a16="http://schemas.microsoft.com/office/drawing/2014/main" id="{14667E0B-DE5D-4ACA-9B1E-34A2A7CCB61F}"/>
              </a:ext>
            </a:extLst>
          </p:cNvPr>
          <p:cNvCxnSpPr/>
          <p:nvPr/>
        </p:nvCxnSpPr>
        <p:spPr>
          <a:xfrm>
            <a:off x="3990975" y="2639586"/>
            <a:ext cx="0" cy="11633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B9B4001-3E57-481E-8DAF-5BA2E6FB1790}"/>
              </a:ext>
            </a:extLst>
          </p:cNvPr>
          <p:cNvSpPr txBox="1"/>
          <p:nvPr/>
        </p:nvSpPr>
        <p:spPr>
          <a:xfrm>
            <a:off x="3369502" y="5019883"/>
            <a:ext cx="2883162" cy="461665"/>
          </a:xfrm>
          <a:prstGeom prst="rect">
            <a:avLst/>
          </a:prstGeom>
          <a:solidFill>
            <a:schemeClr val="accent5">
              <a:lumMod val="40000"/>
              <a:lumOff val="60000"/>
            </a:schemeClr>
          </a:solidFill>
        </p:spPr>
        <p:txBody>
          <a:bodyPr wrap="none" rtlCol="0">
            <a:spAutoFit/>
          </a:bodyPr>
          <a:lstStyle/>
          <a:p>
            <a:r>
              <a:rPr lang="en-ID" sz="2400"/>
              <a:t>code inside Cube.java</a:t>
            </a:r>
          </a:p>
        </p:txBody>
      </p:sp>
      <p:sp>
        <p:nvSpPr>
          <p:cNvPr id="8" name="Rectangle 7">
            <a:extLst>
              <a:ext uri="{FF2B5EF4-FFF2-40B4-BE49-F238E27FC236}">
                <a16:creationId xmlns:a16="http://schemas.microsoft.com/office/drawing/2014/main" id="{19F27E4C-586E-4CDF-B07B-BE730E524863}"/>
              </a:ext>
            </a:extLst>
          </p:cNvPr>
          <p:cNvSpPr/>
          <p:nvPr/>
        </p:nvSpPr>
        <p:spPr>
          <a:xfrm>
            <a:off x="7547107" y="2224088"/>
            <a:ext cx="4397244" cy="1200329"/>
          </a:xfrm>
          <a:prstGeom prst="rect">
            <a:avLst/>
          </a:prstGeom>
          <a:solidFill>
            <a:schemeClr val="accent6">
              <a:lumMod val="20000"/>
              <a:lumOff val="80000"/>
            </a:schemeClr>
          </a:solidFill>
        </p:spPr>
        <p:txBody>
          <a:bodyPr wrap="square">
            <a:spAutoFit/>
          </a:bodyPr>
          <a:lstStyle/>
          <a:p>
            <a:r>
              <a:rPr lang="en-ID" sz="2400">
                <a:latin typeface="Calibri" panose="020F0502020204030204" pitchFamily="34" charset="0"/>
                <a:cs typeface="Calibri" panose="020F0502020204030204" pitchFamily="34" charset="0"/>
              </a:rPr>
              <a:t>Objects are created using the </a:t>
            </a:r>
            <a:r>
              <a:rPr lang="en-ID" sz="2400" b="1">
                <a:latin typeface="Calibri" panose="020F0502020204030204" pitchFamily="34" charset="0"/>
                <a:cs typeface="Calibri" panose="020F0502020204030204" pitchFamily="34" charset="0"/>
              </a:rPr>
              <a:t>new</a:t>
            </a:r>
            <a:r>
              <a:rPr lang="en-ID" sz="2400">
                <a:latin typeface="Calibri" panose="020F0502020204030204" pitchFamily="34" charset="0"/>
                <a:cs typeface="Calibri" panose="020F0502020204030204" pitchFamily="34" charset="0"/>
              </a:rPr>
              <a:t> operator, which calls a relevant constructor</a:t>
            </a:r>
          </a:p>
        </p:txBody>
      </p:sp>
    </p:spTree>
    <p:extLst>
      <p:ext uri="{BB962C8B-B14F-4D97-AF65-F5344CB8AC3E}">
        <p14:creationId xmlns:p14="http://schemas.microsoft.com/office/powerpoint/2010/main" val="15112051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Recall the Cube class, let's instantiate it!</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35</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83099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p:txBody>
      </p:sp>
      <p:cxnSp>
        <p:nvCxnSpPr>
          <p:cNvPr id="7" name="Straight Arrow Connector 6">
            <a:extLst>
              <a:ext uri="{FF2B5EF4-FFF2-40B4-BE49-F238E27FC236}">
                <a16:creationId xmlns:a16="http://schemas.microsoft.com/office/drawing/2014/main" id="{14667E0B-DE5D-4ACA-9B1E-34A2A7CCB61F}"/>
              </a:ext>
            </a:extLst>
          </p:cNvPr>
          <p:cNvCxnSpPr/>
          <p:nvPr/>
        </p:nvCxnSpPr>
        <p:spPr>
          <a:xfrm>
            <a:off x="3990975" y="2963436"/>
            <a:ext cx="0" cy="11633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BFC36F47-3A96-49D8-A61A-80BEF8E108F6}"/>
              </a:ext>
            </a:extLst>
          </p:cNvPr>
          <p:cNvPicPr>
            <a:picLocks noChangeAspect="1"/>
          </p:cNvPicPr>
          <p:nvPr/>
        </p:nvPicPr>
        <p:blipFill>
          <a:blip r:embed="rId3">
            <a:grayscl/>
          </a:blip>
          <a:stretch>
            <a:fillRect/>
          </a:stretch>
        </p:blipFill>
        <p:spPr>
          <a:xfrm>
            <a:off x="657231" y="4211330"/>
            <a:ext cx="6667488" cy="1441148"/>
          </a:xfrm>
          <a:prstGeom prst="rect">
            <a:avLst/>
          </a:prstGeom>
        </p:spPr>
      </p:pic>
      <p:sp>
        <p:nvSpPr>
          <p:cNvPr id="8" name="TextBox 7">
            <a:extLst>
              <a:ext uri="{FF2B5EF4-FFF2-40B4-BE49-F238E27FC236}">
                <a16:creationId xmlns:a16="http://schemas.microsoft.com/office/drawing/2014/main" id="{72BBB1CB-A887-4377-BDC8-91EFD438E90D}"/>
              </a:ext>
            </a:extLst>
          </p:cNvPr>
          <p:cNvSpPr txBox="1"/>
          <p:nvPr/>
        </p:nvSpPr>
        <p:spPr>
          <a:xfrm>
            <a:off x="3990975" y="5421645"/>
            <a:ext cx="2883162" cy="461665"/>
          </a:xfrm>
          <a:prstGeom prst="rect">
            <a:avLst/>
          </a:prstGeom>
          <a:solidFill>
            <a:schemeClr val="accent5">
              <a:lumMod val="40000"/>
              <a:lumOff val="60000"/>
            </a:schemeClr>
          </a:solidFill>
        </p:spPr>
        <p:txBody>
          <a:bodyPr wrap="none" rtlCol="0">
            <a:spAutoFit/>
          </a:bodyPr>
          <a:lstStyle/>
          <a:p>
            <a:r>
              <a:rPr lang="en-ID" sz="2400"/>
              <a:t>code inside Cube.java</a:t>
            </a:r>
          </a:p>
        </p:txBody>
      </p:sp>
      <p:sp>
        <p:nvSpPr>
          <p:cNvPr id="9" name="Rectangle 8">
            <a:extLst>
              <a:ext uri="{FF2B5EF4-FFF2-40B4-BE49-F238E27FC236}">
                <a16:creationId xmlns:a16="http://schemas.microsoft.com/office/drawing/2014/main" id="{4C17E53D-53DE-48B2-A65E-D2AD77034C0E}"/>
              </a:ext>
            </a:extLst>
          </p:cNvPr>
          <p:cNvSpPr/>
          <p:nvPr/>
        </p:nvSpPr>
        <p:spPr>
          <a:xfrm>
            <a:off x="7547107" y="2224088"/>
            <a:ext cx="4397244" cy="1200329"/>
          </a:xfrm>
          <a:prstGeom prst="rect">
            <a:avLst/>
          </a:prstGeom>
          <a:solidFill>
            <a:schemeClr val="accent6">
              <a:lumMod val="20000"/>
              <a:lumOff val="80000"/>
            </a:schemeClr>
          </a:solidFill>
        </p:spPr>
        <p:txBody>
          <a:bodyPr wrap="square">
            <a:spAutoFit/>
          </a:bodyPr>
          <a:lstStyle/>
          <a:p>
            <a:r>
              <a:rPr lang="en-ID" sz="2400">
                <a:latin typeface="Calibri" panose="020F0502020204030204" pitchFamily="34" charset="0"/>
                <a:cs typeface="Calibri" panose="020F0502020204030204" pitchFamily="34" charset="0"/>
              </a:rPr>
              <a:t>Objects are created using the </a:t>
            </a:r>
            <a:r>
              <a:rPr lang="en-ID" sz="2400" b="1">
                <a:latin typeface="Calibri" panose="020F0502020204030204" pitchFamily="34" charset="0"/>
                <a:cs typeface="Calibri" panose="020F0502020204030204" pitchFamily="34" charset="0"/>
              </a:rPr>
              <a:t>new</a:t>
            </a:r>
            <a:r>
              <a:rPr lang="en-ID" sz="2400">
                <a:latin typeface="Calibri" panose="020F0502020204030204" pitchFamily="34" charset="0"/>
                <a:cs typeface="Calibri" panose="020F0502020204030204" pitchFamily="34" charset="0"/>
              </a:rPr>
              <a:t> operator, which calls a relevant constructor</a:t>
            </a:r>
          </a:p>
        </p:txBody>
      </p:sp>
    </p:spTree>
    <p:extLst>
      <p:ext uri="{BB962C8B-B14F-4D97-AF65-F5344CB8AC3E}">
        <p14:creationId xmlns:p14="http://schemas.microsoft.com/office/powerpoint/2010/main" val="79778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Now, let's access the data fields, and </a:t>
            </a:r>
            <a:br>
              <a:rPr lang="en-ID"/>
            </a:br>
            <a:r>
              <a:rPr lang="en-ID"/>
              <a:t>call the methods.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36</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230832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System.out.println(cube1.color);</a:t>
            </a:r>
          </a:p>
          <a:p>
            <a:r>
              <a:rPr lang="en-ID" sz="2400">
                <a:latin typeface="Consolas" panose="020B0609020204030204" pitchFamily="49" charset="0"/>
              </a:rPr>
              <a:t>System.out.println(cube1.getVolume());</a:t>
            </a:r>
          </a:p>
          <a:p>
            <a:r>
              <a:rPr lang="en-ID" sz="2400">
                <a:latin typeface="Consolas" panose="020B0609020204030204" pitchFamily="49" charset="0"/>
              </a:rPr>
              <a:t>System.out.println(cube2.length);</a:t>
            </a:r>
          </a:p>
          <a:p>
            <a:r>
              <a:rPr lang="en-ID" sz="2400">
                <a:latin typeface="Consolas" panose="020B0609020204030204" pitchFamily="49" charset="0"/>
              </a:rPr>
              <a:t>System.out.println(cube2.getVolume());</a:t>
            </a:r>
          </a:p>
        </p:txBody>
      </p:sp>
    </p:spTree>
    <p:extLst>
      <p:ext uri="{BB962C8B-B14F-4D97-AF65-F5344CB8AC3E}">
        <p14:creationId xmlns:p14="http://schemas.microsoft.com/office/powerpoint/2010/main" val="22054156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Now, let's access the data fields, and </a:t>
            </a:r>
            <a:br>
              <a:rPr lang="en-ID"/>
            </a:br>
            <a:r>
              <a:rPr lang="en-ID"/>
              <a:t>call the methods.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37</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230832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System.out.println(cube1.color);</a:t>
            </a:r>
          </a:p>
          <a:p>
            <a:r>
              <a:rPr lang="en-ID" sz="2400">
                <a:latin typeface="Consolas" panose="020B0609020204030204" pitchFamily="49" charset="0"/>
              </a:rPr>
              <a:t>System.out.println(cube1.getVolume());</a:t>
            </a:r>
          </a:p>
          <a:p>
            <a:r>
              <a:rPr lang="en-ID" sz="2400">
                <a:latin typeface="Consolas" panose="020B0609020204030204" pitchFamily="49" charset="0"/>
              </a:rPr>
              <a:t>System.out.println(cube2.length);</a:t>
            </a:r>
          </a:p>
          <a:p>
            <a:r>
              <a:rPr lang="en-ID" sz="2400">
                <a:latin typeface="Consolas" panose="020B0609020204030204" pitchFamily="49" charset="0"/>
              </a:rPr>
              <a:t>System.out.println(cube2.getVolume());</a:t>
            </a:r>
          </a:p>
        </p:txBody>
      </p:sp>
      <p:sp>
        <p:nvSpPr>
          <p:cNvPr id="7" name="Rectangle 6">
            <a:extLst>
              <a:ext uri="{FF2B5EF4-FFF2-40B4-BE49-F238E27FC236}">
                <a16:creationId xmlns:a16="http://schemas.microsoft.com/office/drawing/2014/main" id="{61759183-88EB-456D-8016-BE8C922EF5EB}"/>
              </a:ext>
            </a:extLst>
          </p:cNvPr>
          <p:cNvSpPr/>
          <p:nvPr/>
        </p:nvSpPr>
        <p:spPr>
          <a:xfrm>
            <a:off x="685800" y="4779308"/>
            <a:ext cx="6610350" cy="1938992"/>
          </a:xfrm>
          <a:prstGeom prst="rect">
            <a:avLst/>
          </a:prstGeom>
          <a:solidFill>
            <a:schemeClr val="accent5">
              <a:lumMod val="20000"/>
              <a:lumOff val="80000"/>
            </a:schemeClr>
          </a:solidFill>
        </p:spPr>
        <p:txBody>
          <a:bodyPr wrap="square">
            <a:spAutoFit/>
          </a:bodyPr>
          <a:lstStyle/>
          <a:p>
            <a:r>
              <a:rPr lang="en-ID" sz="2400" b="1">
                <a:latin typeface="Consolas" panose="020B0609020204030204" pitchFamily="49" charset="0"/>
              </a:rPr>
              <a:t>Output:</a:t>
            </a:r>
          </a:p>
          <a:p>
            <a:r>
              <a:rPr lang="en-ID" sz="2400">
                <a:latin typeface="Consolas" panose="020B0609020204030204" pitchFamily="49" charset="0"/>
              </a:rPr>
              <a:t>White</a:t>
            </a:r>
          </a:p>
          <a:p>
            <a:r>
              <a:rPr lang="en-ID" sz="2400">
                <a:latin typeface="Consolas" panose="020B0609020204030204" pitchFamily="49" charset="0"/>
              </a:rPr>
              <a:t>1.0</a:t>
            </a:r>
          </a:p>
          <a:p>
            <a:r>
              <a:rPr lang="en-ID" sz="2400">
                <a:latin typeface="Consolas" panose="020B0609020204030204" pitchFamily="49" charset="0"/>
              </a:rPr>
              <a:t>4.0</a:t>
            </a:r>
          </a:p>
          <a:p>
            <a:r>
              <a:rPr lang="en-ID" sz="2400">
                <a:latin typeface="Consolas" panose="020B0609020204030204" pitchFamily="49" charset="0"/>
              </a:rPr>
              <a:t>64.0</a:t>
            </a:r>
          </a:p>
        </p:txBody>
      </p:sp>
    </p:spTree>
    <p:extLst>
      <p:ext uri="{BB962C8B-B14F-4D97-AF65-F5344CB8AC3E}">
        <p14:creationId xmlns:p14="http://schemas.microsoft.com/office/powerpoint/2010/main" val="282268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Special method: toString()</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38</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3157538"/>
            <a:ext cx="661035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a:t>
            </a:r>
          </a:p>
          <a:p>
            <a:r>
              <a:rPr lang="en-ID" sz="2400">
                <a:latin typeface="Consolas" panose="020B0609020204030204" pitchFamily="49" charset="0"/>
              </a:rPr>
              <a:t>System.out.println(cube2);</a:t>
            </a:r>
          </a:p>
        </p:txBody>
      </p:sp>
      <p:sp>
        <p:nvSpPr>
          <p:cNvPr id="6" name="Rectangle 5">
            <a:extLst>
              <a:ext uri="{FF2B5EF4-FFF2-40B4-BE49-F238E27FC236}">
                <a16:creationId xmlns:a16="http://schemas.microsoft.com/office/drawing/2014/main" id="{10ABF274-0CB1-4C42-B6B1-6089E0EEEE9B}"/>
              </a:ext>
            </a:extLst>
          </p:cNvPr>
          <p:cNvSpPr/>
          <p:nvPr/>
        </p:nvSpPr>
        <p:spPr>
          <a:xfrm>
            <a:off x="685800" y="1435478"/>
            <a:ext cx="11073308"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String toString() { // inside Cube.java</a:t>
            </a:r>
          </a:p>
          <a:p>
            <a:r>
              <a:rPr lang="en-ID" sz="2400">
                <a:latin typeface="Consolas" panose="020B0609020204030204" pitchFamily="49" charset="0"/>
              </a:rPr>
              <a:t>  return String.format("Cube with length = %.2f and color = %s",</a:t>
            </a:r>
          </a:p>
          <a:p>
            <a:r>
              <a:rPr lang="en-ID" sz="2400">
                <a:latin typeface="Consolas" panose="020B0609020204030204" pitchFamily="49" charset="0"/>
              </a:rPr>
              <a:t>this.length,this.color);</a:t>
            </a:r>
          </a:p>
          <a:p>
            <a:r>
              <a:rPr lang="en-ID" sz="2400">
                <a:latin typeface="Consolas" panose="020B0609020204030204" pitchFamily="49" charset="0"/>
              </a:rPr>
              <a:t>}</a:t>
            </a:r>
          </a:p>
        </p:txBody>
      </p:sp>
    </p:spTree>
    <p:extLst>
      <p:ext uri="{BB962C8B-B14F-4D97-AF65-F5344CB8AC3E}">
        <p14:creationId xmlns:p14="http://schemas.microsoft.com/office/powerpoint/2010/main" val="135421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Special method: toString()</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39</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3157538"/>
            <a:ext cx="661035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a:t>
            </a:r>
          </a:p>
          <a:p>
            <a:r>
              <a:rPr lang="en-ID" sz="2400">
                <a:latin typeface="Consolas" panose="020B0609020204030204" pitchFamily="49" charset="0"/>
              </a:rPr>
              <a:t>System.out.println(cube2);</a:t>
            </a:r>
          </a:p>
        </p:txBody>
      </p:sp>
      <p:sp>
        <p:nvSpPr>
          <p:cNvPr id="6" name="Rectangle 5">
            <a:extLst>
              <a:ext uri="{FF2B5EF4-FFF2-40B4-BE49-F238E27FC236}">
                <a16:creationId xmlns:a16="http://schemas.microsoft.com/office/drawing/2014/main" id="{10ABF274-0CB1-4C42-B6B1-6089E0EEEE9B}"/>
              </a:ext>
            </a:extLst>
          </p:cNvPr>
          <p:cNvSpPr/>
          <p:nvPr/>
        </p:nvSpPr>
        <p:spPr>
          <a:xfrm>
            <a:off x="685800" y="1435478"/>
            <a:ext cx="11073308"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String toString() { // inside Cube.java</a:t>
            </a:r>
          </a:p>
          <a:p>
            <a:r>
              <a:rPr lang="en-ID" sz="2400">
                <a:latin typeface="Consolas" panose="020B0609020204030204" pitchFamily="49" charset="0"/>
              </a:rPr>
              <a:t>  return String.format("Cube with length = %.2f and color = %s",</a:t>
            </a:r>
          </a:p>
          <a:p>
            <a:r>
              <a:rPr lang="en-ID" sz="2400">
                <a:latin typeface="Consolas" panose="020B0609020204030204" pitchFamily="49" charset="0"/>
              </a:rPr>
              <a:t>this.length,this.color);</a:t>
            </a:r>
          </a:p>
          <a:p>
            <a:r>
              <a:rPr lang="en-ID" sz="2400">
                <a:latin typeface="Consolas" panose="020B0609020204030204" pitchFamily="49" charset="0"/>
              </a:rPr>
              <a:t>}</a:t>
            </a:r>
          </a:p>
        </p:txBody>
      </p:sp>
      <p:sp>
        <p:nvSpPr>
          <p:cNvPr id="3" name="TextBox 2">
            <a:extLst>
              <a:ext uri="{FF2B5EF4-FFF2-40B4-BE49-F238E27FC236}">
                <a16:creationId xmlns:a16="http://schemas.microsoft.com/office/drawing/2014/main" id="{9697B2C7-4F11-4494-B4EB-16D93882B107}"/>
              </a:ext>
            </a:extLst>
          </p:cNvPr>
          <p:cNvSpPr txBox="1"/>
          <p:nvPr/>
        </p:nvSpPr>
        <p:spPr>
          <a:xfrm>
            <a:off x="5217445" y="4037618"/>
            <a:ext cx="6541663" cy="523220"/>
          </a:xfrm>
          <a:prstGeom prst="rect">
            <a:avLst/>
          </a:prstGeom>
          <a:solidFill>
            <a:schemeClr val="accent6">
              <a:lumMod val="40000"/>
              <a:lumOff val="60000"/>
            </a:schemeClr>
          </a:solidFill>
        </p:spPr>
        <p:txBody>
          <a:bodyPr wrap="none" rtlCol="0">
            <a:spAutoFit/>
          </a:bodyPr>
          <a:lstStyle/>
          <a:p>
            <a:r>
              <a:rPr lang="en-ID" sz="2800"/>
              <a:t>Printing objects calls the toString() method!</a:t>
            </a:r>
          </a:p>
        </p:txBody>
      </p:sp>
    </p:spTree>
    <p:extLst>
      <p:ext uri="{BB962C8B-B14F-4D97-AF65-F5344CB8AC3E}">
        <p14:creationId xmlns:p14="http://schemas.microsoft.com/office/powerpoint/2010/main" val="42611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without using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4</a:t>
            </a:fld>
            <a:endParaRPr lang="en-ID"/>
          </a:p>
        </p:txBody>
      </p:sp>
      <p:pic>
        <p:nvPicPr>
          <p:cNvPr id="6" name="Picture 5">
            <a:extLst>
              <a:ext uri="{FF2B5EF4-FFF2-40B4-BE49-F238E27FC236}">
                <a16:creationId xmlns:a16="http://schemas.microsoft.com/office/drawing/2014/main" id="{FB0BEF80-3EBB-43F0-9BAD-9340F8CB754A}"/>
              </a:ext>
            </a:extLst>
          </p:cNvPr>
          <p:cNvPicPr>
            <a:picLocks noChangeAspect="1"/>
          </p:cNvPicPr>
          <p:nvPr/>
        </p:nvPicPr>
        <p:blipFill rotWithShape="1">
          <a:blip r:embed="rId3"/>
          <a:srcRect b="34044"/>
          <a:stretch/>
        </p:blipFill>
        <p:spPr>
          <a:xfrm>
            <a:off x="123706" y="2512102"/>
            <a:ext cx="7997944" cy="2407628"/>
          </a:xfrm>
          <a:prstGeom prst="rect">
            <a:avLst/>
          </a:prstGeom>
        </p:spPr>
      </p:pic>
    </p:spTree>
    <p:extLst>
      <p:ext uri="{BB962C8B-B14F-4D97-AF65-F5344CB8AC3E}">
        <p14:creationId xmlns:p14="http://schemas.microsoft.com/office/powerpoint/2010/main" val="40412849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Special method: toString()</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40</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3157538"/>
            <a:ext cx="661035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a:t>
            </a:r>
          </a:p>
          <a:p>
            <a:r>
              <a:rPr lang="en-ID" sz="2400">
                <a:latin typeface="Consolas" panose="020B0609020204030204" pitchFamily="49" charset="0"/>
              </a:rPr>
              <a:t>System.out.println(cube2);</a:t>
            </a:r>
          </a:p>
        </p:txBody>
      </p:sp>
      <p:sp>
        <p:nvSpPr>
          <p:cNvPr id="6" name="Rectangle 5">
            <a:extLst>
              <a:ext uri="{FF2B5EF4-FFF2-40B4-BE49-F238E27FC236}">
                <a16:creationId xmlns:a16="http://schemas.microsoft.com/office/drawing/2014/main" id="{10ABF274-0CB1-4C42-B6B1-6089E0EEEE9B}"/>
              </a:ext>
            </a:extLst>
          </p:cNvPr>
          <p:cNvSpPr/>
          <p:nvPr/>
        </p:nvSpPr>
        <p:spPr>
          <a:xfrm>
            <a:off x="685800" y="1435478"/>
            <a:ext cx="11073308"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String toString() { // inside Cube.java</a:t>
            </a:r>
          </a:p>
          <a:p>
            <a:r>
              <a:rPr lang="en-ID" sz="2400">
                <a:latin typeface="Consolas" panose="020B0609020204030204" pitchFamily="49" charset="0"/>
              </a:rPr>
              <a:t>  return String.format("Cube with length = %.2f and color = %s",</a:t>
            </a:r>
          </a:p>
          <a:p>
            <a:r>
              <a:rPr lang="en-ID" sz="2400">
                <a:latin typeface="Consolas" panose="020B0609020204030204" pitchFamily="49" charset="0"/>
              </a:rPr>
              <a:t>this.length,this.color);</a:t>
            </a:r>
          </a:p>
          <a:p>
            <a:r>
              <a:rPr lang="en-ID" sz="2400">
                <a:latin typeface="Consolas" panose="020B0609020204030204" pitchFamily="49" charset="0"/>
              </a:rPr>
              <a:t>}</a:t>
            </a:r>
          </a:p>
        </p:txBody>
      </p:sp>
      <p:sp>
        <p:nvSpPr>
          <p:cNvPr id="8" name="Rectangle 7">
            <a:extLst>
              <a:ext uri="{FF2B5EF4-FFF2-40B4-BE49-F238E27FC236}">
                <a16:creationId xmlns:a16="http://schemas.microsoft.com/office/drawing/2014/main" id="{DFBC3A17-191E-4653-AA1B-11B41EC7DBBD}"/>
              </a:ext>
            </a:extLst>
          </p:cNvPr>
          <p:cNvSpPr/>
          <p:nvPr/>
        </p:nvSpPr>
        <p:spPr>
          <a:xfrm>
            <a:off x="685800" y="4879598"/>
            <a:ext cx="7924800" cy="1200329"/>
          </a:xfrm>
          <a:prstGeom prst="rect">
            <a:avLst/>
          </a:prstGeom>
          <a:solidFill>
            <a:schemeClr val="accent5">
              <a:lumMod val="20000"/>
              <a:lumOff val="80000"/>
            </a:schemeClr>
          </a:solidFill>
        </p:spPr>
        <p:txBody>
          <a:bodyPr wrap="square">
            <a:spAutoFit/>
          </a:bodyPr>
          <a:lstStyle/>
          <a:p>
            <a:r>
              <a:rPr lang="en-ID" sz="2400" b="1">
                <a:latin typeface="Consolas" panose="020B0609020204030204" pitchFamily="49" charset="0"/>
              </a:rPr>
              <a:t>Output:</a:t>
            </a:r>
          </a:p>
          <a:p>
            <a:r>
              <a:rPr lang="en-ID" sz="2400">
                <a:latin typeface="Consolas" panose="020B0609020204030204" pitchFamily="49" charset="0"/>
              </a:rPr>
              <a:t>Cube with length = 1.00 and color = White</a:t>
            </a:r>
          </a:p>
          <a:p>
            <a:r>
              <a:rPr lang="en-ID" sz="2400">
                <a:latin typeface="Consolas" panose="020B0609020204030204" pitchFamily="49" charset="0"/>
              </a:rPr>
              <a:t>Cube with length = 4.00 and color = Blue</a:t>
            </a:r>
          </a:p>
        </p:txBody>
      </p:sp>
      <p:sp>
        <p:nvSpPr>
          <p:cNvPr id="3" name="TextBox 2">
            <a:extLst>
              <a:ext uri="{FF2B5EF4-FFF2-40B4-BE49-F238E27FC236}">
                <a16:creationId xmlns:a16="http://schemas.microsoft.com/office/drawing/2014/main" id="{9697B2C7-4F11-4494-B4EB-16D93882B107}"/>
              </a:ext>
            </a:extLst>
          </p:cNvPr>
          <p:cNvSpPr txBox="1"/>
          <p:nvPr/>
        </p:nvSpPr>
        <p:spPr>
          <a:xfrm>
            <a:off x="5217445" y="4037618"/>
            <a:ext cx="6541663" cy="523220"/>
          </a:xfrm>
          <a:prstGeom prst="rect">
            <a:avLst/>
          </a:prstGeom>
          <a:solidFill>
            <a:schemeClr val="accent6">
              <a:lumMod val="40000"/>
              <a:lumOff val="60000"/>
            </a:schemeClr>
          </a:solidFill>
        </p:spPr>
        <p:txBody>
          <a:bodyPr wrap="none" rtlCol="0">
            <a:spAutoFit/>
          </a:bodyPr>
          <a:lstStyle/>
          <a:p>
            <a:r>
              <a:rPr lang="en-ID" sz="2800"/>
              <a:t>Printing objects calls the toString() method!</a:t>
            </a:r>
          </a:p>
        </p:txBody>
      </p:sp>
    </p:spTree>
    <p:extLst>
      <p:ext uri="{BB962C8B-B14F-4D97-AF65-F5344CB8AC3E}">
        <p14:creationId xmlns:p14="http://schemas.microsoft.com/office/powerpoint/2010/main" val="9920449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Variables store references of objects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41</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230832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a:t>
            </a:r>
          </a:p>
          <a:p>
            <a:r>
              <a:rPr lang="en-ID" sz="2400">
                <a:latin typeface="Consolas" panose="020B0609020204030204" pitchFamily="49" charset="0"/>
              </a:rPr>
              <a:t>cube = new Cube("Red", 2.0);</a:t>
            </a:r>
          </a:p>
          <a:p>
            <a:r>
              <a:rPr lang="en-ID" sz="2400">
                <a:latin typeface="Consolas" panose="020B0609020204030204" pitchFamily="49" charset="0"/>
              </a:rPr>
              <a:t>Cube cubeCopy = cube;</a:t>
            </a:r>
          </a:p>
          <a:p>
            <a:r>
              <a:rPr lang="en-ID" sz="2400">
                <a:latin typeface="Consolas" panose="020B0609020204030204" pitchFamily="49" charset="0"/>
              </a:rPr>
              <a:t>cubeCopy.color = "Blue";</a:t>
            </a:r>
          </a:p>
          <a:p>
            <a:r>
              <a:rPr lang="en-ID" sz="2400">
                <a:latin typeface="Consolas" panose="020B0609020204030204" pitchFamily="49" charset="0"/>
              </a:rPr>
              <a:t>System.out.println(cube.color);</a:t>
            </a:r>
          </a:p>
          <a:p>
            <a:r>
              <a:rPr lang="en-ID" sz="2400">
                <a:latin typeface="Consolas" panose="020B0609020204030204" pitchFamily="49" charset="0"/>
              </a:rPr>
              <a:t>System.out.println(cubeCopy.color);</a:t>
            </a:r>
          </a:p>
        </p:txBody>
      </p:sp>
    </p:spTree>
    <p:extLst>
      <p:ext uri="{BB962C8B-B14F-4D97-AF65-F5344CB8AC3E}">
        <p14:creationId xmlns:p14="http://schemas.microsoft.com/office/powerpoint/2010/main" val="2288507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Variables store references of objects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42</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230832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a:t>
            </a:r>
          </a:p>
          <a:p>
            <a:r>
              <a:rPr lang="en-ID" sz="2400">
                <a:latin typeface="Consolas" panose="020B0609020204030204" pitchFamily="49" charset="0"/>
              </a:rPr>
              <a:t>cube = new Cube("Red", 2.0);</a:t>
            </a:r>
          </a:p>
          <a:p>
            <a:r>
              <a:rPr lang="en-ID" sz="2400">
                <a:latin typeface="Consolas" panose="020B0609020204030204" pitchFamily="49" charset="0"/>
              </a:rPr>
              <a:t>Cube cubeCopy = cube;</a:t>
            </a:r>
          </a:p>
          <a:p>
            <a:r>
              <a:rPr lang="en-ID" sz="2400">
                <a:latin typeface="Consolas" panose="020B0609020204030204" pitchFamily="49" charset="0"/>
              </a:rPr>
              <a:t>cubeCopy.color = "Blue";</a:t>
            </a:r>
          </a:p>
          <a:p>
            <a:r>
              <a:rPr lang="en-ID" sz="2400">
                <a:latin typeface="Consolas" panose="020B0609020204030204" pitchFamily="49" charset="0"/>
              </a:rPr>
              <a:t>System.out.println(cube.color);</a:t>
            </a:r>
          </a:p>
          <a:p>
            <a:r>
              <a:rPr lang="en-ID" sz="2400">
                <a:latin typeface="Consolas" panose="020B0609020204030204" pitchFamily="49" charset="0"/>
              </a:rPr>
              <a:t>System.out.println(cubeCopy.color);</a:t>
            </a:r>
          </a:p>
        </p:txBody>
      </p:sp>
      <p:sp>
        <p:nvSpPr>
          <p:cNvPr id="7" name="Rectangle 6">
            <a:extLst>
              <a:ext uri="{FF2B5EF4-FFF2-40B4-BE49-F238E27FC236}">
                <a16:creationId xmlns:a16="http://schemas.microsoft.com/office/drawing/2014/main" id="{61759183-88EB-456D-8016-BE8C922EF5EB}"/>
              </a:ext>
            </a:extLst>
          </p:cNvPr>
          <p:cNvSpPr/>
          <p:nvPr/>
        </p:nvSpPr>
        <p:spPr>
          <a:xfrm>
            <a:off x="685800" y="4779308"/>
            <a:ext cx="6610350" cy="1200329"/>
          </a:xfrm>
          <a:prstGeom prst="rect">
            <a:avLst/>
          </a:prstGeom>
          <a:solidFill>
            <a:schemeClr val="accent5">
              <a:lumMod val="20000"/>
              <a:lumOff val="80000"/>
            </a:schemeClr>
          </a:solidFill>
        </p:spPr>
        <p:txBody>
          <a:bodyPr wrap="square">
            <a:spAutoFit/>
          </a:bodyPr>
          <a:lstStyle/>
          <a:p>
            <a:r>
              <a:rPr lang="en-ID" sz="2400" b="1">
                <a:latin typeface="Consolas" panose="020B0609020204030204" pitchFamily="49" charset="0"/>
              </a:rPr>
              <a:t>Output:</a:t>
            </a:r>
          </a:p>
          <a:p>
            <a:r>
              <a:rPr lang="en-ID" sz="2400">
                <a:latin typeface="Consolas" panose="020B0609020204030204" pitchFamily="49" charset="0"/>
              </a:rPr>
              <a:t>Blue</a:t>
            </a:r>
          </a:p>
          <a:p>
            <a:r>
              <a:rPr lang="en-ID" sz="2400">
                <a:latin typeface="Consolas" panose="020B0609020204030204" pitchFamily="49" charset="0"/>
              </a:rPr>
              <a:t>Blue</a:t>
            </a:r>
          </a:p>
        </p:txBody>
      </p:sp>
    </p:spTree>
    <p:extLst>
      <p:ext uri="{BB962C8B-B14F-4D97-AF65-F5344CB8AC3E}">
        <p14:creationId xmlns:p14="http://schemas.microsoft.com/office/powerpoint/2010/main" val="2144719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Variables store references of objects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43</a:t>
            </a:fld>
            <a:endParaRPr lang="en-ID"/>
          </a:p>
        </p:txBody>
      </p:sp>
      <p:sp>
        <p:nvSpPr>
          <p:cNvPr id="5" name="Rectangle 4">
            <a:extLst>
              <a:ext uri="{FF2B5EF4-FFF2-40B4-BE49-F238E27FC236}">
                <a16:creationId xmlns:a16="http://schemas.microsoft.com/office/drawing/2014/main" id="{E47B5AE4-47A9-423E-B3A1-55F735193B9D}"/>
              </a:ext>
            </a:extLst>
          </p:cNvPr>
          <p:cNvSpPr/>
          <p:nvPr/>
        </p:nvSpPr>
        <p:spPr>
          <a:xfrm>
            <a:off x="685800" y="2224088"/>
            <a:ext cx="6610350" cy="1938992"/>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Cube("Red", 2.0);</a:t>
            </a:r>
          </a:p>
          <a:p>
            <a:r>
              <a:rPr lang="en-ID" sz="2400">
                <a:latin typeface="Consolas" panose="020B0609020204030204" pitchFamily="49" charset="0"/>
              </a:rPr>
              <a:t>Cube cube2 = new Cube("Red", 2.0);</a:t>
            </a:r>
          </a:p>
          <a:p>
            <a:r>
              <a:rPr lang="en-ID" sz="2400">
                <a:latin typeface="Consolas" panose="020B0609020204030204" pitchFamily="49" charset="0"/>
              </a:rPr>
              <a:t>cube2.color = "Blue";</a:t>
            </a:r>
          </a:p>
          <a:p>
            <a:r>
              <a:rPr lang="en-ID" sz="2400">
                <a:latin typeface="Consolas" panose="020B0609020204030204" pitchFamily="49" charset="0"/>
              </a:rPr>
              <a:t>System.out.println(cube1.color);</a:t>
            </a:r>
          </a:p>
          <a:p>
            <a:r>
              <a:rPr lang="en-ID" sz="2400">
                <a:latin typeface="Consolas" panose="020B0609020204030204" pitchFamily="49" charset="0"/>
              </a:rPr>
              <a:t>System.out.println(cube2.color);</a:t>
            </a:r>
          </a:p>
        </p:txBody>
      </p:sp>
      <p:sp>
        <p:nvSpPr>
          <p:cNvPr id="7" name="Rectangle 6">
            <a:extLst>
              <a:ext uri="{FF2B5EF4-FFF2-40B4-BE49-F238E27FC236}">
                <a16:creationId xmlns:a16="http://schemas.microsoft.com/office/drawing/2014/main" id="{61759183-88EB-456D-8016-BE8C922EF5EB}"/>
              </a:ext>
            </a:extLst>
          </p:cNvPr>
          <p:cNvSpPr/>
          <p:nvPr/>
        </p:nvSpPr>
        <p:spPr>
          <a:xfrm>
            <a:off x="685800" y="4779308"/>
            <a:ext cx="6610350" cy="1200329"/>
          </a:xfrm>
          <a:prstGeom prst="rect">
            <a:avLst/>
          </a:prstGeom>
          <a:solidFill>
            <a:schemeClr val="accent5">
              <a:lumMod val="20000"/>
              <a:lumOff val="80000"/>
            </a:schemeClr>
          </a:solidFill>
        </p:spPr>
        <p:txBody>
          <a:bodyPr wrap="square">
            <a:spAutoFit/>
          </a:bodyPr>
          <a:lstStyle/>
          <a:p>
            <a:r>
              <a:rPr lang="en-ID" sz="2400" b="1">
                <a:latin typeface="Consolas" panose="020B0609020204030204" pitchFamily="49" charset="0"/>
              </a:rPr>
              <a:t>Output:</a:t>
            </a:r>
          </a:p>
          <a:p>
            <a:r>
              <a:rPr lang="en-ID" sz="2400">
                <a:latin typeface="Consolas" panose="020B0609020204030204" pitchFamily="49" charset="0"/>
              </a:rPr>
              <a:t>Red</a:t>
            </a:r>
          </a:p>
          <a:p>
            <a:r>
              <a:rPr lang="en-ID" sz="2400">
                <a:latin typeface="Consolas" panose="020B0609020204030204" pitchFamily="49" charset="0"/>
              </a:rPr>
              <a:t>Blue</a:t>
            </a:r>
          </a:p>
        </p:txBody>
      </p:sp>
    </p:spTree>
    <p:extLst>
      <p:ext uri="{BB962C8B-B14F-4D97-AF65-F5344CB8AC3E}">
        <p14:creationId xmlns:p14="http://schemas.microsoft.com/office/powerpoint/2010/main" val="36265802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null</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44</a:t>
            </a:fld>
            <a:endParaRPr lang="en-ID"/>
          </a:p>
        </p:txBody>
      </p:sp>
      <p:sp>
        <p:nvSpPr>
          <p:cNvPr id="5" name="Content Placeholder 2">
            <a:extLst>
              <a:ext uri="{FF2B5EF4-FFF2-40B4-BE49-F238E27FC236}">
                <a16:creationId xmlns:a16="http://schemas.microsoft.com/office/drawing/2014/main" id="{4B58D6BF-8262-4DD2-AC3B-C2D19AE7AD9A}"/>
              </a:ext>
            </a:extLst>
          </p:cNvPr>
          <p:cNvSpPr>
            <a:spLocks noGrp="1"/>
          </p:cNvSpPr>
          <p:nvPr>
            <p:ph idx="1"/>
          </p:nvPr>
        </p:nvSpPr>
        <p:spPr>
          <a:xfrm>
            <a:off x="838200" y="1825625"/>
            <a:ext cx="10515600" cy="4351338"/>
          </a:xfrm>
        </p:spPr>
        <p:txBody>
          <a:bodyPr>
            <a:normAutofit/>
          </a:bodyPr>
          <a:lstStyle/>
          <a:p>
            <a:pPr marL="0" indent="0">
              <a:buNone/>
            </a:pPr>
            <a:r>
              <a:rPr lang="en-ID"/>
              <a:t>It's a special value, meaning "no object".</a:t>
            </a:r>
          </a:p>
          <a:p>
            <a:pPr marL="0" indent="0">
              <a:buNone/>
            </a:pPr>
            <a:endParaRPr lang="en-ID"/>
          </a:p>
          <a:p>
            <a:pPr marL="0" indent="0">
              <a:buNone/>
            </a:pPr>
            <a:endParaRPr lang="en-ID"/>
          </a:p>
          <a:p>
            <a:pPr marL="0" indent="0">
              <a:buNone/>
            </a:pPr>
            <a:r>
              <a:rPr lang="en-ID"/>
              <a:t>You can print it, but..</a:t>
            </a:r>
          </a:p>
          <a:p>
            <a:pPr marL="0" indent="0">
              <a:buNone/>
            </a:pPr>
            <a:r>
              <a:rPr lang="en-ID">
                <a:solidFill>
                  <a:srgbClr val="FF0000"/>
                </a:solidFill>
              </a:rPr>
              <a:t>don't you ever</a:t>
            </a:r>
            <a:r>
              <a:rPr lang="en-ID"/>
              <a:t> try accessing an attribute or invoke a method of null!</a:t>
            </a:r>
          </a:p>
        </p:txBody>
      </p:sp>
      <p:sp>
        <p:nvSpPr>
          <p:cNvPr id="6" name="Rectangle 5">
            <a:extLst>
              <a:ext uri="{FF2B5EF4-FFF2-40B4-BE49-F238E27FC236}">
                <a16:creationId xmlns:a16="http://schemas.microsoft.com/office/drawing/2014/main" id="{4BC00050-49C2-432E-9F56-6EC454A87CD6}"/>
              </a:ext>
            </a:extLst>
          </p:cNvPr>
          <p:cNvSpPr/>
          <p:nvPr/>
        </p:nvSpPr>
        <p:spPr>
          <a:xfrm>
            <a:off x="838200" y="2348984"/>
            <a:ext cx="4743606" cy="646331"/>
          </a:xfrm>
          <a:prstGeom prst="rect">
            <a:avLst/>
          </a:prstGeom>
        </p:spPr>
        <p:txBody>
          <a:bodyPr wrap="none">
            <a:spAutoFit/>
          </a:bodyPr>
          <a:lstStyle/>
          <a:p>
            <a:r>
              <a:rPr lang="en-ID" sz="3600">
                <a:solidFill>
                  <a:srgbClr val="000000"/>
                </a:solidFill>
                <a:latin typeface="Consolas" panose="020B0609020204030204" pitchFamily="49" charset="0"/>
              </a:rPr>
              <a:t>String </a:t>
            </a:r>
            <a:r>
              <a:rPr lang="en-ID" sz="3600">
                <a:solidFill>
                  <a:srgbClr val="6A3E3E"/>
                </a:solidFill>
                <a:latin typeface="Consolas" panose="020B0609020204030204" pitchFamily="49" charset="0"/>
              </a:rPr>
              <a:t>str</a:t>
            </a:r>
            <a:r>
              <a:rPr lang="en-ID" sz="3600">
                <a:solidFill>
                  <a:srgbClr val="000000"/>
                </a:solidFill>
                <a:latin typeface="Consolas" panose="020B0609020204030204" pitchFamily="49" charset="0"/>
              </a:rPr>
              <a:t> = </a:t>
            </a:r>
            <a:r>
              <a:rPr lang="en-ID" sz="3600" b="1">
                <a:solidFill>
                  <a:srgbClr val="7F0055"/>
                </a:solidFill>
                <a:latin typeface="Consolas" panose="020B0609020204030204" pitchFamily="49" charset="0"/>
              </a:rPr>
              <a:t>null</a:t>
            </a:r>
            <a:r>
              <a:rPr lang="en-ID" sz="3600" b="1">
                <a:solidFill>
                  <a:srgbClr val="000000"/>
                </a:solidFill>
                <a:latin typeface="Consolas" panose="020B0609020204030204" pitchFamily="49" charset="0"/>
              </a:rPr>
              <a:t>;</a:t>
            </a:r>
            <a:endParaRPr lang="en-ID" sz="3600"/>
          </a:p>
        </p:txBody>
      </p:sp>
      <p:sp>
        <p:nvSpPr>
          <p:cNvPr id="9" name="Rectangle 8">
            <a:extLst>
              <a:ext uri="{FF2B5EF4-FFF2-40B4-BE49-F238E27FC236}">
                <a16:creationId xmlns:a16="http://schemas.microsoft.com/office/drawing/2014/main" id="{625DC416-DE66-46FA-AE5F-629504F6EF33}"/>
              </a:ext>
            </a:extLst>
          </p:cNvPr>
          <p:cNvSpPr/>
          <p:nvPr/>
        </p:nvSpPr>
        <p:spPr>
          <a:xfrm>
            <a:off x="838200" y="4406384"/>
            <a:ext cx="7643439" cy="584775"/>
          </a:xfrm>
          <a:prstGeom prst="rect">
            <a:avLst/>
          </a:prstGeom>
        </p:spPr>
        <p:txBody>
          <a:bodyPr wrap="none">
            <a:spAutoFit/>
          </a:bodyPr>
          <a:lstStyle/>
          <a:p>
            <a:r>
              <a:rPr lang="en-ID" sz="3200">
                <a:latin typeface="Consolas" panose="020B0609020204030204" pitchFamily="49" charset="0"/>
              </a:rPr>
              <a:t>System.out.println(str.length());</a:t>
            </a:r>
          </a:p>
        </p:txBody>
      </p:sp>
    </p:spTree>
    <p:extLst>
      <p:ext uri="{BB962C8B-B14F-4D97-AF65-F5344CB8AC3E}">
        <p14:creationId xmlns:p14="http://schemas.microsoft.com/office/powerpoint/2010/main" val="814106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null</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45</a:t>
            </a:fld>
            <a:endParaRPr lang="en-ID"/>
          </a:p>
        </p:txBody>
      </p:sp>
      <p:sp>
        <p:nvSpPr>
          <p:cNvPr id="5" name="Content Placeholder 2">
            <a:extLst>
              <a:ext uri="{FF2B5EF4-FFF2-40B4-BE49-F238E27FC236}">
                <a16:creationId xmlns:a16="http://schemas.microsoft.com/office/drawing/2014/main" id="{4B58D6BF-8262-4DD2-AC3B-C2D19AE7AD9A}"/>
              </a:ext>
            </a:extLst>
          </p:cNvPr>
          <p:cNvSpPr>
            <a:spLocks noGrp="1"/>
          </p:cNvSpPr>
          <p:nvPr>
            <p:ph idx="1"/>
          </p:nvPr>
        </p:nvSpPr>
        <p:spPr>
          <a:xfrm>
            <a:off x="838200" y="1825625"/>
            <a:ext cx="10515600" cy="4351338"/>
          </a:xfrm>
        </p:spPr>
        <p:txBody>
          <a:bodyPr>
            <a:normAutofit/>
          </a:bodyPr>
          <a:lstStyle/>
          <a:p>
            <a:pPr marL="0" indent="0">
              <a:buNone/>
            </a:pPr>
            <a:r>
              <a:rPr lang="en-ID"/>
              <a:t>It's a special value, meaning "no object".</a:t>
            </a:r>
          </a:p>
          <a:p>
            <a:pPr marL="0" indent="0">
              <a:buNone/>
            </a:pPr>
            <a:endParaRPr lang="en-ID"/>
          </a:p>
          <a:p>
            <a:pPr marL="0" indent="0">
              <a:buNone/>
            </a:pPr>
            <a:endParaRPr lang="en-ID"/>
          </a:p>
          <a:p>
            <a:pPr marL="0" indent="0">
              <a:buNone/>
            </a:pPr>
            <a:r>
              <a:rPr lang="en-ID"/>
              <a:t>You can print it, but..</a:t>
            </a:r>
          </a:p>
          <a:p>
            <a:pPr marL="0" indent="0">
              <a:buNone/>
            </a:pPr>
            <a:r>
              <a:rPr lang="en-ID">
                <a:solidFill>
                  <a:srgbClr val="FF0000"/>
                </a:solidFill>
              </a:rPr>
              <a:t>don't you ever</a:t>
            </a:r>
            <a:r>
              <a:rPr lang="en-ID"/>
              <a:t> try accessing an attribute or invoke a method of null!</a:t>
            </a:r>
          </a:p>
        </p:txBody>
      </p:sp>
      <p:sp>
        <p:nvSpPr>
          <p:cNvPr id="6" name="Rectangle 5">
            <a:extLst>
              <a:ext uri="{FF2B5EF4-FFF2-40B4-BE49-F238E27FC236}">
                <a16:creationId xmlns:a16="http://schemas.microsoft.com/office/drawing/2014/main" id="{4BC00050-49C2-432E-9F56-6EC454A87CD6}"/>
              </a:ext>
            </a:extLst>
          </p:cNvPr>
          <p:cNvSpPr/>
          <p:nvPr/>
        </p:nvSpPr>
        <p:spPr>
          <a:xfrm>
            <a:off x="838200" y="2348984"/>
            <a:ext cx="4743606" cy="646331"/>
          </a:xfrm>
          <a:prstGeom prst="rect">
            <a:avLst/>
          </a:prstGeom>
        </p:spPr>
        <p:txBody>
          <a:bodyPr wrap="none">
            <a:spAutoFit/>
          </a:bodyPr>
          <a:lstStyle/>
          <a:p>
            <a:r>
              <a:rPr lang="en-ID" sz="3600">
                <a:solidFill>
                  <a:srgbClr val="000000"/>
                </a:solidFill>
                <a:latin typeface="Consolas" panose="020B0609020204030204" pitchFamily="49" charset="0"/>
              </a:rPr>
              <a:t>String </a:t>
            </a:r>
            <a:r>
              <a:rPr lang="en-ID" sz="3600">
                <a:solidFill>
                  <a:srgbClr val="6A3E3E"/>
                </a:solidFill>
                <a:latin typeface="Consolas" panose="020B0609020204030204" pitchFamily="49" charset="0"/>
              </a:rPr>
              <a:t>str</a:t>
            </a:r>
            <a:r>
              <a:rPr lang="en-ID" sz="3600">
                <a:solidFill>
                  <a:srgbClr val="000000"/>
                </a:solidFill>
                <a:latin typeface="Consolas" panose="020B0609020204030204" pitchFamily="49" charset="0"/>
              </a:rPr>
              <a:t> = </a:t>
            </a:r>
            <a:r>
              <a:rPr lang="en-ID" sz="3600" b="1">
                <a:solidFill>
                  <a:srgbClr val="7F0055"/>
                </a:solidFill>
                <a:latin typeface="Consolas" panose="020B0609020204030204" pitchFamily="49" charset="0"/>
              </a:rPr>
              <a:t>null</a:t>
            </a:r>
            <a:r>
              <a:rPr lang="en-ID" sz="3600" b="1">
                <a:solidFill>
                  <a:srgbClr val="000000"/>
                </a:solidFill>
                <a:latin typeface="Consolas" panose="020B0609020204030204" pitchFamily="49" charset="0"/>
              </a:rPr>
              <a:t>;</a:t>
            </a:r>
            <a:endParaRPr lang="en-ID" sz="3600"/>
          </a:p>
        </p:txBody>
      </p:sp>
      <p:sp>
        <p:nvSpPr>
          <p:cNvPr id="9" name="Rectangle 8">
            <a:extLst>
              <a:ext uri="{FF2B5EF4-FFF2-40B4-BE49-F238E27FC236}">
                <a16:creationId xmlns:a16="http://schemas.microsoft.com/office/drawing/2014/main" id="{625DC416-DE66-46FA-AE5F-629504F6EF33}"/>
              </a:ext>
            </a:extLst>
          </p:cNvPr>
          <p:cNvSpPr/>
          <p:nvPr/>
        </p:nvSpPr>
        <p:spPr>
          <a:xfrm>
            <a:off x="838200" y="4406384"/>
            <a:ext cx="7643439" cy="584775"/>
          </a:xfrm>
          <a:prstGeom prst="rect">
            <a:avLst/>
          </a:prstGeom>
        </p:spPr>
        <p:txBody>
          <a:bodyPr wrap="none">
            <a:spAutoFit/>
          </a:bodyPr>
          <a:lstStyle/>
          <a:p>
            <a:r>
              <a:rPr lang="en-ID" sz="3200">
                <a:latin typeface="Consolas" panose="020B0609020204030204" pitchFamily="49" charset="0"/>
              </a:rPr>
              <a:t>System.out.println(str.length());</a:t>
            </a:r>
          </a:p>
        </p:txBody>
      </p:sp>
      <p:sp>
        <p:nvSpPr>
          <p:cNvPr id="3" name="Rectangle 2">
            <a:extLst>
              <a:ext uri="{FF2B5EF4-FFF2-40B4-BE49-F238E27FC236}">
                <a16:creationId xmlns:a16="http://schemas.microsoft.com/office/drawing/2014/main" id="{11D8B022-5E0A-4A8F-80FB-70025EC0D259}"/>
              </a:ext>
            </a:extLst>
          </p:cNvPr>
          <p:cNvSpPr/>
          <p:nvPr/>
        </p:nvSpPr>
        <p:spPr>
          <a:xfrm>
            <a:off x="2480482" y="5109756"/>
            <a:ext cx="8622873" cy="523220"/>
          </a:xfrm>
          <a:prstGeom prst="rect">
            <a:avLst/>
          </a:prstGeom>
          <a:solidFill>
            <a:srgbClr val="FF0000"/>
          </a:solidFill>
        </p:spPr>
        <p:txBody>
          <a:bodyPr wrap="none">
            <a:spAutoFit/>
          </a:bodyPr>
          <a:lstStyle/>
          <a:p>
            <a:r>
              <a:rPr lang="en-ID" sz="2800">
                <a:solidFill>
                  <a:schemeClr val="bg1"/>
                </a:solidFill>
              </a:rPr>
              <a:t>Exception in thread "main" java.lang.NullPointerException</a:t>
            </a:r>
          </a:p>
        </p:txBody>
      </p:sp>
    </p:spTree>
    <p:extLst>
      <p:ext uri="{BB962C8B-B14F-4D97-AF65-F5344CB8AC3E}">
        <p14:creationId xmlns:p14="http://schemas.microsoft.com/office/powerpoint/2010/main" val="3811458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Set</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46</a:t>
            </a:fld>
            <a:endParaRPr lang="en-ID"/>
          </a:p>
        </p:txBody>
      </p:sp>
      <p:sp>
        <p:nvSpPr>
          <p:cNvPr id="3" name="Rectangle 2">
            <a:extLst>
              <a:ext uri="{FF2B5EF4-FFF2-40B4-BE49-F238E27FC236}">
                <a16:creationId xmlns:a16="http://schemas.microsoft.com/office/drawing/2014/main" id="{11D8B022-5E0A-4A8F-80FB-70025EC0D259}"/>
              </a:ext>
            </a:extLst>
          </p:cNvPr>
          <p:cNvSpPr/>
          <p:nvPr/>
        </p:nvSpPr>
        <p:spPr>
          <a:xfrm>
            <a:off x="575386" y="1509931"/>
            <a:ext cx="11041228" cy="523220"/>
          </a:xfrm>
          <a:prstGeom prst="rect">
            <a:avLst/>
          </a:prstGeom>
          <a:solidFill>
            <a:schemeClr val="accent5">
              <a:lumMod val="20000"/>
              <a:lumOff val="80000"/>
            </a:schemeClr>
          </a:solidFill>
        </p:spPr>
        <p:txBody>
          <a:bodyPr wrap="square">
            <a:spAutoFit/>
          </a:bodyPr>
          <a:lstStyle/>
          <a:p>
            <a:r>
              <a:rPr lang="en-ID" sz="2800">
                <a:latin typeface="Consolas" panose="020B0609020204030204" pitchFamily="49" charset="0"/>
              </a:rPr>
              <a:t>import java.util.HashSet;</a:t>
            </a:r>
          </a:p>
        </p:txBody>
      </p:sp>
      <p:sp>
        <p:nvSpPr>
          <p:cNvPr id="10" name="Rectangle 9">
            <a:extLst>
              <a:ext uri="{FF2B5EF4-FFF2-40B4-BE49-F238E27FC236}">
                <a16:creationId xmlns:a16="http://schemas.microsoft.com/office/drawing/2014/main" id="{F7B42ACE-693C-494E-B61B-97454A17FEF2}"/>
              </a:ext>
            </a:extLst>
          </p:cNvPr>
          <p:cNvSpPr/>
          <p:nvPr/>
        </p:nvSpPr>
        <p:spPr>
          <a:xfrm>
            <a:off x="575386" y="2633874"/>
            <a:ext cx="8721014" cy="3046988"/>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HashSet&lt;Integer&gt; s1 = new HashSet&lt;Integer&gt;();</a:t>
            </a:r>
          </a:p>
          <a:p>
            <a:r>
              <a:rPr lang="en-ID" sz="2400">
                <a:latin typeface="Consolas" panose="020B0609020204030204" pitchFamily="49" charset="0"/>
              </a:rPr>
              <a:t>HashSet&lt;Integer&gt; s2 = new HashSet&lt;Integer&gt;();</a:t>
            </a:r>
          </a:p>
          <a:p>
            <a:r>
              <a:rPr lang="en-ID" sz="2400">
                <a:latin typeface="Consolas" panose="020B0609020204030204" pitchFamily="49" charset="0"/>
              </a:rPr>
              <a:t>		</a:t>
            </a:r>
          </a:p>
          <a:p>
            <a:r>
              <a:rPr lang="en-ID" sz="2400">
                <a:latin typeface="Consolas" panose="020B0609020204030204" pitchFamily="49" charset="0"/>
              </a:rPr>
              <a:t>s1.add(3); s1.add(3); s1.add(1); s1.add(2);</a:t>
            </a:r>
          </a:p>
          <a:p>
            <a:r>
              <a:rPr lang="en-ID" sz="2400">
                <a:latin typeface="Consolas" panose="020B0609020204030204" pitchFamily="49" charset="0"/>
              </a:rPr>
              <a:t>s2.add(2); s2.add(0); s2.add(7); s2.add(3);</a:t>
            </a:r>
          </a:p>
          <a:p>
            <a:endParaRPr lang="en-ID" sz="2400">
              <a:latin typeface="Consolas" panose="020B0609020204030204" pitchFamily="49" charset="0"/>
            </a:endParaRPr>
          </a:p>
          <a:p>
            <a:r>
              <a:rPr lang="en-ID" sz="2400">
                <a:latin typeface="Consolas" panose="020B0609020204030204" pitchFamily="49" charset="0"/>
              </a:rPr>
              <a:t>s1.retainAll(s2);</a:t>
            </a:r>
          </a:p>
          <a:p>
            <a:r>
              <a:rPr lang="en-ID" sz="2400">
                <a:latin typeface="Consolas" panose="020B0609020204030204" pitchFamily="49" charset="0"/>
              </a:rPr>
              <a:t>System.out.println(s1);</a:t>
            </a:r>
          </a:p>
        </p:txBody>
      </p:sp>
    </p:spTree>
    <p:extLst>
      <p:ext uri="{BB962C8B-B14F-4D97-AF65-F5344CB8AC3E}">
        <p14:creationId xmlns:p14="http://schemas.microsoft.com/office/powerpoint/2010/main" val="768540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Set</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47</a:t>
            </a:fld>
            <a:endParaRPr lang="en-ID"/>
          </a:p>
        </p:txBody>
      </p:sp>
      <p:sp>
        <p:nvSpPr>
          <p:cNvPr id="3" name="Rectangle 2">
            <a:extLst>
              <a:ext uri="{FF2B5EF4-FFF2-40B4-BE49-F238E27FC236}">
                <a16:creationId xmlns:a16="http://schemas.microsoft.com/office/drawing/2014/main" id="{11D8B022-5E0A-4A8F-80FB-70025EC0D259}"/>
              </a:ext>
            </a:extLst>
          </p:cNvPr>
          <p:cNvSpPr/>
          <p:nvPr/>
        </p:nvSpPr>
        <p:spPr>
          <a:xfrm>
            <a:off x="575386" y="1509931"/>
            <a:ext cx="11041228" cy="523220"/>
          </a:xfrm>
          <a:prstGeom prst="rect">
            <a:avLst/>
          </a:prstGeom>
          <a:solidFill>
            <a:schemeClr val="accent5">
              <a:lumMod val="20000"/>
              <a:lumOff val="80000"/>
            </a:schemeClr>
          </a:solidFill>
        </p:spPr>
        <p:txBody>
          <a:bodyPr wrap="square">
            <a:spAutoFit/>
          </a:bodyPr>
          <a:lstStyle/>
          <a:p>
            <a:r>
              <a:rPr lang="en-ID" sz="2800">
                <a:latin typeface="Consolas" panose="020B0609020204030204" pitchFamily="49" charset="0"/>
              </a:rPr>
              <a:t>import java.util.HashSet;</a:t>
            </a:r>
          </a:p>
        </p:txBody>
      </p:sp>
      <p:sp>
        <p:nvSpPr>
          <p:cNvPr id="10" name="Rectangle 9">
            <a:extLst>
              <a:ext uri="{FF2B5EF4-FFF2-40B4-BE49-F238E27FC236}">
                <a16:creationId xmlns:a16="http://schemas.microsoft.com/office/drawing/2014/main" id="{F7B42ACE-693C-494E-B61B-97454A17FEF2}"/>
              </a:ext>
            </a:extLst>
          </p:cNvPr>
          <p:cNvSpPr/>
          <p:nvPr/>
        </p:nvSpPr>
        <p:spPr>
          <a:xfrm>
            <a:off x="575386" y="2633874"/>
            <a:ext cx="8721014" cy="3046988"/>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HashSet&lt;Integer&gt; s1 = new HashSet&lt;Integer&gt;();</a:t>
            </a:r>
          </a:p>
          <a:p>
            <a:r>
              <a:rPr lang="en-ID" sz="2400">
                <a:latin typeface="Consolas" panose="020B0609020204030204" pitchFamily="49" charset="0"/>
              </a:rPr>
              <a:t>HashSet&lt;Integer&gt; s2 = new HashSet&lt;Integer&gt;();</a:t>
            </a:r>
          </a:p>
          <a:p>
            <a:r>
              <a:rPr lang="en-ID" sz="2400">
                <a:latin typeface="Consolas" panose="020B0609020204030204" pitchFamily="49" charset="0"/>
              </a:rPr>
              <a:t>		</a:t>
            </a:r>
          </a:p>
          <a:p>
            <a:r>
              <a:rPr lang="en-ID" sz="2400">
                <a:latin typeface="Consolas" panose="020B0609020204030204" pitchFamily="49" charset="0"/>
              </a:rPr>
              <a:t>s1.add(3); s1.add(3); s1.add(1); s1.add(2);</a:t>
            </a:r>
          </a:p>
          <a:p>
            <a:r>
              <a:rPr lang="en-ID" sz="2400">
                <a:latin typeface="Consolas" panose="020B0609020204030204" pitchFamily="49" charset="0"/>
              </a:rPr>
              <a:t>s2.add(2); s2.add(0); s2.add(7); s2.add(3);</a:t>
            </a:r>
          </a:p>
          <a:p>
            <a:endParaRPr lang="en-ID" sz="2400">
              <a:latin typeface="Consolas" panose="020B0609020204030204" pitchFamily="49" charset="0"/>
            </a:endParaRPr>
          </a:p>
          <a:p>
            <a:r>
              <a:rPr lang="en-ID" sz="2400">
                <a:latin typeface="Consolas" panose="020B0609020204030204" pitchFamily="49" charset="0"/>
              </a:rPr>
              <a:t>s1.retainAll(s2);</a:t>
            </a:r>
          </a:p>
          <a:p>
            <a:r>
              <a:rPr lang="en-ID" sz="2400">
                <a:latin typeface="Consolas" panose="020B0609020204030204" pitchFamily="49" charset="0"/>
              </a:rPr>
              <a:t>System.out.println(s1);</a:t>
            </a:r>
          </a:p>
        </p:txBody>
      </p:sp>
      <p:sp>
        <p:nvSpPr>
          <p:cNvPr id="5" name="Rectangle 4">
            <a:extLst>
              <a:ext uri="{FF2B5EF4-FFF2-40B4-BE49-F238E27FC236}">
                <a16:creationId xmlns:a16="http://schemas.microsoft.com/office/drawing/2014/main" id="{8EEE3579-48F6-4F81-83D7-E1D8D28617EB}"/>
              </a:ext>
            </a:extLst>
          </p:cNvPr>
          <p:cNvSpPr/>
          <p:nvPr/>
        </p:nvSpPr>
        <p:spPr>
          <a:xfrm>
            <a:off x="6387842" y="5156021"/>
            <a:ext cx="1957587" cy="1200329"/>
          </a:xfrm>
          <a:prstGeom prst="rect">
            <a:avLst/>
          </a:prstGeom>
          <a:solidFill>
            <a:schemeClr val="accent4">
              <a:lumMod val="60000"/>
              <a:lumOff val="40000"/>
            </a:schemeClr>
          </a:solidFill>
        </p:spPr>
        <p:txBody>
          <a:bodyPr wrap="none">
            <a:spAutoFit/>
          </a:bodyPr>
          <a:lstStyle/>
          <a:p>
            <a:r>
              <a:rPr lang="en-ID" sz="3600" b="1">
                <a:solidFill>
                  <a:srgbClr val="000000"/>
                </a:solidFill>
                <a:latin typeface="Consolas" panose="020B0609020204030204" pitchFamily="49" charset="0"/>
              </a:rPr>
              <a:t>Output:</a:t>
            </a:r>
          </a:p>
          <a:p>
            <a:r>
              <a:rPr lang="en-ID" sz="3600">
                <a:solidFill>
                  <a:srgbClr val="000000"/>
                </a:solidFill>
                <a:latin typeface="Consolas" panose="020B0609020204030204" pitchFamily="49" charset="0"/>
              </a:rPr>
              <a:t>[2, 3]</a:t>
            </a:r>
          </a:p>
        </p:txBody>
      </p:sp>
    </p:spTree>
    <p:extLst>
      <p:ext uri="{BB962C8B-B14F-4D97-AF65-F5344CB8AC3E}">
        <p14:creationId xmlns:p14="http://schemas.microsoft.com/office/powerpoint/2010/main" val="24545642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String</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48</a:t>
            </a:fld>
            <a:endParaRPr lang="en-ID"/>
          </a:p>
        </p:txBody>
      </p:sp>
      <p:sp>
        <p:nvSpPr>
          <p:cNvPr id="10" name="Rectangle 9">
            <a:extLst>
              <a:ext uri="{FF2B5EF4-FFF2-40B4-BE49-F238E27FC236}">
                <a16:creationId xmlns:a16="http://schemas.microsoft.com/office/drawing/2014/main" id="{F7B42ACE-693C-494E-B61B-97454A17FEF2}"/>
              </a:ext>
            </a:extLst>
          </p:cNvPr>
          <p:cNvSpPr/>
          <p:nvPr/>
        </p:nvSpPr>
        <p:spPr>
          <a:xfrm>
            <a:off x="575386" y="1624224"/>
            <a:ext cx="10206914" cy="2677656"/>
          </a:xfrm>
          <a:prstGeom prst="rect">
            <a:avLst/>
          </a:prstGeom>
          <a:solidFill>
            <a:schemeClr val="accent4">
              <a:lumMod val="20000"/>
              <a:lumOff val="80000"/>
            </a:schemeClr>
          </a:solidFill>
        </p:spPr>
        <p:txBody>
          <a:bodyPr wrap="square">
            <a:spAutoFit/>
          </a:bodyPr>
          <a:lstStyle/>
          <a:p>
            <a:r>
              <a:rPr lang="en-ID" sz="2800">
                <a:latin typeface="Consolas" panose="020B0609020204030204" pitchFamily="49" charset="0"/>
              </a:rPr>
              <a:t>String csui = "Fasilkom UI";</a:t>
            </a:r>
          </a:p>
          <a:p>
            <a:r>
              <a:rPr lang="en-ID" sz="2800">
                <a:latin typeface="Consolas" panose="020B0609020204030204" pitchFamily="49" charset="0"/>
              </a:rPr>
              <a:t>System.out.println(csui.charAt(7));</a:t>
            </a:r>
          </a:p>
          <a:p>
            <a:r>
              <a:rPr lang="en-ID" sz="2800">
                <a:latin typeface="Consolas" panose="020B0609020204030204" pitchFamily="49" charset="0"/>
              </a:rPr>
              <a:t>System.out.println(csui.endsWith("UI"));</a:t>
            </a:r>
          </a:p>
          <a:p>
            <a:r>
              <a:rPr lang="en-ID" sz="2800">
                <a:latin typeface="Consolas" panose="020B0609020204030204" pitchFamily="49" charset="0"/>
              </a:rPr>
              <a:t>System.out.println(csui.indexOf("kom"));</a:t>
            </a:r>
          </a:p>
          <a:p>
            <a:r>
              <a:rPr lang="en-ID" sz="2800">
                <a:latin typeface="Consolas" panose="020B0609020204030204" pitchFamily="49" charset="0"/>
              </a:rPr>
              <a:t>System.out.println(csui.replaceAll("UI", "UB"));</a:t>
            </a:r>
          </a:p>
          <a:p>
            <a:r>
              <a:rPr lang="en-ID" sz="2800">
                <a:latin typeface="Consolas" panose="020B0609020204030204" pitchFamily="49" charset="0"/>
              </a:rPr>
              <a:t>System.out.println(csui.toUpperCase());</a:t>
            </a:r>
          </a:p>
        </p:txBody>
      </p:sp>
    </p:spTree>
    <p:extLst>
      <p:ext uri="{BB962C8B-B14F-4D97-AF65-F5344CB8AC3E}">
        <p14:creationId xmlns:p14="http://schemas.microsoft.com/office/powerpoint/2010/main" val="30181075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String</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49</a:t>
            </a:fld>
            <a:endParaRPr lang="en-ID"/>
          </a:p>
        </p:txBody>
      </p:sp>
      <p:sp>
        <p:nvSpPr>
          <p:cNvPr id="10" name="Rectangle 9">
            <a:extLst>
              <a:ext uri="{FF2B5EF4-FFF2-40B4-BE49-F238E27FC236}">
                <a16:creationId xmlns:a16="http://schemas.microsoft.com/office/drawing/2014/main" id="{F7B42ACE-693C-494E-B61B-97454A17FEF2}"/>
              </a:ext>
            </a:extLst>
          </p:cNvPr>
          <p:cNvSpPr/>
          <p:nvPr/>
        </p:nvSpPr>
        <p:spPr>
          <a:xfrm>
            <a:off x="575386" y="1624224"/>
            <a:ext cx="10206914" cy="2677656"/>
          </a:xfrm>
          <a:prstGeom prst="rect">
            <a:avLst/>
          </a:prstGeom>
          <a:solidFill>
            <a:schemeClr val="accent4">
              <a:lumMod val="20000"/>
              <a:lumOff val="80000"/>
            </a:schemeClr>
          </a:solidFill>
        </p:spPr>
        <p:txBody>
          <a:bodyPr wrap="square">
            <a:spAutoFit/>
          </a:bodyPr>
          <a:lstStyle/>
          <a:p>
            <a:r>
              <a:rPr lang="en-ID" sz="2800">
                <a:latin typeface="Consolas" panose="020B0609020204030204" pitchFamily="49" charset="0"/>
              </a:rPr>
              <a:t>String csui = "Fasilkom UI";</a:t>
            </a:r>
          </a:p>
          <a:p>
            <a:r>
              <a:rPr lang="en-ID" sz="2800">
                <a:latin typeface="Consolas" panose="020B0609020204030204" pitchFamily="49" charset="0"/>
              </a:rPr>
              <a:t>System.out.println(csui.charAt(7));</a:t>
            </a:r>
          </a:p>
          <a:p>
            <a:r>
              <a:rPr lang="en-ID" sz="2800">
                <a:latin typeface="Consolas" panose="020B0609020204030204" pitchFamily="49" charset="0"/>
              </a:rPr>
              <a:t>System.out.println(csui.endsWith("UI"));</a:t>
            </a:r>
          </a:p>
          <a:p>
            <a:r>
              <a:rPr lang="en-ID" sz="2800">
                <a:latin typeface="Consolas" panose="020B0609020204030204" pitchFamily="49" charset="0"/>
              </a:rPr>
              <a:t>System.out.println(csui.indexOf("kom"));</a:t>
            </a:r>
          </a:p>
          <a:p>
            <a:r>
              <a:rPr lang="en-ID" sz="2800">
                <a:latin typeface="Consolas" panose="020B0609020204030204" pitchFamily="49" charset="0"/>
              </a:rPr>
              <a:t>System.out.println(csui.replaceAll("UI", "UB"));</a:t>
            </a:r>
          </a:p>
          <a:p>
            <a:r>
              <a:rPr lang="en-ID" sz="2800">
                <a:latin typeface="Consolas" panose="020B0609020204030204" pitchFamily="49" charset="0"/>
              </a:rPr>
              <a:t>System.out.println(csui.toUpperCase());</a:t>
            </a:r>
          </a:p>
        </p:txBody>
      </p:sp>
      <p:sp>
        <p:nvSpPr>
          <p:cNvPr id="3" name="Rectangle 2">
            <a:extLst>
              <a:ext uri="{FF2B5EF4-FFF2-40B4-BE49-F238E27FC236}">
                <a16:creationId xmlns:a16="http://schemas.microsoft.com/office/drawing/2014/main" id="{AC9C8A80-9B40-4F43-B6CA-6FC740151893}"/>
              </a:ext>
            </a:extLst>
          </p:cNvPr>
          <p:cNvSpPr/>
          <p:nvPr/>
        </p:nvSpPr>
        <p:spPr>
          <a:xfrm>
            <a:off x="575386" y="4333432"/>
            <a:ext cx="6096000" cy="2308324"/>
          </a:xfrm>
          <a:prstGeom prst="rect">
            <a:avLst/>
          </a:prstGeom>
        </p:spPr>
        <p:txBody>
          <a:bodyPr>
            <a:spAutoFit/>
          </a:bodyPr>
          <a:lstStyle/>
          <a:p>
            <a:r>
              <a:rPr lang="en-ID" sz="2400" u="sng">
                <a:solidFill>
                  <a:srgbClr val="000000"/>
                </a:solidFill>
                <a:latin typeface="Consolas" panose="020B0609020204030204" pitchFamily="49" charset="0"/>
              </a:rPr>
              <a:t>Output:</a:t>
            </a:r>
          </a:p>
          <a:p>
            <a:r>
              <a:rPr lang="en-ID" sz="2400">
                <a:solidFill>
                  <a:srgbClr val="000000"/>
                </a:solidFill>
                <a:latin typeface="Consolas" panose="020B0609020204030204" pitchFamily="49" charset="0"/>
              </a:rPr>
              <a:t>m</a:t>
            </a:r>
          </a:p>
          <a:p>
            <a:r>
              <a:rPr lang="en-ID" sz="2400">
                <a:solidFill>
                  <a:srgbClr val="000000"/>
                </a:solidFill>
                <a:latin typeface="Consolas" panose="020B0609020204030204" pitchFamily="49" charset="0"/>
              </a:rPr>
              <a:t>true</a:t>
            </a:r>
          </a:p>
          <a:p>
            <a:r>
              <a:rPr lang="en-ID" sz="2400">
                <a:solidFill>
                  <a:srgbClr val="000000"/>
                </a:solidFill>
                <a:latin typeface="Consolas" panose="020B0609020204030204" pitchFamily="49" charset="0"/>
              </a:rPr>
              <a:t>5</a:t>
            </a:r>
          </a:p>
          <a:p>
            <a:r>
              <a:rPr lang="en-ID" sz="2400">
                <a:solidFill>
                  <a:srgbClr val="000000"/>
                </a:solidFill>
                <a:latin typeface="Consolas" panose="020B0609020204030204" pitchFamily="49" charset="0"/>
              </a:rPr>
              <a:t>Fasilkom UB</a:t>
            </a:r>
          </a:p>
          <a:p>
            <a:r>
              <a:rPr lang="en-ID" sz="2400">
                <a:solidFill>
                  <a:srgbClr val="000000"/>
                </a:solidFill>
                <a:latin typeface="Consolas" panose="020B0609020204030204" pitchFamily="49" charset="0"/>
              </a:rPr>
              <a:t>FASILKOM UI</a:t>
            </a:r>
          </a:p>
        </p:txBody>
      </p:sp>
    </p:spTree>
    <p:extLst>
      <p:ext uri="{BB962C8B-B14F-4D97-AF65-F5344CB8AC3E}">
        <p14:creationId xmlns:p14="http://schemas.microsoft.com/office/powerpoint/2010/main" val="6936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without using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5</a:t>
            </a:fld>
            <a:endParaRPr lang="en-ID"/>
          </a:p>
        </p:txBody>
      </p:sp>
      <p:pic>
        <p:nvPicPr>
          <p:cNvPr id="6" name="Picture 5">
            <a:extLst>
              <a:ext uri="{FF2B5EF4-FFF2-40B4-BE49-F238E27FC236}">
                <a16:creationId xmlns:a16="http://schemas.microsoft.com/office/drawing/2014/main" id="{FB0BEF80-3EBB-43F0-9BAD-9340F8CB754A}"/>
              </a:ext>
            </a:extLst>
          </p:cNvPr>
          <p:cNvPicPr>
            <a:picLocks noChangeAspect="1"/>
          </p:cNvPicPr>
          <p:nvPr/>
        </p:nvPicPr>
        <p:blipFill>
          <a:blip r:embed="rId3"/>
          <a:stretch>
            <a:fillRect/>
          </a:stretch>
        </p:blipFill>
        <p:spPr>
          <a:xfrm>
            <a:off x="123706" y="2512102"/>
            <a:ext cx="7997944" cy="3650344"/>
          </a:xfrm>
          <a:prstGeom prst="rect">
            <a:avLst/>
          </a:prstGeom>
        </p:spPr>
      </p:pic>
    </p:spTree>
    <p:extLst>
      <p:ext uri="{BB962C8B-B14F-4D97-AF65-F5344CB8AC3E}">
        <p14:creationId xmlns:p14="http://schemas.microsoft.com/office/powerpoint/2010/main" val="30557498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LocalDate</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50</a:t>
            </a:fld>
            <a:endParaRPr lang="en-ID"/>
          </a:p>
        </p:txBody>
      </p:sp>
      <p:sp>
        <p:nvSpPr>
          <p:cNvPr id="3" name="Rectangle 2">
            <a:extLst>
              <a:ext uri="{FF2B5EF4-FFF2-40B4-BE49-F238E27FC236}">
                <a16:creationId xmlns:a16="http://schemas.microsoft.com/office/drawing/2014/main" id="{11D8B022-5E0A-4A8F-80FB-70025EC0D259}"/>
              </a:ext>
            </a:extLst>
          </p:cNvPr>
          <p:cNvSpPr/>
          <p:nvPr/>
        </p:nvSpPr>
        <p:spPr>
          <a:xfrm>
            <a:off x="575386" y="1509931"/>
            <a:ext cx="11041228" cy="523220"/>
          </a:xfrm>
          <a:prstGeom prst="rect">
            <a:avLst/>
          </a:prstGeom>
          <a:solidFill>
            <a:schemeClr val="accent5">
              <a:lumMod val="20000"/>
              <a:lumOff val="80000"/>
            </a:schemeClr>
          </a:solidFill>
        </p:spPr>
        <p:txBody>
          <a:bodyPr wrap="square">
            <a:spAutoFit/>
          </a:bodyPr>
          <a:lstStyle/>
          <a:p>
            <a:r>
              <a:rPr lang="en-ID" sz="2800">
                <a:latin typeface="Consolas" panose="020B0609020204030204" pitchFamily="49" charset="0"/>
              </a:rPr>
              <a:t>import java.time.LocalDate; // introduced in java 8</a:t>
            </a:r>
          </a:p>
        </p:txBody>
      </p:sp>
      <p:sp>
        <p:nvSpPr>
          <p:cNvPr id="10" name="Rectangle 9">
            <a:extLst>
              <a:ext uri="{FF2B5EF4-FFF2-40B4-BE49-F238E27FC236}">
                <a16:creationId xmlns:a16="http://schemas.microsoft.com/office/drawing/2014/main" id="{F7B42ACE-693C-494E-B61B-97454A17FEF2}"/>
              </a:ext>
            </a:extLst>
          </p:cNvPr>
          <p:cNvSpPr/>
          <p:nvPr/>
        </p:nvSpPr>
        <p:spPr>
          <a:xfrm>
            <a:off x="575386" y="2643188"/>
            <a:ext cx="8721014"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LocalDate dateNow = LocalDate.now();</a:t>
            </a:r>
          </a:p>
          <a:p>
            <a:r>
              <a:rPr lang="en-ID" sz="2400">
                <a:latin typeface="Consolas" panose="020B0609020204030204" pitchFamily="49" charset="0"/>
              </a:rPr>
              <a:t>System.out.println(dateNow);</a:t>
            </a:r>
          </a:p>
          <a:p>
            <a:r>
              <a:rPr lang="en-ID" sz="2400">
                <a:latin typeface="Consolas" panose="020B0609020204030204" pitchFamily="49" charset="0"/>
              </a:rPr>
              <a:t>System.out.println(dateNow.getDayOfWeek());</a:t>
            </a:r>
          </a:p>
          <a:p>
            <a:r>
              <a:rPr lang="en-ID" sz="2400">
                <a:latin typeface="Consolas" panose="020B0609020204030204" pitchFamily="49" charset="0"/>
              </a:rPr>
              <a:t>System.out.println(dateNow.plusDays(1)); // besok</a:t>
            </a:r>
          </a:p>
          <a:p>
            <a:r>
              <a:rPr lang="en-ID" sz="2400">
                <a:latin typeface="Consolas" panose="020B0609020204030204" pitchFamily="49" charset="0"/>
              </a:rPr>
              <a:t>System.out.println(dateNow.plusDays(2)); // lusa</a:t>
            </a:r>
          </a:p>
          <a:p>
            <a:r>
              <a:rPr lang="en-ID" sz="2400">
                <a:latin typeface="Consolas" panose="020B0609020204030204" pitchFamily="49" charset="0"/>
              </a:rPr>
              <a:t>System.out.println(dateNow.plusDays(3)); // tulat</a:t>
            </a:r>
          </a:p>
          <a:p>
            <a:r>
              <a:rPr lang="en-ID" sz="2400">
                <a:latin typeface="Consolas" panose="020B0609020204030204" pitchFamily="49" charset="0"/>
              </a:rPr>
              <a:t>System.out.println(dateNow.plusDays(4)); // tubin</a:t>
            </a:r>
          </a:p>
        </p:txBody>
      </p:sp>
    </p:spTree>
    <p:extLst>
      <p:ext uri="{BB962C8B-B14F-4D97-AF65-F5344CB8AC3E}">
        <p14:creationId xmlns:p14="http://schemas.microsoft.com/office/powerpoint/2010/main" val="4025356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lstStyle/>
          <a:p>
            <a:r>
              <a:rPr lang="en-ID"/>
              <a:t>Real-world classes: Random</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51</a:t>
            </a:fld>
            <a:endParaRPr lang="en-ID"/>
          </a:p>
        </p:txBody>
      </p:sp>
      <p:sp>
        <p:nvSpPr>
          <p:cNvPr id="10" name="Rectangle 9">
            <a:extLst>
              <a:ext uri="{FF2B5EF4-FFF2-40B4-BE49-F238E27FC236}">
                <a16:creationId xmlns:a16="http://schemas.microsoft.com/office/drawing/2014/main" id="{F7B42ACE-693C-494E-B61B-97454A17FEF2}"/>
              </a:ext>
            </a:extLst>
          </p:cNvPr>
          <p:cNvSpPr/>
          <p:nvPr/>
        </p:nvSpPr>
        <p:spPr>
          <a:xfrm>
            <a:off x="575386" y="1690688"/>
            <a:ext cx="8721014" cy="3785652"/>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import java.util.Random;</a:t>
            </a:r>
          </a:p>
          <a:p>
            <a:endParaRPr lang="en-ID" sz="2400">
              <a:latin typeface="Consolas" panose="020B0609020204030204" pitchFamily="49" charset="0"/>
            </a:endParaRPr>
          </a:p>
          <a:p>
            <a:r>
              <a:rPr lang="en-ID" sz="2400">
                <a:latin typeface="Consolas" panose="020B0609020204030204" pitchFamily="49" charset="0"/>
              </a:rPr>
              <a:t>public class GuessStarter {</a:t>
            </a:r>
          </a:p>
          <a:p>
            <a:r>
              <a:rPr lang="en-ID" sz="2400">
                <a:latin typeface="Consolas" panose="020B0609020204030204" pitchFamily="49" charset="0"/>
              </a:rPr>
              <a:t>	public static void main(String[] args) {</a:t>
            </a:r>
          </a:p>
          <a:p>
            <a:r>
              <a:rPr lang="en-ID" sz="2400">
                <a:latin typeface="Consolas" panose="020B0609020204030204" pitchFamily="49" charset="0"/>
              </a:rPr>
              <a:t>		</a:t>
            </a:r>
            <a:r>
              <a:rPr lang="en-ID" sz="2400">
                <a:highlight>
                  <a:srgbClr val="FFFF00"/>
                </a:highlight>
                <a:latin typeface="Consolas" panose="020B0609020204030204" pitchFamily="49" charset="0"/>
              </a:rPr>
              <a:t>// pick a random number from 1 to 100</a:t>
            </a:r>
          </a:p>
          <a:p>
            <a:r>
              <a:rPr lang="en-ID" sz="2400">
                <a:latin typeface="Consolas" panose="020B0609020204030204" pitchFamily="49" charset="0"/>
              </a:rPr>
              <a:t>		Random random = new Random();</a:t>
            </a:r>
          </a:p>
          <a:p>
            <a:r>
              <a:rPr lang="en-ID" sz="2400">
                <a:latin typeface="Consolas" panose="020B0609020204030204" pitchFamily="49" charset="0"/>
              </a:rPr>
              <a:t>		int number = random.nextInt(100) + 1;</a:t>
            </a:r>
          </a:p>
          <a:p>
            <a:r>
              <a:rPr lang="en-ID" sz="2400">
                <a:latin typeface="Consolas" panose="020B0609020204030204" pitchFamily="49" charset="0"/>
              </a:rPr>
              <a:t>		System.out.println(number);</a:t>
            </a:r>
          </a:p>
          <a:p>
            <a:r>
              <a:rPr lang="en-ID" sz="2400">
                <a:latin typeface="Consolas" panose="020B0609020204030204" pitchFamily="49" charset="0"/>
              </a:rPr>
              <a:t>	}</a:t>
            </a:r>
          </a:p>
          <a:p>
            <a:r>
              <a:rPr lang="en-ID" sz="2400">
                <a:latin typeface="Consolas" panose="020B0609020204030204" pitchFamily="49" charset="0"/>
              </a:rPr>
              <a:t>}</a:t>
            </a:r>
          </a:p>
        </p:txBody>
      </p:sp>
    </p:spTree>
    <p:extLst>
      <p:ext uri="{BB962C8B-B14F-4D97-AF65-F5344CB8AC3E}">
        <p14:creationId xmlns:p14="http://schemas.microsoft.com/office/powerpoint/2010/main" val="17319490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21EA5-05C3-448E-8431-E0DD86EC6EC0}"/>
              </a:ext>
            </a:extLst>
          </p:cNvPr>
          <p:cNvSpPr>
            <a:spLocks noGrp="1"/>
          </p:cNvSpPr>
          <p:nvPr>
            <p:ph type="title"/>
          </p:nvPr>
        </p:nvSpPr>
        <p:spPr/>
        <p:txBody>
          <a:bodyPr>
            <a:noAutofit/>
          </a:bodyPr>
          <a:lstStyle/>
          <a:p>
            <a:r>
              <a:rPr lang="en-ID" sz="3600"/>
              <a:t>Quiz time: Create a method to initialize an ArrayList of Integers with </a:t>
            </a:r>
            <a:r>
              <a:rPr lang="en-ID" sz="3600" i="1"/>
              <a:t>n</a:t>
            </a:r>
            <a:r>
              <a:rPr lang="en-ID" sz="3600"/>
              <a:t> random Integers from 11 to 20!</a:t>
            </a:r>
          </a:p>
        </p:txBody>
      </p:sp>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52</a:t>
            </a:fld>
            <a:endParaRPr lang="en-ID"/>
          </a:p>
        </p:txBody>
      </p:sp>
    </p:spTree>
    <p:extLst>
      <p:ext uri="{BB962C8B-B14F-4D97-AF65-F5344CB8AC3E}">
        <p14:creationId xmlns:p14="http://schemas.microsoft.com/office/powerpoint/2010/main" val="3020279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CEAF47-0125-485F-89B9-6CE713825272}"/>
              </a:ext>
            </a:extLst>
          </p:cNvPr>
          <p:cNvSpPr>
            <a:spLocks noGrp="1"/>
          </p:cNvSpPr>
          <p:nvPr>
            <p:ph type="sldNum" sz="quarter" idx="12"/>
          </p:nvPr>
        </p:nvSpPr>
        <p:spPr/>
        <p:txBody>
          <a:bodyPr/>
          <a:lstStyle/>
          <a:p>
            <a:fld id="{B9F60111-A065-4401-9C4A-F47A749BAEFB}" type="slidenum">
              <a:rPr lang="en-ID" smtClean="0"/>
              <a:t>53</a:t>
            </a:fld>
            <a:endParaRPr lang="en-ID"/>
          </a:p>
        </p:txBody>
      </p:sp>
      <p:sp>
        <p:nvSpPr>
          <p:cNvPr id="5" name="Rectangle 4">
            <a:extLst>
              <a:ext uri="{FF2B5EF4-FFF2-40B4-BE49-F238E27FC236}">
                <a16:creationId xmlns:a16="http://schemas.microsoft.com/office/drawing/2014/main" id="{F57DF7D0-2314-4CA1-AA01-CC52C0A40D52}"/>
              </a:ext>
            </a:extLst>
          </p:cNvPr>
          <p:cNvSpPr/>
          <p:nvPr/>
        </p:nvSpPr>
        <p:spPr>
          <a:xfrm>
            <a:off x="400050" y="2293888"/>
            <a:ext cx="11125200" cy="4154984"/>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public static ArrayList&lt;Integer&gt; initRandom(int n) {</a:t>
            </a:r>
          </a:p>
          <a:p>
            <a:r>
              <a:rPr lang="en-ID" sz="2400">
                <a:latin typeface="Consolas" panose="020B0609020204030204" pitchFamily="49" charset="0"/>
              </a:rPr>
              <a:t>		</a:t>
            </a:r>
          </a:p>
          <a:p>
            <a:r>
              <a:rPr lang="en-ID" sz="2400">
                <a:latin typeface="Consolas" panose="020B0609020204030204" pitchFamily="49" charset="0"/>
              </a:rPr>
              <a:t>		ArrayList&lt;Integer&gt; lstInt = new ArrayList&lt;Integer&gt;();</a:t>
            </a:r>
          </a:p>
          <a:p>
            <a:r>
              <a:rPr lang="en-ID" sz="2400">
                <a:latin typeface="Consolas" panose="020B0609020204030204" pitchFamily="49" charset="0"/>
              </a:rPr>
              <a:t>		Random rnd = new Random();</a:t>
            </a:r>
          </a:p>
          <a:p>
            <a:r>
              <a:rPr lang="en-ID" sz="2400">
                <a:latin typeface="Consolas" panose="020B0609020204030204" pitchFamily="49" charset="0"/>
              </a:rPr>
              <a:t>		while(n &gt; 0) {</a:t>
            </a:r>
          </a:p>
          <a:p>
            <a:r>
              <a:rPr lang="en-ID" sz="2400">
                <a:latin typeface="Consolas" panose="020B0609020204030204" pitchFamily="49" charset="0"/>
              </a:rPr>
              <a:t>			lstInt.add(rnd.nextInt(10)+11);</a:t>
            </a:r>
          </a:p>
          <a:p>
            <a:r>
              <a:rPr lang="en-ID" sz="2400">
                <a:latin typeface="Consolas" panose="020B0609020204030204" pitchFamily="49" charset="0"/>
              </a:rPr>
              <a:t>			n--;</a:t>
            </a:r>
          </a:p>
          <a:p>
            <a:r>
              <a:rPr lang="en-ID" sz="2400">
                <a:latin typeface="Consolas" panose="020B0609020204030204" pitchFamily="49" charset="0"/>
              </a:rPr>
              <a:t>		}</a:t>
            </a:r>
          </a:p>
          <a:p>
            <a:r>
              <a:rPr lang="en-ID" sz="2400">
                <a:latin typeface="Consolas" panose="020B0609020204030204" pitchFamily="49" charset="0"/>
              </a:rPr>
              <a:t>		return lstInt;</a:t>
            </a:r>
          </a:p>
          <a:p>
            <a:r>
              <a:rPr lang="en-ID" sz="2400">
                <a:latin typeface="Consolas" panose="020B0609020204030204" pitchFamily="49" charset="0"/>
              </a:rPr>
              <a:t>		</a:t>
            </a:r>
          </a:p>
          <a:p>
            <a:r>
              <a:rPr lang="en-ID" sz="2400">
                <a:latin typeface="Consolas" panose="020B0609020204030204" pitchFamily="49" charset="0"/>
              </a:rPr>
              <a:t>	}</a:t>
            </a:r>
          </a:p>
        </p:txBody>
      </p:sp>
      <p:sp>
        <p:nvSpPr>
          <p:cNvPr id="7" name="Title 1">
            <a:extLst>
              <a:ext uri="{FF2B5EF4-FFF2-40B4-BE49-F238E27FC236}">
                <a16:creationId xmlns:a16="http://schemas.microsoft.com/office/drawing/2014/main" id="{1CF47054-DC73-4440-9260-E604DB30310A}"/>
              </a:ext>
            </a:extLst>
          </p:cNvPr>
          <p:cNvSpPr>
            <a:spLocks noGrp="1"/>
          </p:cNvSpPr>
          <p:nvPr>
            <p:ph type="title"/>
          </p:nvPr>
        </p:nvSpPr>
        <p:spPr>
          <a:xfrm>
            <a:off x="838200" y="365125"/>
            <a:ext cx="10515600" cy="1325563"/>
          </a:xfrm>
        </p:spPr>
        <p:txBody>
          <a:bodyPr>
            <a:noAutofit/>
          </a:bodyPr>
          <a:lstStyle/>
          <a:p>
            <a:r>
              <a:rPr lang="en-ID" sz="3600"/>
              <a:t>Quiz time: Create a method to initialize an ArrayList of Integers with </a:t>
            </a:r>
            <a:r>
              <a:rPr lang="en-ID" sz="3600" i="1"/>
              <a:t>n</a:t>
            </a:r>
            <a:r>
              <a:rPr lang="en-ID" sz="3600"/>
              <a:t> random Integers from 11 to 20!</a:t>
            </a:r>
          </a:p>
        </p:txBody>
      </p:sp>
    </p:spTree>
    <p:extLst>
      <p:ext uri="{BB962C8B-B14F-4D97-AF65-F5344CB8AC3E}">
        <p14:creationId xmlns:p14="http://schemas.microsoft.com/office/powerpoint/2010/main" val="3389627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A6F9-C6F4-4FB3-B3EB-EA6087F88E97}"/>
              </a:ext>
            </a:extLst>
          </p:cNvPr>
          <p:cNvSpPr>
            <a:spLocks noGrp="1"/>
          </p:cNvSpPr>
          <p:nvPr>
            <p:ph type="title"/>
          </p:nvPr>
        </p:nvSpPr>
        <p:spPr/>
        <p:txBody>
          <a:bodyPr/>
          <a:lstStyle/>
          <a:p>
            <a:r>
              <a:rPr lang="en-ID"/>
              <a:t>Static variables, constants, and methods</a:t>
            </a:r>
          </a:p>
        </p:txBody>
      </p:sp>
      <p:sp>
        <p:nvSpPr>
          <p:cNvPr id="3" name="Content Placeholder 2">
            <a:extLst>
              <a:ext uri="{FF2B5EF4-FFF2-40B4-BE49-F238E27FC236}">
                <a16:creationId xmlns:a16="http://schemas.microsoft.com/office/drawing/2014/main" id="{688F2E0B-B244-4E7B-81EA-E5B33378782A}"/>
              </a:ext>
            </a:extLst>
          </p:cNvPr>
          <p:cNvSpPr>
            <a:spLocks noGrp="1"/>
          </p:cNvSpPr>
          <p:nvPr>
            <p:ph idx="1"/>
          </p:nvPr>
        </p:nvSpPr>
        <p:spPr/>
        <p:txBody>
          <a:bodyPr/>
          <a:lstStyle/>
          <a:p>
            <a:pPr marL="0" indent="0">
              <a:buNone/>
            </a:pPr>
            <a:r>
              <a:rPr lang="en-ID"/>
              <a:t>Static means shared by all objects of the class.</a:t>
            </a:r>
          </a:p>
        </p:txBody>
      </p:sp>
      <p:sp>
        <p:nvSpPr>
          <p:cNvPr id="4" name="Slide Number Placeholder 3">
            <a:extLst>
              <a:ext uri="{FF2B5EF4-FFF2-40B4-BE49-F238E27FC236}">
                <a16:creationId xmlns:a16="http://schemas.microsoft.com/office/drawing/2014/main" id="{087F203D-7C27-46C3-896F-72E5F884A2C5}"/>
              </a:ext>
            </a:extLst>
          </p:cNvPr>
          <p:cNvSpPr>
            <a:spLocks noGrp="1"/>
          </p:cNvSpPr>
          <p:nvPr>
            <p:ph type="sldNum" sz="quarter" idx="12"/>
          </p:nvPr>
        </p:nvSpPr>
        <p:spPr/>
        <p:txBody>
          <a:bodyPr/>
          <a:lstStyle/>
          <a:p>
            <a:fld id="{B9F60111-A065-4401-9C4A-F47A749BAEFB}" type="slidenum">
              <a:rPr lang="en-ID" smtClean="0"/>
              <a:t>54</a:t>
            </a:fld>
            <a:endParaRPr lang="en-ID"/>
          </a:p>
        </p:txBody>
      </p:sp>
      <p:graphicFrame>
        <p:nvGraphicFramePr>
          <p:cNvPr id="7" name="Table 6">
            <a:extLst>
              <a:ext uri="{FF2B5EF4-FFF2-40B4-BE49-F238E27FC236}">
                <a16:creationId xmlns:a16="http://schemas.microsoft.com/office/drawing/2014/main" id="{902F93C5-59D2-4B24-9C21-FCD1974F1147}"/>
              </a:ext>
            </a:extLst>
          </p:cNvPr>
          <p:cNvGraphicFramePr>
            <a:graphicFrameLocks noGrp="1"/>
          </p:cNvGraphicFramePr>
          <p:nvPr>
            <p:extLst>
              <p:ext uri="{D42A27DB-BD31-4B8C-83A1-F6EECF244321}">
                <p14:modId xmlns:p14="http://schemas.microsoft.com/office/powerpoint/2010/main" val="4236657450"/>
              </p:ext>
            </p:extLst>
          </p:nvPr>
        </p:nvGraphicFramePr>
        <p:xfrm>
          <a:off x="1175839" y="3231151"/>
          <a:ext cx="4031343" cy="274320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p>
                      <a:pPr algn="ctr"/>
                      <a:r>
                        <a:rPr lang="en-ID" b="1" u="sng"/>
                        <a:t>numOfCubes: int</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p>
                      <a:pPr algn="ctr"/>
                      <a:r>
                        <a:rPr lang="en-ID" b="1" u="sng"/>
                        <a:t>getNumOfCubes(): int</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8" name="TextBox 7">
            <a:extLst>
              <a:ext uri="{FF2B5EF4-FFF2-40B4-BE49-F238E27FC236}">
                <a16:creationId xmlns:a16="http://schemas.microsoft.com/office/drawing/2014/main" id="{9D1EF1FD-8B5B-4E68-8BF8-859E434A55DE}"/>
              </a:ext>
            </a:extLst>
          </p:cNvPr>
          <p:cNvSpPr txBox="1"/>
          <p:nvPr/>
        </p:nvSpPr>
        <p:spPr>
          <a:xfrm>
            <a:off x="2182387" y="2833416"/>
            <a:ext cx="2018245" cy="369332"/>
          </a:xfrm>
          <a:prstGeom prst="rect">
            <a:avLst/>
          </a:prstGeom>
          <a:noFill/>
        </p:spPr>
        <p:txBody>
          <a:bodyPr wrap="none" rtlCol="0">
            <a:spAutoFit/>
          </a:bodyPr>
          <a:lstStyle/>
          <a:p>
            <a:r>
              <a:rPr lang="en-ID" b="1"/>
              <a:t>UML Class Diagram</a:t>
            </a:r>
          </a:p>
        </p:txBody>
      </p:sp>
      <p:cxnSp>
        <p:nvCxnSpPr>
          <p:cNvPr id="10" name="Straight Arrow Connector 9">
            <a:extLst>
              <a:ext uri="{FF2B5EF4-FFF2-40B4-BE49-F238E27FC236}">
                <a16:creationId xmlns:a16="http://schemas.microsoft.com/office/drawing/2014/main" id="{5FE3A5DB-B755-4D67-B688-BAFE6BCAA31E}"/>
              </a:ext>
            </a:extLst>
          </p:cNvPr>
          <p:cNvCxnSpPr/>
          <p:nvPr/>
        </p:nvCxnSpPr>
        <p:spPr>
          <a:xfrm flipV="1">
            <a:off x="4200632" y="3752850"/>
            <a:ext cx="2028718" cy="5524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2BDA9E-047C-4B05-BFFA-AC1671144235}"/>
              </a:ext>
            </a:extLst>
          </p:cNvPr>
          <p:cNvSpPr txBox="1"/>
          <p:nvPr/>
        </p:nvSpPr>
        <p:spPr>
          <a:xfrm>
            <a:off x="6286500" y="3453935"/>
            <a:ext cx="2197076" cy="523220"/>
          </a:xfrm>
          <a:prstGeom prst="rect">
            <a:avLst/>
          </a:prstGeom>
          <a:solidFill>
            <a:schemeClr val="accent1">
              <a:lumMod val="20000"/>
              <a:lumOff val="80000"/>
            </a:schemeClr>
          </a:solidFill>
        </p:spPr>
        <p:txBody>
          <a:bodyPr wrap="none" rtlCol="0">
            <a:spAutoFit/>
          </a:bodyPr>
          <a:lstStyle/>
          <a:p>
            <a:r>
              <a:rPr lang="en-ID" sz="2800"/>
              <a:t>static variable</a:t>
            </a:r>
          </a:p>
        </p:txBody>
      </p:sp>
    </p:spTree>
    <p:extLst>
      <p:ext uri="{BB962C8B-B14F-4D97-AF65-F5344CB8AC3E}">
        <p14:creationId xmlns:p14="http://schemas.microsoft.com/office/powerpoint/2010/main" val="133490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BA6F9-C6F4-4FB3-B3EB-EA6087F88E97}"/>
              </a:ext>
            </a:extLst>
          </p:cNvPr>
          <p:cNvSpPr>
            <a:spLocks noGrp="1"/>
          </p:cNvSpPr>
          <p:nvPr>
            <p:ph type="title"/>
          </p:nvPr>
        </p:nvSpPr>
        <p:spPr/>
        <p:txBody>
          <a:bodyPr/>
          <a:lstStyle/>
          <a:p>
            <a:r>
              <a:rPr lang="en-ID"/>
              <a:t>Static variables, constants, and methods</a:t>
            </a:r>
          </a:p>
        </p:txBody>
      </p:sp>
      <p:sp>
        <p:nvSpPr>
          <p:cNvPr id="3" name="Content Placeholder 2">
            <a:extLst>
              <a:ext uri="{FF2B5EF4-FFF2-40B4-BE49-F238E27FC236}">
                <a16:creationId xmlns:a16="http://schemas.microsoft.com/office/drawing/2014/main" id="{688F2E0B-B244-4E7B-81EA-E5B33378782A}"/>
              </a:ext>
            </a:extLst>
          </p:cNvPr>
          <p:cNvSpPr>
            <a:spLocks noGrp="1"/>
          </p:cNvSpPr>
          <p:nvPr>
            <p:ph idx="1"/>
          </p:nvPr>
        </p:nvSpPr>
        <p:spPr/>
        <p:txBody>
          <a:bodyPr/>
          <a:lstStyle/>
          <a:p>
            <a:pPr marL="0" indent="0">
              <a:buNone/>
            </a:pPr>
            <a:r>
              <a:rPr lang="en-ID"/>
              <a:t>Static means shared by all objects of the class.</a:t>
            </a:r>
          </a:p>
        </p:txBody>
      </p:sp>
      <p:sp>
        <p:nvSpPr>
          <p:cNvPr id="4" name="Slide Number Placeholder 3">
            <a:extLst>
              <a:ext uri="{FF2B5EF4-FFF2-40B4-BE49-F238E27FC236}">
                <a16:creationId xmlns:a16="http://schemas.microsoft.com/office/drawing/2014/main" id="{087F203D-7C27-46C3-896F-72E5F884A2C5}"/>
              </a:ext>
            </a:extLst>
          </p:cNvPr>
          <p:cNvSpPr>
            <a:spLocks noGrp="1"/>
          </p:cNvSpPr>
          <p:nvPr>
            <p:ph type="sldNum" sz="quarter" idx="12"/>
          </p:nvPr>
        </p:nvSpPr>
        <p:spPr/>
        <p:txBody>
          <a:bodyPr/>
          <a:lstStyle/>
          <a:p>
            <a:fld id="{B9F60111-A065-4401-9C4A-F47A749BAEFB}" type="slidenum">
              <a:rPr lang="en-ID" smtClean="0"/>
              <a:t>55</a:t>
            </a:fld>
            <a:endParaRPr lang="en-ID"/>
          </a:p>
        </p:txBody>
      </p:sp>
      <p:graphicFrame>
        <p:nvGraphicFramePr>
          <p:cNvPr id="7" name="Table 6">
            <a:extLst>
              <a:ext uri="{FF2B5EF4-FFF2-40B4-BE49-F238E27FC236}">
                <a16:creationId xmlns:a16="http://schemas.microsoft.com/office/drawing/2014/main" id="{902F93C5-59D2-4B24-9C21-FCD1974F1147}"/>
              </a:ext>
            </a:extLst>
          </p:cNvPr>
          <p:cNvGraphicFramePr>
            <a:graphicFrameLocks noGrp="1"/>
          </p:cNvGraphicFramePr>
          <p:nvPr>
            <p:extLst>
              <p:ext uri="{D42A27DB-BD31-4B8C-83A1-F6EECF244321}">
                <p14:modId xmlns:p14="http://schemas.microsoft.com/office/powerpoint/2010/main" val="2180028461"/>
              </p:ext>
            </p:extLst>
          </p:nvPr>
        </p:nvGraphicFramePr>
        <p:xfrm>
          <a:off x="1175839" y="3231151"/>
          <a:ext cx="4031343" cy="274320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p>
                      <a:pPr algn="ctr"/>
                      <a:r>
                        <a:rPr lang="en-ID" b="1" u="sng"/>
                        <a:t>numOfCubes: int</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p>
                      <a:pPr algn="ctr"/>
                      <a:r>
                        <a:rPr lang="en-ID" b="1" u="sng"/>
                        <a:t>getNumOfCubes(): int</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8" name="TextBox 7">
            <a:extLst>
              <a:ext uri="{FF2B5EF4-FFF2-40B4-BE49-F238E27FC236}">
                <a16:creationId xmlns:a16="http://schemas.microsoft.com/office/drawing/2014/main" id="{9D1EF1FD-8B5B-4E68-8BF8-859E434A55DE}"/>
              </a:ext>
            </a:extLst>
          </p:cNvPr>
          <p:cNvSpPr txBox="1"/>
          <p:nvPr/>
        </p:nvSpPr>
        <p:spPr>
          <a:xfrm>
            <a:off x="2182387" y="2833416"/>
            <a:ext cx="2018245" cy="369332"/>
          </a:xfrm>
          <a:prstGeom prst="rect">
            <a:avLst/>
          </a:prstGeom>
          <a:noFill/>
        </p:spPr>
        <p:txBody>
          <a:bodyPr wrap="none" rtlCol="0">
            <a:spAutoFit/>
          </a:bodyPr>
          <a:lstStyle/>
          <a:p>
            <a:r>
              <a:rPr lang="en-ID" b="1"/>
              <a:t>UML Class Diagram</a:t>
            </a:r>
          </a:p>
        </p:txBody>
      </p:sp>
      <p:cxnSp>
        <p:nvCxnSpPr>
          <p:cNvPr id="10" name="Straight Arrow Connector 9">
            <a:extLst>
              <a:ext uri="{FF2B5EF4-FFF2-40B4-BE49-F238E27FC236}">
                <a16:creationId xmlns:a16="http://schemas.microsoft.com/office/drawing/2014/main" id="{5FE3A5DB-B755-4D67-B688-BAFE6BCAA31E}"/>
              </a:ext>
            </a:extLst>
          </p:cNvPr>
          <p:cNvCxnSpPr/>
          <p:nvPr/>
        </p:nvCxnSpPr>
        <p:spPr>
          <a:xfrm flipV="1">
            <a:off x="4200632" y="3752850"/>
            <a:ext cx="2028718" cy="5524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E2BDA9E-047C-4B05-BFFA-AC1671144235}"/>
              </a:ext>
            </a:extLst>
          </p:cNvPr>
          <p:cNvSpPr txBox="1"/>
          <p:nvPr/>
        </p:nvSpPr>
        <p:spPr>
          <a:xfrm>
            <a:off x="6286500" y="3453935"/>
            <a:ext cx="2197076" cy="523220"/>
          </a:xfrm>
          <a:prstGeom prst="rect">
            <a:avLst/>
          </a:prstGeom>
          <a:solidFill>
            <a:schemeClr val="accent1">
              <a:lumMod val="20000"/>
              <a:lumOff val="80000"/>
            </a:schemeClr>
          </a:solidFill>
        </p:spPr>
        <p:txBody>
          <a:bodyPr wrap="none" rtlCol="0">
            <a:spAutoFit/>
          </a:bodyPr>
          <a:lstStyle/>
          <a:p>
            <a:r>
              <a:rPr lang="en-ID" sz="2800"/>
              <a:t>static variable</a:t>
            </a:r>
          </a:p>
        </p:txBody>
      </p:sp>
      <p:cxnSp>
        <p:nvCxnSpPr>
          <p:cNvPr id="9" name="Straight Arrow Connector 8">
            <a:extLst>
              <a:ext uri="{FF2B5EF4-FFF2-40B4-BE49-F238E27FC236}">
                <a16:creationId xmlns:a16="http://schemas.microsoft.com/office/drawing/2014/main" id="{84A8F212-5E61-4F9E-94FB-4540CA4B6A54}"/>
              </a:ext>
            </a:extLst>
          </p:cNvPr>
          <p:cNvCxnSpPr/>
          <p:nvPr/>
        </p:nvCxnSpPr>
        <p:spPr>
          <a:xfrm flipV="1">
            <a:off x="4257782" y="5235370"/>
            <a:ext cx="2028718" cy="5524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B5E2C1-262B-4AAD-A52E-CA02E535A5C5}"/>
              </a:ext>
            </a:extLst>
          </p:cNvPr>
          <p:cNvSpPr txBox="1"/>
          <p:nvPr/>
        </p:nvSpPr>
        <p:spPr>
          <a:xfrm>
            <a:off x="6286500" y="4964169"/>
            <a:ext cx="2192395" cy="523220"/>
          </a:xfrm>
          <a:prstGeom prst="rect">
            <a:avLst/>
          </a:prstGeom>
          <a:solidFill>
            <a:schemeClr val="accent1">
              <a:lumMod val="20000"/>
              <a:lumOff val="80000"/>
            </a:schemeClr>
          </a:solidFill>
        </p:spPr>
        <p:txBody>
          <a:bodyPr wrap="none" rtlCol="0">
            <a:spAutoFit/>
          </a:bodyPr>
          <a:lstStyle/>
          <a:p>
            <a:r>
              <a:rPr lang="en-ID" sz="2800"/>
              <a:t>static method</a:t>
            </a:r>
          </a:p>
        </p:txBody>
      </p:sp>
    </p:spTree>
    <p:extLst>
      <p:ext uri="{BB962C8B-B14F-4D97-AF65-F5344CB8AC3E}">
        <p14:creationId xmlns:p14="http://schemas.microsoft.com/office/powerpoint/2010/main" val="4196803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Cube.java with static var and method</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56</a:t>
            </a:fld>
            <a:endParaRPr lang="en-ID"/>
          </a:p>
        </p:txBody>
      </p:sp>
      <p:sp>
        <p:nvSpPr>
          <p:cNvPr id="5" name="Rectangle 4">
            <a:extLst>
              <a:ext uri="{FF2B5EF4-FFF2-40B4-BE49-F238E27FC236}">
                <a16:creationId xmlns:a16="http://schemas.microsoft.com/office/drawing/2014/main" id="{97237A5E-3384-4092-AC60-9D673475A621}"/>
              </a:ext>
            </a:extLst>
          </p:cNvPr>
          <p:cNvSpPr/>
          <p:nvPr/>
        </p:nvSpPr>
        <p:spPr>
          <a:xfrm>
            <a:off x="533400" y="1396940"/>
            <a:ext cx="11125200" cy="5324535"/>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static int numOfCubes = 0; </a:t>
            </a:r>
            <a:r>
              <a:rPr lang="en-ID" sz="2000">
                <a:highlight>
                  <a:srgbClr val="FFFF00"/>
                </a:highlight>
                <a:latin typeface="Consolas" panose="020B0609020204030204" pitchFamily="49" charset="0"/>
              </a:rPr>
              <a:t>// add this variable</a:t>
            </a:r>
          </a:p>
          <a:p>
            <a:endParaRPr lang="en-ID" sz="2000">
              <a:latin typeface="Consolas" panose="020B0609020204030204" pitchFamily="49" charset="0"/>
            </a:endParaRPr>
          </a:p>
          <a:p>
            <a:r>
              <a:rPr lang="en-ID" sz="2000">
                <a:latin typeface="Consolas" panose="020B0609020204030204" pitchFamily="49" charset="0"/>
              </a:rPr>
              <a:t>public Cube() {</a:t>
            </a:r>
          </a:p>
          <a:p>
            <a:r>
              <a:rPr lang="en-ID" sz="2000">
                <a:latin typeface="Consolas" panose="020B0609020204030204" pitchFamily="49" charset="0"/>
              </a:rPr>
              <a:t>	this.color = "White";</a:t>
            </a:r>
          </a:p>
          <a:p>
            <a:r>
              <a:rPr lang="en-ID" sz="2000">
                <a:latin typeface="Consolas" panose="020B0609020204030204" pitchFamily="49" charset="0"/>
              </a:rPr>
              <a:t>	this.length = 1.0;</a:t>
            </a:r>
          </a:p>
          <a:p>
            <a:r>
              <a:rPr lang="en-ID" sz="2000">
                <a:latin typeface="Consolas" panose="020B0609020204030204" pitchFamily="49" charset="0"/>
              </a:rPr>
              <a:t>	numOfCubes++; </a:t>
            </a:r>
            <a:r>
              <a:rPr lang="en-ID" sz="2000">
                <a:highlight>
                  <a:srgbClr val="FFFF00"/>
                </a:highlight>
                <a:latin typeface="Consolas" panose="020B0609020204030204" pitchFamily="49" charset="0"/>
              </a:rPr>
              <a:t>// add this line</a:t>
            </a:r>
          </a:p>
          <a:p>
            <a:r>
              <a:rPr lang="en-ID" sz="2000">
                <a:latin typeface="Consolas" panose="020B0609020204030204" pitchFamily="49" charset="0"/>
              </a:rPr>
              <a:t>}</a:t>
            </a:r>
          </a:p>
          <a:p>
            <a:endParaRPr lang="en-ID" sz="2000">
              <a:latin typeface="Consolas" panose="020B0609020204030204" pitchFamily="49" charset="0"/>
            </a:endParaRPr>
          </a:p>
          <a:p>
            <a:r>
              <a:rPr lang="en-ID" sz="2000">
                <a:latin typeface="Consolas" panose="020B0609020204030204" pitchFamily="49" charset="0"/>
              </a:rPr>
              <a:t>public Cube(String color, double length) {</a:t>
            </a:r>
          </a:p>
          <a:p>
            <a:r>
              <a:rPr lang="en-ID" sz="2000">
                <a:latin typeface="Consolas" panose="020B0609020204030204" pitchFamily="49" charset="0"/>
              </a:rPr>
              <a:t>	this.color = color;</a:t>
            </a:r>
          </a:p>
          <a:p>
            <a:r>
              <a:rPr lang="en-ID" sz="2000">
                <a:latin typeface="Consolas" panose="020B0609020204030204" pitchFamily="49" charset="0"/>
              </a:rPr>
              <a:t>	this.length = length;</a:t>
            </a:r>
          </a:p>
          <a:p>
            <a:r>
              <a:rPr lang="en-ID" sz="2000">
                <a:latin typeface="Consolas" panose="020B0609020204030204" pitchFamily="49" charset="0"/>
              </a:rPr>
              <a:t>	numOfCubes++; </a:t>
            </a:r>
            <a:r>
              <a:rPr lang="en-ID" sz="2000">
                <a:highlight>
                  <a:srgbClr val="FFFF00"/>
                </a:highlight>
                <a:latin typeface="Consolas" panose="020B0609020204030204" pitchFamily="49" charset="0"/>
              </a:rPr>
              <a:t>// add this line</a:t>
            </a:r>
          </a:p>
          <a:p>
            <a:r>
              <a:rPr lang="en-ID" sz="2000">
                <a:latin typeface="Consolas" panose="020B0609020204030204" pitchFamily="49" charset="0"/>
              </a:rPr>
              <a:t>}</a:t>
            </a:r>
          </a:p>
          <a:p>
            <a:endParaRPr lang="en-ID" sz="2000">
              <a:latin typeface="Consolas" panose="020B0609020204030204" pitchFamily="49" charset="0"/>
            </a:endParaRPr>
          </a:p>
          <a:p>
            <a:r>
              <a:rPr lang="en-ID" sz="2000">
                <a:latin typeface="Consolas" panose="020B0609020204030204" pitchFamily="49" charset="0"/>
              </a:rPr>
              <a:t>public static int getNumOfCubes() { </a:t>
            </a:r>
            <a:r>
              <a:rPr lang="en-ID" sz="2000">
                <a:highlight>
                  <a:srgbClr val="FFFF00"/>
                </a:highlight>
                <a:latin typeface="Consolas" panose="020B0609020204030204" pitchFamily="49" charset="0"/>
              </a:rPr>
              <a:t>// add this method</a:t>
            </a:r>
          </a:p>
          <a:p>
            <a:r>
              <a:rPr lang="en-ID" sz="2000">
                <a:latin typeface="Consolas" panose="020B0609020204030204" pitchFamily="49" charset="0"/>
              </a:rPr>
              <a:t>	return numOfCubes;</a:t>
            </a:r>
          </a:p>
          <a:p>
            <a:r>
              <a:rPr lang="en-ID" sz="2000">
                <a:latin typeface="Consolas" panose="020B0609020204030204" pitchFamily="49" charset="0"/>
              </a:rPr>
              <a:t>}</a:t>
            </a:r>
          </a:p>
        </p:txBody>
      </p:sp>
      <p:sp>
        <p:nvSpPr>
          <p:cNvPr id="6" name="TextBox 5">
            <a:extLst>
              <a:ext uri="{FF2B5EF4-FFF2-40B4-BE49-F238E27FC236}">
                <a16:creationId xmlns:a16="http://schemas.microsoft.com/office/drawing/2014/main" id="{D0592CFC-4858-4B43-B3BD-93F34E54B530}"/>
              </a:ext>
            </a:extLst>
          </p:cNvPr>
          <p:cNvSpPr txBox="1"/>
          <p:nvPr/>
        </p:nvSpPr>
        <p:spPr>
          <a:xfrm>
            <a:off x="6287157" y="2312712"/>
            <a:ext cx="5066643" cy="461665"/>
          </a:xfrm>
          <a:prstGeom prst="rect">
            <a:avLst/>
          </a:prstGeom>
          <a:solidFill>
            <a:schemeClr val="accent5">
              <a:lumMod val="40000"/>
              <a:lumOff val="60000"/>
            </a:schemeClr>
          </a:solidFill>
        </p:spPr>
        <p:txBody>
          <a:bodyPr wrap="none" rtlCol="0">
            <a:spAutoFit/>
          </a:bodyPr>
          <a:lstStyle/>
          <a:p>
            <a:r>
              <a:rPr lang="en-ID" sz="2400"/>
              <a:t>Edit the previous Cube.java accordingly</a:t>
            </a:r>
          </a:p>
        </p:txBody>
      </p:sp>
    </p:spTree>
    <p:extLst>
      <p:ext uri="{BB962C8B-B14F-4D97-AF65-F5344CB8AC3E}">
        <p14:creationId xmlns:p14="http://schemas.microsoft.com/office/powerpoint/2010/main" val="7263083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Cube.java with static var and method</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57</a:t>
            </a:fld>
            <a:endParaRPr lang="en-ID"/>
          </a:p>
        </p:txBody>
      </p:sp>
      <p:sp>
        <p:nvSpPr>
          <p:cNvPr id="5" name="Rectangle 4">
            <a:extLst>
              <a:ext uri="{FF2B5EF4-FFF2-40B4-BE49-F238E27FC236}">
                <a16:creationId xmlns:a16="http://schemas.microsoft.com/office/drawing/2014/main" id="{97237A5E-3384-4092-AC60-9D673475A621}"/>
              </a:ext>
            </a:extLst>
          </p:cNvPr>
          <p:cNvSpPr/>
          <p:nvPr/>
        </p:nvSpPr>
        <p:spPr>
          <a:xfrm>
            <a:off x="533400" y="1396940"/>
            <a:ext cx="11125200" cy="5324535"/>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static int numOfCubes = 0; </a:t>
            </a:r>
            <a:r>
              <a:rPr lang="en-ID" sz="2000">
                <a:highlight>
                  <a:srgbClr val="FFFF00"/>
                </a:highlight>
                <a:latin typeface="Consolas" panose="020B0609020204030204" pitchFamily="49" charset="0"/>
              </a:rPr>
              <a:t>// add this variable</a:t>
            </a:r>
          </a:p>
          <a:p>
            <a:endParaRPr lang="en-ID" sz="2000">
              <a:latin typeface="Consolas" panose="020B0609020204030204" pitchFamily="49" charset="0"/>
            </a:endParaRPr>
          </a:p>
          <a:p>
            <a:r>
              <a:rPr lang="en-ID" sz="2000">
                <a:latin typeface="Consolas" panose="020B0609020204030204" pitchFamily="49" charset="0"/>
              </a:rPr>
              <a:t>public Cube() {</a:t>
            </a:r>
          </a:p>
          <a:p>
            <a:r>
              <a:rPr lang="en-ID" sz="2000">
                <a:latin typeface="Consolas" panose="020B0609020204030204" pitchFamily="49" charset="0"/>
              </a:rPr>
              <a:t>	this.color = "White";</a:t>
            </a:r>
          </a:p>
          <a:p>
            <a:r>
              <a:rPr lang="en-ID" sz="2000">
                <a:latin typeface="Consolas" panose="020B0609020204030204" pitchFamily="49" charset="0"/>
              </a:rPr>
              <a:t>	this.length = 1.0;</a:t>
            </a:r>
          </a:p>
          <a:p>
            <a:r>
              <a:rPr lang="en-ID" sz="2000">
                <a:latin typeface="Consolas" panose="020B0609020204030204" pitchFamily="49" charset="0"/>
              </a:rPr>
              <a:t>	numOfCubes++; </a:t>
            </a:r>
            <a:r>
              <a:rPr lang="en-ID" sz="2000">
                <a:highlight>
                  <a:srgbClr val="FFFF00"/>
                </a:highlight>
                <a:latin typeface="Consolas" panose="020B0609020204030204" pitchFamily="49" charset="0"/>
              </a:rPr>
              <a:t>// add this line</a:t>
            </a:r>
          </a:p>
          <a:p>
            <a:r>
              <a:rPr lang="en-ID" sz="2000">
                <a:latin typeface="Consolas" panose="020B0609020204030204" pitchFamily="49" charset="0"/>
              </a:rPr>
              <a:t>}</a:t>
            </a:r>
          </a:p>
          <a:p>
            <a:endParaRPr lang="en-ID" sz="2000">
              <a:latin typeface="Consolas" panose="020B0609020204030204" pitchFamily="49" charset="0"/>
            </a:endParaRPr>
          </a:p>
          <a:p>
            <a:r>
              <a:rPr lang="en-ID" sz="2000">
                <a:latin typeface="Consolas" panose="020B0609020204030204" pitchFamily="49" charset="0"/>
              </a:rPr>
              <a:t>public Cube(String color, double length) {</a:t>
            </a:r>
          </a:p>
          <a:p>
            <a:r>
              <a:rPr lang="en-ID" sz="2000">
                <a:latin typeface="Consolas" panose="020B0609020204030204" pitchFamily="49" charset="0"/>
              </a:rPr>
              <a:t>	this.color = color;</a:t>
            </a:r>
          </a:p>
          <a:p>
            <a:r>
              <a:rPr lang="en-ID" sz="2000">
                <a:latin typeface="Consolas" panose="020B0609020204030204" pitchFamily="49" charset="0"/>
              </a:rPr>
              <a:t>	this.length = length;</a:t>
            </a:r>
          </a:p>
          <a:p>
            <a:r>
              <a:rPr lang="en-ID" sz="2000">
                <a:latin typeface="Consolas" panose="020B0609020204030204" pitchFamily="49" charset="0"/>
              </a:rPr>
              <a:t>	numOfCubes++; </a:t>
            </a:r>
            <a:r>
              <a:rPr lang="en-ID" sz="2000">
                <a:highlight>
                  <a:srgbClr val="FFFF00"/>
                </a:highlight>
                <a:latin typeface="Consolas" panose="020B0609020204030204" pitchFamily="49" charset="0"/>
              </a:rPr>
              <a:t>// add this line</a:t>
            </a:r>
          </a:p>
          <a:p>
            <a:r>
              <a:rPr lang="en-ID" sz="2000">
                <a:latin typeface="Consolas" panose="020B0609020204030204" pitchFamily="49" charset="0"/>
              </a:rPr>
              <a:t>}</a:t>
            </a:r>
          </a:p>
          <a:p>
            <a:endParaRPr lang="en-ID" sz="2000">
              <a:latin typeface="Consolas" panose="020B0609020204030204" pitchFamily="49" charset="0"/>
            </a:endParaRPr>
          </a:p>
          <a:p>
            <a:r>
              <a:rPr lang="en-ID" sz="2000">
                <a:latin typeface="Consolas" panose="020B0609020204030204" pitchFamily="49" charset="0"/>
              </a:rPr>
              <a:t>public static int getNumOfCubes() { </a:t>
            </a:r>
            <a:r>
              <a:rPr lang="en-ID" sz="2000">
                <a:highlight>
                  <a:srgbClr val="FFFF00"/>
                </a:highlight>
                <a:latin typeface="Consolas" panose="020B0609020204030204" pitchFamily="49" charset="0"/>
              </a:rPr>
              <a:t>// add this method</a:t>
            </a:r>
          </a:p>
          <a:p>
            <a:r>
              <a:rPr lang="en-ID" sz="2000">
                <a:latin typeface="Consolas" panose="020B0609020204030204" pitchFamily="49" charset="0"/>
              </a:rPr>
              <a:t>	return numOfCubes;</a:t>
            </a:r>
          </a:p>
          <a:p>
            <a:r>
              <a:rPr lang="en-ID" sz="2000">
                <a:latin typeface="Consolas" panose="020B0609020204030204" pitchFamily="49" charset="0"/>
              </a:rPr>
              <a:t>}</a:t>
            </a:r>
          </a:p>
        </p:txBody>
      </p:sp>
      <p:sp>
        <p:nvSpPr>
          <p:cNvPr id="6" name="TextBox 5">
            <a:extLst>
              <a:ext uri="{FF2B5EF4-FFF2-40B4-BE49-F238E27FC236}">
                <a16:creationId xmlns:a16="http://schemas.microsoft.com/office/drawing/2014/main" id="{D0592CFC-4858-4B43-B3BD-93F34E54B530}"/>
              </a:ext>
            </a:extLst>
          </p:cNvPr>
          <p:cNvSpPr txBox="1"/>
          <p:nvPr/>
        </p:nvSpPr>
        <p:spPr>
          <a:xfrm>
            <a:off x="6287157" y="2312712"/>
            <a:ext cx="5066643" cy="461665"/>
          </a:xfrm>
          <a:prstGeom prst="rect">
            <a:avLst/>
          </a:prstGeom>
          <a:solidFill>
            <a:schemeClr val="accent5">
              <a:lumMod val="40000"/>
              <a:lumOff val="60000"/>
            </a:schemeClr>
          </a:solidFill>
        </p:spPr>
        <p:txBody>
          <a:bodyPr wrap="none" rtlCol="0">
            <a:spAutoFit/>
          </a:bodyPr>
          <a:lstStyle/>
          <a:p>
            <a:r>
              <a:rPr lang="en-ID" sz="2400"/>
              <a:t>Edit the previous Cube.java accordingly</a:t>
            </a:r>
          </a:p>
        </p:txBody>
      </p:sp>
      <p:sp>
        <p:nvSpPr>
          <p:cNvPr id="7" name="TextBox 6">
            <a:extLst>
              <a:ext uri="{FF2B5EF4-FFF2-40B4-BE49-F238E27FC236}">
                <a16:creationId xmlns:a16="http://schemas.microsoft.com/office/drawing/2014/main" id="{D0592CFC-4858-4B43-B3BD-93F34E54B530}"/>
              </a:ext>
            </a:extLst>
          </p:cNvPr>
          <p:cNvSpPr txBox="1"/>
          <p:nvPr/>
        </p:nvSpPr>
        <p:spPr>
          <a:xfrm>
            <a:off x="4538185" y="6125517"/>
            <a:ext cx="7307385" cy="461665"/>
          </a:xfrm>
          <a:prstGeom prst="rect">
            <a:avLst/>
          </a:prstGeom>
          <a:solidFill>
            <a:schemeClr val="accent4"/>
          </a:solidFill>
        </p:spPr>
        <p:txBody>
          <a:bodyPr wrap="none" rtlCol="0">
            <a:spAutoFit/>
          </a:bodyPr>
          <a:lstStyle/>
          <a:p>
            <a:r>
              <a:rPr lang="en-ID" sz="2400"/>
              <a:t>All variables appearing in a static method, must be static!</a:t>
            </a:r>
          </a:p>
        </p:txBody>
      </p:sp>
    </p:spTree>
    <p:extLst>
      <p:ext uri="{BB962C8B-B14F-4D97-AF65-F5344CB8AC3E}">
        <p14:creationId xmlns:p14="http://schemas.microsoft.com/office/powerpoint/2010/main" val="3674119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Cube.java with static var and method</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58</a:t>
            </a:fld>
            <a:endParaRPr lang="en-ID"/>
          </a:p>
        </p:txBody>
      </p:sp>
      <p:sp>
        <p:nvSpPr>
          <p:cNvPr id="5" name="Rectangle 4">
            <a:extLst>
              <a:ext uri="{FF2B5EF4-FFF2-40B4-BE49-F238E27FC236}">
                <a16:creationId xmlns:a16="http://schemas.microsoft.com/office/drawing/2014/main" id="{97237A5E-3384-4092-AC60-9D673475A621}"/>
              </a:ext>
            </a:extLst>
          </p:cNvPr>
          <p:cNvSpPr/>
          <p:nvPr/>
        </p:nvSpPr>
        <p:spPr>
          <a:xfrm>
            <a:off x="533400" y="1396940"/>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System.out.println(Cube.getNumOfCubes());</a:t>
            </a:r>
          </a:p>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System.out.println(cube1.numOfCubes);</a:t>
            </a:r>
          </a:p>
          <a:p>
            <a:r>
              <a:rPr lang="en-ID" sz="2400">
                <a:latin typeface="Consolas" panose="020B0609020204030204" pitchFamily="49" charset="0"/>
              </a:rPr>
              <a:t>System.out.println(cube2.numOfCubes);</a:t>
            </a:r>
          </a:p>
          <a:p>
            <a:r>
              <a:rPr lang="en-ID" sz="2400">
                <a:latin typeface="Consolas" panose="020B0609020204030204" pitchFamily="49" charset="0"/>
              </a:rPr>
              <a:t>System.out.println(Cube.numOfCubes);</a:t>
            </a:r>
          </a:p>
          <a:p>
            <a:r>
              <a:rPr lang="en-ID" sz="2400">
                <a:latin typeface="Consolas" panose="020B0609020204030204" pitchFamily="49" charset="0"/>
              </a:rPr>
              <a:t>System.out.println(Cube.getNumOfCubes());</a:t>
            </a:r>
          </a:p>
        </p:txBody>
      </p:sp>
      <p:sp>
        <p:nvSpPr>
          <p:cNvPr id="3" name="Rectangle 2">
            <a:extLst>
              <a:ext uri="{FF2B5EF4-FFF2-40B4-BE49-F238E27FC236}">
                <a16:creationId xmlns:a16="http://schemas.microsoft.com/office/drawing/2014/main" id="{74EF154E-C8E7-4DBB-8BE6-B37ED358720A}"/>
              </a:ext>
            </a:extLst>
          </p:cNvPr>
          <p:cNvSpPr/>
          <p:nvPr/>
        </p:nvSpPr>
        <p:spPr>
          <a:xfrm>
            <a:off x="533400" y="4184551"/>
            <a:ext cx="6096000" cy="461665"/>
          </a:xfrm>
          <a:prstGeom prst="rect">
            <a:avLst/>
          </a:prstGeom>
        </p:spPr>
        <p:txBody>
          <a:bodyPr>
            <a:spAutoFit/>
          </a:bodyPr>
          <a:lstStyle/>
          <a:p>
            <a:r>
              <a:rPr lang="en-ID" sz="2400" b="1">
                <a:solidFill>
                  <a:srgbClr val="000000"/>
                </a:solidFill>
                <a:latin typeface="Consolas" panose="020B0609020204030204" pitchFamily="49" charset="0"/>
              </a:rPr>
              <a:t>Output:</a:t>
            </a:r>
          </a:p>
        </p:txBody>
      </p:sp>
    </p:spTree>
    <p:extLst>
      <p:ext uri="{BB962C8B-B14F-4D97-AF65-F5344CB8AC3E}">
        <p14:creationId xmlns:p14="http://schemas.microsoft.com/office/powerpoint/2010/main" val="25002327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Cube.java with static var and method</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59</a:t>
            </a:fld>
            <a:endParaRPr lang="en-ID"/>
          </a:p>
        </p:txBody>
      </p:sp>
      <p:sp>
        <p:nvSpPr>
          <p:cNvPr id="5" name="Rectangle 4">
            <a:extLst>
              <a:ext uri="{FF2B5EF4-FFF2-40B4-BE49-F238E27FC236}">
                <a16:creationId xmlns:a16="http://schemas.microsoft.com/office/drawing/2014/main" id="{97237A5E-3384-4092-AC60-9D673475A621}"/>
              </a:ext>
            </a:extLst>
          </p:cNvPr>
          <p:cNvSpPr/>
          <p:nvPr/>
        </p:nvSpPr>
        <p:spPr>
          <a:xfrm>
            <a:off x="533400" y="1396940"/>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System.out.println(Cube.getNumOfCubes());</a:t>
            </a:r>
          </a:p>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System.out.println(cube1.numOfCubes);</a:t>
            </a:r>
          </a:p>
          <a:p>
            <a:r>
              <a:rPr lang="en-ID" sz="2400">
                <a:latin typeface="Consolas" panose="020B0609020204030204" pitchFamily="49" charset="0"/>
              </a:rPr>
              <a:t>System.out.println(cube2.numOfCubes);</a:t>
            </a:r>
          </a:p>
          <a:p>
            <a:r>
              <a:rPr lang="en-ID" sz="2400">
                <a:latin typeface="Consolas" panose="020B0609020204030204" pitchFamily="49" charset="0"/>
              </a:rPr>
              <a:t>System.out.println(Cube.numOfCubes);</a:t>
            </a:r>
          </a:p>
          <a:p>
            <a:r>
              <a:rPr lang="en-ID" sz="2400">
                <a:latin typeface="Consolas" panose="020B0609020204030204" pitchFamily="49" charset="0"/>
              </a:rPr>
              <a:t>System.out.println(Cube.getNumOfCubes());</a:t>
            </a:r>
          </a:p>
        </p:txBody>
      </p:sp>
      <p:sp>
        <p:nvSpPr>
          <p:cNvPr id="3" name="Rectangle 2">
            <a:extLst>
              <a:ext uri="{FF2B5EF4-FFF2-40B4-BE49-F238E27FC236}">
                <a16:creationId xmlns:a16="http://schemas.microsoft.com/office/drawing/2014/main" id="{74EF154E-C8E7-4DBB-8BE6-B37ED358720A}"/>
              </a:ext>
            </a:extLst>
          </p:cNvPr>
          <p:cNvSpPr/>
          <p:nvPr/>
        </p:nvSpPr>
        <p:spPr>
          <a:xfrm>
            <a:off x="533400" y="4184551"/>
            <a:ext cx="6096000" cy="2308324"/>
          </a:xfrm>
          <a:prstGeom prst="rect">
            <a:avLst/>
          </a:prstGeom>
        </p:spPr>
        <p:txBody>
          <a:bodyPr>
            <a:spAutoFit/>
          </a:bodyPr>
          <a:lstStyle/>
          <a:p>
            <a:r>
              <a:rPr lang="en-ID" sz="2400" b="1">
                <a:solidFill>
                  <a:srgbClr val="000000"/>
                </a:solidFill>
                <a:latin typeface="Consolas" panose="020B0609020204030204" pitchFamily="49" charset="0"/>
              </a:rPr>
              <a:t>Output:</a:t>
            </a:r>
          </a:p>
          <a:p>
            <a:r>
              <a:rPr lang="en-ID" sz="2400">
                <a:solidFill>
                  <a:srgbClr val="000000"/>
                </a:solidFill>
                <a:latin typeface="Consolas" panose="020B0609020204030204" pitchFamily="49" charset="0"/>
              </a:rPr>
              <a:t>0</a:t>
            </a:r>
          </a:p>
          <a:p>
            <a:r>
              <a:rPr lang="en-ID" sz="2400">
                <a:solidFill>
                  <a:srgbClr val="000000"/>
                </a:solidFill>
                <a:latin typeface="Consolas" panose="020B0609020204030204" pitchFamily="49" charset="0"/>
              </a:rPr>
              <a:t>2</a:t>
            </a:r>
          </a:p>
          <a:p>
            <a:r>
              <a:rPr lang="en-ID" sz="2400">
                <a:solidFill>
                  <a:srgbClr val="000000"/>
                </a:solidFill>
                <a:latin typeface="Consolas" panose="020B0609020204030204" pitchFamily="49" charset="0"/>
              </a:rPr>
              <a:t>2</a:t>
            </a:r>
          </a:p>
          <a:p>
            <a:r>
              <a:rPr lang="en-ID" sz="2400">
                <a:solidFill>
                  <a:srgbClr val="000000"/>
                </a:solidFill>
                <a:latin typeface="Consolas" panose="020B0609020204030204" pitchFamily="49" charset="0"/>
              </a:rPr>
              <a:t>2</a:t>
            </a:r>
          </a:p>
          <a:p>
            <a:r>
              <a:rPr lang="en-ID" sz="2400">
                <a:solidFill>
                  <a:srgbClr val="000000"/>
                </a:solidFill>
                <a:latin typeface="Consolas" panose="020B0609020204030204" pitchFamily="49" charset="0"/>
              </a:rPr>
              <a:t>2</a:t>
            </a:r>
            <a:endParaRPr lang="en-ID" sz="2400"/>
          </a:p>
        </p:txBody>
      </p:sp>
    </p:spTree>
    <p:extLst>
      <p:ext uri="{BB962C8B-B14F-4D97-AF65-F5344CB8AC3E}">
        <p14:creationId xmlns:p14="http://schemas.microsoft.com/office/powerpoint/2010/main" val="201202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FBBE2B-BD85-427D-AFE2-610274550272}"/>
              </a:ext>
            </a:extLst>
          </p:cNvPr>
          <p:cNvPicPr>
            <a:picLocks noChangeAspect="1"/>
          </p:cNvPicPr>
          <p:nvPr/>
        </p:nvPicPr>
        <p:blipFill>
          <a:blip r:embed="rId3"/>
          <a:stretch>
            <a:fillRect/>
          </a:stretch>
        </p:blipFill>
        <p:spPr>
          <a:xfrm>
            <a:off x="123706" y="2512102"/>
            <a:ext cx="7997944" cy="3650344"/>
          </a:xfrm>
          <a:prstGeom prst="rect">
            <a:avLst/>
          </a:prstGeom>
        </p:spPr>
      </p:pic>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without using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6</a:t>
            </a:fld>
            <a:endParaRPr lang="en-ID"/>
          </a:p>
        </p:txBody>
      </p:sp>
      <p:sp>
        <p:nvSpPr>
          <p:cNvPr id="6" name="TextBox 5">
            <a:extLst>
              <a:ext uri="{FF2B5EF4-FFF2-40B4-BE49-F238E27FC236}">
                <a16:creationId xmlns:a16="http://schemas.microsoft.com/office/drawing/2014/main" id="{56BE7470-1465-48DF-8BC6-757BB46849A1}"/>
              </a:ext>
            </a:extLst>
          </p:cNvPr>
          <p:cNvSpPr txBox="1"/>
          <p:nvPr/>
        </p:nvSpPr>
        <p:spPr>
          <a:xfrm>
            <a:off x="3497204" y="3969769"/>
            <a:ext cx="4006682" cy="523220"/>
          </a:xfrm>
          <a:prstGeom prst="rect">
            <a:avLst/>
          </a:prstGeom>
          <a:solidFill>
            <a:srgbClr val="FF0000"/>
          </a:solidFill>
        </p:spPr>
        <p:txBody>
          <a:bodyPr wrap="square" rtlCol="0">
            <a:spAutoFit/>
          </a:bodyPr>
          <a:lstStyle/>
          <a:p>
            <a:r>
              <a:rPr lang="en-ID" sz="2800">
                <a:solidFill>
                  <a:schemeClr val="bg1"/>
                </a:solidFill>
              </a:rPr>
              <a:t>It's cumbersome (= ribet)!</a:t>
            </a:r>
          </a:p>
        </p:txBody>
      </p:sp>
    </p:spTree>
    <p:extLst>
      <p:ext uri="{BB962C8B-B14F-4D97-AF65-F5344CB8AC3E}">
        <p14:creationId xmlns:p14="http://schemas.microsoft.com/office/powerpoint/2010/main" val="1056372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Cube.java with static constant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60</a:t>
            </a:fld>
            <a:endParaRPr lang="en-ID"/>
          </a:p>
        </p:txBody>
      </p:sp>
      <p:sp>
        <p:nvSpPr>
          <p:cNvPr id="5" name="Rectangle 4">
            <a:extLst>
              <a:ext uri="{FF2B5EF4-FFF2-40B4-BE49-F238E27FC236}">
                <a16:creationId xmlns:a16="http://schemas.microsoft.com/office/drawing/2014/main" id="{97237A5E-3384-4092-AC60-9D673475A621}"/>
              </a:ext>
            </a:extLst>
          </p:cNvPr>
          <p:cNvSpPr/>
          <p:nvPr/>
        </p:nvSpPr>
        <p:spPr>
          <a:xfrm>
            <a:off x="533400" y="1690688"/>
            <a:ext cx="11125200" cy="461665"/>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static final String CUBE_MATERIAL = "Silver";</a:t>
            </a:r>
          </a:p>
        </p:txBody>
      </p:sp>
      <p:sp>
        <p:nvSpPr>
          <p:cNvPr id="6" name="TextBox 5">
            <a:extLst>
              <a:ext uri="{FF2B5EF4-FFF2-40B4-BE49-F238E27FC236}">
                <a16:creationId xmlns:a16="http://schemas.microsoft.com/office/drawing/2014/main" id="{28C99334-6A86-4DAE-BD8A-DD75856EFF17}"/>
              </a:ext>
            </a:extLst>
          </p:cNvPr>
          <p:cNvSpPr txBox="1"/>
          <p:nvPr/>
        </p:nvSpPr>
        <p:spPr>
          <a:xfrm>
            <a:off x="6955283" y="2072643"/>
            <a:ext cx="5066643" cy="461665"/>
          </a:xfrm>
          <a:prstGeom prst="rect">
            <a:avLst/>
          </a:prstGeom>
          <a:solidFill>
            <a:schemeClr val="accent5">
              <a:lumMod val="40000"/>
              <a:lumOff val="60000"/>
            </a:schemeClr>
          </a:solidFill>
        </p:spPr>
        <p:txBody>
          <a:bodyPr wrap="none" rtlCol="0">
            <a:spAutoFit/>
          </a:bodyPr>
          <a:lstStyle/>
          <a:p>
            <a:r>
              <a:rPr lang="en-ID" sz="2400"/>
              <a:t>Edit the previous Cube.java accordingly</a:t>
            </a:r>
          </a:p>
        </p:txBody>
      </p:sp>
      <p:sp>
        <p:nvSpPr>
          <p:cNvPr id="7" name="Rectangle 6">
            <a:extLst>
              <a:ext uri="{FF2B5EF4-FFF2-40B4-BE49-F238E27FC236}">
                <a16:creationId xmlns:a16="http://schemas.microsoft.com/office/drawing/2014/main" id="{6BA1E453-5A0F-467C-98EC-FBC2CDF43978}"/>
              </a:ext>
            </a:extLst>
          </p:cNvPr>
          <p:cNvSpPr/>
          <p:nvPr/>
        </p:nvSpPr>
        <p:spPr>
          <a:xfrm>
            <a:off x="533400" y="2886769"/>
            <a:ext cx="11125200" cy="1938992"/>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Cube cube1 = new Cube();</a:t>
            </a:r>
          </a:p>
          <a:p>
            <a:r>
              <a:rPr lang="en-ID" sz="2400">
                <a:latin typeface="Consolas" panose="020B0609020204030204" pitchFamily="49" charset="0"/>
              </a:rPr>
              <a:t>Cube cube2 = new Cube("Blue", 4.0);</a:t>
            </a:r>
          </a:p>
          <a:p>
            <a:r>
              <a:rPr lang="en-ID" sz="2400">
                <a:latin typeface="Consolas" panose="020B0609020204030204" pitchFamily="49" charset="0"/>
              </a:rPr>
              <a:t>System.out.println(cube1.CUBE_MATERIAL);</a:t>
            </a:r>
          </a:p>
          <a:p>
            <a:r>
              <a:rPr lang="en-ID" sz="2400">
                <a:latin typeface="Consolas" panose="020B0609020204030204" pitchFamily="49" charset="0"/>
              </a:rPr>
              <a:t>System.out.println(cube2.CUBE_MATERIAL);</a:t>
            </a:r>
          </a:p>
          <a:p>
            <a:r>
              <a:rPr lang="en-ID" sz="2400">
                <a:latin typeface="Consolas" panose="020B0609020204030204" pitchFamily="49" charset="0"/>
              </a:rPr>
              <a:t>System.out.println(Cube.CUBE_MATERIAL);</a:t>
            </a:r>
          </a:p>
        </p:txBody>
      </p:sp>
      <p:sp>
        <p:nvSpPr>
          <p:cNvPr id="8" name="Rectangle 7">
            <a:extLst>
              <a:ext uri="{FF2B5EF4-FFF2-40B4-BE49-F238E27FC236}">
                <a16:creationId xmlns:a16="http://schemas.microsoft.com/office/drawing/2014/main" id="{F6032B16-03CC-4506-A2AD-08F0D1CE1E5E}"/>
              </a:ext>
            </a:extLst>
          </p:cNvPr>
          <p:cNvSpPr/>
          <p:nvPr/>
        </p:nvSpPr>
        <p:spPr>
          <a:xfrm>
            <a:off x="533400" y="5005744"/>
            <a:ext cx="6096000" cy="1569660"/>
          </a:xfrm>
          <a:prstGeom prst="rect">
            <a:avLst/>
          </a:prstGeom>
        </p:spPr>
        <p:txBody>
          <a:bodyPr>
            <a:spAutoFit/>
          </a:bodyPr>
          <a:lstStyle/>
          <a:p>
            <a:r>
              <a:rPr lang="en-ID" sz="2400" b="1">
                <a:solidFill>
                  <a:srgbClr val="000000"/>
                </a:solidFill>
                <a:latin typeface="Consolas" panose="020B0609020204030204" pitchFamily="49" charset="0"/>
              </a:rPr>
              <a:t>Output:</a:t>
            </a:r>
          </a:p>
          <a:p>
            <a:r>
              <a:rPr lang="en-ID" sz="2400">
                <a:solidFill>
                  <a:srgbClr val="000000"/>
                </a:solidFill>
                <a:latin typeface="Consolas" panose="020B0609020204030204" pitchFamily="49" charset="0"/>
              </a:rPr>
              <a:t>Silver</a:t>
            </a:r>
          </a:p>
          <a:p>
            <a:r>
              <a:rPr lang="en-ID" sz="2400">
                <a:solidFill>
                  <a:srgbClr val="000000"/>
                </a:solidFill>
                <a:latin typeface="Consolas" panose="020B0609020204030204" pitchFamily="49" charset="0"/>
              </a:rPr>
              <a:t>Silver</a:t>
            </a:r>
          </a:p>
          <a:p>
            <a:r>
              <a:rPr lang="en-ID" sz="2400">
                <a:solidFill>
                  <a:srgbClr val="000000"/>
                </a:solidFill>
                <a:latin typeface="Consolas" panose="020B0609020204030204" pitchFamily="49" charset="0"/>
              </a:rPr>
              <a:t>Silver</a:t>
            </a:r>
            <a:endParaRPr lang="en-ID" sz="2400"/>
          </a:p>
        </p:txBody>
      </p:sp>
    </p:spTree>
    <p:extLst>
      <p:ext uri="{BB962C8B-B14F-4D97-AF65-F5344CB8AC3E}">
        <p14:creationId xmlns:p14="http://schemas.microsoft.com/office/powerpoint/2010/main" val="427384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Autofit/>
          </a:bodyPr>
          <a:lstStyle/>
          <a:p>
            <a:r>
              <a:rPr lang="en-ID" sz="3600"/>
              <a:t>Quiz time: Create a class of Time, </a:t>
            </a:r>
            <a:br>
              <a:rPr lang="en-ID" sz="3600"/>
            </a:br>
            <a:r>
              <a:rPr lang="en-ID" sz="3600"/>
              <a:t>storing hours (int), minutes (int), and seconds (double).</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61</a:t>
            </a:fld>
            <a:endParaRPr lang="en-ID"/>
          </a:p>
        </p:txBody>
      </p:sp>
    </p:spTree>
    <p:extLst>
      <p:ext uri="{BB962C8B-B14F-4D97-AF65-F5344CB8AC3E}">
        <p14:creationId xmlns:p14="http://schemas.microsoft.com/office/powerpoint/2010/main" val="29772896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62</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Time {</a:t>
            </a:r>
          </a:p>
          <a:p>
            <a:r>
              <a:rPr lang="en-ID" sz="2400">
                <a:latin typeface="Consolas" panose="020B0609020204030204" pitchFamily="49" charset="0"/>
              </a:rPr>
              <a:t>	</a:t>
            </a:r>
          </a:p>
          <a:p>
            <a:r>
              <a:rPr lang="en-ID" sz="2400">
                <a:latin typeface="Consolas" panose="020B0609020204030204" pitchFamily="49" charset="0"/>
              </a:rPr>
              <a:t>	int hour;</a:t>
            </a:r>
          </a:p>
          <a:p>
            <a:r>
              <a:rPr lang="en-ID" sz="2400">
                <a:latin typeface="Consolas" panose="020B0609020204030204" pitchFamily="49" charset="0"/>
              </a:rPr>
              <a:t>	int minute;</a:t>
            </a:r>
          </a:p>
          <a:p>
            <a:r>
              <a:rPr lang="en-ID" sz="2400">
                <a:latin typeface="Consolas" panose="020B0609020204030204" pitchFamily="49" charset="0"/>
              </a:rPr>
              <a:t>	double second;</a:t>
            </a:r>
          </a:p>
          <a:p>
            <a:r>
              <a:rPr lang="en-ID" sz="2400">
                <a:latin typeface="Consolas" panose="020B0609020204030204" pitchFamily="49" charset="0"/>
              </a:rPr>
              <a:t>	</a:t>
            </a:r>
          </a:p>
          <a:p>
            <a:r>
              <a:rPr lang="en-ID" sz="2400">
                <a:latin typeface="Consolas" panose="020B0609020204030204" pitchFamily="49" charset="0"/>
              </a:rPr>
              <a:t>}</a:t>
            </a:r>
          </a:p>
        </p:txBody>
      </p:sp>
      <p:sp>
        <p:nvSpPr>
          <p:cNvPr id="7" name="Title 1">
            <a:extLst>
              <a:ext uri="{FF2B5EF4-FFF2-40B4-BE49-F238E27FC236}">
                <a16:creationId xmlns:a16="http://schemas.microsoft.com/office/drawing/2014/main" id="{69E33F8F-4508-41EF-8050-43D0EC084DC9}"/>
              </a:ext>
            </a:extLst>
          </p:cNvPr>
          <p:cNvSpPr>
            <a:spLocks noGrp="1"/>
          </p:cNvSpPr>
          <p:nvPr>
            <p:ph type="title"/>
          </p:nvPr>
        </p:nvSpPr>
        <p:spPr>
          <a:xfrm>
            <a:off x="838200" y="365125"/>
            <a:ext cx="10515600" cy="1325563"/>
          </a:xfrm>
        </p:spPr>
        <p:txBody>
          <a:bodyPr>
            <a:noAutofit/>
          </a:bodyPr>
          <a:lstStyle/>
          <a:p>
            <a:r>
              <a:rPr lang="en-ID" sz="3600"/>
              <a:t>Quiz time: Create a class of Time, </a:t>
            </a:r>
            <a:br>
              <a:rPr lang="en-ID" sz="3600"/>
            </a:br>
            <a:r>
              <a:rPr lang="en-ID" sz="3600"/>
              <a:t>storing hours (int), minutes (int), and seconds (double).</a:t>
            </a:r>
          </a:p>
        </p:txBody>
      </p:sp>
    </p:spTree>
    <p:extLst>
      <p:ext uri="{BB962C8B-B14F-4D97-AF65-F5344CB8AC3E}">
        <p14:creationId xmlns:p14="http://schemas.microsoft.com/office/powerpoint/2010/main" val="925776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63</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Time {</a:t>
            </a:r>
          </a:p>
          <a:p>
            <a:r>
              <a:rPr lang="en-ID" sz="2400">
                <a:latin typeface="Consolas" panose="020B0609020204030204" pitchFamily="49" charset="0"/>
              </a:rPr>
              <a:t>	</a:t>
            </a:r>
          </a:p>
          <a:p>
            <a:r>
              <a:rPr lang="en-ID" sz="2400">
                <a:latin typeface="Consolas" panose="020B0609020204030204" pitchFamily="49" charset="0"/>
              </a:rPr>
              <a:t>	int hour;</a:t>
            </a:r>
          </a:p>
          <a:p>
            <a:r>
              <a:rPr lang="en-ID" sz="2400">
                <a:latin typeface="Consolas" panose="020B0609020204030204" pitchFamily="49" charset="0"/>
              </a:rPr>
              <a:t>	int minute;</a:t>
            </a:r>
          </a:p>
          <a:p>
            <a:r>
              <a:rPr lang="en-ID" sz="2400">
                <a:latin typeface="Consolas" panose="020B0609020204030204" pitchFamily="49" charset="0"/>
              </a:rPr>
              <a:t>	double second;</a:t>
            </a:r>
          </a:p>
          <a:p>
            <a:r>
              <a:rPr lang="en-ID" sz="2400">
                <a:latin typeface="Consolas" panose="020B0609020204030204" pitchFamily="49" charset="0"/>
              </a:rPr>
              <a:t>	</a:t>
            </a:r>
          </a:p>
          <a:p>
            <a:r>
              <a:rPr lang="en-ID" sz="2400">
                <a:latin typeface="Consolas" panose="020B0609020204030204" pitchFamily="49" charset="0"/>
              </a:rPr>
              <a:t>}</a:t>
            </a:r>
          </a:p>
        </p:txBody>
      </p:sp>
      <p:sp>
        <p:nvSpPr>
          <p:cNvPr id="3" name="TextBox 2">
            <a:extLst>
              <a:ext uri="{FF2B5EF4-FFF2-40B4-BE49-F238E27FC236}">
                <a16:creationId xmlns:a16="http://schemas.microsoft.com/office/drawing/2014/main" id="{77E88124-21B9-4D36-A8AA-1FC8BBAECDA2}"/>
              </a:ext>
            </a:extLst>
          </p:cNvPr>
          <p:cNvSpPr txBox="1"/>
          <p:nvPr/>
        </p:nvSpPr>
        <p:spPr>
          <a:xfrm>
            <a:off x="4226944" y="2844225"/>
            <a:ext cx="4528484" cy="584775"/>
          </a:xfrm>
          <a:prstGeom prst="rect">
            <a:avLst/>
          </a:prstGeom>
          <a:solidFill>
            <a:schemeClr val="accent6">
              <a:lumMod val="40000"/>
              <a:lumOff val="60000"/>
            </a:schemeClr>
          </a:solidFill>
        </p:spPr>
        <p:txBody>
          <a:bodyPr wrap="none" rtlCol="0">
            <a:spAutoFit/>
          </a:bodyPr>
          <a:lstStyle/>
          <a:p>
            <a:r>
              <a:rPr lang="en-ID" sz="3200"/>
              <a:t>We declare the data fields</a:t>
            </a:r>
          </a:p>
        </p:txBody>
      </p:sp>
      <p:sp>
        <p:nvSpPr>
          <p:cNvPr id="8" name="Title 1">
            <a:extLst>
              <a:ext uri="{FF2B5EF4-FFF2-40B4-BE49-F238E27FC236}">
                <a16:creationId xmlns:a16="http://schemas.microsoft.com/office/drawing/2014/main" id="{2C677118-8BFE-4888-BD2D-88BF7F38E395}"/>
              </a:ext>
            </a:extLst>
          </p:cNvPr>
          <p:cNvSpPr>
            <a:spLocks noGrp="1"/>
          </p:cNvSpPr>
          <p:nvPr>
            <p:ph type="title"/>
          </p:nvPr>
        </p:nvSpPr>
        <p:spPr>
          <a:xfrm>
            <a:off x="838200" y="365125"/>
            <a:ext cx="10515600" cy="1325563"/>
          </a:xfrm>
        </p:spPr>
        <p:txBody>
          <a:bodyPr>
            <a:noAutofit/>
          </a:bodyPr>
          <a:lstStyle/>
          <a:p>
            <a:r>
              <a:rPr lang="en-ID" sz="3600"/>
              <a:t>Quiz time: Create a class of Time, </a:t>
            </a:r>
            <a:br>
              <a:rPr lang="en-ID" sz="3600"/>
            </a:br>
            <a:r>
              <a:rPr lang="en-ID" sz="3600"/>
              <a:t>storing hours (int), minutes (int), and seconds (double).</a:t>
            </a:r>
          </a:p>
        </p:txBody>
      </p:sp>
    </p:spTree>
    <p:extLst>
      <p:ext uri="{BB962C8B-B14F-4D97-AF65-F5344CB8AC3E}">
        <p14:creationId xmlns:p14="http://schemas.microsoft.com/office/powerpoint/2010/main" val="1926057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64</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489364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Time {</a:t>
            </a:r>
          </a:p>
          <a:p>
            <a:r>
              <a:rPr lang="en-ID" sz="2400">
                <a:latin typeface="Consolas" panose="020B0609020204030204" pitchFamily="49" charset="0"/>
              </a:rPr>
              <a:t>	</a:t>
            </a:r>
          </a:p>
          <a:p>
            <a:r>
              <a:rPr lang="en-ID" sz="2400">
                <a:latin typeface="Consolas" panose="020B0609020204030204" pitchFamily="49" charset="0"/>
              </a:rPr>
              <a:t>	int hour;</a:t>
            </a:r>
          </a:p>
          <a:p>
            <a:r>
              <a:rPr lang="en-ID" sz="2400">
                <a:latin typeface="Consolas" panose="020B0609020204030204" pitchFamily="49" charset="0"/>
              </a:rPr>
              <a:t>	int minute;</a:t>
            </a:r>
          </a:p>
          <a:p>
            <a:r>
              <a:rPr lang="en-ID" sz="2400">
                <a:latin typeface="Consolas" panose="020B0609020204030204" pitchFamily="49" charset="0"/>
              </a:rPr>
              <a:t>	double second;</a:t>
            </a:r>
          </a:p>
          <a:p>
            <a:endParaRPr lang="en-ID" sz="2400">
              <a:latin typeface="Consolas" panose="020B0609020204030204" pitchFamily="49" charset="0"/>
            </a:endParaRPr>
          </a:p>
          <a:p>
            <a:r>
              <a:rPr lang="en-ID" sz="2400">
                <a:latin typeface="Consolas" panose="020B0609020204030204" pitchFamily="49" charset="0"/>
              </a:rPr>
              <a:t>	public Time() {</a:t>
            </a:r>
          </a:p>
          <a:p>
            <a:r>
              <a:rPr lang="en-ID" sz="2400">
                <a:latin typeface="Consolas" panose="020B0609020204030204" pitchFamily="49" charset="0"/>
              </a:rPr>
              <a:t>		this.hour = 0;</a:t>
            </a:r>
          </a:p>
          <a:p>
            <a:r>
              <a:rPr lang="en-ID" sz="2400">
                <a:latin typeface="Consolas" panose="020B0609020204030204" pitchFamily="49" charset="0"/>
              </a:rPr>
              <a:t>		this.minute = 0;</a:t>
            </a:r>
          </a:p>
          <a:p>
            <a:r>
              <a:rPr lang="en-ID" sz="2400">
                <a:latin typeface="Consolas" panose="020B0609020204030204" pitchFamily="49" charset="0"/>
              </a:rPr>
              <a:t>		this.second = 0.0;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a:t>
            </a:r>
          </a:p>
        </p:txBody>
      </p:sp>
      <p:sp>
        <p:nvSpPr>
          <p:cNvPr id="6" name="TextBox 5">
            <a:extLst>
              <a:ext uri="{FF2B5EF4-FFF2-40B4-BE49-F238E27FC236}">
                <a16:creationId xmlns:a16="http://schemas.microsoft.com/office/drawing/2014/main" id="{80416FFD-BEC2-485B-8BB6-0E1C6792B074}"/>
              </a:ext>
            </a:extLst>
          </p:cNvPr>
          <p:cNvSpPr txBox="1"/>
          <p:nvPr/>
        </p:nvSpPr>
        <p:spPr>
          <a:xfrm>
            <a:off x="5676182" y="4604013"/>
            <a:ext cx="4912883" cy="523220"/>
          </a:xfrm>
          <a:prstGeom prst="rect">
            <a:avLst/>
          </a:prstGeom>
          <a:solidFill>
            <a:schemeClr val="accent6">
              <a:lumMod val="40000"/>
              <a:lumOff val="60000"/>
            </a:schemeClr>
          </a:solidFill>
        </p:spPr>
        <p:txBody>
          <a:bodyPr wrap="none" rtlCol="0">
            <a:spAutoFit/>
          </a:bodyPr>
          <a:lstStyle/>
          <a:p>
            <a:r>
              <a:rPr lang="en-ID" sz="2800"/>
              <a:t>We create a constructor method</a:t>
            </a:r>
          </a:p>
        </p:txBody>
      </p:sp>
      <p:sp>
        <p:nvSpPr>
          <p:cNvPr id="8" name="Title 1">
            <a:extLst>
              <a:ext uri="{FF2B5EF4-FFF2-40B4-BE49-F238E27FC236}">
                <a16:creationId xmlns:a16="http://schemas.microsoft.com/office/drawing/2014/main" id="{D1D25C0A-C788-46A0-87CD-B0225CAAAFC3}"/>
              </a:ext>
            </a:extLst>
          </p:cNvPr>
          <p:cNvSpPr>
            <a:spLocks noGrp="1"/>
          </p:cNvSpPr>
          <p:nvPr>
            <p:ph type="title"/>
          </p:nvPr>
        </p:nvSpPr>
        <p:spPr>
          <a:xfrm>
            <a:off x="838200" y="365125"/>
            <a:ext cx="10515600" cy="1325563"/>
          </a:xfrm>
        </p:spPr>
        <p:txBody>
          <a:bodyPr>
            <a:noAutofit/>
          </a:bodyPr>
          <a:lstStyle/>
          <a:p>
            <a:r>
              <a:rPr lang="en-ID" sz="3600"/>
              <a:t>Quiz time: Create a class of Time, </a:t>
            </a:r>
            <a:br>
              <a:rPr lang="en-ID" sz="3600"/>
            </a:br>
            <a:r>
              <a:rPr lang="en-ID" sz="3600"/>
              <a:t>storing hours (int), minutes (int), and seconds (double).</a:t>
            </a:r>
          </a:p>
        </p:txBody>
      </p:sp>
    </p:spTree>
    <p:extLst>
      <p:ext uri="{BB962C8B-B14F-4D97-AF65-F5344CB8AC3E}">
        <p14:creationId xmlns:p14="http://schemas.microsoft.com/office/powerpoint/2010/main" val="14411614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65</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489364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Time {</a:t>
            </a:r>
          </a:p>
          <a:p>
            <a:r>
              <a:rPr lang="en-ID" sz="2400">
                <a:latin typeface="Consolas" panose="020B0609020204030204" pitchFamily="49" charset="0"/>
              </a:rPr>
              <a:t>	</a:t>
            </a:r>
          </a:p>
          <a:p>
            <a:r>
              <a:rPr lang="en-ID" sz="2400">
                <a:latin typeface="Consolas" panose="020B0609020204030204" pitchFamily="49" charset="0"/>
              </a:rPr>
              <a:t>	int hour;</a:t>
            </a:r>
          </a:p>
          <a:p>
            <a:r>
              <a:rPr lang="en-ID" sz="2400">
                <a:latin typeface="Consolas" panose="020B0609020204030204" pitchFamily="49" charset="0"/>
              </a:rPr>
              <a:t>	int minute;</a:t>
            </a:r>
          </a:p>
          <a:p>
            <a:r>
              <a:rPr lang="en-ID" sz="2400">
                <a:latin typeface="Consolas" panose="020B0609020204030204" pitchFamily="49" charset="0"/>
              </a:rPr>
              <a:t>	double second;</a:t>
            </a:r>
          </a:p>
          <a:p>
            <a:endParaRPr lang="en-ID" sz="2400">
              <a:latin typeface="Consolas" panose="020B0609020204030204" pitchFamily="49" charset="0"/>
            </a:endParaRPr>
          </a:p>
          <a:p>
            <a:r>
              <a:rPr lang="en-ID" sz="2400">
                <a:latin typeface="Consolas" panose="020B0609020204030204" pitchFamily="49" charset="0"/>
              </a:rPr>
              <a:t>	public Time() {</a:t>
            </a:r>
          </a:p>
          <a:p>
            <a:r>
              <a:rPr lang="en-ID" sz="2400">
                <a:latin typeface="Consolas" panose="020B0609020204030204" pitchFamily="49" charset="0"/>
              </a:rPr>
              <a:t>		this.hour = 0;</a:t>
            </a:r>
          </a:p>
          <a:p>
            <a:r>
              <a:rPr lang="en-ID" sz="2400">
                <a:latin typeface="Consolas" panose="020B0609020204030204" pitchFamily="49" charset="0"/>
              </a:rPr>
              <a:t>		this.minute = 0;</a:t>
            </a:r>
          </a:p>
          <a:p>
            <a:r>
              <a:rPr lang="en-ID" sz="2400">
                <a:latin typeface="Consolas" panose="020B0609020204030204" pitchFamily="49" charset="0"/>
              </a:rPr>
              <a:t>		this.second = 0.0;</a:t>
            </a:r>
          </a:p>
          <a:p>
            <a:r>
              <a:rPr lang="en-ID" sz="2400">
                <a:latin typeface="Consolas" panose="020B0609020204030204" pitchFamily="49" charset="0"/>
              </a:rPr>
              <a:t>	}</a:t>
            </a:r>
          </a:p>
          <a:p>
            <a:r>
              <a:rPr lang="en-ID" sz="2400">
                <a:latin typeface="Consolas" panose="020B0609020204030204" pitchFamily="49" charset="0"/>
              </a:rPr>
              <a:t>	</a:t>
            </a:r>
          </a:p>
          <a:p>
            <a:r>
              <a:rPr lang="en-ID" sz="2400">
                <a:latin typeface="Consolas" panose="020B0609020204030204" pitchFamily="49" charset="0"/>
              </a:rPr>
              <a:t>}</a:t>
            </a:r>
          </a:p>
        </p:txBody>
      </p:sp>
      <p:sp>
        <p:nvSpPr>
          <p:cNvPr id="7" name="TextBox 6">
            <a:extLst>
              <a:ext uri="{FF2B5EF4-FFF2-40B4-BE49-F238E27FC236}">
                <a16:creationId xmlns:a16="http://schemas.microsoft.com/office/drawing/2014/main" id="{BDD6C259-4DD8-47A1-A6AA-65952A742CF6}"/>
              </a:ext>
            </a:extLst>
          </p:cNvPr>
          <p:cNvSpPr txBox="1"/>
          <p:nvPr/>
        </p:nvSpPr>
        <p:spPr>
          <a:xfrm>
            <a:off x="2938918" y="5767368"/>
            <a:ext cx="6314164" cy="954107"/>
          </a:xfrm>
          <a:prstGeom prst="rect">
            <a:avLst/>
          </a:prstGeom>
          <a:solidFill>
            <a:schemeClr val="accent6">
              <a:lumMod val="40000"/>
              <a:lumOff val="60000"/>
            </a:schemeClr>
          </a:solidFill>
        </p:spPr>
        <p:txBody>
          <a:bodyPr wrap="none" rtlCol="0">
            <a:spAutoFit/>
          </a:bodyPr>
          <a:lstStyle/>
          <a:p>
            <a:r>
              <a:rPr lang="en-ID" sz="2800" b="1"/>
              <a:t>this</a:t>
            </a:r>
            <a:r>
              <a:rPr lang="en-ID" sz="2800"/>
              <a:t> behaves like self in Python, it refers to</a:t>
            </a:r>
            <a:br>
              <a:rPr lang="en-ID" sz="2800"/>
            </a:br>
            <a:r>
              <a:rPr lang="en-ID" sz="2800"/>
              <a:t>the object we are creating</a:t>
            </a:r>
          </a:p>
        </p:txBody>
      </p:sp>
      <p:sp>
        <p:nvSpPr>
          <p:cNvPr id="8" name="TextBox 7">
            <a:extLst>
              <a:ext uri="{FF2B5EF4-FFF2-40B4-BE49-F238E27FC236}">
                <a16:creationId xmlns:a16="http://schemas.microsoft.com/office/drawing/2014/main" id="{377BCAF5-BD54-4C5D-BF6A-E1710F491644}"/>
              </a:ext>
            </a:extLst>
          </p:cNvPr>
          <p:cNvSpPr txBox="1"/>
          <p:nvPr/>
        </p:nvSpPr>
        <p:spPr>
          <a:xfrm>
            <a:off x="5676182" y="4604013"/>
            <a:ext cx="4912883" cy="523220"/>
          </a:xfrm>
          <a:prstGeom prst="rect">
            <a:avLst/>
          </a:prstGeom>
          <a:solidFill>
            <a:schemeClr val="accent6">
              <a:lumMod val="40000"/>
              <a:lumOff val="60000"/>
            </a:schemeClr>
          </a:solidFill>
        </p:spPr>
        <p:txBody>
          <a:bodyPr wrap="none" rtlCol="0">
            <a:spAutoFit/>
          </a:bodyPr>
          <a:lstStyle/>
          <a:p>
            <a:r>
              <a:rPr lang="en-ID" sz="2800"/>
              <a:t>We create a constructor method</a:t>
            </a:r>
          </a:p>
        </p:txBody>
      </p:sp>
      <p:sp>
        <p:nvSpPr>
          <p:cNvPr id="9" name="Title 1">
            <a:extLst>
              <a:ext uri="{FF2B5EF4-FFF2-40B4-BE49-F238E27FC236}">
                <a16:creationId xmlns:a16="http://schemas.microsoft.com/office/drawing/2014/main" id="{E27D82BE-1F3E-480B-8991-AEA36DEB0F3D}"/>
              </a:ext>
            </a:extLst>
          </p:cNvPr>
          <p:cNvSpPr>
            <a:spLocks noGrp="1"/>
          </p:cNvSpPr>
          <p:nvPr>
            <p:ph type="title"/>
          </p:nvPr>
        </p:nvSpPr>
        <p:spPr>
          <a:xfrm>
            <a:off x="838200" y="365125"/>
            <a:ext cx="10515600" cy="1325563"/>
          </a:xfrm>
        </p:spPr>
        <p:txBody>
          <a:bodyPr>
            <a:noAutofit/>
          </a:bodyPr>
          <a:lstStyle/>
          <a:p>
            <a:r>
              <a:rPr lang="en-ID" sz="3600"/>
              <a:t>Quiz time: Create a class of Time, </a:t>
            </a:r>
            <a:br>
              <a:rPr lang="en-ID" sz="3600"/>
            </a:br>
            <a:r>
              <a:rPr lang="en-ID" sz="3600"/>
              <a:t>storing hours (int), minutes (int), and seconds (double).</a:t>
            </a:r>
          </a:p>
        </p:txBody>
      </p:sp>
    </p:spTree>
    <p:extLst>
      <p:ext uri="{BB962C8B-B14F-4D97-AF65-F5344CB8AC3E}">
        <p14:creationId xmlns:p14="http://schemas.microsoft.com/office/powerpoint/2010/main" val="29473990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66</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341632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	public Time(int hour, int minute, double second) {</a:t>
            </a:r>
          </a:p>
          <a:p>
            <a:r>
              <a:rPr lang="en-ID" sz="2400">
                <a:latin typeface="Consolas" panose="020B0609020204030204" pitchFamily="49" charset="0"/>
              </a:rPr>
              <a:t>		this.hour = hour;</a:t>
            </a:r>
          </a:p>
          <a:p>
            <a:r>
              <a:rPr lang="en-ID" sz="2400">
                <a:latin typeface="Consolas" panose="020B0609020204030204" pitchFamily="49" charset="0"/>
              </a:rPr>
              <a:t>		this.minute = minute;</a:t>
            </a:r>
          </a:p>
          <a:p>
            <a:r>
              <a:rPr lang="en-ID" sz="2400">
                <a:latin typeface="Consolas" panose="020B0609020204030204" pitchFamily="49" charset="0"/>
              </a:rPr>
              <a:t>		this.second = second;</a:t>
            </a: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a:t>
            </a:r>
          </a:p>
        </p:txBody>
      </p:sp>
      <p:sp>
        <p:nvSpPr>
          <p:cNvPr id="8" name="TextBox 7">
            <a:extLst>
              <a:ext uri="{FF2B5EF4-FFF2-40B4-BE49-F238E27FC236}">
                <a16:creationId xmlns:a16="http://schemas.microsoft.com/office/drawing/2014/main" id="{377BCAF5-BD54-4C5D-BF6A-E1710F491644}"/>
              </a:ext>
            </a:extLst>
          </p:cNvPr>
          <p:cNvSpPr txBox="1"/>
          <p:nvPr/>
        </p:nvSpPr>
        <p:spPr>
          <a:xfrm>
            <a:off x="6440917" y="3384413"/>
            <a:ext cx="4767331" cy="1815882"/>
          </a:xfrm>
          <a:prstGeom prst="rect">
            <a:avLst/>
          </a:prstGeom>
          <a:solidFill>
            <a:schemeClr val="accent6">
              <a:lumMod val="40000"/>
              <a:lumOff val="60000"/>
            </a:schemeClr>
          </a:solidFill>
        </p:spPr>
        <p:txBody>
          <a:bodyPr wrap="none" rtlCol="0">
            <a:spAutoFit/>
          </a:bodyPr>
          <a:lstStyle/>
          <a:p>
            <a:r>
              <a:rPr lang="en-ID" sz="2800"/>
              <a:t>We create another constructor:</a:t>
            </a:r>
            <a:br>
              <a:rPr lang="en-ID" sz="2800"/>
            </a:br>
            <a:r>
              <a:rPr lang="en-ID" sz="2800"/>
              <a:t>this time you can provide</a:t>
            </a:r>
            <a:br>
              <a:rPr lang="en-ID" sz="2800"/>
            </a:br>
            <a:r>
              <a:rPr lang="en-ID" sz="2800"/>
              <a:t>your own values for hour,</a:t>
            </a:r>
            <a:br>
              <a:rPr lang="en-ID" sz="2800"/>
            </a:br>
            <a:r>
              <a:rPr lang="en-ID" sz="2800"/>
              <a:t>minute, and second</a:t>
            </a:r>
          </a:p>
        </p:txBody>
      </p:sp>
      <p:sp>
        <p:nvSpPr>
          <p:cNvPr id="9" name="Title 1">
            <a:extLst>
              <a:ext uri="{FF2B5EF4-FFF2-40B4-BE49-F238E27FC236}">
                <a16:creationId xmlns:a16="http://schemas.microsoft.com/office/drawing/2014/main" id="{328F1205-4EA5-41C2-996D-43D9DF639C7A}"/>
              </a:ext>
            </a:extLst>
          </p:cNvPr>
          <p:cNvSpPr>
            <a:spLocks noGrp="1"/>
          </p:cNvSpPr>
          <p:nvPr>
            <p:ph type="title"/>
          </p:nvPr>
        </p:nvSpPr>
        <p:spPr>
          <a:xfrm>
            <a:off x="838200" y="365125"/>
            <a:ext cx="10515600" cy="1325563"/>
          </a:xfrm>
        </p:spPr>
        <p:txBody>
          <a:bodyPr>
            <a:noAutofit/>
          </a:bodyPr>
          <a:lstStyle/>
          <a:p>
            <a:r>
              <a:rPr lang="en-ID" sz="3600"/>
              <a:t>Quiz time: Create a class of Time, </a:t>
            </a:r>
            <a:br>
              <a:rPr lang="en-ID" sz="3600"/>
            </a:br>
            <a:r>
              <a:rPr lang="en-ID" sz="3600"/>
              <a:t>storing hours (int), minutes (int), and seconds (double).</a:t>
            </a:r>
          </a:p>
        </p:txBody>
      </p:sp>
    </p:spTree>
    <p:extLst>
      <p:ext uri="{BB962C8B-B14F-4D97-AF65-F5344CB8AC3E}">
        <p14:creationId xmlns:p14="http://schemas.microsoft.com/office/powerpoint/2010/main" val="387302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67</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a:t>
            </a:r>
          </a:p>
          <a:p>
            <a:r>
              <a:rPr lang="en-ID" sz="2400">
                <a:latin typeface="Consolas" panose="020B0609020204030204" pitchFamily="49" charset="0"/>
              </a:rPr>
              <a:t>Time t2 = new Time(11, 30, 10.0);</a:t>
            </a:r>
          </a:p>
          <a:p>
            <a:r>
              <a:rPr lang="en-ID" sz="2400">
                <a:latin typeface="Consolas" panose="020B0609020204030204" pitchFamily="49" charset="0"/>
              </a:rPr>
              <a:t>System.out.println(t1.hour + ":" + t1.minute + ":" + t1.second);</a:t>
            </a:r>
          </a:p>
          <a:p>
            <a:r>
              <a:rPr lang="en-ID" sz="2400">
                <a:latin typeface="Consolas" panose="020B0609020204030204" pitchFamily="49" charset="0"/>
              </a:rPr>
              <a:t>System.out.println(t2.hour + ":" + t2.minute + ":" + t2.second);</a:t>
            </a:r>
          </a:p>
        </p:txBody>
      </p:sp>
    </p:spTree>
    <p:extLst>
      <p:ext uri="{BB962C8B-B14F-4D97-AF65-F5344CB8AC3E}">
        <p14:creationId xmlns:p14="http://schemas.microsoft.com/office/powerpoint/2010/main" val="37728557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68</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a:t>
            </a:r>
          </a:p>
          <a:p>
            <a:r>
              <a:rPr lang="en-ID" sz="2400">
                <a:latin typeface="Consolas" panose="020B0609020204030204" pitchFamily="49" charset="0"/>
              </a:rPr>
              <a:t>Time t2 = new Time(11, 30, 10.0);</a:t>
            </a:r>
          </a:p>
          <a:p>
            <a:r>
              <a:rPr lang="en-ID" sz="2400">
                <a:latin typeface="Consolas" panose="020B0609020204030204" pitchFamily="49" charset="0"/>
              </a:rPr>
              <a:t>System.out.println(t1.hour + ":" + t1.minute + ":" + t1.second);</a:t>
            </a:r>
          </a:p>
          <a:p>
            <a:r>
              <a:rPr lang="en-ID" sz="2400">
                <a:latin typeface="Consolas" panose="020B0609020204030204" pitchFamily="49" charset="0"/>
              </a:rPr>
              <a:t>System.out.println(t2.hour + ":" + t2.minute + ":" + t2.second);</a:t>
            </a:r>
          </a:p>
        </p:txBody>
      </p:sp>
      <p:sp>
        <p:nvSpPr>
          <p:cNvPr id="3" name="Rectangle 2">
            <a:extLst>
              <a:ext uri="{FF2B5EF4-FFF2-40B4-BE49-F238E27FC236}">
                <a16:creationId xmlns:a16="http://schemas.microsoft.com/office/drawing/2014/main" id="{5A64F6D6-8F1D-4A7D-BDFA-E8A9B9712B75}"/>
              </a:ext>
            </a:extLst>
          </p:cNvPr>
          <p:cNvSpPr/>
          <p:nvPr/>
        </p:nvSpPr>
        <p:spPr>
          <a:xfrm>
            <a:off x="533400" y="3901405"/>
            <a:ext cx="6096000" cy="1569660"/>
          </a:xfrm>
          <a:prstGeom prst="rect">
            <a:avLst/>
          </a:prstGeom>
          <a:solidFill>
            <a:schemeClr val="accent6">
              <a:lumMod val="40000"/>
              <a:lumOff val="60000"/>
            </a:schemeClr>
          </a:solidFill>
        </p:spPr>
        <p:txBody>
          <a:bodyPr>
            <a:spAutoFit/>
          </a:bodyPr>
          <a:lstStyle/>
          <a:p>
            <a:r>
              <a:rPr lang="en-ID" sz="3200" b="1">
                <a:solidFill>
                  <a:srgbClr val="000000"/>
                </a:solidFill>
                <a:latin typeface="Consolas" panose="020B0609020204030204" pitchFamily="49" charset="0"/>
              </a:rPr>
              <a:t>Output:</a:t>
            </a:r>
          </a:p>
          <a:p>
            <a:r>
              <a:rPr lang="en-ID" sz="3200">
                <a:solidFill>
                  <a:srgbClr val="000000"/>
                </a:solidFill>
                <a:latin typeface="Consolas" panose="020B0609020204030204" pitchFamily="49" charset="0"/>
              </a:rPr>
              <a:t>0:0:0.0</a:t>
            </a:r>
          </a:p>
          <a:p>
            <a:r>
              <a:rPr lang="en-ID" sz="3200">
                <a:solidFill>
                  <a:srgbClr val="000000"/>
                </a:solidFill>
                <a:latin typeface="Consolas" panose="020B0609020204030204" pitchFamily="49" charset="0"/>
              </a:rPr>
              <a:t>11:30:10.0</a:t>
            </a:r>
            <a:endParaRPr lang="en-ID" sz="3200"/>
          </a:p>
        </p:txBody>
      </p:sp>
    </p:spTree>
    <p:extLst>
      <p:ext uri="{BB962C8B-B14F-4D97-AF65-F5344CB8AC3E}">
        <p14:creationId xmlns:p14="http://schemas.microsoft.com/office/powerpoint/2010/main" val="28553021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Now, make a toString method for Time.java!</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69</a:t>
            </a:fld>
            <a:endParaRPr lang="en-ID"/>
          </a:p>
        </p:txBody>
      </p:sp>
    </p:spTree>
    <p:extLst>
      <p:ext uri="{BB962C8B-B14F-4D97-AF65-F5344CB8AC3E}">
        <p14:creationId xmlns:p14="http://schemas.microsoft.com/office/powerpoint/2010/main" val="3978741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now with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7</a:t>
            </a:fld>
            <a:endParaRPr lang="en-ID"/>
          </a:p>
        </p:txBody>
      </p:sp>
      <p:pic>
        <p:nvPicPr>
          <p:cNvPr id="10" name="Picture 9">
            <a:extLst>
              <a:ext uri="{FF2B5EF4-FFF2-40B4-BE49-F238E27FC236}">
                <a16:creationId xmlns:a16="http://schemas.microsoft.com/office/drawing/2014/main" id="{5DA59C1F-E32B-4E2B-A612-D1A947A62FB0}"/>
              </a:ext>
            </a:extLst>
          </p:cNvPr>
          <p:cNvPicPr>
            <a:picLocks noChangeAspect="1"/>
          </p:cNvPicPr>
          <p:nvPr/>
        </p:nvPicPr>
        <p:blipFill>
          <a:blip r:embed="rId4"/>
          <a:stretch>
            <a:fillRect/>
          </a:stretch>
        </p:blipFill>
        <p:spPr>
          <a:xfrm>
            <a:off x="739733" y="2612571"/>
            <a:ext cx="6358248" cy="1632858"/>
          </a:xfrm>
          <a:prstGeom prst="rect">
            <a:avLst/>
          </a:prstGeom>
        </p:spPr>
      </p:pic>
    </p:spTree>
    <p:extLst>
      <p:ext uri="{BB962C8B-B14F-4D97-AF65-F5344CB8AC3E}">
        <p14:creationId xmlns:p14="http://schemas.microsoft.com/office/powerpoint/2010/main" val="2445461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Now, make a toString method for Time.java!</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70</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3046988"/>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inside Time.java</a:t>
            </a:r>
          </a:p>
          <a:p>
            <a:endParaRPr lang="en-ID" sz="2400">
              <a:latin typeface="Consolas" panose="020B0609020204030204" pitchFamily="49" charset="0"/>
            </a:endParaRPr>
          </a:p>
          <a:p>
            <a:r>
              <a:rPr lang="en-ID" sz="2400">
                <a:latin typeface="Consolas" panose="020B0609020204030204" pitchFamily="49" charset="0"/>
              </a:rPr>
              <a:t>	public String toString() {</a:t>
            </a:r>
          </a:p>
          <a:p>
            <a:r>
              <a:rPr lang="en-ID" sz="2400">
                <a:latin typeface="Consolas" panose="020B0609020204030204" pitchFamily="49" charset="0"/>
              </a:rPr>
              <a:t>		return String.format("%02d:%02d:%04.1f",</a:t>
            </a:r>
          </a:p>
          <a:p>
            <a:r>
              <a:rPr lang="en-ID" sz="2400">
                <a:latin typeface="Consolas" panose="020B0609020204030204" pitchFamily="49" charset="0"/>
              </a:rPr>
              <a:t>			   this.hour, this.minute, this.second);</a:t>
            </a: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a:t>
            </a:r>
          </a:p>
        </p:txBody>
      </p:sp>
    </p:spTree>
    <p:extLst>
      <p:ext uri="{BB962C8B-B14F-4D97-AF65-F5344CB8AC3E}">
        <p14:creationId xmlns:p14="http://schemas.microsoft.com/office/powerpoint/2010/main" val="3435643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Now, make a toString method for Time.java!</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71</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3046988"/>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inside Time.java</a:t>
            </a:r>
          </a:p>
          <a:p>
            <a:endParaRPr lang="en-ID" sz="2400">
              <a:latin typeface="Consolas" panose="020B0609020204030204" pitchFamily="49" charset="0"/>
            </a:endParaRPr>
          </a:p>
          <a:p>
            <a:r>
              <a:rPr lang="en-ID" sz="2400">
                <a:latin typeface="Consolas" panose="020B0609020204030204" pitchFamily="49" charset="0"/>
              </a:rPr>
              <a:t>	public String toString() {</a:t>
            </a:r>
          </a:p>
          <a:p>
            <a:r>
              <a:rPr lang="en-ID" sz="2400">
                <a:latin typeface="Consolas" panose="020B0609020204030204" pitchFamily="49" charset="0"/>
              </a:rPr>
              <a:t>		return String.format("%02d:%02d:%04.1f",</a:t>
            </a:r>
          </a:p>
          <a:p>
            <a:r>
              <a:rPr lang="en-ID" sz="2400">
                <a:latin typeface="Consolas" panose="020B0609020204030204" pitchFamily="49" charset="0"/>
              </a:rPr>
              <a:t>			   this.hour, this.minute, this.second);</a:t>
            </a: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a:t>
            </a:r>
          </a:p>
        </p:txBody>
      </p:sp>
      <p:sp>
        <p:nvSpPr>
          <p:cNvPr id="6" name="Rectangle 5">
            <a:extLst>
              <a:ext uri="{FF2B5EF4-FFF2-40B4-BE49-F238E27FC236}">
                <a16:creationId xmlns:a16="http://schemas.microsoft.com/office/drawing/2014/main" id="{D1421AE5-3B84-4545-B089-B86DC8E2BB8F}"/>
              </a:ext>
            </a:extLst>
          </p:cNvPr>
          <p:cNvSpPr/>
          <p:nvPr/>
        </p:nvSpPr>
        <p:spPr>
          <a:xfrm>
            <a:off x="2064587" y="4631861"/>
            <a:ext cx="9007415" cy="1200329"/>
          </a:xfrm>
          <a:prstGeom prst="rect">
            <a:avLst/>
          </a:prstGeom>
          <a:solidFill>
            <a:schemeClr val="accent6">
              <a:lumMod val="40000"/>
              <a:lumOff val="60000"/>
            </a:schemeClr>
          </a:solidFill>
        </p:spPr>
        <p:txBody>
          <a:bodyPr wrap="square">
            <a:spAutoFit/>
          </a:bodyPr>
          <a:lstStyle/>
          <a:p>
            <a:r>
              <a:rPr lang="en-ID" sz="2400"/>
              <a:t>Every object type has a method called </a:t>
            </a:r>
            <a:r>
              <a:rPr lang="en-ID" sz="2400" b="1"/>
              <a:t>toString</a:t>
            </a:r>
            <a:r>
              <a:rPr lang="en-ID" sz="2400"/>
              <a:t> that returns a string representation of the object. When you display an object using print or println, Java invokes the object's toString method.</a:t>
            </a:r>
          </a:p>
        </p:txBody>
      </p:sp>
    </p:spTree>
    <p:extLst>
      <p:ext uri="{BB962C8B-B14F-4D97-AF65-F5344CB8AC3E}">
        <p14:creationId xmlns:p14="http://schemas.microsoft.com/office/powerpoint/2010/main" val="26581211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72</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a:t>
            </a:r>
          </a:p>
          <a:p>
            <a:r>
              <a:rPr lang="en-ID" sz="2400">
                <a:latin typeface="Consolas" panose="020B0609020204030204" pitchFamily="49" charset="0"/>
              </a:rPr>
              <a:t>Time t2 = new Time(11, 30, 10.0);</a:t>
            </a:r>
          </a:p>
          <a:p>
            <a:r>
              <a:rPr lang="en-ID" sz="2400">
                <a:latin typeface="Consolas" panose="020B0609020204030204" pitchFamily="49" charset="0"/>
              </a:rPr>
              <a:t>System.out.println(t1);</a:t>
            </a:r>
          </a:p>
          <a:p>
            <a:r>
              <a:rPr lang="en-ID" sz="2400">
                <a:latin typeface="Consolas" panose="020B0609020204030204" pitchFamily="49" charset="0"/>
              </a:rPr>
              <a:t>System.out.println(t2);</a:t>
            </a:r>
          </a:p>
        </p:txBody>
      </p:sp>
    </p:spTree>
    <p:extLst>
      <p:ext uri="{BB962C8B-B14F-4D97-AF65-F5344CB8AC3E}">
        <p14:creationId xmlns:p14="http://schemas.microsoft.com/office/powerpoint/2010/main" val="292372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73</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56966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a:t>
            </a:r>
          </a:p>
          <a:p>
            <a:r>
              <a:rPr lang="en-ID" sz="2400">
                <a:latin typeface="Consolas" panose="020B0609020204030204" pitchFamily="49" charset="0"/>
              </a:rPr>
              <a:t>Time t2 = new Time(11, 30, 10.0);</a:t>
            </a:r>
          </a:p>
          <a:p>
            <a:r>
              <a:rPr lang="en-ID" sz="2400">
                <a:latin typeface="Consolas" panose="020B0609020204030204" pitchFamily="49" charset="0"/>
              </a:rPr>
              <a:t>System.out.println(t1);</a:t>
            </a:r>
          </a:p>
          <a:p>
            <a:r>
              <a:rPr lang="en-ID" sz="2400">
                <a:latin typeface="Consolas" panose="020B0609020204030204" pitchFamily="49" charset="0"/>
              </a:rPr>
              <a:t>System.out.println(t2);</a:t>
            </a:r>
          </a:p>
        </p:txBody>
      </p:sp>
      <p:sp>
        <p:nvSpPr>
          <p:cNvPr id="3" name="Rectangle 2">
            <a:extLst>
              <a:ext uri="{FF2B5EF4-FFF2-40B4-BE49-F238E27FC236}">
                <a16:creationId xmlns:a16="http://schemas.microsoft.com/office/drawing/2014/main" id="{5E83E095-1ADB-4E30-93DB-FD5628E3F31A}"/>
              </a:ext>
            </a:extLst>
          </p:cNvPr>
          <p:cNvSpPr/>
          <p:nvPr/>
        </p:nvSpPr>
        <p:spPr>
          <a:xfrm>
            <a:off x="533400" y="3754698"/>
            <a:ext cx="6096000" cy="1384995"/>
          </a:xfrm>
          <a:prstGeom prst="rect">
            <a:avLst/>
          </a:prstGeom>
          <a:solidFill>
            <a:schemeClr val="accent6">
              <a:lumMod val="20000"/>
              <a:lumOff val="80000"/>
            </a:schemeClr>
          </a:solidFill>
        </p:spPr>
        <p:txBody>
          <a:bodyPr>
            <a:spAutoFit/>
          </a:bodyPr>
          <a:lstStyle/>
          <a:p>
            <a:r>
              <a:rPr lang="en-ID" sz="2800" b="1">
                <a:solidFill>
                  <a:srgbClr val="000000"/>
                </a:solidFill>
                <a:latin typeface="Consolas" panose="020B0609020204030204" pitchFamily="49" charset="0"/>
              </a:rPr>
              <a:t>Output:</a:t>
            </a:r>
          </a:p>
          <a:p>
            <a:r>
              <a:rPr lang="en-ID" sz="2800">
                <a:solidFill>
                  <a:srgbClr val="000000"/>
                </a:solidFill>
                <a:latin typeface="Consolas" panose="020B0609020204030204" pitchFamily="49" charset="0"/>
              </a:rPr>
              <a:t>00:00:00.0</a:t>
            </a:r>
          </a:p>
          <a:p>
            <a:r>
              <a:rPr lang="en-ID" sz="2800">
                <a:solidFill>
                  <a:srgbClr val="000000"/>
                </a:solidFill>
                <a:latin typeface="Consolas" panose="020B0609020204030204" pitchFamily="49" charset="0"/>
              </a:rPr>
              <a:t>11:30:10.0</a:t>
            </a:r>
            <a:endParaRPr lang="en-ID" sz="2800"/>
          </a:p>
        </p:txBody>
      </p:sp>
    </p:spTree>
    <p:extLst>
      <p:ext uri="{BB962C8B-B14F-4D97-AF65-F5344CB8AC3E}">
        <p14:creationId xmlns:p14="http://schemas.microsoft.com/office/powerpoint/2010/main" val="1199755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74</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83099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t3 = new Time(1, 3, 2.1098);</a:t>
            </a:r>
          </a:p>
          <a:p>
            <a:r>
              <a:rPr lang="en-ID" sz="2400">
                <a:latin typeface="Consolas" panose="020B0609020204030204" pitchFamily="49" charset="0"/>
              </a:rPr>
              <a:t>System.out.println(t3);</a:t>
            </a:r>
          </a:p>
        </p:txBody>
      </p:sp>
    </p:spTree>
    <p:extLst>
      <p:ext uri="{BB962C8B-B14F-4D97-AF65-F5344CB8AC3E}">
        <p14:creationId xmlns:p14="http://schemas.microsoft.com/office/powerpoint/2010/main" val="41731155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75</a:t>
            </a:fld>
            <a:endParaRPr lang="en-ID"/>
          </a:p>
        </p:txBody>
      </p:sp>
      <p:sp>
        <p:nvSpPr>
          <p:cNvPr id="3" name="Rectangle 2">
            <a:extLst>
              <a:ext uri="{FF2B5EF4-FFF2-40B4-BE49-F238E27FC236}">
                <a16:creationId xmlns:a16="http://schemas.microsoft.com/office/drawing/2014/main" id="{5E83E095-1ADB-4E30-93DB-FD5628E3F31A}"/>
              </a:ext>
            </a:extLst>
          </p:cNvPr>
          <p:cNvSpPr/>
          <p:nvPr/>
        </p:nvSpPr>
        <p:spPr>
          <a:xfrm>
            <a:off x="533400" y="3016035"/>
            <a:ext cx="6096000" cy="954107"/>
          </a:xfrm>
          <a:prstGeom prst="rect">
            <a:avLst/>
          </a:prstGeom>
          <a:solidFill>
            <a:schemeClr val="accent6">
              <a:lumMod val="20000"/>
              <a:lumOff val="80000"/>
            </a:schemeClr>
          </a:solidFill>
        </p:spPr>
        <p:txBody>
          <a:bodyPr>
            <a:spAutoFit/>
          </a:bodyPr>
          <a:lstStyle/>
          <a:p>
            <a:r>
              <a:rPr lang="en-ID" sz="2800" b="1">
                <a:solidFill>
                  <a:srgbClr val="000000"/>
                </a:solidFill>
                <a:latin typeface="Consolas" panose="020B0609020204030204" pitchFamily="49" charset="0"/>
              </a:rPr>
              <a:t>Output:</a:t>
            </a:r>
          </a:p>
          <a:p>
            <a:r>
              <a:rPr lang="en-ID" sz="2800">
                <a:solidFill>
                  <a:srgbClr val="000000"/>
                </a:solidFill>
                <a:latin typeface="Consolas" panose="020B0609020204030204" pitchFamily="49" charset="0"/>
              </a:rPr>
              <a:t>01:03:02.1</a:t>
            </a:r>
          </a:p>
        </p:txBody>
      </p:sp>
      <p:sp>
        <p:nvSpPr>
          <p:cNvPr id="6" name="Rectangle 5">
            <a:extLst>
              <a:ext uri="{FF2B5EF4-FFF2-40B4-BE49-F238E27FC236}">
                <a16:creationId xmlns:a16="http://schemas.microsoft.com/office/drawing/2014/main" id="{90DFFE8A-F6D6-4F22-9648-2A47E7CC2D25}"/>
              </a:ext>
            </a:extLst>
          </p:cNvPr>
          <p:cNvSpPr/>
          <p:nvPr/>
        </p:nvSpPr>
        <p:spPr>
          <a:xfrm>
            <a:off x="533400" y="1937863"/>
            <a:ext cx="11125200" cy="83099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t3 = new Time(1, 3, 2.1098);</a:t>
            </a:r>
          </a:p>
          <a:p>
            <a:r>
              <a:rPr lang="en-ID" sz="2400">
                <a:latin typeface="Consolas" panose="020B0609020204030204" pitchFamily="49" charset="0"/>
              </a:rPr>
              <a:t>System.out.println(t3);</a:t>
            </a:r>
          </a:p>
        </p:txBody>
      </p:sp>
    </p:spTree>
    <p:extLst>
      <p:ext uri="{BB962C8B-B14F-4D97-AF65-F5344CB8AC3E}">
        <p14:creationId xmlns:p14="http://schemas.microsoft.com/office/powerpoint/2010/main" val="37253072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latin typeface="Courier New" panose="02070309020205020404" pitchFamily="49" charset="0"/>
                <a:cs typeface="Courier New" panose="02070309020205020404" pitchFamily="49" charset="0"/>
              </a:rPr>
              <a:t>equals</a:t>
            </a:r>
            <a:r>
              <a:rPr lang="en-ID" sz="4000"/>
              <a:t> method</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76</a:t>
            </a:fld>
            <a:endParaRPr lang="en-ID"/>
          </a:p>
        </p:txBody>
      </p:sp>
      <p:sp>
        <p:nvSpPr>
          <p:cNvPr id="7" name="Rectangle 6">
            <a:extLst>
              <a:ext uri="{FF2B5EF4-FFF2-40B4-BE49-F238E27FC236}">
                <a16:creationId xmlns:a16="http://schemas.microsoft.com/office/drawing/2014/main" id="{E819D2D0-A3DB-4543-A5AC-D98E461B6F7F}"/>
              </a:ext>
            </a:extLst>
          </p:cNvPr>
          <p:cNvSpPr/>
          <p:nvPr/>
        </p:nvSpPr>
        <p:spPr>
          <a:xfrm>
            <a:off x="838200" y="1500907"/>
            <a:ext cx="10515600" cy="3108543"/>
          </a:xfrm>
          <a:prstGeom prst="rect">
            <a:avLst/>
          </a:prstGeom>
        </p:spPr>
        <p:txBody>
          <a:bodyPr wrap="square">
            <a:spAutoFit/>
          </a:bodyPr>
          <a:lstStyle/>
          <a:p>
            <a:r>
              <a:rPr lang="en-ID" sz="2800"/>
              <a:t>We have seen two ways to check whether values are equal: </a:t>
            </a:r>
            <a:br>
              <a:rPr lang="en-ID" sz="2800"/>
            </a:br>
            <a:r>
              <a:rPr lang="en-ID" sz="2800"/>
              <a:t>the == operator and the </a:t>
            </a:r>
            <a:r>
              <a:rPr lang="en-ID" sz="2800">
                <a:latin typeface="Courier New" panose="02070309020205020404" pitchFamily="49" charset="0"/>
                <a:cs typeface="Courier New" panose="02070309020205020404" pitchFamily="49" charset="0"/>
              </a:rPr>
              <a:t>equals</a:t>
            </a:r>
            <a:r>
              <a:rPr lang="en-ID" sz="2800"/>
              <a:t> method. With objects you can use either one, but they are not the same.</a:t>
            </a:r>
          </a:p>
          <a:p>
            <a:pPr marL="457200" indent="-457200">
              <a:buFont typeface="Arial" panose="020B0604020202020204" pitchFamily="34" charset="0"/>
              <a:buChar char="•"/>
            </a:pPr>
            <a:r>
              <a:rPr lang="en-ID" sz="2800"/>
              <a:t>The == operator checks whether objects are identical; that is, whether they are the same object (= same memory location).</a:t>
            </a:r>
          </a:p>
          <a:p>
            <a:pPr marL="457200" indent="-457200">
              <a:buFont typeface="Arial" panose="020B0604020202020204" pitchFamily="34" charset="0"/>
              <a:buChar char="•"/>
            </a:pPr>
            <a:r>
              <a:rPr lang="en-ID" sz="2800"/>
              <a:t>The </a:t>
            </a:r>
            <a:r>
              <a:rPr lang="en-ID" sz="2800">
                <a:latin typeface="Courier New" panose="02070309020205020404" pitchFamily="49" charset="0"/>
                <a:cs typeface="Courier New" panose="02070309020205020404" pitchFamily="49" charset="0"/>
              </a:rPr>
              <a:t>equals</a:t>
            </a:r>
            <a:r>
              <a:rPr lang="en-ID" sz="2800"/>
              <a:t> method checks whether they are equivalent; that is, whether they have the same value.</a:t>
            </a:r>
          </a:p>
        </p:txBody>
      </p:sp>
    </p:spTree>
    <p:extLst>
      <p:ext uri="{BB962C8B-B14F-4D97-AF65-F5344CB8AC3E}">
        <p14:creationId xmlns:p14="http://schemas.microsoft.com/office/powerpoint/2010/main" val="20100740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77</a:t>
            </a:fld>
            <a:endParaRPr lang="en-ID"/>
          </a:p>
        </p:txBody>
      </p:sp>
      <p:sp>
        <p:nvSpPr>
          <p:cNvPr id="3" name="TextBox 2">
            <a:extLst>
              <a:ext uri="{FF2B5EF4-FFF2-40B4-BE49-F238E27FC236}">
                <a16:creationId xmlns:a16="http://schemas.microsoft.com/office/drawing/2014/main" id="{38D76455-5095-4136-9A1D-ACCFD9C76FDB}"/>
              </a:ext>
            </a:extLst>
          </p:cNvPr>
          <p:cNvSpPr txBox="1"/>
          <p:nvPr/>
        </p:nvSpPr>
        <p:spPr>
          <a:xfrm>
            <a:off x="1910687" y="4707575"/>
            <a:ext cx="8370625" cy="584775"/>
          </a:xfrm>
          <a:prstGeom prst="rect">
            <a:avLst/>
          </a:prstGeom>
          <a:solidFill>
            <a:schemeClr val="accent6">
              <a:lumMod val="20000"/>
              <a:lumOff val="80000"/>
            </a:schemeClr>
          </a:solidFill>
        </p:spPr>
        <p:txBody>
          <a:bodyPr wrap="none" rtlCol="0">
            <a:spAutoFit/>
          </a:bodyPr>
          <a:lstStyle/>
          <a:p>
            <a:r>
              <a:rPr lang="en-ID" sz="3200"/>
              <a:t>What does it mean by "same" in the same value?</a:t>
            </a:r>
          </a:p>
        </p:txBody>
      </p:sp>
      <p:sp>
        <p:nvSpPr>
          <p:cNvPr id="8" name="Title 1">
            <a:extLst>
              <a:ext uri="{FF2B5EF4-FFF2-40B4-BE49-F238E27FC236}">
                <a16:creationId xmlns:a16="http://schemas.microsoft.com/office/drawing/2014/main" id="{E0D0A494-942A-46C6-97E4-48DA87BD6FF9}"/>
              </a:ext>
            </a:extLst>
          </p:cNvPr>
          <p:cNvSpPr>
            <a:spLocks noGrp="1"/>
          </p:cNvSpPr>
          <p:nvPr>
            <p:ph type="title"/>
          </p:nvPr>
        </p:nvSpPr>
        <p:spPr>
          <a:xfrm>
            <a:off x="838200" y="365125"/>
            <a:ext cx="10515600" cy="1325563"/>
          </a:xfrm>
        </p:spPr>
        <p:txBody>
          <a:bodyPr>
            <a:normAutofit/>
          </a:bodyPr>
          <a:lstStyle/>
          <a:p>
            <a:r>
              <a:rPr lang="en-ID" sz="4000">
                <a:latin typeface="Courier New" panose="02070309020205020404" pitchFamily="49" charset="0"/>
                <a:cs typeface="Courier New" panose="02070309020205020404" pitchFamily="49" charset="0"/>
              </a:rPr>
              <a:t>equals</a:t>
            </a:r>
            <a:r>
              <a:rPr lang="en-ID" sz="4000"/>
              <a:t> method</a:t>
            </a:r>
          </a:p>
        </p:txBody>
      </p:sp>
      <p:sp>
        <p:nvSpPr>
          <p:cNvPr id="9" name="Rectangle 8">
            <a:extLst>
              <a:ext uri="{FF2B5EF4-FFF2-40B4-BE49-F238E27FC236}">
                <a16:creationId xmlns:a16="http://schemas.microsoft.com/office/drawing/2014/main" id="{E819D2D0-A3DB-4543-A5AC-D98E461B6F7F}"/>
              </a:ext>
            </a:extLst>
          </p:cNvPr>
          <p:cNvSpPr/>
          <p:nvPr/>
        </p:nvSpPr>
        <p:spPr>
          <a:xfrm>
            <a:off x="838200" y="1500907"/>
            <a:ext cx="10515600" cy="3108543"/>
          </a:xfrm>
          <a:prstGeom prst="rect">
            <a:avLst/>
          </a:prstGeom>
        </p:spPr>
        <p:txBody>
          <a:bodyPr wrap="square">
            <a:spAutoFit/>
          </a:bodyPr>
          <a:lstStyle/>
          <a:p>
            <a:r>
              <a:rPr lang="en-ID" sz="2800"/>
              <a:t>We have seen two ways to check whether values are equal: </a:t>
            </a:r>
            <a:br>
              <a:rPr lang="en-ID" sz="2800"/>
            </a:br>
            <a:r>
              <a:rPr lang="en-ID" sz="2800"/>
              <a:t>the == operator and the </a:t>
            </a:r>
            <a:r>
              <a:rPr lang="en-ID" sz="2800">
                <a:latin typeface="Courier New" panose="02070309020205020404" pitchFamily="49" charset="0"/>
                <a:cs typeface="Courier New" panose="02070309020205020404" pitchFamily="49" charset="0"/>
              </a:rPr>
              <a:t>equals</a:t>
            </a:r>
            <a:r>
              <a:rPr lang="en-ID" sz="2800"/>
              <a:t> method. With objects you can use either one, but they are not the same.</a:t>
            </a:r>
          </a:p>
          <a:p>
            <a:pPr marL="457200" indent="-457200">
              <a:buFont typeface="Arial" panose="020B0604020202020204" pitchFamily="34" charset="0"/>
              <a:buChar char="•"/>
            </a:pPr>
            <a:r>
              <a:rPr lang="en-ID" sz="2800"/>
              <a:t>The == operator checks whether objects are identical; that is, whether they are the same object (= same memory location).</a:t>
            </a:r>
          </a:p>
          <a:p>
            <a:pPr marL="457200" indent="-457200">
              <a:buFont typeface="Arial" panose="020B0604020202020204" pitchFamily="34" charset="0"/>
              <a:buChar char="•"/>
            </a:pPr>
            <a:r>
              <a:rPr lang="en-ID" sz="2800"/>
              <a:t>The </a:t>
            </a:r>
            <a:r>
              <a:rPr lang="en-ID" sz="2800">
                <a:latin typeface="Courier New" panose="02070309020205020404" pitchFamily="49" charset="0"/>
                <a:cs typeface="Courier New" panose="02070309020205020404" pitchFamily="49" charset="0"/>
              </a:rPr>
              <a:t>equals</a:t>
            </a:r>
            <a:r>
              <a:rPr lang="en-ID" sz="2800"/>
              <a:t> method checks whether they are equivalent; that is, whether they have the same value.</a:t>
            </a:r>
          </a:p>
        </p:txBody>
      </p:sp>
    </p:spTree>
    <p:extLst>
      <p:ext uri="{BB962C8B-B14F-4D97-AF65-F5344CB8AC3E}">
        <p14:creationId xmlns:p14="http://schemas.microsoft.com/office/powerpoint/2010/main" val="1202865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78</a:t>
            </a:fld>
            <a:endParaRPr lang="en-ID"/>
          </a:p>
        </p:txBody>
      </p:sp>
      <p:sp>
        <p:nvSpPr>
          <p:cNvPr id="3" name="TextBox 2">
            <a:extLst>
              <a:ext uri="{FF2B5EF4-FFF2-40B4-BE49-F238E27FC236}">
                <a16:creationId xmlns:a16="http://schemas.microsoft.com/office/drawing/2014/main" id="{38D76455-5095-4136-9A1D-ACCFD9C76FDB}"/>
              </a:ext>
            </a:extLst>
          </p:cNvPr>
          <p:cNvSpPr txBox="1"/>
          <p:nvPr/>
        </p:nvSpPr>
        <p:spPr>
          <a:xfrm>
            <a:off x="1910687" y="4707575"/>
            <a:ext cx="8370625" cy="584775"/>
          </a:xfrm>
          <a:prstGeom prst="rect">
            <a:avLst/>
          </a:prstGeom>
          <a:solidFill>
            <a:schemeClr val="accent6">
              <a:lumMod val="20000"/>
              <a:lumOff val="80000"/>
            </a:schemeClr>
          </a:solidFill>
        </p:spPr>
        <p:txBody>
          <a:bodyPr wrap="none" rtlCol="0">
            <a:spAutoFit/>
          </a:bodyPr>
          <a:lstStyle/>
          <a:p>
            <a:r>
              <a:rPr lang="en-ID" sz="3200"/>
              <a:t>What does it mean by "same" in the same value?</a:t>
            </a:r>
          </a:p>
        </p:txBody>
      </p:sp>
      <p:sp>
        <p:nvSpPr>
          <p:cNvPr id="6" name="TextBox 5">
            <a:extLst>
              <a:ext uri="{FF2B5EF4-FFF2-40B4-BE49-F238E27FC236}">
                <a16:creationId xmlns:a16="http://schemas.microsoft.com/office/drawing/2014/main" id="{F809BAD6-28CE-4391-99C3-EB142CDC2AA5}"/>
              </a:ext>
            </a:extLst>
          </p:cNvPr>
          <p:cNvSpPr txBox="1"/>
          <p:nvPr/>
        </p:nvSpPr>
        <p:spPr>
          <a:xfrm>
            <a:off x="2212637" y="5452844"/>
            <a:ext cx="7769563" cy="584775"/>
          </a:xfrm>
          <a:prstGeom prst="rect">
            <a:avLst/>
          </a:prstGeom>
          <a:solidFill>
            <a:schemeClr val="accent6">
              <a:lumMod val="20000"/>
              <a:lumOff val="80000"/>
            </a:schemeClr>
          </a:solidFill>
        </p:spPr>
        <p:txBody>
          <a:bodyPr wrap="none" rtlCol="0">
            <a:spAutoFit/>
          </a:bodyPr>
          <a:lstStyle/>
          <a:p>
            <a:r>
              <a:rPr lang="en-ID" sz="3200"/>
              <a:t>We define the </a:t>
            </a:r>
            <a:r>
              <a:rPr lang="en-ID" sz="3200" b="1"/>
              <a:t>equals</a:t>
            </a:r>
            <a:r>
              <a:rPr lang="en-ID" sz="3200"/>
              <a:t> method for our objects.</a:t>
            </a:r>
          </a:p>
        </p:txBody>
      </p:sp>
      <p:sp>
        <p:nvSpPr>
          <p:cNvPr id="8" name="Title 1">
            <a:extLst>
              <a:ext uri="{FF2B5EF4-FFF2-40B4-BE49-F238E27FC236}">
                <a16:creationId xmlns:a16="http://schemas.microsoft.com/office/drawing/2014/main" id="{E0D0A494-942A-46C6-97E4-48DA87BD6FF9}"/>
              </a:ext>
            </a:extLst>
          </p:cNvPr>
          <p:cNvSpPr>
            <a:spLocks noGrp="1"/>
          </p:cNvSpPr>
          <p:nvPr>
            <p:ph type="title"/>
          </p:nvPr>
        </p:nvSpPr>
        <p:spPr>
          <a:xfrm>
            <a:off x="838200" y="365125"/>
            <a:ext cx="10515600" cy="1325563"/>
          </a:xfrm>
        </p:spPr>
        <p:txBody>
          <a:bodyPr>
            <a:normAutofit/>
          </a:bodyPr>
          <a:lstStyle/>
          <a:p>
            <a:r>
              <a:rPr lang="en-ID" sz="4000">
                <a:latin typeface="Courier New" panose="02070309020205020404" pitchFamily="49" charset="0"/>
                <a:cs typeface="Courier New" panose="02070309020205020404" pitchFamily="49" charset="0"/>
              </a:rPr>
              <a:t>equals</a:t>
            </a:r>
            <a:r>
              <a:rPr lang="en-ID" sz="4000"/>
              <a:t> method</a:t>
            </a:r>
          </a:p>
        </p:txBody>
      </p:sp>
      <p:sp>
        <p:nvSpPr>
          <p:cNvPr id="9" name="Rectangle 8">
            <a:extLst>
              <a:ext uri="{FF2B5EF4-FFF2-40B4-BE49-F238E27FC236}">
                <a16:creationId xmlns:a16="http://schemas.microsoft.com/office/drawing/2014/main" id="{E819D2D0-A3DB-4543-A5AC-D98E461B6F7F}"/>
              </a:ext>
            </a:extLst>
          </p:cNvPr>
          <p:cNvSpPr/>
          <p:nvPr/>
        </p:nvSpPr>
        <p:spPr>
          <a:xfrm>
            <a:off x="838200" y="1500907"/>
            <a:ext cx="10515600" cy="3108543"/>
          </a:xfrm>
          <a:prstGeom prst="rect">
            <a:avLst/>
          </a:prstGeom>
        </p:spPr>
        <p:txBody>
          <a:bodyPr wrap="square">
            <a:spAutoFit/>
          </a:bodyPr>
          <a:lstStyle/>
          <a:p>
            <a:r>
              <a:rPr lang="en-ID" sz="2800"/>
              <a:t>We have seen two ways to check whether values are equal: </a:t>
            </a:r>
            <a:br>
              <a:rPr lang="en-ID" sz="2800"/>
            </a:br>
            <a:r>
              <a:rPr lang="en-ID" sz="2800"/>
              <a:t>the == operator and the </a:t>
            </a:r>
            <a:r>
              <a:rPr lang="en-ID" sz="2800">
                <a:latin typeface="Courier New" panose="02070309020205020404" pitchFamily="49" charset="0"/>
                <a:cs typeface="Courier New" panose="02070309020205020404" pitchFamily="49" charset="0"/>
              </a:rPr>
              <a:t>equals</a:t>
            </a:r>
            <a:r>
              <a:rPr lang="en-ID" sz="2800"/>
              <a:t> method. With objects you can use either one, but they are not the same.</a:t>
            </a:r>
          </a:p>
          <a:p>
            <a:pPr marL="457200" indent="-457200">
              <a:buFont typeface="Arial" panose="020B0604020202020204" pitchFamily="34" charset="0"/>
              <a:buChar char="•"/>
            </a:pPr>
            <a:r>
              <a:rPr lang="en-ID" sz="2800"/>
              <a:t>The == operator checks whether objects are identical; that is, whether they are the same object (= same memory location).</a:t>
            </a:r>
          </a:p>
          <a:p>
            <a:pPr marL="457200" indent="-457200">
              <a:buFont typeface="Arial" panose="020B0604020202020204" pitchFamily="34" charset="0"/>
              <a:buChar char="•"/>
            </a:pPr>
            <a:r>
              <a:rPr lang="en-ID" sz="2800"/>
              <a:t>The </a:t>
            </a:r>
            <a:r>
              <a:rPr lang="en-ID" sz="2800">
                <a:latin typeface="Courier New" panose="02070309020205020404" pitchFamily="49" charset="0"/>
                <a:cs typeface="Courier New" panose="02070309020205020404" pitchFamily="49" charset="0"/>
              </a:rPr>
              <a:t>equals</a:t>
            </a:r>
            <a:r>
              <a:rPr lang="en-ID" sz="2800"/>
              <a:t> method checks whether they are equivalent; that is, whether they have the same value.</a:t>
            </a:r>
          </a:p>
        </p:txBody>
      </p:sp>
    </p:spTree>
    <p:extLst>
      <p:ext uri="{BB962C8B-B14F-4D97-AF65-F5344CB8AC3E}">
        <p14:creationId xmlns:p14="http://schemas.microsoft.com/office/powerpoint/2010/main" val="3740601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Now, make the </a:t>
            </a:r>
            <a:r>
              <a:rPr lang="en-ID" sz="4000" b="1">
                <a:latin typeface="Courier New" panose="02070309020205020404" pitchFamily="49" charset="0"/>
                <a:cs typeface="Courier New" panose="02070309020205020404" pitchFamily="49" charset="0"/>
              </a:rPr>
              <a:t>equals</a:t>
            </a:r>
            <a:r>
              <a:rPr lang="en-ID" sz="4000"/>
              <a:t> method for Time.java!</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79</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341632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inside Time.java</a:t>
            </a:r>
          </a:p>
          <a:p>
            <a:endParaRPr lang="en-ID" sz="2400">
              <a:latin typeface="Consolas" panose="020B0609020204030204" pitchFamily="49" charset="0"/>
            </a:endParaRPr>
          </a:p>
          <a:p>
            <a:r>
              <a:rPr lang="en-ID" sz="2400">
                <a:latin typeface="Consolas" panose="020B0609020204030204" pitchFamily="49" charset="0"/>
              </a:rPr>
              <a:t>	public boolean equals(Time that) {</a:t>
            </a:r>
          </a:p>
          <a:p>
            <a:r>
              <a:rPr lang="en-ID" sz="2400">
                <a:latin typeface="Consolas" panose="020B0609020204030204" pitchFamily="49" charset="0"/>
              </a:rPr>
              <a:t>		return this.hour == that.hour</a:t>
            </a:r>
          </a:p>
          <a:p>
            <a:r>
              <a:rPr lang="en-ID" sz="2400">
                <a:latin typeface="Consolas" panose="020B0609020204030204" pitchFamily="49" charset="0"/>
              </a:rPr>
              <a:t>		&amp;&amp; this.minute == that.minute</a:t>
            </a:r>
          </a:p>
          <a:p>
            <a:r>
              <a:rPr lang="en-ID" sz="2400">
                <a:latin typeface="Consolas" panose="020B0609020204030204" pitchFamily="49" charset="0"/>
              </a:rPr>
              <a:t>		&amp;&amp; this.second == that.second;</a:t>
            </a: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a:t>
            </a:r>
          </a:p>
        </p:txBody>
      </p:sp>
    </p:spTree>
    <p:extLst>
      <p:ext uri="{BB962C8B-B14F-4D97-AF65-F5344CB8AC3E}">
        <p14:creationId xmlns:p14="http://schemas.microsoft.com/office/powerpoint/2010/main" val="31755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now with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8</a:t>
            </a:fld>
            <a:endParaRPr lang="en-ID"/>
          </a:p>
        </p:txBody>
      </p:sp>
      <p:pic>
        <p:nvPicPr>
          <p:cNvPr id="10" name="Picture 9">
            <a:extLst>
              <a:ext uri="{FF2B5EF4-FFF2-40B4-BE49-F238E27FC236}">
                <a16:creationId xmlns:a16="http://schemas.microsoft.com/office/drawing/2014/main" id="{5DA59C1F-E32B-4E2B-A612-D1A947A62FB0}"/>
              </a:ext>
            </a:extLst>
          </p:cNvPr>
          <p:cNvPicPr>
            <a:picLocks noChangeAspect="1"/>
          </p:cNvPicPr>
          <p:nvPr/>
        </p:nvPicPr>
        <p:blipFill>
          <a:blip r:embed="rId4"/>
          <a:stretch>
            <a:fillRect/>
          </a:stretch>
        </p:blipFill>
        <p:spPr>
          <a:xfrm>
            <a:off x="739733" y="2612571"/>
            <a:ext cx="6358248" cy="1632858"/>
          </a:xfrm>
          <a:prstGeom prst="rect">
            <a:avLst/>
          </a:prstGeom>
        </p:spPr>
      </p:pic>
      <p:sp>
        <p:nvSpPr>
          <p:cNvPr id="8" name="TextBox 7">
            <a:extLst>
              <a:ext uri="{FF2B5EF4-FFF2-40B4-BE49-F238E27FC236}">
                <a16:creationId xmlns:a16="http://schemas.microsoft.com/office/drawing/2014/main" id="{AE33CD05-8192-4AC8-9912-6395E983644A}"/>
              </a:ext>
            </a:extLst>
          </p:cNvPr>
          <p:cNvSpPr txBox="1"/>
          <p:nvPr/>
        </p:nvSpPr>
        <p:spPr>
          <a:xfrm>
            <a:off x="2991636" y="4537704"/>
            <a:ext cx="3387187" cy="523220"/>
          </a:xfrm>
          <a:prstGeom prst="rect">
            <a:avLst/>
          </a:prstGeom>
          <a:solidFill>
            <a:schemeClr val="accent6">
              <a:lumMod val="50000"/>
            </a:schemeClr>
          </a:solidFill>
        </p:spPr>
        <p:txBody>
          <a:bodyPr wrap="square" rtlCol="0">
            <a:spAutoFit/>
          </a:bodyPr>
          <a:lstStyle/>
          <a:p>
            <a:r>
              <a:rPr lang="en-ID" sz="2800">
                <a:solidFill>
                  <a:schemeClr val="bg1"/>
                </a:solidFill>
              </a:rPr>
              <a:t>Much simpler, isn't it?</a:t>
            </a:r>
          </a:p>
        </p:txBody>
      </p:sp>
    </p:spTree>
    <p:extLst>
      <p:ext uri="{BB962C8B-B14F-4D97-AF65-F5344CB8AC3E}">
        <p14:creationId xmlns:p14="http://schemas.microsoft.com/office/powerpoint/2010/main" val="16196195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Now, make the </a:t>
            </a:r>
            <a:r>
              <a:rPr lang="en-ID" sz="4000" b="1">
                <a:latin typeface="Courier New" panose="02070309020205020404" pitchFamily="49" charset="0"/>
                <a:cs typeface="Courier New" panose="02070309020205020404" pitchFamily="49" charset="0"/>
              </a:rPr>
              <a:t>equals</a:t>
            </a:r>
            <a:r>
              <a:rPr lang="en-ID" sz="4000"/>
              <a:t> method for Time.java!</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80</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3416320"/>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 inside Time.java</a:t>
            </a:r>
          </a:p>
          <a:p>
            <a:endParaRPr lang="en-ID" sz="2400">
              <a:latin typeface="Consolas" panose="020B0609020204030204" pitchFamily="49" charset="0"/>
            </a:endParaRPr>
          </a:p>
          <a:p>
            <a:r>
              <a:rPr lang="en-ID" sz="2400">
                <a:latin typeface="Consolas" panose="020B0609020204030204" pitchFamily="49" charset="0"/>
              </a:rPr>
              <a:t>	public boolean equals(Time that) {</a:t>
            </a:r>
          </a:p>
          <a:p>
            <a:r>
              <a:rPr lang="en-ID" sz="2400">
                <a:latin typeface="Consolas" panose="020B0609020204030204" pitchFamily="49" charset="0"/>
              </a:rPr>
              <a:t>		return this.hour == that.hour</a:t>
            </a:r>
          </a:p>
          <a:p>
            <a:r>
              <a:rPr lang="en-ID" sz="2400">
                <a:latin typeface="Consolas" panose="020B0609020204030204" pitchFamily="49" charset="0"/>
              </a:rPr>
              <a:t>		&amp;&amp; this.minute == that.minute</a:t>
            </a:r>
          </a:p>
          <a:p>
            <a:r>
              <a:rPr lang="en-ID" sz="2400">
                <a:latin typeface="Consolas" panose="020B0609020204030204" pitchFamily="49" charset="0"/>
              </a:rPr>
              <a:t>		&amp;&amp; this.second == that.second;</a:t>
            </a: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a:t>
            </a:r>
          </a:p>
        </p:txBody>
      </p:sp>
      <p:sp>
        <p:nvSpPr>
          <p:cNvPr id="6" name="TextBox 5">
            <a:extLst>
              <a:ext uri="{FF2B5EF4-FFF2-40B4-BE49-F238E27FC236}">
                <a16:creationId xmlns:a16="http://schemas.microsoft.com/office/drawing/2014/main" id="{A1F8D97A-2E81-4DBE-8293-C7AC54B8C3AF}"/>
              </a:ext>
            </a:extLst>
          </p:cNvPr>
          <p:cNvSpPr txBox="1"/>
          <p:nvPr/>
        </p:nvSpPr>
        <p:spPr>
          <a:xfrm>
            <a:off x="1910687" y="4707575"/>
            <a:ext cx="9301905" cy="1384995"/>
          </a:xfrm>
          <a:prstGeom prst="rect">
            <a:avLst/>
          </a:prstGeom>
          <a:solidFill>
            <a:schemeClr val="accent6">
              <a:lumMod val="20000"/>
              <a:lumOff val="80000"/>
            </a:schemeClr>
          </a:solidFill>
        </p:spPr>
        <p:txBody>
          <a:bodyPr wrap="none" rtlCol="0">
            <a:spAutoFit/>
          </a:bodyPr>
          <a:lstStyle/>
          <a:p>
            <a:r>
              <a:rPr lang="en-ID" sz="2800" b="1"/>
              <a:t>this</a:t>
            </a:r>
            <a:r>
              <a:rPr lang="en-ID" sz="2800"/>
              <a:t> always refers to the object that calls the </a:t>
            </a:r>
            <a:r>
              <a:rPr lang="en-ID" sz="2800" b="1">
                <a:latin typeface="Courier New" panose="02070309020205020404" pitchFamily="49" charset="0"/>
                <a:cs typeface="Courier New" panose="02070309020205020404" pitchFamily="49" charset="0"/>
              </a:rPr>
              <a:t>equals</a:t>
            </a:r>
            <a:r>
              <a:rPr lang="en-ID" sz="2800"/>
              <a:t> method,</a:t>
            </a:r>
          </a:p>
          <a:p>
            <a:r>
              <a:rPr lang="en-ID" sz="2800"/>
              <a:t>the naming of </a:t>
            </a:r>
            <a:r>
              <a:rPr lang="en-ID" sz="2800" b="1"/>
              <a:t>that</a:t>
            </a:r>
            <a:r>
              <a:rPr lang="en-ID" sz="2800"/>
              <a:t>, however, is arbitrary.</a:t>
            </a:r>
            <a:br>
              <a:rPr lang="en-ID" sz="2800"/>
            </a:br>
            <a:r>
              <a:rPr lang="en-ID" sz="2800"/>
              <a:t>You can replace </a:t>
            </a:r>
            <a:r>
              <a:rPr lang="en-ID" sz="2800" b="1"/>
              <a:t>that</a:t>
            </a:r>
            <a:r>
              <a:rPr lang="en-ID" sz="2800"/>
              <a:t> with x, bla, or whatever.</a:t>
            </a:r>
          </a:p>
        </p:txBody>
      </p:sp>
    </p:spTree>
    <p:extLst>
      <p:ext uri="{BB962C8B-B14F-4D97-AF65-F5344CB8AC3E}">
        <p14:creationId xmlns:p14="http://schemas.microsoft.com/office/powerpoint/2010/main" val="1303375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81</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Time(11, 30, 10.0);</a:t>
            </a:r>
          </a:p>
          <a:p>
            <a:r>
              <a:rPr lang="en-ID" sz="2400">
                <a:latin typeface="Consolas" panose="020B0609020204030204" pitchFamily="49" charset="0"/>
              </a:rPr>
              <a:t>Time t2 = new Time(11, 30, 10.0);</a:t>
            </a:r>
          </a:p>
          <a:p>
            <a:r>
              <a:rPr lang="en-ID" sz="2400">
                <a:latin typeface="Consolas" panose="020B0609020204030204" pitchFamily="49" charset="0"/>
              </a:rPr>
              <a:t>Time t3 = new Time(1, 10, 8.1);</a:t>
            </a:r>
          </a:p>
          <a:p>
            <a:r>
              <a:rPr lang="en-ID" sz="2400">
                <a:latin typeface="Consolas" panose="020B0609020204030204" pitchFamily="49" charset="0"/>
              </a:rPr>
              <a:t>System.out.println(t1 == t2);</a:t>
            </a:r>
          </a:p>
          <a:p>
            <a:r>
              <a:rPr lang="en-ID" sz="2400">
                <a:latin typeface="Consolas" panose="020B0609020204030204" pitchFamily="49" charset="0"/>
              </a:rPr>
              <a:t>System.out.println(t1.equals(t2));</a:t>
            </a:r>
          </a:p>
          <a:p>
            <a:r>
              <a:rPr lang="en-ID" sz="2400">
                <a:latin typeface="Consolas" panose="020B0609020204030204" pitchFamily="49" charset="0"/>
              </a:rPr>
              <a:t>System.out.println(t1 == t3);</a:t>
            </a:r>
          </a:p>
          <a:p>
            <a:r>
              <a:rPr lang="en-ID" sz="2400">
                <a:latin typeface="Consolas" panose="020B0609020204030204" pitchFamily="49" charset="0"/>
              </a:rPr>
              <a:t>System.out.println(t1.equals(t3));</a:t>
            </a:r>
          </a:p>
        </p:txBody>
      </p:sp>
    </p:spTree>
    <p:extLst>
      <p:ext uri="{BB962C8B-B14F-4D97-AF65-F5344CB8AC3E}">
        <p14:creationId xmlns:p14="http://schemas.microsoft.com/office/powerpoint/2010/main" val="8982948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82</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2677656"/>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Time(11, 30, 10.0);</a:t>
            </a:r>
          </a:p>
          <a:p>
            <a:r>
              <a:rPr lang="en-ID" sz="2400">
                <a:latin typeface="Consolas" panose="020B0609020204030204" pitchFamily="49" charset="0"/>
              </a:rPr>
              <a:t>Time t2 = new Time(11, 30, 10.0);</a:t>
            </a:r>
          </a:p>
          <a:p>
            <a:r>
              <a:rPr lang="en-ID" sz="2400">
                <a:latin typeface="Consolas" panose="020B0609020204030204" pitchFamily="49" charset="0"/>
              </a:rPr>
              <a:t>Time t3 = new Time(1, 10, 8.1);</a:t>
            </a:r>
          </a:p>
          <a:p>
            <a:r>
              <a:rPr lang="en-ID" sz="2400">
                <a:latin typeface="Consolas" panose="020B0609020204030204" pitchFamily="49" charset="0"/>
              </a:rPr>
              <a:t>System.out.println(t1 == t2);</a:t>
            </a:r>
          </a:p>
          <a:p>
            <a:r>
              <a:rPr lang="en-ID" sz="2400">
                <a:latin typeface="Consolas" panose="020B0609020204030204" pitchFamily="49" charset="0"/>
              </a:rPr>
              <a:t>System.out.println(t1.equals(t2));</a:t>
            </a:r>
          </a:p>
          <a:p>
            <a:r>
              <a:rPr lang="en-ID" sz="2400">
                <a:latin typeface="Consolas" panose="020B0609020204030204" pitchFamily="49" charset="0"/>
              </a:rPr>
              <a:t>System.out.println(t1 == t3);</a:t>
            </a:r>
          </a:p>
          <a:p>
            <a:r>
              <a:rPr lang="en-ID" sz="2400">
                <a:latin typeface="Consolas" panose="020B0609020204030204" pitchFamily="49" charset="0"/>
              </a:rPr>
              <a:t>System.out.println(t1.equals(t3));</a:t>
            </a:r>
          </a:p>
        </p:txBody>
      </p:sp>
      <p:sp>
        <p:nvSpPr>
          <p:cNvPr id="3" name="Rectangle 2">
            <a:extLst>
              <a:ext uri="{FF2B5EF4-FFF2-40B4-BE49-F238E27FC236}">
                <a16:creationId xmlns:a16="http://schemas.microsoft.com/office/drawing/2014/main" id="{5E83E095-1ADB-4E30-93DB-FD5628E3F31A}"/>
              </a:ext>
            </a:extLst>
          </p:cNvPr>
          <p:cNvSpPr/>
          <p:nvPr/>
        </p:nvSpPr>
        <p:spPr>
          <a:xfrm>
            <a:off x="533400" y="4862694"/>
            <a:ext cx="6096000" cy="1938992"/>
          </a:xfrm>
          <a:prstGeom prst="rect">
            <a:avLst/>
          </a:prstGeom>
          <a:solidFill>
            <a:schemeClr val="accent6">
              <a:lumMod val="20000"/>
              <a:lumOff val="80000"/>
            </a:schemeClr>
          </a:solidFill>
        </p:spPr>
        <p:txBody>
          <a:bodyPr>
            <a:spAutoFit/>
          </a:bodyPr>
          <a:lstStyle/>
          <a:p>
            <a:r>
              <a:rPr lang="en-ID" sz="2400" b="1">
                <a:solidFill>
                  <a:srgbClr val="000000"/>
                </a:solidFill>
                <a:latin typeface="Consolas" panose="020B0609020204030204" pitchFamily="49" charset="0"/>
              </a:rPr>
              <a:t>Output:</a:t>
            </a:r>
          </a:p>
          <a:p>
            <a:r>
              <a:rPr lang="en-ID" sz="2400">
                <a:solidFill>
                  <a:srgbClr val="000000"/>
                </a:solidFill>
                <a:latin typeface="Consolas" panose="020B0609020204030204" pitchFamily="49" charset="0"/>
              </a:rPr>
              <a:t>false</a:t>
            </a:r>
          </a:p>
          <a:p>
            <a:r>
              <a:rPr lang="en-ID" sz="2400">
                <a:solidFill>
                  <a:srgbClr val="000000"/>
                </a:solidFill>
                <a:latin typeface="Consolas" panose="020B0609020204030204" pitchFamily="49" charset="0"/>
              </a:rPr>
              <a:t>true</a:t>
            </a:r>
          </a:p>
          <a:p>
            <a:r>
              <a:rPr lang="en-ID" sz="2400">
                <a:solidFill>
                  <a:srgbClr val="000000"/>
                </a:solidFill>
                <a:latin typeface="Consolas" panose="020B0609020204030204" pitchFamily="49" charset="0"/>
              </a:rPr>
              <a:t>false</a:t>
            </a:r>
          </a:p>
          <a:p>
            <a:r>
              <a:rPr lang="en-ID" sz="2400">
                <a:solidFill>
                  <a:srgbClr val="000000"/>
                </a:solidFill>
                <a:latin typeface="Consolas" panose="020B0609020204030204" pitchFamily="49" charset="0"/>
              </a:rPr>
              <a:t>false</a:t>
            </a:r>
          </a:p>
        </p:txBody>
      </p:sp>
    </p:spTree>
    <p:extLst>
      <p:ext uri="{BB962C8B-B14F-4D97-AF65-F5344CB8AC3E}">
        <p14:creationId xmlns:p14="http://schemas.microsoft.com/office/powerpoint/2010/main" val="7060114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Another use of </a:t>
            </a:r>
            <a:r>
              <a:rPr lang="en-ID" b="1"/>
              <a:t>this</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83</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4893647"/>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public class Time {</a:t>
            </a:r>
          </a:p>
          <a:p>
            <a:r>
              <a:rPr lang="en-ID" sz="2400">
                <a:latin typeface="Consolas" panose="020B0609020204030204" pitchFamily="49" charset="0"/>
              </a:rPr>
              <a:t>	</a:t>
            </a:r>
          </a:p>
          <a:p>
            <a:r>
              <a:rPr lang="en-ID" sz="2400">
                <a:latin typeface="Consolas" panose="020B0609020204030204" pitchFamily="49" charset="0"/>
              </a:rPr>
              <a:t>	// ...</a:t>
            </a:r>
          </a:p>
          <a:p>
            <a:r>
              <a:rPr lang="en-ID" sz="2400">
                <a:latin typeface="Consolas" panose="020B0609020204030204" pitchFamily="49" charset="0"/>
              </a:rPr>
              <a:t>	public Time() {</a:t>
            </a:r>
          </a:p>
          <a:p>
            <a:r>
              <a:rPr lang="en-ID" sz="2400">
                <a:latin typeface="Consolas" panose="020B0609020204030204" pitchFamily="49" charset="0"/>
              </a:rPr>
              <a:t>		this(0, 0, 0.0); </a:t>
            </a:r>
            <a:r>
              <a:rPr lang="en-ID">
                <a:latin typeface="Consolas" panose="020B0609020204030204" pitchFamily="49" charset="0"/>
              </a:rPr>
              <a:t>// this can be used to call another constructor</a:t>
            </a:r>
            <a:endParaRPr lang="en-ID" sz="2400">
              <a:latin typeface="Consolas" panose="020B0609020204030204" pitchFamily="49" charset="0"/>
            </a:endParaRPr>
          </a:p>
          <a:p>
            <a:r>
              <a:rPr lang="en-ID" sz="2400">
                <a:latin typeface="Consolas" panose="020B0609020204030204" pitchFamily="49" charset="0"/>
              </a:rPr>
              <a:t>	}</a:t>
            </a:r>
          </a:p>
          <a:p>
            <a:endParaRPr lang="en-ID" sz="2400">
              <a:latin typeface="Consolas" panose="020B0609020204030204" pitchFamily="49" charset="0"/>
            </a:endParaRPr>
          </a:p>
          <a:p>
            <a:r>
              <a:rPr lang="en-ID" sz="2400">
                <a:latin typeface="Consolas" panose="020B0609020204030204" pitchFamily="49" charset="0"/>
              </a:rPr>
              <a:t>	public Time(int hour, int minute, double second) {</a:t>
            </a:r>
          </a:p>
          <a:p>
            <a:r>
              <a:rPr lang="en-ID" sz="2400">
                <a:latin typeface="Consolas" panose="020B0609020204030204" pitchFamily="49" charset="0"/>
              </a:rPr>
              <a:t>		this.hour = hour;</a:t>
            </a:r>
          </a:p>
          <a:p>
            <a:r>
              <a:rPr lang="en-ID" sz="2400">
                <a:latin typeface="Consolas" panose="020B0609020204030204" pitchFamily="49" charset="0"/>
              </a:rPr>
              <a:t>		this.minute = minute;</a:t>
            </a:r>
          </a:p>
          <a:p>
            <a:r>
              <a:rPr lang="en-ID" sz="2400">
                <a:latin typeface="Consolas" panose="020B0609020204030204" pitchFamily="49" charset="0"/>
              </a:rPr>
              <a:t>		this.second = second;</a:t>
            </a:r>
          </a:p>
          <a:p>
            <a:r>
              <a:rPr lang="en-ID" sz="2400">
                <a:latin typeface="Consolas" panose="020B0609020204030204" pitchFamily="49" charset="0"/>
              </a:rPr>
              <a:t>	}</a:t>
            </a:r>
          </a:p>
          <a:p>
            <a:r>
              <a:rPr lang="en-ID" sz="2400">
                <a:latin typeface="Consolas" panose="020B0609020204030204" pitchFamily="49" charset="0"/>
              </a:rPr>
              <a:t>// ...</a:t>
            </a:r>
          </a:p>
        </p:txBody>
      </p:sp>
    </p:spTree>
    <p:extLst>
      <p:ext uri="{BB962C8B-B14F-4D97-AF65-F5344CB8AC3E}">
        <p14:creationId xmlns:p14="http://schemas.microsoft.com/office/powerpoint/2010/main" val="5502229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Visibility modifiers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84</a:t>
            </a:fld>
            <a:endParaRPr lang="en-ID"/>
          </a:p>
        </p:txBody>
      </p:sp>
      <p:sp>
        <p:nvSpPr>
          <p:cNvPr id="6" name="Content Placeholder 2">
            <a:extLst>
              <a:ext uri="{FF2B5EF4-FFF2-40B4-BE49-F238E27FC236}">
                <a16:creationId xmlns:a16="http://schemas.microsoft.com/office/drawing/2014/main" id="{3FF78C63-AD9B-4AEB-9695-AD81BA6FF640}"/>
              </a:ext>
            </a:extLst>
          </p:cNvPr>
          <p:cNvSpPr>
            <a:spLocks noGrp="1"/>
          </p:cNvSpPr>
          <p:nvPr>
            <p:ph idx="1"/>
          </p:nvPr>
        </p:nvSpPr>
        <p:spPr>
          <a:xfrm>
            <a:off x="838200" y="3861459"/>
            <a:ext cx="10515600" cy="4351338"/>
          </a:xfrm>
        </p:spPr>
        <p:txBody>
          <a:bodyPr>
            <a:normAutofit/>
          </a:bodyPr>
          <a:lstStyle/>
          <a:p>
            <a:r>
              <a:rPr lang="en-ID" sz="3200"/>
              <a:t>Data fields inside a class are too "open".</a:t>
            </a:r>
          </a:p>
          <a:p>
            <a:r>
              <a:rPr lang="en-ID" sz="3200"/>
              <a:t>Other classes can directly access the values of those data fields.</a:t>
            </a:r>
          </a:p>
          <a:p>
            <a:r>
              <a:rPr lang="en-ID" sz="3200"/>
              <a:t>We need </a:t>
            </a:r>
            <a:r>
              <a:rPr lang="en-ID" sz="3200" b="1"/>
              <a:t>information hiding</a:t>
            </a:r>
            <a:r>
              <a:rPr lang="en-ID" sz="3200"/>
              <a:t>: a way to control what can be accessed from outside, and what cannot. </a:t>
            </a:r>
            <a:endParaRPr lang="en-ID" sz="2800"/>
          </a:p>
        </p:txBody>
      </p:sp>
      <p:sp>
        <p:nvSpPr>
          <p:cNvPr id="7" name="Rectangle 6">
            <a:extLst>
              <a:ext uri="{FF2B5EF4-FFF2-40B4-BE49-F238E27FC236}">
                <a16:creationId xmlns:a16="http://schemas.microsoft.com/office/drawing/2014/main" id="{E7388DE6-E346-46EA-A561-361F4F5DB1C4}"/>
              </a:ext>
            </a:extLst>
          </p:cNvPr>
          <p:cNvSpPr/>
          <p:nvPr/>
        </p:nvSpPr>
        <p:spPr>
          <a:xfrm>
            <a:off x="533400" y="1490629"/>
            <a:ext cx="11125200" cy="224676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public class Time {</a:t>
            </a:r>
          </a:p>
          <a:p>
            <a:r>
              <a:rPr lang="en-ID" sz="2000">
                <a:latin typeface="Consolas" panose="020B0609020204030204" pitchFamily="49" charset="0"/>
              </a:rPr>
              <a:t>	</a:t>
            </a:r>
          </a:p>
          <a:p>
            <a:r>
              <a:rPr lang="en-ID" sz="2000">
                <a:latin typeface="Consolas" panose="020B0609020204030204" pitchFamily="49" charset="0"/>
              </a:rPr>
              <a:t>	int hour;</a:t>
            </a:r>
          </a:p>
          <a:p>
            <a:r>
              <a:rPr lang="en-ID" sz="2000">
                <a:latin typeface="Consolas" panose="020B0609020204030204" pitchFamily="49" charset="0"/>
              </a:rPr>
              <a:t>	int minute;</a:t>
            </a:r>
          </a:p>
          <a:p>
            <a:r>
              <a:rPr lang="en-ID" sz="2000">
                <a:latin typeface="Consolas" panose="020B0609020204030204" pitchFamily="49" charset="0"/>
              </a:rPr>
              <a:t>	double second;</a:t>
            </a:r>
          </a:p>
          <a:p>
            <a:r>
              <a:rPr lang="en-ID" sz="2000">
                <a:latin typeface="Consolas" panose="020B0609020204030204" pitchFamily="49" charset="0"/>
              </a:rPr>
              <a:t>	</a:t>
            </a:r>
          </a:p>
          <a:p>
            <a:r>
              <a:rPr lang="en-ID" sz="2000">
                <a:latin typeface="Consolas" panose="020B0609020204030204" pitchFamily="49" charset="0"/>
              </a:rPr>
              <a:t>}</a:t>
            </a:r>
          </a:p>
        </p:txBody>
      </p:sp>
    </p:spTree>
    <p:extLst>
      <p:ext uri="{BB962C8B-B14F-4D97-AF65-F5344CB8AC3E}">
        <p14:creationId xmlns:p14="http://schemas.microsoft.com/office/powerpoint/2010/main" val="35120457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Visibility modifiers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85</a:t>
            </a:fld>
            <a:endParaRPr lang="en-ID"/>
          </a:p>
        </p:txBody>
      </p:sp>
      <p:sp>
        <p:nvSpPr>
          <p:cNvPr id="6" name="Content Placeholder 2">
            <a:extLst>
              <a:ext uri="{FF2B5EF4-FFF2-40B4-BE49-F238E27FC236}">
                <a16:creationId xmlns:a16="http://schemas.microsoft.com/office/drawing/2014/main" id="{3FF78C63-AD9B-4AEB-9695-AD81BA6FF640}"/>
              </a:ext>
            </a:extLst>
          </p:cNvPr>
          <p:cNvSpPr>
            <a:spLocks noGrp="1"/>
          </p:cNvSpPr>
          <p:nvPr>
            <p:ph idx="1"/>
          </p:nvPr>
        </p:nvSpPr>
        <p:spPr>
          <a:xfrm>
            <a:off x="838200" y="3861459"/>
            <a:ext cx="10515600" cy="4351338"/>
          </a:xfrm>
        </p:spPr>
        <p:txBody>
          <a:bodyPr>
            <a:normAutofit/>
          </a:bodyPr>
          <a:lstStyle/>
          <a:p>
            <a:r>
              <a:rPr lang="en-ID" sz="3200"/>
              <a:t>Solution: Add </a:t>
            </a:r>
            <a:r>
              <a:rPr lang="en-ID" sz="3200" b="1"/>
              <a:t>private</a:t>
            </a:r>
            <a:r>
              <a:rPr lang="en-ID" sz="3200"/>
              <a:t> to the data fields.</a:t>
            </a:r>
            <a:endParaRPr lang="en-ID" sz="2800"/>
          </a:p>
        </p:txBody>
      </p:sp>
      <p:sp>
        <p:nvSpPr>
          <p:cNvPr id="7" name="Rectangle 6">
            <a:extLst>
              <a:ext uri="{FF2B5EF4-FFF2-40B4-BE49-F238E27FC236}">
                <a16:creationId xmlns:a16="http://schemas.microsoft.com/office/drawing/2014/main" id="{E7388DE6-E346-46EA-A561-361F4F5DB1C4}"/>
              </a:ext>
            </a:extLst>
          </p:cNvPr>
          <p:cNvSpPr/>
          <p:nvPr/>
        </p:nvSpPr>
        <p:spPr>
          <a:xfrm>
            <a:off x="533400" y="1490629"/>
            <a:ext cx="11125200" cy="224676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public class Time {</a:t>
            </a:r>
          </a:p>
          <a:p>
            <a:r>
              <a:rPr lang="en-ID" sz="2000">
                <a:latin typeface="Consolas" panose="020B0609020204030204" pitchFamily="49" charset="0"/>
              </a:rPr>
              <a:t>	</a:t>
            </a:r>
          </a:p>
          <a:p>
            <a:r>
              <a:rPr lang="en-ID" sz="2000">
                <a:latin typeface="Consolas" panose="020B0609020204030204" pitchFamily="49" charset="0"/>
              </a:rPr>
              <a:t>	private int hour;</a:t>
            </a:r>
          </a:p>
          <a:p>
            <a:r>
              <a:rPr lang="en-ID" sz="2000">
                <a:latin typeface="Consolas" panose="020B0609020204030204" pitchFamily="49" charset="0"/>
              </a:rPr>
              <a:t>	private int minute;</a:t>
            </a:r>
          </a:p>
          <a:p>
            <a:r>
              <a:rPr lang="en-ID" sz="2000">
                <a:latin typeface="Consolas" panose="020B0609020204030204" pitchFamily="49" charset="0"/>
              </a:rPr>
              <a:t>	private double second;</a:t>
            </a:r>
          </a:p>
          <a:p>
            <a:r>
              <a:rPr lang="en-ID" sz="2000">
                <a:latin typeface="Consolas" panose="020B0609020204030204" pitchFamily="49" charset="0"/>
              </a:rPr>
              <a:t>	</a:t>
            </a:r>
          </a:p>
          <a:p>
            <a:r>
              <a:rPr lang="en-ID" sz="2000">
                <a:latin typeface="Consolas" panose="020B0609020204030204" pitchFamily="49" charset="0"/>
              </a:rPr>
              <a:t>}</a:t>
            </a:r>
          </a:p>
        </p:txBody>
      </p:sp>
    </p:spTree>
    <p:extLst>
      <p:ext uri="{BB962C8B-B14F-4D97-AF65-F5344CB8AC3E}">
        <p14:creationId xmlns:p14="http://schemas.microsoft.com/office/powerpoint/2010/main" val="17867811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Visibility modifiers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86</a:t>
            </a:fld>
            <a:endParaRPr lang="en-ID"/>
          </a:p>
        </p:txBody>
      </p:sp>
      <p:sp>
        <p:nvSpPr>
          <p:cNvPr id="6" name="Content Placeholder 2">
            <a:extLst>
              <a:ext uri="{FF2B5EF4-FFF2-40B4-BE49-F238E27FC236}">
                <a16:creationId xmlns:a16="http://schemas.microsoft.com/office/drawing/2014/main" id="{3FF78C63-AD9B-4AEB-9695-AD81BA6FF640}"/>
              </a:ext>
            </a:extLst>
          </p:cNvPr>
          <p:cNvSpPr>
            <a:spLocks noGrp="1"/>
          </p:cNvSpPr>
          <p:nvPr>
            <p:ph idx="1"/>
          </p:nvPr>
        </p:nvSpPr>
        <p:spPr>
          <a:xfrm>
            <a:off x="838200" y="3861459"/>
            <a:ext cx="10515600" cy="4351338"/>
          </a:xfrm>
        </p:spPr>
        <p:txBody>
          <a:bodyPr>
            <a:normAutofit/>
          </a:bodyPr>
          <a:lstStyle/>
          <a:p>
            <a:r>
              <a:rPr lang="en-ID" sz="3200"/>
              <a:t>Solution: Add </a:t>
            </a:r>
            <a:r>
              <a:rPr lang="en-ID" sz="3200" b="1"/>
              <a:t>private</a:t>
            </a:r>
            <a:r>
              <a:rPr lang="en-ID" sz="3200"/>
              <a:t> to the data fields.</a:t>
            </a:r>
            <a:endParaRPr lang="en-ID" sz="2800"/>
          </a:p>
        </p:txBody>
      </p:sp>
      <p:sp>
        <p:nvSpPr>
          <p:cNvPr id="7" name="Rectangle 6">
            <a:extLst>
              <a:ext uri="{FF2B5EF4-FFF2-40B4-BE49-F238E27FC236}">
                <a16:creationId xmlns:a16="http://schemas.microsoft.com/office/drawing/2014/main" id="{E7388DE6-E346-46EA-A561-361F4F5DB1C4}"/>
              </a:ext>
            </a:extLst>
          </p:cNvPr>
          <p:cNvSpPr/>
          <p:nvPr/>
        </p:nvSpPr>
        <p:spPr>
          <a:xfrm>
            <a:off x="533400" y="1490629"/>
            <a:ext cx="11125200" cy="224676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public class Time {</a:t>
            </a:r>
          </a:p>
          <a:p>
            <a:r>
              <a:rPr lang="en-ID" sz="2000">
                <a:latin typeface="Consolas" panose="020B0609020204030204" pitchFamily="49" charset="0"/>
              </a:rPr>
              <a:t>	</a:t>
            </a:r>
          </a:p>
          <a:p>
            <a:r>
              <a:rPr lang="en-ID" sz="2000">
                <a:latin typeface="Consolas" panose="020B0609020204030204" pitchFamily="49" charset="0"/>
              </a:rPr>
              <a:t>	private int hour;</a:t>
            </a:r>
          </a:p>
          <a:p>
            <a:r>
              <a:rPr lang="en-ID" sz="2000">
                <a:latin typeface="Consolas" panose="020B0609020204030204" pitchFamily="49" charset="0"/>
              </a:rPr>
              <a:t>	private int minute;</a:t>
            </a:r>
          </a:p>
          <a:p>
            <a:r>
              <a:rPr lang="en-ID" sz="2000">
                <a:latin typeface="Consolas" panose="020B0609020204030204" pitchFamily="49" charset="0"/>
              </a:rPr>
              <a:t>	private double second;</a:t>
            </a:r>
          </a:p>
          <a:p>
            <a:r>
              <a:rPr lang="en-ID" sz="2000">
                <a:latin typeface="Consolas" panose="020B0609020204030204" pitchFamily="49" charset="0"/>
              </a:rPr>
              <a:t>	</a:t>
            </a:r>
          </a:p>
          <a:p>
            <a:r>
              <a:rPr lang="en-ID" sz="2000">
                <a:latin typeface="Consolas" panose="020B0609020204030204" pitchFamily="49" charset="0"/>
              </a:rPr>
              <a:t>}</a:t>
            </a:r>
          </a:p>
        </p:txBody>
      </p:sp>
      <p:sp>
        <p:nvSpPr>
          <p:cNvPr id="8" name="TextBox 7">
            <a:extLst>
              <a:ext uri="{FF2B5EF4-FFF2-40B4-BE49-F238E27FC236}">
                <a16:creationId xmlns:a16="http://schemas.microsoft.com/office/drawing/2014/main" id="{0B55F5C5-54E8-4A68-AD9D-B9CEA61B8D30}"/>
              </a:ext>
            </a:extLst>
          </p:cNvPr>
          <p:cNvSpPr txBox="1"/>
          <p:nvPr/>
        </p:nvSpPr>
        <p:spPr>
          <a:xfrm>
            <a:off x="2035834" y="4652133"/>
            <a:ext cx="8842805" cy="954107"/>
          </a:xfrm>
          <a:prstGeom prst="rect">
            <a:avLst/>
          </a:prstGeom>
          <a:solidFill>
            <a:schemeClr val="accent2">
              <a:lumMod val="20000"/>
              <a:lumOff val="80000"/>
            </a:schemeClr>
          </a:solidFill>
        </p:spPr>
        <p:txBody>
          <a:bodyPr wrap="none" rtlCol="0">
            <a:spAutoFit/>
          </a:bodyPr>
          <a:lstStyle/>
          <a:p>
            <a:r>
              <a:rPr lang="en-ID" sz="2800"/>
              <a:t>Can you now access those variables outside the Time class?</a:t>
            </a:r>
            <a:br>
              <a:rPr lang="en-ID" sz="2800"/>
            </a:br>
            <a:r>
              <a:rPr lang="en-ID" sz="2800"/>
              <a:t>Try it out.</a:t>
            </a:r>
          </a:p>
        </p:txBody>
      </p:sp>
    </p:spTree>
    <p:extLst>
      <p:ext uri="{BB962C8B-B14F-4D97-AF65-F5344CB8AC3E}">
        <p14:creationId xmlns:p14="http://schemas.microsoft.com/office/powerpoint/2010/main" val="87674877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Visibility modifiers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87</a:t>
            </a:fld>
            <a:endParaRPr lang="en-ID"/>
          </a:p>
        </p:txBody>
      </p:sp>
      <p:sp>
        <p:nvSpPr>
          <p:cNvPr id="6" name="Content Placeholder 2">
            <a:extLst>
              <a:ext uri="{FF2B5EF4-FFF2-40B4-BE49-F238E27FC236}">
                <a16:creationId xmlns:a16="http://schemas.microsoft.com/office/drawing/2014/main" id="{3FF78C63-AD9B-4AEB-9695-AD81BA6FF640}"/>
              </a:ext>
            </a:extLst>
          </p:cNvPr>
          <p:cNvSpPr>
            <a:spLocks noGrp="1"/>
          </p:cNvSpPr>
          <p:nvPr>
            <p:ph idx="1"/>
          </p:nvPr>
        </p:nvSpPr>
        <p:spPr>
          <a:xfrm>
            <a:off x="838200" y="3861459"/>
            <a:ext cx="10515600" cy="4351338"/>
          </a:xfrm>
        </p:spPr>
        <p:txBody>
          <a:bodyPr>
            <a:normAutofit/>
          </a:bodyPr>
          <a:lstStyle/>
          <a:p>
            <a:r>
              <a:rPr lang="en-ID" sz="3200"/>
              <a:t>Solution: Add </a:t>
            </a:r>
            <a:r>
              <a:rPr lang="en-ID" sz="3200" b="1"/>
              <a:t>private</a:t>
            </a:r>
            <a:r>
              <a:rPr lang="en-ID" sz="3200"/>
              <a:t> to the data fields.</a:t>
            </a:r>
            <a:endParaRPr lang="en-ID" sz="2800"/>
          </a:p>
        </p:txBody>
      </p:sp>
      <p:sp>
        <p:nvSpPr>
          <p:cNvPr id="7" name="Rectangle 6">
            <a:extLst>
              <a:ext uri="{FF2B5EF4-FFF2-40B4-BE49-F238E27FC236}">
                <a16:creationId xmlns:a16="http://schemas.microsoft.com/office/drawing/2014/main" id="{E7388DE6-E346-46EA-A561-361F4F5DB1C4}"/>
              </a:ext>
            </a:extLst>
          </p:cNvPr>
          <p:cNvSpPr/>
          <p:nvPr/>
        </p:nvSpPr>
        <p:spPr>
          <a:xfrm>
            <a:off x="533400" y="1490629"/>
            <a:ext cx="11125200" cy="2246769"/>
          </a:xfrm>
          <a:prstGeom prst="rect">
            <a:avLst/>
          </a:prstGeom>
          <a:solidFill>
            <a:schemeClr val="accent4">
              <a:lumMod val="20000"/>
              <a:lumOff val="80000"/>
            </a:schemeClr>
          </a:solidFill>
        </p:spPr>
        <p:txBody>
          <a:bodyPr wrap="square">
            <a:spAutoFit/>
          </a:bodyPr>
          <a:lstStyle/>
          <a:p>
            <a:r>
              <a:rPr lang="en-ID" sz="2000">
                <a:latin typeface="Consolas" panose="020B0609020204030204" pitchFamily="49" charset="0"/>
              </a:rPr>
              <a:t>public class Time {</a:t>
            </a:r>
          </a:p>
          <a:p>
            <a:r>
              <a:rPr lang="en-ID" sz="2000">
                <a:latin typeface="Consolas" panose="020B0609020204030204" pitchFamily="49" charset="0"/>
              </a:rPr>
              <a:t>	</a:t>
            </a:r>
          </a:p>
          <a:p>
            <a:r>
              <a:rPr lang="en-ID" sz="2000">
                <a:latin typeface="Consolas" panose="020B0609020204030204" pitchFamily="49" charset="0"/>
              </a:rPr>
              <a:t>	private int hour;</a:t>
            </a:r>
          </a:p>
          <a:p>
            <a:r>
              <a:rPr lang="en-ID" sz="2000">
                <a:latin typeface="Consolas" panose="020B0609020204030204" pitchFamily="49" charset="0"/>
              </a:rPr>
              <a:t>	private int minute;</a:t>
            </a:r>
          </a:p>
          <a:p>
            <a:r>
              <a:rPr lang="en-ID" sz="2000">
                <a:latin typeface="Consolas" panose="020B0609020204030204" pitchFamily="49" charset="0"/>
              </a:rPr>
              <a:t>	private double second;</a:t>
            </a:r>
          </a:p>
          <a:p>
            <a:r>
              <a:rPr lang="en-ID" sz="2000">
                <a:latin typeface="Consolas" panose="020B0609020204030204" pitchFamily="49" charset="0"/>
              </a:rPr>
              <a:t>	</a:t>
            </a:r>
          </a:p>
          <a:p>
            <a:r>
              <a:rPr lang="en-ID" sz="2000">
                <a:latin typeface="Consolas" panose="020B0609020204030204" pitchFamily="49" charset="0"/>
              </a:rPr>
              <a:t>}</a:t>
            </a:r>
          </a:p>
        </p:txBody>
      </p:sp>
      <p:sp>
        <p:nvSpPr>
          <p:cNvPr id="3" name="TextBox 2">
            <a:extLst>
              <a:ext uri="{FF2B5EF4-FFF2-40B4-BE49-F238E27FC236}">
                <a16:creationId xmlns:a16="http://schemas.microsoft.com/office/drawing/2014/main" id="{0B55F5C5-54E8-4A68-AD9D-B9CEA61B8D30}"/>
              </a:ext>
            </a:extLst>
          </p:cNvPr>
          <p:cNvSpPr txBox="1"/>
          <p:nvPr/>
        </p:nvSpPr>
        <p:spPr>
          <a:xfrm>
            <a:off x="2035834" y="4652133"/>
            <a:ext cx="6575005" cy="1384995"/>
          </a:xfrm>
          <a:prstGeom prst="rect">
            <a:avLst/>
          </a:prstGeom>
          <a:solidFill>
            <a:schemeClr val="accent6">
              <a:lumMod val="20000"/>
              <a:lumOff val="80000"/>
            </a:schemeClr>
          </a:solidFill>
        </p:spPr>
        <p:txBody>
          <a:bodyPr wrap="none" rtlCol="0">
            <a:spAutoFit/>
          </a:bodyPr>
          <a:lstStyle/>
          <a:p>
            <a:r>
              <a:rPr lang="en-ID" sz="2800"/>
              <a:t>We can control what to access by providing:</a:t>
            </a:r>
          </a:p>
          <a:p>
            <a:pPr marL="285750" indent="-285750">
              <a:buFontTx/>
              <a:buChar char="-"/>
            </a:pPr>
            <a:r>
              <a:rPr lang="en-ID" sz="2800"/>
              <a:t>Getter methods</a:t>
            </a:r>
          </a:p>
          <a:p>
            <a:pPr marL="285750" indent="-285750">
              <a:buFontTx/>
              <a:buChar char="-"/>
            </a:pPr>
            <a:r>
              <a:rPr lang="en-ID" sz="2800"/>
              <a:t>Setter methods</a:t>
            </a:r>
          </a:p>
        </p:txBody>
      </p:sp>
    </p:spTree>
    <p:extLst>
      <p:ext uri="{BB962C8B-B14F-4D97-AF65-F5344CB8AC3E}">
        <p14:creationId xmlns:p14="http://schemas.microsoft.com/office/powerpoint/2010/main" val="33774655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Getters and setters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88</a:t>
            </a:fld>
            <a:endParaRPr lang="en-ID"/>
          </a:p>
        </p:txBody>
      </p:sp>
      <p:sp>
        <p:nvSpPr>
          <p:cNvPr id="8" name="Content Placeholder 7">
            <a:extLst>
              <a:ext uri="{FF2B5EF4-FFF2-40B4-BE49-F238E27FC236}">
                <a16:creationId xmlns:a16="http://schemas.microsoft.com/office/drawing/2014/main" id="{E6F3B1E4-E3B9-4FFE-BE10-FCA76AA0B11B}"/>
              </a:ext>
            </a:extLst>
          </p:cNvPr>
          <p:cNvSpPr>
            <a:spLocks noGrp="1"/>
          </p:cNvSpPr>
          <p:nvPr>
            <p:ph idx="1"/>
          </p:nvPr>
        </p:nvSpPr>
        <p:spPr/>
        <p:txBody>
          <a:bodyPr/>
          <a:lstStyle/>
          <a:p>
            <a:r>
              <a:rPr lang="en-ID"/>
              <a:t>Recall that the data fields (instance variables) of Time are private. We can access them from within the Time class, but if we try to access them from another class, the compiler generates an error.</a:t>
            </a:r>
          </a:p>
          <a:p>
            <a:r>
              <a:rPr lang="en-ID"/>
              <a:t>For example, here's a new class called TimeClient, trying to access the private data fields:</a:t>
            </a:r>
          </a:p>
        </p:txBody>
      </p:sp>
      <p:sp>
        <p:nvSpPr>
          <p:cNvPr id="10" name="Rectangle 9">
            <a:extLst>
              <a:ext uri="{FF2B5EF4-FFF2-40B4-BE49-F238E27FC236}">
                <a16:creationId xmlns:a16="http://schemas.microsoft.com/office/drawing/2014/main" id="{43F00CB9-3C89-41FF-A5CC-980581EA5E27}"/>
              </a:ext>
            </a:extLst>
          </p:cNvPr>
          <p:cNvSpPr/>
          <p:nvPr/>
        </p:nvSpPr>
        <p:spPr>
          <a:xfrm>
            <a:off x="1814422" y="4237971"/>
            <a:ext cx="8563155" cy="1938992"/>
          </a:xfrm>
          <a:prstGeom prst="rect">
            <a:avLst/>
          </a:prstGeom>
          <a:solidFill>
            <a:schemeClr val="accent6">
              <a:lumMod val="20000"/>
              <a:lumOff val="80000"/>
            </a:schemeClr>
          </a:solidFill>
        </p:spPr>
        <p:txBody>
          <a:bodyPr wrap="square">
            <a:spAutoFit/>
          </a:bodyPr>
          <a:lstStyle/>
          <a:p>
            <a:r>
              <a:rPr lang="en-ID" sz="2000">
                <a:latin typeface="Consolas" panose="020B0609020204030204" pitchFamily="49" charset="0"/>
              </a:rPr>
              <a:t>public class TimeClient {</a:t>
            </a:r>
          </a:p>
          <a:p>
            <a:r>
              <a:rPr lang="en-ID" sz="2000">
                <a:latin typeface="Consolas" panose="020B0609020204030204" pitchFamily="49" charset="0"/>
              </a:rPr>
              <a:t>  public static void main(String[] args) {</a:t>
            </a:r>
          </a:p>
          <a:p>
            <a:r>
              <a:rPr lang="en-ID" sz="2000">
                <a:latin typeface="Consolas" panose="020B0609020204030204" pitchFamily="49" charset="0"/>
              </a:rPr>
              <a:t>      Time time = new Time(11, 59, 59.9);</a:t>
            </a:r>
          </a:p>
          <a:p>
            <a:r>
              <a:rPr lang="en-ID" sz="2000">
                <a:latin typeface="Consolas" panose="020B0609020204030204" pitchFamily="49" charset="0"/>
              </a:rPr>
              <a:t>      System.out.println(time.hour); // compiler error</a:t>
            </a:r>
          </a:p>
          <a:p>
            <a:r>
              <a:rPr lang="en-ID" sz="2000">
                <a:latin typeface="Consolas" panose="020B0609020204030204" pitchFamily="49" charset="0"/>
              </a:rPr>
              <a:t>  }</a:t>
            </a:r>
          </a:p>
          <a:p>
            <a:r>
              <a:rPr lang="en-ID" sz="2000">
                <a:latin typeface="Consolas" panose="020B0609020204030204" pitchFamily="49" charset="0"/>
              </a:rPr>
              <a:t>}</a:t>
            </a:r>
          </a:p>
        </p:txBody>
      </p:sp>
    </p:spTree>
    <p:extLst>
      <p:ext uri="{BB962C8B-B14F-4D97-AF65-F5344CB8AC3E}">
        <p14:creationId xmlns:p14="http://schemas.microsoft.com/office/powerpoint/2010/main" val="10276516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b="1"/>
              <a:t>Getters</a:t>
            </a:r>
            <a:r>
              <a:rPr lang="en-ID"/>
              <a:t> and setters</a:t>
            </a:r>
            <a:endParaRPr lang="en-ID" b="1"/>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89</a:t>
            </a:fld>
            <a:endParaRPr lang="en-ID"/>
          </a:p>
        </p:txBody>
      </p:sp>
      <p:sp>
        <p:nvSpPr>
          <p:cNvPr id="7" name="Rectangle 6">
            <a:extLst>
              <a:ext uri="{FF2B5EF4-FFF2-40B4-BE49-F238E27FC236}">
                <a16:creationId xmlns:a16="http://schemas.microsoft.com/office/drawing/2014/main" id="{C11F122E-0F56-46B8-9668-E582708487D9}"/>
              </a:ext>
            </a:extLst>
          </p:cNvPr>
          <p:cNvSpPr/>
          <p:nvPr/>
        </p:nvSpPr>
        <p:spPr>
          <a:xfrm>
            <a:off x="1616015" y="1647369"/>
            <a:ext cx="6096000" cy="4708981"/>
          </a:xfrm>
          <a:prstGeom prst="rect">
            <a:avLst/>
          </a:prstGeom>
          <a:solidFill>
            <a:schemeClr val="accent4">
              <a:lumMod val="20000"/>
              <a:lumOff val="80000"/>
            </a:schemeClr>
          </a:solidFill>
        </p:spPr>
        <p:txBody>
          <a:bodyPr>
            <a:spAutoFit/>
          </a:bodyPr>
          <a:lstStyle/>
          <a:p>
            <a:r>
              <a:rPr lang="en-ID" sz="2000"/>
              <a:t>// inside Time.java</a:t>
            </a:r>
          </a:p>
          <a:p>
            <a:endParaRPr lang="en-ID" sz="2000"/>
          </a:p>
          <a:p>
            <a:r>
              <a:rPr lang="en-ID" sz="2000"/>
              <a:t>	public int getHour() {</a:t>
            </a:r>
          </a:p>
          <a:p>
            <a:r>
              <a:rPr lang="en-ID" sz="2000"/>
              <a:t>		return this.hour;</a:t>
            </a:r>
          </a:p>
          <a:p>
            <a:r>
              <a:rPr lang="en-ID" sz="2000"/>
              <a:t>	}</a:t>
            </a:r>
          </a:p>
          <a:p>
            <a:r>
              <a:rPr lang="en-ID" sz="2000"/>
              <a:t>	</a:t>
            </a:r>
          </a:p>
          <a:p>
            <a:r>
              <a:rPr lang="en-ID" sz="2000"/>
              <a:t>	public int getMinute() {</a:t>
            </a:r>
          </a:p>
          <a:p>
            <a:r>
              <a:rPr lang="en-ID" sz="2000"/>
              <a:t>		return this.minute;</a:t>
            </a:r>
          </a:p>
          <a:p>
            <a:r>
              <a:rPr lang="en-ID" sz="2000"/>
              <a:t>	}</a:t>
            </a:r>
          </a:p>
          <a:p>
            <a:r>
              <a:rPr lang="en-ID" sz="2000"/>
              <a:t>	</a:t>
            </a:r>
          </a:p>
          <a:p>
            <a:r>
              <a:rPr lang="en-ID" sz="2000"/>
              <a:t>	public double getSecond() {</a:t>
            </a:r>
          </a:p>
          <a:p>
            <a:r>
              <a:rPr lang="en-ID" sz="2000"/>
              <a:t>		return this.second;</a:t>
            </a:r>
          </a:p>
          <a:p>
            <a:r>
              <a:rPr lang="en-ID" sz="2000"/>
              <a:t>	}</a:t>
            </a:r>
          </a:p>
          <a:p>
            <a:endParaRPr lang="en-ID" sz="2000"/>
          </a:p>
          <a:p>
            <a:r>
              <a:rPr lang="en-ID" sz="2000"/>
              <a:t>}</a:t>
            </a:r>
          </a:p>
        </p:txBody>
      </p:sp>
    </p:spTree>
    <p:extLst>
      <p:ext uri="{BB962C8B-B14F-4D97-AF65-F5344CB8AC3E}">
        <p14:creationId xmlns:p14="http://schemas.microsoft.com/office/powerpoint/2010/main" val="1292011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757419-E479-4B36-BD71-75F25B7CB2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23"/>
          <a:stretch/>
        </p:blipFill>
        <p:spPr>
          <a:xfrm>
            <a:off x="8121650" y="0"/>
            <a:ext cx="7078434" cy="6858000"/>
          </a:xfrm>
          <a:prstGeom prst="rect">
            <a:avLst/>
          </a:prstGeom>
        </p:spPr>
      </p:pic>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Why?</a:t>
            </a:r>
          </a:p>
        </p:txBody>
      </p:sp>
      <p:sp>
        <p:nvSpPr>
          <p:cNvPr id="3" name="Content Placeholder 2">
            <a:extLst>
              <a:ext uri="{FF2B5EF4-FFF2-40B4-BE49-F238E27FC236}">
                <a16:creationId xmlns:a16="http://schemas.microsoft.com/office/drawing/2014/main" id="{FAE86C66-3345-4B00-B14B-C9C1A464838C}"/>
              </a:ext>
            </a:extLst>
          </p:cNvPr>
          <p:cNvSpPr>
            <a:spLocks noGrp="1"/>
          </p:cNvSpPr>
          <p:nvPr>
            <p:ph idx="1"/>
          </p:nvPr>
        </p:nvSpPr>
        <p:spPr/>
        <p:txBody>
          <a:bodyPr>
            <a:normAutofit/>
          </a:bodyPr>
          <a:lstStyle/>
          <a:p>
            <a:pPr marL="0" indent="0">
              <a:buNone/>
            </a:pPr>
            <a:r>
              <a:rPr lang="en-ID"/>
              <a:t>Try this one: Create </a:t>
            </a:r>
            <a:r>
              <a:rPr lang="en-ID" b="1">
                <a:solidFill>
                  <a:srgbClr val="FF0000"/>
                </a:solidFill>
              </a:rPr>
              <a:t>cubes</a:t>
            </a:r>
            <a:r>
              <a:rPr lang="en-ID"/>
              <a:t>, now with classes.</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9</a:t>
            </a:fld>
            <a:endParaRPr lang="en-ID"/>
          </a:p>
        </p:txBody>
      </p:sp>
      <p:pic>
        <p:nvPicPr>
          <p:cNvPr id="10" name="Picture 9">
            <a:extLst>
              <a:ext uri="{FF2B5EF4-FFF2-40B4-BE49-F238E27FC236}">
                <a16:creationId xmlns:a16="http://schemas.microsoft.com/office/drawing/2014/main" id="{5DA59C1F-E32B-4E2B-A612-D1A947A62FB0}"/>
              </a:ext>
            </a:extLst>
          </p:cNvPr>
          <p:cNvPicPr>
            <a:picLocks noChangeAspect="1"/>
          </p:cNvPicPr>
          <p:nvPr/>
        </p:nvPicPr>
        <p:blipFill>
          <a:blip r:embed="rId4"/>
          <a:stretch>
            <a:fillRect/>
          </a:stretch>
        </p:blipFill>
        <p:spPr>
          <a:xfrm>
            <a:off x="739733" y="2612571"/>
            <a:ext cx="6358248" cy="1632858"/>
          </a:xfrm>
          <a:prstGeom prst="rect">
            <a:avLst/>
          </a:prstGeom>
        </p:spPr>
      </p:pic>
      <p:sp>
        <p:nvSpPr>
          <p:cNvPr id="8" name="TextBox 7">
            <a:extLst>
              <a:ext uri="{FF2B5EF4-FFF2-40B4-BE49-F238E27FC236}">
                <a16:creationId xmlns:a16="http://schemas.microsoft.com/office/drawing/2014/main" id="{AE33CD05-8192-4AC8-9912-6395E983644A}"/>
              </a:ext>
            </a:extLst>
          </p:cNvPr>
          <p:cNvSpPr txBox="1"/>
          <p:nvPr/>
        </p:nvSpPr>
        <p:spPr>
          <a:xfrm>
            <a:off x="2991636" y="4537704"/>
            <a:ext cx="3387187" cy="523220"/>
          </a:xfrm>
          <a:prstGeom prst="rect">
            <a:avLst/>
          </a:prstGeom>
          <a:solidFill>
            <a:schemeClr val="accent6">
              <a:lumMod val="50000"/>
            </a:schemeClr>
          </a:solidFill>
        </p:spPr>
        <p:txBody>
          <a:bodyPr wrap="square" rtlCol="0">
            <a:spAutoFit/>
          </a:bodyPr>
          <a:lstStyle/>
          <a:p>
            <a:r>
              <a:rPr lang="en-ID" sz="2800">
                <a:solidFill>
                  <a:schemeClr val="bg1"/>
                </a:solidFill>
              </a:rPr>
              <a:t>Much simpler, isn't it?</a:t>
            </a:r>
          </a:p>
        </p:txBody>
      </p:sp>
      <p:sp>
        <p:nvSpPr>
          <p:cNvPr id="9" name="TextBox 8">
            <a:extLst>
              <a:ext uri="{FF2B5EF4-FFF2-40B4-BE49-F238E27FC236}">
                <a16:creationId xmlns:a16="http://schemas.microsoft.com/office/drawing/2014/main" id="{BDD2AE2A-C119-41DD-9311-36B20CBB1D66}"/>
              </a:ext>
            </a:extLst>
          </p:cNvPr>
          <p:cNvSpPr txBox="1"/>
          <p:nvPr/>
        </p:nvSpPr>
        <p:spPr>
          <a:xfrm>
            <a:off x="838201" y="5195861"/>
            <a:ext cx="5540622" cy="1384995"/>
          </a:xfrm>
          <a:prstGeom prst="rect">
            <a:avLst/>
          </a:prstGeom>
          <a:solidFill>
            <a:schemeClr val="accent4">
              <a:lumMod val="50000"/>
            </a:schemeClr>
          </a:solidFill>
        </p:spPr>
        <p:txBody>
          <a:bodyPr wrap="square" rtlCol="0">
            <a:spAutoFit/>
          </a:bodyPr>
          <a:lstStyle/>
          <a:p>
            <a:r>
              <a:rPr lang="en-ID" sz="2800">
                <a:solidFill>
                  <a:schemeClr val="bg1"/>
                </a:solidFill>
              </a:rPr>
              <a:t>Here, the class Cube encapsulates</a:t>
            </a:r>
            <a:br>
              <a:rPr lang="en-ID" sz="2800">
                <a:solidFill>
                  <a:schemeClr val="bg1"/>
                </a:solidFill>
              </a:rPr>
            </a:br>
            <a:r>
              <a:rPr lang="en-ID" sz="2800">
                <a:solidFill>
                  <a:schemeClr val="bg1"/>
                </a:solidFill>
              </a:rPr>
              <a:t> (= membungkus) related data such as color and length as a single unit</a:t>
            </a:r>
          </a:p>
        </p:txBody>
      </p:sp>
    </p:spTree>
    <p:extLst>
      <p:ext uri="{BB962C8B-B14F-4D97-AF65-F5344CB8AC3E}">
        <p14:creationId xmlns:p14="http://schemas.microsoft.com/office/powerpoint/2010/main" val="952036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lstStyle/>
          <a:p>
            <a:r>
              <a:rPr lang="en-ID"/>
              <a:t>Getters and </a:t>
            </a:r>
            <a:r>
              <a:rPr lang="en-ID" b="1"/>
              <a:t>setters</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90</a:t>
            </a:fld>
            <a:endParaRPr lang="en-ID"/>
          </a:p>
        </p:txBody>
      </p:sp>
      <p:sp>
        <p:nvSpPr>
          <p:cNvPr id="7" name="Rectangle 6">
            <a:extLst>
              <a:ext uri="{FF2B5EF4-FFF2-40B4-BE49-F238E27FC236}">
                <a16:creationId xmlns:a16="http://schemas.microsoft.com/office/drawing/2014/main" id="{C11F122E-0F56-46B8-9668-E582708487D9}"/>
              </a:ext>
            </a:extLst>
          </p:cNvPr>
          <p:cNvSpPr/>
          <p:nvPr/>
        </p:nvSpPr>
        <p:spPr>
          <a:xfrm>
            <a:off x="1616015" y="1647369"/>
            <a:ext cx="6096000" cy="4708981"/>
          </a:xfrm>
          <a:prstGeom prst="rect">
            <a:avLst/>
          </a:prstGeom>
          <a:solidFill>
            <a:schemeClr val="accent4">
              <a:lumMod val="20000"/>
              <a:lumOff val="80000"/>
            </a:schemeClr>
          </a:solidFill>
        </p:spPr>
        <p:txBody>
          <a:bodyPr>
            <a:spAutoFit/>
          </a:bodyPr>
          <a:lstStyle/>
          <a:p>
            <a:r>
              <a:rPr lang="en-ID" sz="2000"/>
              <a:t>// inside Time.java</a:t>
            </a:r>
          </a:p>
          <a:p>
            <a:endParaRPr lang="en-ID" sz="2000"/>
          </a:p>
          <a:p>
            <a:r>
              <a:rPr lang="en-ID" sz="2000"/>
              <a:t>	public void setHour(int hour) {</a:t>
            </a:r>
          </a:p>
          <a:p>
            <a:r>
              <a:rPr lang="en-ID" sz="2000"/>
              <a:t>		this.hour = hour;</a:t>
            </a:r>
          </a:p>
          <a:p>
            <a:r>
              <a:rPr lang="en-ID" sz="2000"/>
              <a:t>	}</a:t>
            </a:r>
          </a:p>
          <a:p>
            <a:r>
              <a:rPr lang="en-ID" sz="2000"/>
              <a:t>	</a:t>
            </a:r>
          </a:p>
          <a:p>
            <a:r>
              <a:rPr lang="en-ID" sz="2000"/>
              <a:t>	public void setMinute(int minute) {</a:t>
            </a:r>
          </a:p>
          <a:p>
            <a:r>
              <a:rPr lang="en-ID" sz="2000"/>
              <a:t>		this.minute = minute;</a:t>
            </a:r>
          </a:p>
          <a:p>
            <a:r>
              <a:rPr lang="en-ID" sz="2000"/>
              <a:t>	}</a:t>
            </a:r>
          </a:p>
          <a:p>
            <a:r>
              <a:rPr lang="en-ID" sz="2000"/>
              <a:t>	</a:t>
            </a:r>
          </a:p>
          <a:p>
            <a:r>
              <a:rPr lang="en-ID" sz="2000"/>
              <a:t>	public void setSecond(int second) {</a:t>
            </a:r>
          </a:p>
          <a:p>
            <a:r>
              <a:rPr lang="en-ID" sz="2000"/>
              <a:t>		this.second = second;</a:t>
            </a:r>
          </a:p>
          <a:p>
            <a:r>
              <a:rPr lang="en-ID" sz="2000"/>
              <a:t>	}</a:t>
            </a:r>
          </a:p>
          <a:p>
            <a:endParaRPr lang="en-ID" sz="2000"/>
          </a:p>
          <a:p>
            <a:r>
              <a:rPr lang="en-ID" sz="2000"/>
              <a:t>}</a:t>
            </a:r>
          </a:p>
        </p:txBody>
      </p:sp>
    </p:spTree>
    <p:extLst>
      <p:ext uri="{BB962C8B-B14F-4D97-AF65-F5344CB8AC3E}">
        <p14:creationId xmlns:p14="http://schemas.microsoft.com/office/powerpoint/2010/main" val="18201296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91</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938992"/>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Time(11, 30, 10.0);</a:t>
            </a:r>
          </a:p>
          <a:p>
            <a:r>
              <a:rPr lang="en-ID" sz="2400">
                <a:latin typeface="Consolas" panose="020B0609020204030204" pitchFamily="49" charset="0"/>
              </a:rPr>
              <a:t>System.out.println(t1.getSecond());</a:t>
            </a:r>
          </a:p>
          <a:p>
            <a:r>
              <a:rPr lang="en-ID" sz="2400">
                <a:latin typeface="Consolas" panose="020B0609020204030204" pitchFamily="49" charset="0"/>
              </a:rPr>
              <a:t>System.out.println(t1.getHour());</a:t>
            </a:r>
          </a:p>
          <a:p>
            <a:r>
              <a:rPr lang="en-ID" sz="2400">
                <a:latin typeface="Consolas" panose="020B0609020204030204" pitchFamily="49" charset="0"/>
              </a:rPr>
              <a:t>t1.setMinute(50);</a:t>
            </a:r>
          </a:p>
          <a:p>
            <a:r>
              <a:rPr lang="en-ID" sz="2400">
                <a:latin typeface="Consolas" panose="020B0609020204030204" pitchFamily="49" charset="0"/>
              </a:rPr>
              <a:t>System.out.println(t1.getMinute());</a:t>
            </a:r>
          </a:p>
        </p:txBody>
      </p:sp>
    </p:spTree>
    <p:extLst>
      <p:ext uri="{BB962C8B-B14F-4D97-AF65-F5344CB8AC3E}">
        <p14:creationId xmlns:p14="http://schemas.microsoft.com/office/powerpoint/2010/main" val="33271880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0A494-942A-46C6-97E4-48DA87BD6FF9}"/>
              </a:ext>
            </a:extLst>
          </p:cNvPr>
          <p:cNvSpPr>
            <a:spLocks noGrp="1"/>
          </p:cNvSpPr>
          <p:nvPr>
            <p:ph type="title"/>
          </p:nvPr>
        </p:nvSpPr>
        <p:spPr/>
        <p:txBody>
          <a:bodyPr>
            <a:normAutofit/>
          </a:bodyPr>
          <a:lstStyle/>
          <a:p>
            <a:r>
              <a:rPr lang="en-ID" sz="4000"/>
              <a:t>Quiz time: Given Time.java, what's the output?</a:t>
            </a:r>
          </a:p>
        </p:txBody>
      </p:sp>
      <p:sp>
        <p:nvSpPr>
          <p:cNvPr id="4" name="Slide Number Placeholder 3">
            <a:extLst>
              <a:ext uri="{FF2B5EF4-FFF2-40B4-BE49-F238E27FC236}">
                <a16:creationId xmlns:a16="http://schemas.microsoft.com/office/drawing/2014/main" id="{5DFA2B04-1A49-4FE9-B76B-84D1E1F32E64}"/>
              </a:ext>
            </a:extLst>
          </p:cNvPr>
          <p:cNvSpPr>
            <a:spLocks noGrp="1"/>
          </p:cNvSpPr>
          <p:nvPr>
            <p:ph type="sldNum" sz="quarter" idx="12"/>
          </p:nvPr>
        </p:nvSpPr>
        <p:spPr/>
        <p:txBody>
          <a:bodyPr/>
          <a:lstStyle/>
          <a:p>
            <a:fld id="{B9F60111-A065-4401-9C4A-F47A749BAEFB}" type="slidenum">
              <a:rPr lang="en-ID" smtClean="0"/>
              <a:t>92</a:t>
            </a:fld>
            <a:endParaRPr lang="en-ID"/>
          </a:p>
        </p:txBody>
      </p:sp>
      <p:sp>
        <p:nvSpPr>
          <p:cNvPr id="5" name="Rectangle 4">
            <a:extLst>
              <a:ext uri="{FF2B5EF4-FFF2-40B4-BE49-F238E27FC236}">
                <a16:creationId xmlns:a16="http://schemas.microsoft.com/office/drawing/2014/main" id="{05191545-256A-4FEA-9F10-74212434BC1D}"/>
              </a:ext>
            </a:extLst>
          </p:cNvPr>
          <p:cNvSpPr/>
          <p:nvPr/>
        </p:nvSpPr>
        <p:spPr>
          <a:xfrm>
            <a:off x="533400" y="1937863"/>
            <a:ext cx="11125200" cy="1938992"/>
          </a:xfrm>
          <a:prstGeom prst="rect">
            <a:avLst/>
          </a:prstGeom>
          <a:solidFill>
            <a:schemeClr val="accent4">
              <a:lumMod val="20000"/>
              <a:lumOff val="80000"/>
            </a:schemeClr>
          </a:solidFill>
        </p:spPr>
        <p:txBody>
          <a:bodyPr wrap="square">
            <a:spAutoFit/>
          </a:bodyPr>
          <a:lstStyle/>
          <a:p>
            <a:r>
              <a:rPr lang="en-ID" sz="2400">
                <a:latin typeface="Consolas" panose="020B0609020204030204" pitchFamily="49" charset="0"/>
              </a:rPr>
              <a:t>Time t1 = new Time(11, 30, 10.0);</a:t>
            </a:r>
          </a:p>
          <a:p>
            <a:r>
              <a:rPr lang="en-ID" sz="2400">
                <a:latin typeface="Consolas" panose="020B0609020204030204" pitchFamily="49" charset="0"/>
              </a:rPr>
              <a:t>System.out.println(t1.getSecond());</a:t>
            </a:r>
          </a:p>
          <a:p>
            <a:r>
              <a:rPr lang="en-ID" sz="2400">
                <a:latin typeface="Consolas" panose="020B0609020204030204" pitchFamily="49" charset="0"/>
              </a:rPr>
              <a:t>System.out.println(t1.getHour());</a:t>
            </a:r>
          </a:p>
          <a:p>
            <a:r>
              <a:rPr lang="en-ID" sz="2400">
                <a:latin typeface="Consolas" panose="020B0609020204030204" pitchFamily="49" charset="0"/>
              </a:rPr>
              <a:t>t1.setMinute(50);</a:t>
            </a:r>
          </a:p>
          <a:p>
            <a:r>
              <a:rPr lang="en-ID" sz="2400">
                <a:latin typeface="Consolas" panose="020B0609020204030204" pitchFamily="49" charset="0"/>
              </a:rPr>
              <a:t>System.out.println(t1.getMinute());</a:t>
            </a:r>
          </a:p>
        </p:txBody>
      </p:sp>
      <p:sp>
        <p:nvSpPr>
          <p:cNvPr id="3" name="Rectangle 2">
            <a:extLst>
              <a:ext uri="{FF2B5EF4-FFF2-40B4-BE49-F238E27FC236}">
                <a16:creationId xmlns:a16="http://schemas.microsoft.com/office/drawing/2014/main" id="{5E83E095-1ADB-4E30-93DB-FD5628E3F31A}"/>
              </a:ext>
            </a:extLst>
          </p:cNvPr>
          <p:cNvSpPr/>
          <p:nvPr/>
        </p:nvSpPr>
        <p:spPr>
          <a:xfrm>
            <a:off x="533400" y="4331772"/>
            <a:ext cx="6096000" cy="1569660"/>
          </a:xfrm>
          <a:prstGeom prst="rect">
            <a:avLst/>
          </a:prstGeom>
          <a:solidFill>
            <a:schemeClr val="accent6">
              <a:lumMod val="20000"/>
              <a:lumOff val="80000"/>
            </a:schemeClr>
          </a:solidFill>
        </p:spPr>
        <p:txBody>
          <a:bodyPr>
            <a:spAutoFit/>
          </a:bodyPr>
          <a:lstStyle/>
          <a:p>
            <a:r>
              <a:rPr lang="en-ID" sz="2400" b="1">
                <a:solidFill>
                  <a:srgbClr val="000000"/>
                </a:solidFill>
                <a:latin typeface="Consolas" panose="020B0609020204030204" pitchFamily="49" charset="0"/>
              </a:rPr>
              <a:t>Output:</a:t>
            </a:r>
          </a:p>
          <a:p>
            <a:r>
              <a:rPr lang="en-ID" sz="2400">
                <a:solidFill>
                  <a:srgbClr val="000000"/>
                </a:solidFill>
                <a:latin typeface="Consolas" panose="020B0609020204030204" pitchFamily="49" charset="0"/>
              </a:rPr>
              <a:t>10.0</a:t>
            </a:r>
          </a:p>
          <a:p>
            <a:r>
              <a:rPr lang="en-ID" sz="2400">
                <a:solidFill>
                  <a:srgbClr val="000000"/>
                </a:solidFill>
                <a:latin typeface="Consolas" panose="020B0609020204030204" pitchFamily="49" charset="0"/>
              </a:rPr>
              <a:t>11</a:t>
            </a:r>
          </a:p>
          <a:p>
            <a:r>
              <a:rPr lang="en-ID" sz="2400">
                <a:solidFill>
                  <a:srgbClr val="000000"/>
                </a:solidFill>
                <a:latin typeface="Consolas" panose="020B0609020204030204" pitchFamily="49" charset="0"/>
              </a:rPr>
              <a:t>50</a:t>
            </a:r>
          </a:p>
        </p:txBody>
      </p:sp>
    </p:spTree>
    <p:extLst>
      <p:ext uri="{BB962C8B-B14F-4D97-AF65-F5344CB8AC3E}">
        <p14:creationId xmlns:p14="http://schemas.microsoft.com/office/powerpoint/2010/main" val="6641450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Recall our Cube.java</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93</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extLst/>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sp>
        <p:nvSpPr>
          <p:cNvPr id="3" name="TextBox 2">
            <a:extLst>
              <a:ext uri="{FF2B5EF4-FFF2-40B4-BE49-F238E27FC236}">
                <a16:creationId xmlns:a16="http://schemas.microsoft.com/office/drawing/2014/main" id="{A1945DF6-3D16-403C-B133-5D26578102A2}"/>
              </a:ext>
            </a:extLst>
          </p:cNvPr>
          <p:cNvSpPr txBox="1"/>
          <p:nvPr/>
        </p:nvSpPr>
        <p:spPr>
          <a:xfrm>
            <a:off x="1903385" y="4509677"/>
            <a:ext cx="8078815" cy="1384995"/>
          </a:xfrm>
          <a:prstGeom prst="rect">
            <a:avLst/>
          </a:prstGeom>
          <a:noFill/>
        </p:spPr>
        <p:txBody>
          <a:bodyPr wrap="none" rtlCol="0">
            <a:spAutoFit/>
          </a:bodyPr>
          <a:lstStyle/>
          <a:p>
            <a:r>
              <a:rPr lang="en-ID" sz="2800"/>
              <a:t>This is the original UML,</a:t>
            </a:r>
          </a:p>
          <a:p>
            <a:r>
              <a:rPr lang="en-ID" sz="2800"/>
              <a:t>now suppose we want the data fields to be private,</a:t>
            </a:r>
          </a:p>
          <a:p>
            <a:r>
              <a:rPr lang="en-ID" sz="2800"/>
              <a:t>and all the methods to be public, what would change?</a:t>
            </a:r>
          </a:p>
        </p:txBody>
      </p:sp>
    </p:spTree>
    <p:extLst>
      <p:ext uri="{BB962C8B-B14F-4D97-AF65-F5344CB8AC3E}">
        <p14:creationId xmlns:p14="http://schemas.microsoft.com/office/powerpoint/2010/main" val="13961828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Recall our Cube.java</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94</a:t>
            </a:fld>
            <a:endParaRPr lang="en-ID"/>
          </a:p>
        </p:txBody>
      </p:sp>
      <p:pic>
        <p:nvPicPr>
          <p:cNvPr id="6" name="Picture 5">
            <a:extLst>
              <a:ext uri="{FF2B5EF4-FFF2-40B4-BE49-F238E27FC236}">
                <a16:creationId xmlns:a16="http://schemas.microsoft.com/office/drawing/2014/main" id="{69E29534-9F95-4D75-80CE-E5E3639D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933" y="1687148"/>
            <a:ext cx="2615566" cy="2615566"/>
          </a:xfrm>
          <a:prstGeom prst="rect">
            <a:avLst/>
          </a:prstGeom>
        </p:spPr>
      </p:pic>
      <p:graphicFrame>
        <p:nvGraphicFramePr>
          <p:cNvPr id="5" name="Table 4">
            <a:extLst>
              <a:ext uri="{FF2B5EF4-FFF2-40B4-BE49-F238E27FC236}">
                <a16:creationId xmlns:a16="http://schemas.microsoft.com/office/drawing/2014/main" id="{AA7AB5C4-0F24-46A5-83A2-ADFEC64DCDA9}"/>
              </a:ext>
            </a:extLst>
          </p:cNvPr>
          <p:cNvGraphicFramePr>
            <a:graphicFrameLocks noGrp="1"/>
          </p:cNvGraphicFramePr>
          <p:nvPr>
            <p:extLst>
              <p:ext uri="{D42A27DB-BD31-4B8C-83A1-F6EECF244321}">
                <p14:modId xmlns:p14="http://schemas.microsoft.com/office/powerpoint/2010/main" val="1591439297"/>
              </p:ext>
            </p:extLst>
          </p:nvPr>
        </p:nvGraphicFramePr>
        <p:xfrm>
          <a:off x="3842839" y="1897651"/>
          <a:ext cx="4031343" cy="2194560"/>
        </p:xfrm>
        <a:graphic>
          <a:graphicData uri="http://schemas.openxmlformats.org/drawingml/2006/table">
            <a:tbl>
              <a:tblPr firstRow="1" bandRow="1">
                <a:tableStyleId>{5940675A-B579-460E-94D1-54222C63F5DA}</a:tableStyleId>
              </a:tblPr>
              <a:tblGrid>
                <a:gridCol w="4031343">
                  <a:extLst>
                    <a:ext uri="{9D8B030D-6E8A-4147-A177-3AD203B41FA5}">
                      <a16:colId xmlns:a16="http://schemas.microsoft.com/office/drawing/2014/main" val="1303444620"/>
                    </a:ext>
                  </a:extLst>
                </a:gridCol>
              </a:tblGrid>
              <a:tr h="206194">
                <a:tc>
                  <a:txBody>
                    <a:bodyPr/>
                    <a:lstStyle/>
                    <a:p>
                      <a:pPr algn="ctr"/>
                      <a:r>
                        <a:rPr lang="en-ID" b="1"/>
                        <a:t>Cube</a:t>
                      </a:r>
                    </a:p>
                  </a:txBody>
                  <a:tcPr>
                    <a:solidFill>
                      <a:schemeClr val="bg1">
                        <a:lumMod val="95000"/>
                      </a:schemeClr>
                    </a:solidFill>
                  </a:tcPr>
                </a:tc>
                <a:extLst>
                  <a:ext uri="{0D108BD9-81ED-4DB2-BD59-A6C34878D82A}">
                    <a16:rowId xmlns:a16="http://schemas.microsoft.com/office/drawing/2014/main" val="4271096605"/>
                  </a:ext>
                </a:extLst>
              </a:tr>
              <a:tr h="370840">
                <a:tc>
                  <a:txBody>
                    <a:bodyPr/>
                    <a:lstStyle/>
                    <a:p>
                      <a:pPr algn="ctr"/>
                      <a:r>
                        <a:rPr lang="en-ID" b="1"/>
                        <a:t>-color: String</a:t>
                      </a:r>
                    </a:p>
                    <a:p>
                      <a:pPr algn="ctr"/>
                      <a:r>
                        <a:rPr lang="en-ID" b="1"/>
                        <a:t>-length: double</a:t>
                      </a:r>
                    </a:p>
                  </a:txBody>
                  <a:tcPr>
                    <a:solidFill>
                      <a:schemeClr val="bg1">
                        <a:lumMod val="95000"/>
                      </a:schemeClr>
                    </a:solidFill>
                  </a:tcPr>
                </a:tc>
                <a:extLst>
                  <a:ext uri="{0D108BD9-81ED-4DB2-BD59-A6C34878D82A}">
                    <a16:rowId xmlns:a16="http://schemas.microsoft.com/office/drawing/2014/main" val="791928830"/>
                  </a:ext>
                </a:extLst>
              </a:tr>
              <a:tr h="370840">
                <a:tc>
                  <a:txBody>
                    <a:bodyPr/>
                    <a:lstStyle/>
                    <a:p>
                      <a:pPr algn="ctr"/>
                      <a:r>
                        <a:rPr lang="en-ID" b="1"/>
                        <a:t>+Cube()</a:t>
                      </a:r>
                    </a:p>
                    <a:p>
                      <a:pPr algn="ctr"/>
                      <a:r>
                        <a:rPr lang="en-ID" b="1"/>
                        <a:t>+Cube(color: String, length: double)</a:t>
                      </a:r>
                    </a:p>
                    <a:p>
                      <a:pPr algn="ctr"/>
                      <a:r>
                        <a:rPr lang="en-ID" b="1"/>
                        <a:t>+toString(): String</a:t>
                      </a:r>
                    </a:p>
                    <a:p>
                      <a:pPr algn="ctr"/>
                      <a:r>
                        <a:rPr lang="en-ID" b="1"/>
                        <a:t>+getVolume(): double</a:t>
                      </a:r>
                    </a:p>
                  </a:txBody>
                  <a:tcPr>
                    <a:solidFill>
                      <a:schemeClr val="bg1">
                        <a:lumMod val="95000"/>
                      </a:schemeClr>
                    </a:solidFill>
                  </a:tcPr>
                </a:tc>
                <a:extLst>
                  <a:ext uri="{0D108BD9-81ED-4DB2-BD59-A6C34878D82A}">
                    <a16:rowId xmlns:a16="http://schemas.microsoft.com/office/drawing/2014/main" val="2796806375"/>
                  </a:ext>
                </a:extLst>
              </a:tr>
            </a:tbl>
          </a:graphicData>
        </a:graphic>
      </p:graphicFrame>
      <p:sp>
        <p:nvSpPr>
          <p:cNvPr id="7" name="TextBox 6">
            <a:extLst>
              <a:ext uri="{FF2B5EF4-FFF2-40B4-BE49-F238E27FC236}">
                <a16:creationId xmlns:a16="http://schemas.microsoft.com/office/drawing/2014/main" id="{1389785E-375C-4B9E-8816-5ACF43EBD22D}"/>
              </a:ext>
            </a:extLst>
          </p:cNvPr>
          <p:cNvSpPr txBox="1"/>
          <p:nvPr/>
        </p:nvSpPr>
        <p:spPr>
          <a:xfrm>
            <a:off x="4849387" y="1499916"/>
            <a:ext cx="2018245" cy="369332"/>
          </a:xfrm>
          <a:prstGeom prst="rect">
            <a:avLst/>
          </a:prstGeom>
          <a:noFill/>
        </p:spPr>
        <p:txBody>
          <a:bodyPr wrap="none" rtlCol="0">
            <a:spAutoFit/>
          </a:bodyPr>
          <a:lstStyle/>
          <a:p>
            <a:r>
              <a:rPr lang="en-ID" b="1"/>
              <a:t>UML Class Diagram</a:t>
            </a:r>
          </a:p>
        </p:txBody>
      </p:sp>
      <p:sp>
        <p:nvSpPr>
          <p:cNvPr id="8" name="TextBox 7">
            <a:extLst>
              <a:ext uri="{FF2B5EF4-FFF2-40B4-BE49-F238E27FC236}">
                <a16:creationId xmlns:a16="http://schemas.microsoft.com/office/drawing/2014/main" id="{8439D1F3-521C-4626-9A71-1DBC35C2A7BD}"/>
              </a:ext>
            </a:extLst>
          </p:cNvPr>
          <p:cNvSpPr txBox="1"/>
          <p:nvPr/>
        </p:nvSpPr>
        <p:spPr>
          <a:xfrm>
            <a:off x="3065212" y="4424408"/>
            <a:ext cx="5586594" cy="1200329"/>
          </a:xfrm>
          <a:prstGeom prst="rect">
            <a:avLst/>
          </a:prstGeom>
          <a:noFill/>
        </p:spPr>
        <p:txBody>
          <a:bodyPr wrap="none" rtlCol="0">
            <a:spAutoFit/>
          </a:bodyPr>
          <a:lstStyle/>
          <a:p>
            <a:r>
              <a:rPr lang="en-ID" sz="3600"/>
              <a:t>- sign indicates private, while</a:t>
            </a:r>
          </a:p>
          <a:p>
            <a:r>
              <a:rPr lang="en-ID" sz="3600"/>
              <a:t>+ sign indicates not private</a:t>
            </a:r>
          </a:p>
        </p:txBody>
      </p:sp>
    </p:spTree>
    <p:extLst>
      <p:ext uri="{BB962C8B-B14F-4D97-AF65-F5344CB8AC3E}">
        <p14:creationId xmlns:p14="http://schemas.microsoft.com/office/powerpoint/2010/main" val="26105520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Quiz time: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95</a:t>
            </a:fld>
            <a:endParaRPr lang="en-ID"/>
          </a:p>
        </p:txBody>
      </p:sp>
      <p:sp>
        <p:nvSpPr>
          <p:cNvPr id="8" name="TextBox 7">
            <a:extLst>
              <a:ext uri="{FF2B5EF4-FFF2-40B4-BE49-F238E27FC236}">
                <a16:creationId xmlns:a16="http://schemas.microsoft.com/office/drawing/2014/main" id="{8439D1F3-521C-4626-9A71-1DBC35C2A7BD}"/>
              </a:ext>
            </a:extLst>
          </p:cNvPr>
          <p:cNvSpPr txBox="1"/>
          <p:nvPr/>
        </p:nvSpPr>
        <p:spPr>
          <a:xfrm>
            <a:off x="1490091" y="2276293"/>
            <a:ext cx="9211817" cy="646331"/>
          </a:xfrm>
          <a:prstGeom prst="rect">
            <a:avLst/>
          </a:prstGeom>
          <a:noFill/>
        </p:spPr>
        <p:txBody>
          <a:bodyPr wrap="none" rtlCol="0">
            <a:spAutoFit/>
          </a:bodyPr>
          <a:lstStyle/>
          <a:p>
            <a:r>
              <a:rPr lang="en-ID" sz="3600"/>
              <a:t>Can a Java object have a field of another object?</a:t>
            </a:r>
          </a:p>
        </p:txBody>
      </p:sp>
    </p:spTree>
    <p:extLst>
      <p:ext uri="{BB962C8B-B14F-4D97-AF65-F5344CB8AC3E}">
        <p14:creationId xmlns:p14="http://schemas.microsoft.com/office/powerpoint/2010/main" val="27965844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C98EA-5873-43E3-AD98-A7BC4BA1FF63}"/>
              </a:ext>
            </a:extLst>
          </p:cNvPr>
          <p:cNvSpPr>
            <a:spLocks noGrp="1"/>
          </p:cNvSpPr>
          <p:nvPr>
            <p:ph type="title"/>
          </p:nvPr>
        </p:nvSpPr>
        <p:spPr/>
        <p:txBody>
          <a:bodyPr/>
          <a:lstStyle/>
          <a:p>
            <a:r>
              <a:rPr lang="en-ID"/>
              <a:t>Quiz time:</a:t>
            </a:r>
          </a:p>
        </p:txBody>
      </p:sp>
      <p:sp>
        <p:nvSpPr>
          <p:cNvPr id="4" name="Slide Number Placeholder 3">
            <a:extLst>
              <a:ext uri="{FF2B5EF4-FFF2-40B4-BE49-F238E27FC236}">
                <a16:creationId xmlns:a16="http://schemas.microsoft.com/office/drawing/2014/main" id="{CE2EC0FB-57BC-4953-B7AA-C70301EAE885}"/>
              </a:ext>
            </a:extLst>
          </p:cNvPr>
          <p:cNvSpPr>
            <a:spLocks noGrp="1"/>
          </p:cNvSpPr>
          <p:nvPr>
            <p:ph type="sldNum" sz="quarter" idx="12"/>
          </p:nvPr>
        </p:nvSpPr>
        <p:spPr/>
        <p:txBody>
          <a:bodyPr/>
          <a:lstStyle/>
          <a:p>
            <a:fld id="{B9F60111-A065-4401-9C4A-F47A749BAEFB}" type="slidenum">
              <a:rPr lang="en-ID" smtClean="0"/>
              <a:t>96</a:t>
            </a:fld>
            <a:endParaRPr lang="en-ID"/>
          </a:p>
        </p:txBody>
      </p:sp>
      <p:sp>
        <p:nvSpPr>
          <p:cNvPr id="8" name="TextBox 7">
            <a:extLst>
              <a:ext uri="{FF2B5EF4-FFF2-40B4-BE49-F238E27FC236}">
                <a16:creationId xmlns:a16="http://schemas.microsoft.com/office/drawing/2014/main" id="{8439D1F3-521C-4626-9A71-1DBC35C2A7BD}"/>
              </a:ext>
            </a:extLst>
          </p:cNvPr>
          <p:cNvSpPr txBox="1"/>
          <p:nvPr/>
        </p:nvSpPr>
        <p:spPr>
          <a:xfrm>
            <a:off x="1490091" y="2276293"/>
            <a:ext cx="9211817" cy="2308324"/>
          </a:xfrm>
          <a:prstGeom prst="rect">
            <a:avLst/>
          </a:prstGeom>
          <a:noFill/>
        </p:spPr>
        <p:txBody>
          <a:bodyPr wrap="none" rtlCol="0">
            <a:spAutoFit/>
          </a:bodyPr>
          <a:lstStyle/>
          <a:p>
            <a:r>
              <a:rPr lang="en-ID" sz="3600"/>
              <a:t>Can a Java object have a field of another object?</a:t>
            </a:r>
          </a:p>
          <a:p>
            <a:endParaRPr lang="en-ID" sz="3600"/>
          </a:p>
          <a:p>
            <a:r>
              <a:rPr lang="en-ID" sz="3600" i="1"/>
              <a:t>Yes, why not. We have seen an example of this </a:t>
            </a:r>
            <a:br>
              <a:rPr lang="en-ID" sz="3600" i="1"/>
            </a:br>
            <a:r>
              <a:rPr lang="en-ID" sz="3600" i="1"/>
              <a:t>in Cube.java.</a:t>
            </a:r>
          </a:p>
        </p:txBody>
      </p:sp>
    </p:spTree>
    <p:extLst>
      <p:ext uri="{BB962C8B-B14F-4D97-AF65-F5344CB8AC3E}">
        <p14:creationId xmlns:p14="http://schemas.microsoft.com/office/powerpoint/2010/main" val="2437148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F9687-EF29-4077-80D1-F1A6E68C555D}"/>
              </a:ext>
            </a:extLst>
          </p:cNvPr>
          <p:cNvSpPr>
            <a:spLocks noGrp="1"/>
          </p:cNvSpPr>
          <p:nvPr>
            <p:ph type="title"/>
          </p:nvPr>
        </p:nvSpPr>
        <p:spPr/>
        <p:txBody>
          <a:bodyPr/>
          <a:lstStyle/>
          <a:p>
            <a:r>
              <a:rPr lang="en-ID"/>
              <a:t>Take-away messages</a:t>
            </a:r>
          </a:p>
        </p:txBody>
      </p:sp>
      <p:sp>
        <p:nvSpPr>
          <p:cNvPr id="3" name="Content Placeholder 2">
            <a:extLst>
              <a:ext uri="{FF2B5EF4-FFF2-40B4-BE49-F238E27FC236}">
                <a16:creationId xmlns:a16="http://schemas.microsoft.com/office/drawing/2014/main" id="{A10F78D2-824C-49ED-BB71-37ADBCED1F0A}"/>
              </a:ext>
            </a:extLst>
          </p:cNvPr>
          <p:cNvSpPr>
            <a:spLocks noGrp="1"/>
          </p:cNvSpPr>
          <p:nvPr>
            <p:ph idx="1"/>
          </p:nvPr>
        </p:nvSpPr>
        <p:spPr/>
        <p:txBody>
          <a:bodyPr>
            <a:normAutofit/>
          </a:bodyPr>
          <a:lstStyle/>
          <a:p>
            <a:r>
              <a:rPr lang="en-ID" sz="3200"/>
              <a:t>Defining a class creates a new object type.</a:t>
            </a:r>
          </a:p>
          <a:p>
            <a:r>
              <a:rPr lang="en-ID" sz="3200"/>
              <a:t>Every object belongs to some object type.</a:t>
            </a:r>
          </a:p>
          <a:p>
            <a:r>
              <a:rPr lang="en-ID" sz="3200"/>
              <a:t>A class definition is like a template for objects, it specifies:</a:t>
            </a:r>
          </a:p>
          <a:p>
            <a:pPr lvl="1"/>
            <a:r>
              <a:rPr lang="en-ID" sz="2800"/>
              <a:t>what </a:t>
            </a:r>
            <a:r>
              <a:rPr lang="en-ID" sz="2800" b="1"/>
              <a:t>attributes</a:t>
            </a:r>
            <a:r>
              <a:rPr lang="en-ID" sz="2800"/>
              <a:t> the objects have; and</a:t>
            </a:r>
          </a:p>
          <a:p>
            <a:pPr lvl="1"/>
            <a:r>
              <a:rPr lang="en-ID" sz="2800"/>
              <a:t>what </a:t>
            </a:r>
            <a:r>
              <a:rPr lang="en-ID" sz="2800" b="1"/>
              <a:t>methods</a:t>
            </a:r>
            <a:r>
              <a:rPr lang="en-ID" sz="2800"/>
              <a:t> can operate on them.</a:t>
            </a:r>
          </a:p>
          <a:p>
            <a:r>
              <a:rPr lang="en-ID" sz="3200"/>
              <a:t>The </a:t>
            </a:r>
            <a:r>
              <a:rPr lang="en-ID" sz="3200" b="1"/>
              <a:t>new</a:t>
            </a:r>
            <a:r>
              <a:rPr lang="en-ID" sz="3200"/>
              <a:t> operator creates new instances of a class.</a:t>
            </a:r>
          </a:p>
          <a:p>
            <a:r>
              <a:rPr lang="en-ID" sz="3200"/>
              <a:t>Think of a class like a blueprint for a house: you can use the same blueprint to build any number of houses.</a:t>
            </a:r>
          </a:p>
          <a:p>
            <a:pPr lvl="1"/>
            <a:endParaRPr lang="en-ID" sz="2800"/>
          </a:p>
        </p:txBody>
      </p:sp>
      <p:sp>
        <p:nvSpPr>
          <p:cNvPr id="4" name="Slide Number Placeholder 3">
            <a:extLst>
              <a:ext uri="{FF2B5EF4-FFF2-40B4-BE49-F238E27FC236}">
                <a16:creationId xmlns:a16="http://schemas.microsoft.com/office/drawing/2014/main" id="{1C7EB5D2-A3E7-44F8-A364-232B7D42CD52}"/>
              </a:ext>
            </a:extLst>
          </p:cNvPr>
          <p:cNvSpPr>
            <a:spLocks noGrp="1"/>
          </p:cNvSpPr>
          <p:nvPr>
            <p:ph type="sldNum" sz="quarter" idx="12"/>
          </p:nvPr>
        </p:nvSpPr>
        <p:spPr/>
        <p:txBody>
          <a:bodyPr/>
          <a:lstStyle/>
          <a:p>
            <a:fld id="{B9F60111-A065-4401-9C4A-F47A749BAEFB}" type="slidenum">
              <a:rPr lang="en-ID" smtClean="0"/>
              <a:t>97</a:t>
            </a:fld>
            <a:endParaRPr lang="en-ID"/>
          </a:p>
        </p:txBody>
      </p:sp>
    </p:spTree>
    <p:extLst>
      <p:ext uri="{BB962C8B-B14F-4D97-AF65-F5344CB8AC3E}">
        <p14:creationId xmlns:p14="http://schemas.microsoft.com/office/powerpoint/2010/main" val="14808670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47" y="1667555"/>
            <a:ext cx="3562350" cy="48863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roduction to Programming Using Ja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7632" y="2526619"/>
            <a:ext cx="1905000" cy="24860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ink Jav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9139" y="3777570"/>
            <a:ext cx="190500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Java Application Development on Linu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367" y="754743"/>
            <a:ext cx="19050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Building Back-End Web Apps with Java, JPA, and JS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65102" y="3307443"/>
            <a:ext cx="190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Open Data Structur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0832" y="123372"/>
            <a:ext cx="190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3D6F9687-EF29-4077-80D1-F1A6E68C555D}"/>
              </a:ext>
            </a:extLst>
          </p:cNvPr>
          <p:cNvSpPr>
            <a:spLocks noGrp="1"/>
          </p:cNvSpPr>
          <p:nvPr>
            <p:ph type="title"/>
          </p:nvPr>
        </p:nvSpPr>
        <p:spPr>
          <a:xfrm>
            <a:off x="838200" y="365125"/>
            <a:ext cx="10515600" cy="1325563"/>
          </a:xfrm>
        </p:spPr>
        <p:txBody>
          <a:bodyPr/>
          <a:lstStyle/>
          <a:p>
            <a:r>
              <a:rPr lang="en-ID"/>
              <a:t>Btw, open Java books:</a:t>
            </a:r>
          </a:p>
        </p:txBody>
      </p:sp>
    </p:spTree>
    <p:extLst>
      <p:ext uri="{BB962C8B-B14F-4D97-AF65-F5344CB8AC3E}">
        <p14:creationId xmlns:p14="http://schemas.microsoft.com/office/powerpoint/2010/main" val="19524225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D6F9687-EF29-4077-80D1-F1A6E68C555D}"/>
              </a:ext>
            </a:extLst>
          </p:cNvPr>
          <p:cNvSpPr>
            <a:spLocks noGrp="1"/>
          </p:cNvSpPr>
          <p:nvPr>
            <p:ph type="title"/>
          </p:nvPr>
        </p:nvSpPr>
        <p:spPr>
          <a:xfrm>
            <a:off x="838200" y="365125"/>
            <a:ext cx="10515600" cy="1325563"/>
          </a:xfrm>
        </p:spPr>
        <p:txBody>
          <a:bodyPr>
            <a:normAutofit/>
          </a:bodyPr>
          <a:lstStyle/>
          <a:p>
            <a:r>
              <a:rPr lang="en-ID" sz="4000"/>
              <a:t>This slideset is open, and free to use and share!</a:t>
            </a:r>
          </a:p>
        </p:txBody>
      </p:sp>
      <p:pic>
        <p:nvPicPr>
          <p:cNvPr id="2" name="Picture 1">
            <a:extLst>
              <a:ext uri="{FF2B5EF4-FFF2-40B4-BE49-F238E27FC236}">
                <a16:creationId xmlns:a16="http://schemas.microsoft.com/office/drawing/2014/main" id="{86184D4D-7446-410A-BB73-450771CA5992}"/>
              </a:ext>
            </a:extLst>
          </p:cNvPr>
          <p:cNvPicPr>
            <a:picLocks noChangeAspect="1"/>
          </p:cNvPicPr>
          <p:nvPr/>
        </p:nvPicPr>
        <p:blipFill>
          <a:blip r:embed="rId3"/>
          <a:stretch>
            <a:fillRect/>
          </a:stretch>
        </p:blipFill>
        <p:spPr>
          <a:xfrm>
            <a:off x="4029075" y="2271712"/>
            <a:ext cx="4133850" cy="3257550"/>
          </a:xfrm>
          <a:prstGeom prst="rect">
            <a:avLst/>
          </a:prstGeom>
        </p:spPr>
      </p:pic>
    </p:spTree>
    <p:extLst>
      <p:ext uri="{BB962C8B-B14F-4D97-AF65-F5344CB8AC3E}">
        <p14:creationId xmlns:p14="http://schemas.microsoft.com/office/powerpoint/2010/main" val="35268445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3713</TotalTime>
  <Words>4697</Words>
  <Application>Microsoft Office PowerPoint</Application>
  <PresentationFormat>Widescreen</PresentationFormat>
  <Paragraphs>1096</Paragraphs>
  <Slides>100</Slides>
  <Notes>80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100</vt:i4>
      </vt:variant>
    </vt:vector>
  </HeadingPairs>
  <TitlesOfParts>
    <vt:vector size="106" baseType="lpstr">
      <vt:lpstr>Arial</vt:lpstr>
      <vt:lpstr>Calibri</vt:lpstr>
      <vt:lpstr>Calibri Light</vt:lpstr>
      <vt:lpstr>Consolas</vt:lpstr>
      <vt:lpstr>Courier New</vt:lpstr>
      <vt:lpstr>Office Theme</vt:lpstr>
      <vt:lpstr>Dasar-Dasar Pemrograman 2: Pemrograman Berbasis Objek</vt:lpstr>
      <vt:lpstr>Why?</vt:lpstr>
      <vt:lpstr>Why?</vt:lpstr>
      <vt:lpstr>Why?</vt:lpstr>
      <vt:lpstr>Why?</vt:lpstr>
      <vt:lpstr>Why?</vt:lpstr>
      <vt:lpstr>Why?</vt:lpstr>
      <vt:lpstr>Why?</vt:lpstr>
      <vt:lpstr>Why?</vt:lpstr>
      <vt:lpstr>PowerPoint Presentation</vt:lpstr>
      <vt:lpstr>PowerPoint Presentation</vt:lpstr>
      <vt:lpstr>PowerPoint Presentation</vt:lpstr>
      <vt:lpstr>PowerPoint Presentation</vt:lpstr>
      <vt:lpstr>Hello, OOP!</vt:lpstr>
      <vt:lpstr>Hello, OOP!</vt:lpstr>
      <vt:lpstr>Hello, OOP!</vt:lpstr>
      <vt:lpstr>Hello, OOP!</vt:lpstr>
      <vt:lpstr>Objects of Cube</vt:lpstr>
      <vt:lpstr>Objects of Cube</vt:lpstr>
      <vt:lpstr>Objects of Cube</vt:lpstr>
      <vt:lpstr>Objects of Cube</vt:lpstr>
      <vt:lpstr>PowerPoint Presentation</vt:lpstr>
      <vt:lpstr>Let's code the Cube class!</vt:lpstr>
      <vt:lpstr>Let's code the Cube class!</vt:lpstr>
      <vt:lpstr>Let's code the Cube class!</vt:lpstr>
      <vt:lpstr>Let's code the Cube class!</vt:lpstr>
      <vt:lpstr>Let's code the Cube class!</vt:lpstr>
      <vt:lpstr>Let's code the Cube class!</vt:lpstr>
      <vt:lpstr>Quiz time: Let's code the Sphere class!</vt:lpstr>
      <vt:lpstr>Quiz time: Let's code the Sphere class!</vt:lpstr>
      <vt:lpstr>Quiz time: Is this illegal?</vt:lpstr>
      <vt:lpstr>Quiz time: Is this illegal?</vt:lpstr>
      <vt:lpstr>Recall the Cube class, let's instantiate it!</vt:lpstr>
      <vt:lpstr>Recall the Cube class, let's instantiate it!</vt:lpstr>
      <vt:lpstr>Recall the Cube class, let's instantiate it!</vt:lpstr>
      <vt:lpstr>Now, let's access the data fields, and  call the methods.</vt:lpstr>
      <vt:lpstr>Now, let's access the data fields, and  call the methods.</vt:lpstr>
      <vt:lpstr>Special method: toString()</vt:lpstr>
      <vt:lpstr>Special method: toString()</vt:lpstr>
      <vt:lpstr>Special method: toString()</vt:lpstr>
      <vt:lpstr>Variables store references of objects</vt:lpstr>
      <vt:lpstr>Variables store references of objects</vt:lpstr>
      <vt:lpstr>Variables store references of objects</vt:lpstr>
      <vt:lpstr>null</vt:lpstr>
      <vt:lpstr>null</vt:lpstr>
      <vt:lpstr>Real-world classes: Set</vt:lpstr>
      <vt:lpstr>Real-world classes: Set</vt:lpstr>
      <vt:lpstr>Real-world classes: String</vt:lpstr>
      <vt:lpstr>Real-world classes: String</vt:lpstr>
      <vt:lpstr>Real-world classes: LocalDate</vt:lpstr>
      <vt:lpstr>Real-world classes: Random</vt:lpstr>
      <vt:lpstr>Quiz time: Create a method to initialize an ArrayList of Integers with n random Integers from 11 to 20!</vt:lpstr>
      <vt:lpstr>Quiz time: Create a method to initialize an ArrayList of Integers with n random Integers from 11 to 20!</vt:lpstr>
      <vt:lpstr>Static variables, constants, and methods</vt:lpstr>
      <vt:lpstr>Static variables, constants, and methods</vt:lpstr>
      <vt:lpstr>Cube.java with static var and method</vt:lpstr>
      <vt:lpstr>Cube.java with static var and method</vt:lpstr>
      <vt:lpstr>Cube.java with static var and method</vt:lpstr>
      <vt:lpstr>Cube.java with static var and method</vt:lpstr>
      <vt:lpstr>Cube.java with static constant</vt:lpstr>
      <vt:lpstr>Quiz time: Create a class of Time,  storing hours (int), minutes (int), and seconds (double).</vt:lpstr>
      <vt:lpstr>Quiz time: Create a class of Time,  storing hours (int), minutes (int), and seconds (double).</vt:lpstr>
      <vt:lpstr>Quiz time: Create a class of Time,  storing hours (int), minutes (int), and seconds (double).</vt:lpstr>
      <vt:lpstr>Quiz time: Create a class of Time,  storing hours (int), minutes (int), and seconds (double).</vt:lpstr>
      <vt:lpstr>Quiz time: Create a class of Time,  storing hours (int), minutes (int), and seconds (double).</vt:lpstr>
      <vt:lpstr>Quiz time: Create a class of Time,  storing hours (int), minutes (int), and seconds (double).</vt:lpstr>
      <vt:lpstr>Quiz time: Given Time.java, what's the output?</vt:lpstr>
      <vt:lpstr>Quiz time: Given Time.java, what's the output?</vt:lpstr>
      <vt:lpstr>Quiz time: Now, make a toString method for Time.java!</vt:lpstr>
      <vt:lpstr>Quiz time: Now, make a toString method for Time.java!</vt:lpstr>
      <vt:lpstr>Quiz time: Now, make a toString method for Time.java!</vt:lpstr>
      <vt:lpstr>Quiz time: Given Time.java, what's the output?</vt:lpstr>
      <vt:lpstr>Quiz time: Given Time.java, what's the output?</vt:lpstr>
      <vt:lpstr>Quiz time: Given Time.java, what's the output?</vt:lpstr>
      <vt:lpstr>Quiz time: Given Time.java, what's the output?</vt:lpstr>
      <vt:lpstr>equals method</vt:lpstr>
      <vt:lpstr>equals method</vt:lpstr>
      <vt:lpstr>equals method</vt:lpstr>
      <vt:lpstr>Now, make the equals method for Time.java!</vt:lpstr>
      <vt:lpstr>Now, make the equals method for Time.java!</vt:lpstr>
      <vt:lpstr>Quiz time: Given Time.java, what's the output?</vt:lpstr>
      <vt:lpstr>Quiz time: Given Time.java, what's the output?</vt:lpstr>
      <vt:lpstr>Another use of this</vt:lpstr>
      <vt:lpstr>Visibility modifiers</vt:lpstr>
      <vt:lpstr>Visibility modifiers</vt:lpstr>
      <vt:lpstr>Visibility modifiers</vt:lpstr>
      <vt:lpstr>Visibility modifiers</vt:lpstr>
      <vt:lpstr>Getters and setters</vt:lpstr>
      <vt:lpstr>Getters and setters</vt:lpstr>
      <vt:lpstr>Getters and setters</vt:lpstr>
      <vt:lpstr>Quiz time: Given Time.java, what's the output?</vt:lpstr>
      <vt:lpstr>Quiz time: Given Time.java, what's the output?</vt:lpstr>
      <vt:lpstr>Recall our Cube.java</vt:lpstr>
      <vt:lpstr>Recall our Cube.java</vt:lpstr>
      <vt:lpstr>Quiz time:</vt:lpstr>
      <vt:lpstr>Quiz time:</vt:lpstr>
      <vt:lpstr>Take-away messages</vt:lpstr>
      <vt:lpstr>Btw, open Java books:</vt:lpstr>
      <vt:lpstr>This slideset is open, and free to use and share!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Dasar-Dasar Pemrograman 2</dc:title>
  <dc:creator>Fariz Darari</dc:creator>
  <cp:lastModifiedBy>Fariz Darari</cp:lastModifiedBy>
  <cp:revision>514</cp:revision>
  <dcterms:created xsi:type="dcterms:W3CDTF">2019-02-19T10:57:24Z</dcterms:created>
  <dcterms:modified xsi:type="dcterms:W3CDTF">2019-03-14T03:42:24Z</dcterms:modified>
</cp:coreProperties>
</file>