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84" r:id="rId4"/>
    <p:sldId id="285" r:id="rId5"/>
    <p:sldId id="289" r:id="rId6"/>
    <p:sldId id="270" r:id="rId7"/>
    <p:sldId id="271" r:id="rId8"/>
    <p:sldId id="272" r:id="rId9"/>
    <p:sldId id="273" r:id="rId10"/>
    <p:sldId id="290" r:id="rId11"/>
    <p:sldId id="274" r:id="rId12"/>
    <p:sldId id="277" r:id="rId13"/>
    <p:sldId id="278" r:id="rId14"/>
    <p:sldId id="279" r:id="rId15"/>
    <p:sldId id="281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F5143-68D8-45B6-9805-FE25EF6CA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649FC-BB72-4C64-86DC-D160F9C3C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30760B-488B-47E5-8818-1EB37B892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898E60-01C8-4A41-893E-BD4209BF8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D91596-CDBB-463E-BAB7-65BC95EF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048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4840E-BF88-4353-A55E-2DA43867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D50350-9C07-4B20-87CC-4E18BB208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46588-1329-48D3-8269-AD6563B7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D6CA2-8E5C-46FD-84DA-BFDE7E36B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F67F3-090B-45C3-98C1-DC1575F5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0406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2B34ED-151A-4C6D-AA38-91940BE258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E46C3D-597A-4C0B-B6C7-9BA40EC81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B6577-1AB9-40F7-A6DF-9EB869AF3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3E9AE-A584-41F0-AFC1-68CEAA4E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B72F6-3371-4689-BA3D-D87A2C10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194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3225B-136E-4CD2-A756-D7D10C690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250FC-2C12-4B0E-A51F-6AE54B2FF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FCD946-7F92-48CA-A9E4-997CF8CC4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B1A3F-B04E-44E7-A5B2-0830FE78D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EE390-1D2F-44CA-A707-09965F3A9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88623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608A-17C4-4AB2-8262-36462B780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05C2D-AD8A-41AA-90C6-14E53CA39D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975AC-B0E1-49BE-888D-1C820072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481E8-DE67-4B6F-9416-401AC82BF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796B0B-11F9-40D5-BEB9-DE83A56A0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7068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3601D-9435-43D6-896D-056F6822D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7902B-AE53-42C3-8C88-7036CBBE0A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E0E9AC-CC42-4393-9744-9B8C9ED844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504791-21D9-4737-A97F-3000FFDFE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A48CB-B293-4A30-B4C2-C2594D335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E3C2CC-973C-4E57-B0C4-A73F00C7C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272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9C17A-AC50-49AF-8619-260AE80EA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9E69C9-461E-4F8E-837D-D6DE96411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353A1A-230F-4A8D-BFBF-B5A9D5C76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701A3B-1DA4-4CE0-88E4-89534B965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0E7BEE-8442-4BA9-B172-09B43ABEEA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5B5755-18F4-47D9-B964-A14FA53D4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DE2FDC-18C4-4140-9515-7B6220ED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85955F-B52C-4781-9DF8-2D2F3F89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072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E9D8-B690-4C02-976D-A9EB2D729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525A0C-533A-4A7A-81BA-CAB5F9CE4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D78AFB-3316-4515-A450-C8FC16B66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435B2F-430A-44EF-93F6-BF4D73EAE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7608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7F625F-2ECA-4CD3-93E4-89FBA37B2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2E98B1-EBAC-4BA5-8E06-46D3238B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94ED68-208A-466C-9860-583340F45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7116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7C6BB-9090-49CE-AD96-FCA2FC154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2A223-BC8A-4044-B778-0A48D5231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3B45A-FDB5-41CA-B423-6F442E412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B9BF0-E21F-4C22-92E8-3EDC6017A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0728E-E2D3-4CD1-9FF4-7B81C354B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80CC6D-9302-4B90-8F3B-734E8A24D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151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55BA0-9B01-477A-8D7C-8102DD530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1C2670-A9CD-4C1C-A0C9-2694E01C60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BDA47-212E-4E7D-A147-8EB6CB715D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AFC9DC-4A83-4E35-94B0-D428ED6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909E5-7379-416B-9EED-FC2EB2AF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3E10BE-A113-4436-ADD9-BB48B4C9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8518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88A7BA-40AC-4170-849B-B30C81863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640531-57E0-49AE-87A0-B97F9CAC6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E335E-6C7C-4BE7-B3D9-6CF99C221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C418C-0C70-4D29-9E17-C354F880B9FB}" type="datetimeFigureOut">
              <a:rPr lang="en-ID" smtClean="0"/>
              <a:t>31/08/2020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5FDEC-06B3-4B59-B963-206E997938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7745DB-FCE7-4B0D-B9D0-1BFB562F4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6BB63-B4EE-4E10-B098-791E2F34FF03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033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3276600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en-US" sz="2000" dirty="0">
                <a:latin typeface="Book Antiqua" pitchFamily="18" charset="0"/>
              </a:rPr>
              <a:t>CSIM601251</a:t>
            </a:r>
          </a:p>
          <a:p>
            <a:r>
              <a:rPr lang="en-US" sz="2600" b="1" dirty="0">
                <a:latin typeface="Book Antiqua" pitchFamily="18" charset="0"/>
              </a:rPr>
              <a:t>Presenter: </a:t>
            </a:r>
            <a:r>
              <a:rPr lang="id-ID" sz="2600" b="1" dirty="0">
                <a:latin typeface="Book Antiqua" pitchFamily="18" charset="0"/>
              </a:rPr>
              <a:t>Bayu Anggorojati</a:t>
            </a:r>
            <a:endParaRPr lang="en-US" sz="2600" b="1" dirty="0">
              <a:latin typeface="Book Antiqua" pitchFamily="18" charset="0"/>
            </a:endParaRPr>
          </a:p>
          <a:p>
            <a:r>
              <a:rPr lang="en-US" sz="2600" b="1" dirty="0">
                <a:latin typeface="Book Antiqua" pitchFamily="18" charset="0"/>
              </a:rPr>
              <a:t>Slide By : </a:t>
            </a:r>
            <a:r>
              <a:rPr lang="en-US" sz="2600" b="1" dirty="0" err="1">
                <a:latin typeface="Book Antiqua" pitchFamily="18" charset="0"/>
              </a:rPr>
              <a:t>Erdefi</a:t>
            </a:r>
            <a:r>
              <a:rPr lang="en-US" sz="2600" b="1" dirty="0">
                <a:latin typeface="Book Antiqua" pitchFamily="18" charset="0"/>
              </a:rPr>
              <a:t> </a:t>
            </a:r>
            <a:r>
              <a:rPr lang="en-US" sz="2600" b="1" dirty="0" err="1">
                <a:latin typeface="Book Antiqua" pitchFamily="18" charset="0"/>
              </a:rPr>
              <a:t>Rakun</a:t>
            </a:r>
            <a:endParaRPr lang="en-US" sz="2600" b="1" dirty="0">
              <a:latin typeface="Book Antiqua" pitchFamily="18" charset="0"/>
            </a:endParaRPr>
          </a:p>
          <a:p>
            <a:r>
              <a:rPr lang="en-US" b="1" dirty="0" err="1">
                <a:latin typeface="Book Antiqua" pitchFamily="18" charset="0"/>
              </a:rPr>
              <a:t>Fasilkom</a:t>
            </a:r>
            <a:r>
              <a:rPr lang="en-US" b="1" dirty="0">
                <a:latin typeface="Book Antiqua" pitchFamily="18" charset="0"/>
              </a:rPr>
              <a:t> UI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33601" y="1219200"/>
            <a:ext cx="777240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Introduction to Computer Systems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0" y="5181601"/>
            <a:ext cx="1193656" cy="12397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CBC58-3DD4-4EE6-BCD4-DA7E4C56E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40" y="365125"/>
            <a:ext cx="9785059" cy="1325563"/>
          </a:xfrm>
        </p:spPr>
        <p:txBody>
          <a:bodyPr/>
          <a:lstStyle/>
          <a:p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Outline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A45F-E777-4974-8270-F6B5738A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Reason why we need to learn computer system architecture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Level of abstraction</a:t>
            </a:r>
          </a:p>
          <a:p>
            <a:r>
              <a:rPr lang="en-US" sz="2400" b="1" dirty="0">
                <a:latin typeface="Book Antiqua" panose="02040602050305030304" pitchFamily="18" charset="0"/>
              </a:rPr>
              <a:t>Great realities</a:t>
            </a:r>
            <a:endParaRPr lang="en-ID" sz="2400" b="1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034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>
                <a:solidFill>
                  <a:srgbClr val="0070C0"/>
                </a:solidFill>
                <a:latin typeface="Book Antiqua" pitchFamily="18" charset="0"/>
              </a:rPr>
              <a:t>Int’s are not Integers, Float’s are not Reals</a:t>
            </a:r>
          </a:p>
          <a:p>
            <a:pPr lvl="1"/>
            <a:endParaRPr lang="en-US" i="1" dirty="0">
              <a:solidFill>
                <a:srgbClr val="CC0000"/>
              </a:solidFill>
              <a:latin typeface="Book Antiqua" pitchFamily="18" charset="0"/>
            </a:endParaRPr>
          </a:p>
          <a:p>
            <a:r>
              <a:rPr lang="en-US" dirty="0">
                <a:latin typeface="Book Antiqua" pitchFamily="18" charset="0"/>
              </a:rPr>
              <a:t>Examples</a:t>
            </a:r>
          </a:p>
          <a:p>
            <a:pPr lvl="1"/>
            <a:r>
              <a:rPr lang="en-US" dirty="0">
                <a:solidFill>
                  <a:srgbClr val="7030A0"/>
                </a:solidFill>
                <a:latin typeface="Book Antiqua" pitchFamily="18" charset="0"/>
              </a:rPr>
              <a:t>Is x</a:t>
            </a:r>
            <a:r>
              <a:rPr lang="en-US" baseline="30000" dirty="0">
                <a:solidFill>
                  <a:srgbClr val="7030A0"/>
                </a:solidFill>
                <a:latin typeface="Book Antiqua" pitchFamily="18" charset="0"/>
              </a:rPr>
              <a:t>2</a:t>
            </a:r>
            <a:r>
              <a:rPr lang="en-US" dirty="0">
                <a:solidFill>
                  <a:srgbClr val="7030A0"/>
                </a:solidFill>
                <a:latin typeface="Book Antiqua" pitchFamily="18" charset="0"/>
              </a:rPr>
              <a:t> ≥ 0?</a:t>
            </a:r>
          </a:p>
          <a:p>
            <a:pPr lvl="2"/>
            <a:r>
              <a:rPr lang="en-US" dirty="0">
                <a:latin typeface="Book Antiqua" pitchFamily="18" charset="0"/>
              </a:rPr>
              <a:t>Float’s: 	Yes!</a:t>
            </a:r>
          </a:p>
          <a:p>
            <a:pPr lvl="2"/>
            <a:r>
              <a:rPr lang="en-US" dirty="0">
                <a:latin typeface="Book Antiqua" pitchFamily="18" charset="0"/>
              </a:rPr>
              <a:t>Int’s:</a:t>
            </a:r>
          </a:p>
          <a:p>
            <a:pPr lvl="3"/>
            <a:r>
              <a:rPr lang="en-US" dirty="0">
                <a:latin typeface="Book Antiqua" pitchFamily="18" charset="0"/>
              </a:rPr>
              <a:t> 40000 * 40000  --&gt; 1600000000</a:t>
            </a:r>
          </a:p>
          <a:p>
            <a:pPr lvl="3"/>
            <a:r>
              <a:rPr lang="en-US" dirty="0">
                <a:latin typeface="Book Antiqua" pitchFamily="18" charset="0"/>
              </a:rPr>
              <a:t> 50000 * 50000  --&gt; ??</a:t>
            </a:r>
          </a:p>
          <a:p>
            <a:pPr lvl="1"/>
            <a:r>
              <a:rPr lang="en-US" dirty="0">
                <a:solidFill>
                  <a:srgbClr val="7030A0"/>
                </a:solidFill>
                <a:latin typeface="Book Antiqua" pitchFamily="18" charset="0"/>
              </a:rPr>
              <a:t>Is (x + y) + z  =  x + (y + z)?</a:t>
            </a:r>
          </a:p>
          <a:p>
            <a:pPr lvl="2"/>
            <a:r>
              <a:rPr lang="en-US" dirty="0">
                <a:latin typeface="Book Antiqua" pitchFamily="18" charset="0"/>
              </a:rPr>
              <a:t>Unsigned &amp; Signed Int’s: 	Yes!</a:t>
            </a:r>
          </a:p>
          <a:p>
            <a:pPr lvl="2"/>
            <a:r>
              <a:rPr lang="en-US" dirty="0">
                <a:latin typeface="Book Antiqua" pitchFamily="18" charset="0"/>
              </a:rPr>
              <a:t>Float’s:	</a:t>
            </a:r>
          </a:p>
          <a:p>
            <a:pPr lvl="3"/>
            <a:r>
              <a:rPr lang="en-US" dirty="0">
                <a:latin typeface="Book Antiqua" pitchFamily="18" charset="0"/>
              </a:rPr>
              <a:t> (1e20 + -1e20) + 3.14 --&gt; 3.14</a:t>
            </a:r>
          </a:p>
          <a:p>
            <a:pPr lvl="3"/>
            <a:r>
              <a:rPr lang="en-US" dirty="0">
                <a:latin typeface="Book Antiqua" pitchFamily="18" charset="0"/>
              </a:rPr>
              <a:t> 1e20 + (-1e20 + 3.14) --&gt; ??</a:t>
            </a:r>
          </a:p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276601" y="381000"/>
            <a:ext cx="543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Great Reality #1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61722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 Antiqua" pitchFamily="18" charset="0"/>
              </a:rPr>
              <a:t>Randall’s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b="1" i="1" dirty="0">
                <a:solidFill>
                  <a:srgbClr val="7030A0"/>
                </a:solidFill>
                <a:latin typeface="Book Antiqua" pitchFamily="18" charset="0"/>
              </a:rPr>
              <a:t>You’ve got to know assembly</a:t>
            </a:r>
          </a:p>
          <a:p>
            <a:pPr lvl="2">
              <a:lnSpc>
                <a:spcPct val="95000"/>
              </a:lnSpc>
              <a:spcBef>
                <a:spcPct val="50000"/>
              </a:spcBef>
              <a:buSzTx/>
              <a:buFont typeface="Wingdings" pitchFamily="2" charset="2"/>
              <a:buNone/>
            </a:pPr>
            <a:endParaRPr lang="en-US" sz="2000" i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Chances are, you’ll never write program in assembly</a:t>
            </a:r>
          </a:p>
          <a:p>
            <a:pPr lvl="1"/>
            <a:r>
              <a:rPr lang="en-US" dirty="0">
                <a:latin typeface="Book Antiqua" pitchFamily="18" charset="0"/>
              </a:rPr>
              <a:t>Compilers are much better &amp; more patient than you are</a:t>
            </a:r>
          </a:p>
          <a:p>
            <a:r>
              <a:rPr lang="en-US" b="1" dirty="0">
                <a:solidFill>
                  <a:schemeClr val="accent3">
                    <a:lumMod val="50000"/>
                  </a:schemeClr>
                </a:solidFill>
                <a:latin typeface="Book Antiqua" pitchFamily="18" charset="0"/>
              </a:rPr>
              <a:t>Understanding assembly key to machine-level execution model</a:t>
            </a:r>
          </a:p>
          <a:p>
            <a:pPr lvl="1"/>
            <a:r>
              <a:rPr lang="en-US" dirty="0">
                <a:latin typeface="Book Antiqua" pitchFamily="18" charset="0"/>
              </a:rPr>
              <a:t>Behavior of programs in presence of bugs</a:t>
            </a:r>
          </a:p>
          <a:p>
            <a:pPr lvl="2"/>
            <a:r>
              <a:rPr lang="en-US" dirty="0">
                <a:latin typeface="Book Antiqua" pitchFamily="18" charset="0"/>
              </a:rPr>
              <a:t>High-level language model breaks down</a:t>
            </a:r>
          </a:p>
          <a:p>
            <a:pPr lvl="1"/>
            <a:r>
              <a:rPr lang="en-US" dirty="0">
                <a:latin typeface="Book Antiqua" pitchFamily="18" charset="0"/>
              </a:rPr>
              <a:t>Tuning program performance</a:t>
            </a:r>
          </a:p>
          <a:p>
            <a:pPr lvl="2"/>
            <a:r>
              <a:rPr lang="en-US" dirty="0">
                <a:latin typeface="Book Antiqua" pitchFamily="18" charset="0"/>
              </a:rPr>
              <a:t>Understanding sources of program inefficiency</a:t>
            </a:r>
          </a:p>
          <a:p>
            <a:pPr lvl="1"/>
            <a:r>
              <a:rPr lang="en-US" dirty="0">
                <a:latin typeface="Book Antiqua" pitchFamily="18" charset="0"/>
              </a:rPr>
              <a:t>Implementing system software</a:t>
            </a:r>
          </a:p>
          <a:p>
            <a:pPr lvl="2"/>
            <a:r>
              <a:rPr lang="en-US" dirty="0">
                <a:latin typeface="Book Antiqua" pitchFamily="18" charset="0"/>
              </a:rPr>
              <a:t>Compiler has machine code as target</a:t>
            </a:r>
          </a:p>
          <a:p>
            <a:pPr lvl="2"/>
            <a:r>
              <a:rPr lang="en-US" dirty="0">
                <a:latin typeface="Book Antiqua" pitchFamily="18" charset="0"/>
              </a:rPr>
              <a:t>Operating systems must manage process state</a:t>
            </a: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12</a:t>
            </a:fld>
            <a:endParaRPr lang="en-US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1" y="457200"/>
            <a:ext cx="543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Great Reality #2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61722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 Antiqua" pitchFamily="18" charset="0"/>
              </a:rPr>
              <a:t>Randall’s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i="1" dirty="0">
                <a:solidFill>
                  <a:srgbClr val="0070C0"/>
                </a:solidFill>
                <a:latin typeface="Book Antiqua" pitchFamily="18" charset="0"/>
              </a:rPr>
              <a:t>Memory Matters</a:t>
            </a:r>
          </a:p>
          <a:p>
            <a:pPr lvl="2">
              <a:lnSpc>
                <a:spcPct val="95000"/>
              </a:lnSpc>
              <a:spcBef>
                <a:spcPct val="50000"/>
              </a:spcBef>
              <a:buSzTx/>
              <a:buFont typeface="Wingdings" pitchFamily="2" charset="2"/>
              <a:buNone/>
            </a:pPr>
            <a:endParaRPr lang="en-US" sz="1600" i="1" dirty="0"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Memory is not unbounded</a:t>
            </a:r>
          </a:p>
          <a:p>
            <a:pPr lvl="1"/>
            <a:r>
              <a:rPr lang="en-US" sz="2000" dirty="0">
                <a:latin typeface="Book Antiqua" pitchFamily="18" charset="0"/>
              </a:rPr>
              <a:t>It must be allocated and managed</a:t>
            </a:r>
          </a:p>
          <a:p>
            <a:pPr lvl="1"/>
            <a:r>
              <a:rPr lang="en-US" sz="2000" dirty="0">
                <a:latin typeface="Book Antiqua" pitchFamily="18" charset="0"/>
              </a:rPr>
              <a:t>Many applications are memory dominated</a:t>
            </a:r>
          </a:p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Memory referencing bugs especially pernicious </a:t>
            </a:r>
            <a:r>
              <a:rPr lang="en-US" sz="1200" b="1" dirty="0">
                <a:solidFill>
                  <a:srgbClr val="00B050"/>
                </a:solidFill>
                <a:latin typeface="Book Antiqua" pitchFamily="18" charset="0"/>
              </a:rPr>
              <a:t>(=destructive)</a:t>
            </a:r>
          </a:p>
          <a:p>
            <a:pPr lvl="1"/>
            <a:r>
              <a:rPr lang="en-US" sz="2000" dirty="0">
                <a:latin typeface="Book Antiqua" pitchFamily="18" charset="0"/>
              </a:rPr>
              <a:t>Effects are distant in both time and space</a:t>
            </a:r>
          </a:p>
          <a:p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Memory performance is not uniform</a:t>
            </a:r>
          </a:p>
          <a:p>
            <a:pPr lvl="1"/>
            <a:r>
              <a:rPr lang="en-US" sz="1800" dirty="0">
                <a:latin typeface="Book Antiqua" pitchFamily="18" charset="0"/>
              </a:rPr>
              <a:t>Cache and virtual memory effects can greatly affect program performance</a:t>
            </a:r>
          </a:p>
          <a:p>
            <a:pPr lvl="1"/>
            <a:r>
              <a:rPr lang="en-US" sz="1800" dirty="0">
                <a:latin typeface="Book Antiqua" pitchFamily="18" charset="0"/>
              </a:rPr>
              <a:t>Adapting program to characteristics of memory system can lead to major speed improvements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13</a:t>
            </a:fld>
            <a:endParaRPr lang="en-US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76601" y="457200"/>
            <a:ext cx="54393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Great Reality #3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61722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 Antiqua" pitchFamily="18" charset="0"/>
              </a:rPr>
              <a:t>Randall’s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 and C++ do not provide any memory protection</a:t>
            </a:r>
          </a:p>
          <a:p>
            <a:pPr lvl="1"/>
            <a:r>
              <a:rPr lang="en-US" dirty="0">
                <a:latin typeface="Book Antiqua" pitchFamily="18" charset="0"/>
              </a:rPr>
              <a:t>Out of bounds array references</a:t>
            </a:r>
          </a:p>
          <a:p>
            <a:pPr lvl="1"/>
            <a:r>
              <a:rPr lang="en-US" dirty="0">
                <a:latin typeface="Book Antiqua" pitchFamily="18" charset="0"/>
              </a:rPr>
              <a:t>Invalid pointer values</a:t>
            </a:r>
          </a:p>
          <a:p>
            <a:pPr lvl="1"/>
            <a:r>
              <a:rPr lang="en-US" dirty="0">
                <a:latin typeface="Book Antiqua" pitchFamily="18" charset="0"/>
              </a:rPr>
              <a:t>Abuses of malloc/free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Can lead to nasty bugs</a:t>
            </a:r>
          </a:p>
          <a:p>
            <a:pPr lvl="1"/>
            <a:r>
              <a:rPr lang="en-US" dirty="0">
                <a:latin typeface="Book Antiqua" pitchFamily="18" charset="0"/>
              </a:rPr>
              <a:t>Whether or not bug has any effect depends on system and compiler</a:t>
            </a:r>
          </a:p>
          <a:p>
            <a:pPr lvl="1"/>
            <a:r>
              <a:rPr lang="en-US" dirty="0">
                <a:latin typeface="Book Antiqua" pitchFamily="18" charset="0"/>
              </a:rPr>
              <a:t>Action at a distance</a:t>
            </a:r>
          </a:p>
          <a:p>
            <a:pPr lvl="2"/>
            <a:r>
              <a:rPr lang="en-US" dirty="0">
                <a:latin typeface="Book Antiqua" pitchFamily="18" charset="0"/>
              </a:rPr>
              <a:t>Corrupted object logically unrelated to one being accessed</a:t>
            </a:r>
          </a:p>
          <a:p>
            <a:pPr lvl="2"/>
            <a:r>
              <a:rPr lang="en-US" dirty="0">
                <a:latin typeface="Book Antiqua" pitchFamily="18" charset="0"/>
              </a:rPr>
              <a:t>Effect of bug may be first observed long after it is generated</a:t>
            </a:r>
          </a:p>
          <a:p>
            <a:r>
              <a:rPr lang="en-US" b="1" dirty="0">
                <a:solidFill>
                  <a:srgbClr val="00B050"/>
                </a:solidFill>
                <a:latin typeface="Book Antiqua" pitchFamily="18" charset="0"/>
              </a:rPr>
              <a:t>How can I deal with this?</a:t>
            </a:r>
          </a:p>
          <a:p>
            <a:pPr lvl="1"/>
            <a:r>
              <a:rPr lang="en-US" dirty="0">
                <a:latin typeface="Book Antiqua" pitchFamily="18" charset="0"/>
              </a:rPr>
              <a:t>Program in Java, Lisp, or ML</a:t>
            </a:r>
          </a:p>
          <a:p>
            <a:pPr lvl="1"/>
            <a:r>
              <a:rPr lang="en-US" dirty="0">
                <a:latin typeface="Book Antiqua" pitchFamily="18" charset="0"/>
              </a:rPr>
              <a:t>Understand what possible interactions may occur</a:t>
            </a:r>
          </a:p>
          <a:p>
            <a:pPr lvl="1"/>
            <a:r>
              <a:rPr lang="en-US" dirty="0">
                <a:latin typeface="Book Antiqua" pitchFamily="18" charset="0"/>
              </a:rPr>
              <a:t>Use or develop tools to detect referencing errors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14</a:t>
            </a:fld>
            <a:endParaRPr lang="en-US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743200" y="533400"/>
            <a:ext cx="671530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Memory Referencing Errors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33600" y="61722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 Antiqua" pitchFamily="18" charset="0"/>
              </a:rPr>
              <a:t>Randall’s slide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9346" y="533400"/>
            <a:ext cx="5336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ook Antiqua" pitchFamily="18" charset="0"/>
              </a:rPr>
              <a:t>Great Reality #4</a:t>
            </a:r>
          </a:p>
        </p:txBody>
      </p:sp>
      <p:sp>
        <p:nvSpPr>
          <p:cNvPr id="3" name="Rectangle 2"/>
          <p:cNvSpPr/>
          <p:nvPr/>
        </p:nvSpPr>
        <p:spPr>
          <a:xfrm>
            <a:off x="1275127" y="1905000"/>
            <a:ext cx="955506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>
                <a:solidFill>
                  <a:srgbClr val="CC0000"/>
                </a:solidFill>
                <a:latin typeface="Book Antiqua" pitchFamily="18" charset="0"/>
              </a:rPr>
              <a:t>There’s more to performance than asymptotic complexity</a:t>
            </a:r>
          </a:p>
          <a:p>
            <a:r>
              <a:rPr lang="en-US" sz="2000" b="1" dirty="0">
                <a:solidFill>
                  <a:srgbClr val="0070C0"/>
                </a:solidFill>
                <a:latin typeface="Book Antiqua" pitchFamily="18" charset="0"/>
              </a:rPr>
              <a:t>Constant factors matter too!</a:t>
            </a:r>
          </a:p>
          <a:p>
            <a:pPr lvl="1" indent="-457200">
              <a:buFont typeface="Book Antiqua" pitchFamily="18" charset="0"/>
              <a:buChar char="•"/>
            </a:pPr>
            <a:r>
              <a:rPr lang="en-US" sz="2000" spc="50" dirty="0">
                <a:latin typeface="Book Antiqua" pitchFamily="18" charset="0"/>
              </a:rPr>
              <a:t>Easily see 10:1 performance range depending on how code written</a:t>
            </a:r>
          </a:p>
          <a:p>
            <a:pPr lvl="1" indent="-457200">
              <a:buFont typeface="Book Antiqua" pitchFamily="18" charset="0"/>
              <a:buChar char="•"/>
            </a:pPr>
            <a:r>
              <a:rPr lang="en-US" sz="2000" spc="50" dirty="0">
                <a:latin typeface="Book Antiqua" pitchFamily="18" charset="0"/>
              </a:rPr>
              <a:t>Must optimize at multiple levels: algorithm, data representations, procedures, and loops</a:t>
            </a:r>
          </a:p>
          <a:p>
            <a:r>
              <a:rPr lang="en-US" sz="2000" b="1" dirty="0">
                <a:solidFill>
                  <a:srgbClr val="0070C0"/>
                </a:solidFill>
                <a:latin typeface="Book Antiqua" pitchFamily="18" charset="0"/>
              </a:rPr>
              <a:t>Must understand system to optimize performance</a:t>
            </a:r>
          </a:p>
          <a:p>
            <a:pPr lvl="1" indent="-457200">
              <a:buFont typeface="Arial" pitchFamily="34" charset="0"/>
              <a:buChar char="•"/>
            </a:pPr>
            <a:r>
              <a:rPr lang="en-US" sz="2000" dirty="0">
                <a:latin typeface="Book Antiqua" pitchFamily="18" charset="0"/>
              </a:rPr>
              <a:t>How programs compiled and executed</a:t>
            </a:r>
          </a:p>
          <a:p>
            <a:pPr lvl="1" indent="-457200">
              <a:buFont typeface="Arial" pitchFamily="34" charset="0"/>
              <a:buChar char="•"/>
            </a:pPr>
            <a:r>
              <a:rPr lang="en-US" sz="2000" dirty="0">
                <a:latin typeface="Book Antiqua" pitchFamily="18" charset="0"/>
              </a:rPr>
              <a:t>How to measure program performance and identify bottlenecks</a:t>
            </a:r>
          </a:p>
          <a:p>
            <a:pPr lvl="1" indent="-457200">
              <a:buFont typeface="Arial" pitchFamily="34" charset="0"/>
              <a:buChar char="•"/>
            </a:pPr>
            <a:r>
              <a:rPr lang="en-US" sz="2000" dirty="0">
                <a:latin typeface="Book Antiqua" pitchFamily="18" charset="0"/>
              </a:rPr>
              <a:t>How to improve performance without destroying code modularity and generality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61722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 Antiqua" pitchFamily="18" charset="0"/>
              </a:rPr>
              <a:t>Randall’s slide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15</a:t>
            </a:fld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00746" y="533400"/>
            <a:ext cx="54393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Great Reality #5</a:t>
            </a:r>
          </a:p>
        </p:txBody>
      </p:sp>
      <p:sp>
        <p:nvSpPr>
          <p:cNvPr id="4" name="Rectangle 3"/>
          <p:cNvSpPr/>
          <p:nvPr/>
        </p:nvSpPr>
        <p:spPr>
          <a:xfrm>
            <a:off x="1325461" y="1443840"/>
            <a:ext cx="956344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rgbClr val="0070C0"/>
                </a:solidFill>
                <a:latin typeface="Book Antiqua" pitchFamily="18" charset="0"/>
              </a:rPr>
              <a:t>Computers do more than execute programs</a:t>
            </a:r>
          </a:p>
          <a:p>
            <a:endParaRPr lang="en-US" sz="2200" i="1" dirty="0">
              <a:solidFill>
                <a:srgbClr val="CC0000"/>
              </a:solidFill>
              <a:latin typeface="Book Antiqua" pitchFamily="18" charset="0"/>
            </a:endParaRPr>
          </a:p>
          <a:p>
            <a:r>
              <a:rPr lang="en-US" sz="2200" b="1" dirty="0">
                <a:solidFill>
                  <a:srgbClr val="7030A0"/>
                </a:solidFill>
                <a:latin typeface="Book Antiqua" pitchFamily="18" charset="0"/>
              </a:rPr>
              <a:t>They need to get data in and out</a:t>
            </a:r>
          </a:p>
          <a:p>
            <a:pPr lvl="1"/>
            <a:r>
              <a:rPr lang="en-US" sz="2200" dirty="0">
                <a:latin typeface="Book Antiqua" pitchFamily="18" charset="0"/>
              </a:rPr>
              <a:t>I/O system critical to program reliability and performance</a:t>
            </a:r>
          </a:p>
          <a:p>
            <a:r>
              <a:rPr lang="en-US" sz="2200" b="1" dirty="0">
                <a:solidFill>
                  <a:srgbClr val="7030A0"/>
                </a:solidFill>
                <a:latin typeface="Book Antiqua" pitchFamily="18" charset="0"/>
              </a:rPr>
              <a:t>They communicate with each other over networks</a:t>
            </a:r>
          </a:p>
          <a:p>
            <a:pPr lvl="1"/>
            <a:r>
              <a:rPr lang="en-US" sz="2200" dirty="0">
                <a:latin typeface="Book Antiqua" pitchFamily="18" charset="0"/>
              </a:rPr>
              <a:t>Many system-level issues arise in presence of network</a:t>
            </a:r>
          </a:p>
          <a:p>
            <a:pPr marL="914400" lvl="3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Concurrent operations by autonomous processes</a:t>
            </a:r>
          </a:p>
          <a:p>
            <a:pPr marL="914400" lvl="3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Coping with unreliable media</a:t>
            </a:r>
          </a:p>
          <a:p>
            <a:pPr marL="914400" lvl="3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Cross platform compatibility</a:t>
            </a:r>
          </a:p>
          <a:p>
            <a:pPr marL="914400" lvl="3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Complex performance issues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33600" y="61722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 Antiqua" pitchFamily="18" charset="0"/>
              </a:rPr>
              <a:t>Randall’s slide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16</a:t>
            </a:fld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CBC58-3DD4-4EE6-BCD4-DA7E4C56E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40" y="365125"/>
            <a:ext cx="9785059" cy="1325563"/>
          </a:xfrm>
        </p:spPr>
        <p:txBody>
          <a:bodyPr/>
          <a:lstStyle/>
          <a:p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Outline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A45F-E777-4974-8270-F6B5738A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Book Antiqua" panose="02040602050305030304" pitchFamily="18" charset="0"/>
              </a:rPr>
              <a:t>Reason why we need to learn computer system architecture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Level of abstraction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Great realities</a:t>
            </a:r>
            <a:endParaRPr lang="en-ID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979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838201"/>
            <a:ext cx="6858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WHY? 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(</a:t>
            </a:r>
            <a:r>
              <a:rPr lang="en-US" sz="2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From USER To BUILDER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07347" y="2057400"/>
            <a:ext cx="10033233" cy="2918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You want to call yourself a </a:t>
            </a:r>
            <a:r>
              <a:rPr lang="en-US" sz="2400" dirty="0">
                <a:solidFill>
                  <a:srgbClr val="800000"/>
                </a:solidFill>
                <a:latin typeface="Book Antiqua" pitchFamily="18" charset="0"/>
              </a:rPr>
              <a:t>computer scientist</a:t>
            </a:r>
            <a:r>
              <a:rPr lang="en-US" sz="2400" dirty="0">
                <a:latin typeface="Book Antiqua" pitchFamily="18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You want to </a:t>
            </a:r>
            <a:r>
              <a:rPr lang="en-US" sz="2400" dirty="0">
                <a:solidFill>
                  <a:srgbClr val="800000"/>
                </a:solidFill>
                <a:latin typeface="Book Antiqua" pitchFamily="18" charset="0"/>
              </a:rPr>
              <a:t>build</a:t>
            </a:r>
            <a:r>
              <a:rPr lang="en-US" sz="2400" dirty="0">
                <a:latin typeface="Book Antiqua" pitchFamily="18" charset="0"/>
              </a:rPr>
              <a:t> software people use.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You need to make purchasing </a:t>
            </a:r>
            <a:r>
              <a:rPr lang="en-US" sz="2400" dirty="0">
                <a:solidFill>
                  <a:srgbClr val="800000"/>
                </a:solidFill>
                <a:latin typeface="Book Antiqua" pitchFamily="18" charset="0"/>
              </a:rPr>
              <a:t>decisions</a:t>
            </a:r>
            <a:r>
              <a:rPr lang="en-US" sz="2400" dirty="0">
                <a:latin typeface="Book Antiqua" pitchFamily="18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You need to offer “expert” </a:t>
            </a:r>
            <a:r>
              <a:rPr lang="en-US" sz="2400" dirty="0">
                <a:solidFill>
                  <a:srgbClr val="800000"/>
                </a:solidFill>
                <a:latin typeface="Book Antiqua" pitchFamily="18" charset="0"/>
              </a:rPr>
              <a:t>advice</a:t>
            </a:r>
            <a:r>
              <a:rPr lang="en-US" sz="2400" dirty="0">
                <a:latin typeface="Book Antiqua" pitchFamily="18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Hardware and software affect performance</a:t>
            </a:r>
          </a:p>
          <a:p>
            <a:pPr lvl="2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latin typeface="Book Antiqua" pitchFamily="18" charset="0"/>
              </a:rPr>
              <a:t>Algorithm determines number of source-level statements </a:t>
            </a:r>
          </a:p>
          <a:p>
            <a:pPr lvl="2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latin typeface="Book Antiqua" pitchFamily="18" charset="0"/>
              </a:rPr>
              <a:t>Language, compiler, and architecture determine machine instructions</a:t>
            </a:r>
          </a:p>
          <a:p>
            <a:pPr lvl="2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latin typeface="Book Antiqua" pitchFamily="18" charset="0"/>
              </a:rPr>
              <a:t>Processor and memory determine how fast instructions are executed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Understanding performance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62200" y="59436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Aaron Tan’s slide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3</a:t>
            </a:fld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9135" y="2133600"/>
            <a:ext cx="5162898" cy="2087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latin typeface="Book Antiqua" pitchFamily="18" charset="0"/>
              </a:rPr>
              <a:t>From a student’s feedback: “</a:t>
            </a:r>
            <a:r>
              <a:rPr lang="en-US" sz="2400" dirty="0">
                <a:solidFill>
                  <a:srgbClr val="7030A0"/>
                </a:solidFill>
                <a:latin typeface="Book Antiqua" pitchFamily="18" charset="0"/>
              </a:rPr>
              <a:t>But I am not going to do any of the above. I’m not even going to be in Computer Science program. These are all irrelevant to me. So why must I learn all these?” </a:t>
            </a:r>
          </a:p>
        </p:txBody>
      </p:sp>
      <p:pic>
        <p:nvPicPr>
          <p:cNvPr id="3" name="Picture 7" descr="Clipart-Free-Gif-52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66964" y="1828800"/>
            <a:ext cx="3352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093531" y="685800"/>
            <a:ext cx="507061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Do You Know?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58674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Book Antiqua" pitchFamily="18" charset="0"/>
              </a:rPr>
              <a:t>Aaron Tan’s slide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4</a:t>
            </a:fld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CBC58-3DD4-4EE6-BCD4-DA7E4C56E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8740" y="365125"/>
            <a:ext cx="9785059" cy="1325563"/>
          </a:xfrm>
        </p:spPr>
        <p:txBody>
          <a:bodyPr/>
          <a:lstStyle/>
          <a:p>
            <a:r>
              <a:rPr lang="en-US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 Antiqua" pitchFamily="18" charset="0"/>
              </a:rPr>
              <a:t>Outline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8A45F-E777-4974-8270-F6B5738AF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Reason why we need to learn computer system architecture</a:t>
            </a:r>
          </a:p>
          <a:p>
            <a:r>
              <a:rPr lang="en-US" sz="2400" b="1" dirty="0">
                <a:latin typeface="Book Antiqua" panose="02040602050305030304" pitchFamily="18" charset="0"/>
              </a:rPr>
              <a:t>Level of abstraction</a:t>
            </a:r>
          </a:p>
          <a:p>
            <a:r>
              <a:rPr lang="en-US" sz="2400" dirty="0">
                <a:latin typeface="Book Antiqua" panose="02040602050305030304" pitchFamily="18" charset="0"/>
              </a:rPr>
              <a:t>Great realities</a:t>
            </a:r>
            <a:endParaRPr lang="en-ID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22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 descr="Newsprint"/>
          <p:cNvSpPr>
            <a:spLocks noChangeArrowheads="1"/>
          </p:cNvSpPr>
          <p:nvPr/>
        </p:nvSpPr>
        <p:spPr bwMode="auto">
          <a:xfrm>
            <a:off x="1981200" y="2829141"/>
            <a:ext cx="7874098" cy="1985210"/>
          </a:xfrm>
          <a:prstGeom prst="ellipse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748015" y="3679946"/>
            <a:ext cx="1295226" cy="3282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I/O system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400333" y="3679946"/>
            <a:ext cx="1256754" cy="3282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Processor</a:t>
            </a:r>
            <a:endParaRPr lang="en-US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321406" y="3672068"/>
            <a:ext cx="4022166" cy="47266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5734087" y="3679945"/>
            <a:ext cx="0" cy="5041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890916" y="2545540"/>
            <a:ext cx="1128514" cy="3282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Compiler</a:t>
            </a:r>
            <a:endParaRPr lang="en-US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802705" y="3018209"/>
            <a:ext cx="1368063" cy="40964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399100" y="2072871"/>
            <a:ext cx="1665071" cy="88229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/>
            <a:r>
              <a:rPr lang="en-US" b="1" dirty="0">
                <a:latin typeface="Helvetica" pitchFamily="34" charset="0"/>
              </a:rPr>
              <a:t>Operating</a:t>
            </a:r>
          </a:p>
          <a:p>
            <a:pPr algn="ctr"/>
            <a:r>
              <a:rPr lang="en-US" b="1" dirty="0">
                <a:latin typeface="Helvetica" pitchFamily="34" charset="0"/>
              </a:rPr>
              <a:t>System</a:t>
            </a:r>
          </a:p>
          <a:p>
            <a:pPr algn="ctr"/>
            <a:r>
              <a:rPr lang="en-US" b="1" dirty="0">
                <a:latin typeface="Helvetica" pitchFamily="34" charset="0"/>
              </a:rPr>
              <a:t>(Windows XP)</a:t>
            </a:r>
            <a:endParaRPr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79399" y="3207276"/>
            <a:ext cx="1744067" cy="60529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Instruction Set</a:t>
            </a:r>
          </a:p>
          <a:p>
            <a:r>
              <a:rPr lang="en-US" b="1" dirty="0">
                <a:latin typeface="Helvetica" pitchFamily="34" charset="0"/>
              </a:rPr>
              <a:t> Architecture</a:t>
            </a:r>
            <a:endParaRPr 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965201" y="4152615"/>
            <a:ext cx="2350001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Datapath &amp; Control </a:t>
            </a:r>
            <a:endParaRPr lang="en-US" dirty="0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649495" y="4160493"/>
            <a:ext cx="3042547" cy="55144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687921" y="3679945"/>
            <a:ext cx="0" cy="50418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4675541" y="3679946"/>
            <a:ext cx="1013098" cy="3282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Memory</a:t>
            </a:r>
            <a:endParaRPr lang="en-US" dirty="0"/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2256671" y="1694735"/>
            <a:ext cx="126669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Helvetica" pitchFamily="34" charset="0"/>
              </a:rPr>
              <a:t>Software</a:t>
            </a:r>
            <a:endParaRPr lang="en-US" dirty="0"/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3222361" y="3679945"/>
            <a:ext cx="0" cy="12289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3883179" y="2545540"/>
            <a:ext cx="1207114" cy="40964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802705" y="3018209"/>
            <a:ext cx="1448537" cy="3282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Assembler</a:t>
            </a:r>
            <a:endParaRPr lang="en-US" dirty="0"/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7106793" y="4152614"/>
            <a:ext cx="296760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Helvetica" pitchFamily="34" charset="0"/>
              </a:rPr>
              <a:t>Computer Architecture</a:t>
            </a:r>
            <a:endParaRPr lang="en-US" dirty="0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370668" y="5444576"/>
            <a:ext cx="26309" cy="346624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7334287" y="2167404"/>
            <a:ext cx="0" cy="130771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V="1">
            <a:off x="5000533" y="2167405"/>
            <a:ext cx="0" cy="37813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5008271" y="2167404"/>
            <a:ext cx="232601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3890916" y="1600202"/>
            <a:ext cx="3077766" cy="32829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Application (IE, Excel, etc.)</a:t>
            </a:r>
            <a:endParaRPr lang="en-US" dirty="0"/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V="1">
            <a:off x="3593781" y="1600201"/>
            <a:ext cx="0" cy="179614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>
            <a:off x="6851441" y="1608080"/>
            <a:ext cx="0" cy="55144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4666256" y="4798596"/>
            <a:ext cx="1667123" cy="328295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r>
              <a:rPr lang="en-US" b="1" dirty="0">
                <a:latin typeface="Helvetica" pitchFamily="34" charset="0"/>
              </a:rPr>
              <a:t>Digital Design</a:t>
            </a:r>
            <a:endParaRPr lang="en-US" dirty="0"/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175673" y="4759206"/>
            <a:ext cx="2802671" cy="42540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35" name="Line 34"/>
          <p:cNvSpPr>
            <a:spLocks noChangeShapeType="1"/>
          </p:cNvSpPr>
          <p:nvPr/>
        </p:nvSpPr>
        <p:spPr bwMode="auto">
          <a:xfrm>
            <a:off x="3593781" y="1600201"/>
            <a:ext cx="325147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4865894" y="5192487"/>
            <a:ext cx="1368063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/>
          <a:p>
            <a:r>
              <a:rPr lang="en-US" sz="1600" b="1" dirty="0">
                <a:latin typeface="Helvetica" pitchFamily="34" charset="0"/>
              </a:rPr>
              <a:t>transistors</a:t>
            </a:r>
            <a:endParaRPr lang="en-US" dirty="0"/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568758" y="5192487"/>
            <a:ext cx="2158877" cy="37025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2182386" y="4908884"/>
            <a:ext cx="135325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latin typeface="Helvetica" pitchFamily="34" charset="0"/>
              </a:rPr>
              <a:t>Hardware</a:t>
            </a:r>
            <a:endParaRPr lang="en-US" dirty="0"/>
          </a:p>
        </p:txBody>
      </p:sp>
      <p:sp>
        <p:nvSpPr>
          <p:cNvPr id="39" name="Line 38"/>
          <p:cNvSpPr>
            <a:spLocks noChangeShapeType="1"/>
          </p:cNvSpPr>
          <p:nvPr/>
        </p:nvSpPr>
        <p:spPr bwMode="auto">
          <a:xfrm flipV="1">
            <a:off x="3222361" y="2167404"/>
            <a:ext cx="0" cy="12289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0" name="Oval 39" descr="Blue tissue paper"/>
          <p:cNvSpPr>
            <a:spLocks noChangeArrowheads="1"/>
          </p:cNvSpPr>
          <p:nvPr/>
        </p:nvSpPr>
        <p:spPr bwMode="auto">
          <a:xfrm>
            <a:off x="3603066" y="4625284"/>
            <a:ext cx="3853480" cy="661737"/>
          </a:xfrm>
          <a:prstGeom prst="ellips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7159410" y="5097952"/>
            <a:ext cx="264848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00CC"/>
                </a:solidFill>
                <a:latin typeface="Helvetica" pitchFamily="34" charset="0"/>
              </a:rPr>
              <a:t>Digital Logic Design</a:t>
            </a:r>
            <a:endParaRPr lang="en-US" dirty="0"/>
          </a:p>
        </p:txBody>
      </p:sp>
      <p:sp>
        <p:nvSpPr>
          <p:cNvPr id="42" name="Rectangle 41" descr="50%"/>
          <p:cNvSpPr>
            <a:spLocks noChangeArrowheads="1"/>
          </p:cNvSpPr>
          <p:nvPr/>
        </p:nvSpPr>
        <p:spPr bwMode="auto">
          <a:xfrm>
            <a:off x="2889631" y="3396344"/>
            <a:ext cx="4740244" cy="257999"/>
          </a:xfrm>
          <a:prstGeom prst="rect">
            <a:avLst/>
          </a:prstGeom>
          <a:pattFill prst="pct50">
            <a:fgClr>
              <a:schemeClr val="accent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SG" dirty="0"/>
          </a:p>
        </p:txBody>
      </p:sp>
      <p:sp>
        <p:nvSpPr>
          <p:cNvPr id="43" name="TextBox 42"/>
          <p:cNvSpPr txBox="1"/>
          <p:nvPr/>
        </p:nvSpPr>
        <p:spPr>
          <a:xfrm>
            <a:off x="2438400" y="5791202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Aaron Tan’s slide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743200" y="381000"/>
            <a:ext cx="7051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Levels of Abstraction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6" name="Slide Number Placeholder 4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5" grpId="0"/>
      <p:bldP spid="40" grpId="0" animBg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buFont typeface="Monotype Sorts" pitchFamily="2" charset="2"/>
              <a:buNone/>
            </a:pPr>
            <a:r>
              <a:rPr lang="en-US" sz="2800" dirty="0">
                <a:latin typeface="Book Antiqua" pitchFamily="18" charset="0"/>
              </a:rPr>
              <a:t>S/W and H/W consists of hierarchical layers of abstraction, each hides  details of lower layers from the above layer</a:t>
            </a:r>
          </a:p>
          <a:p>
            <a:pPr eaLnBrk="0" hangingPunct="0">
              <a:buFont typeface="Monotype Sorts" pitchFamily="2" charset="2"/>
              <a:buNone/>
            </a:pPr>
            <a:endParaRPr lang="en-US" sz="2800" dirty="0">
              <a:latin typeface="Book Antiqua" pitchFamily="18" charset="0"/>
            </a:endParaRPr>
          </a:p>
          <a:p>
            <a:pPr eaLnBrk="0" hangingPunct="0">
              <a:buFont typeface="Monotype Sorts" pitchFamily="2" charset="2"/>
              <a:buNone/>
            </a:pPr>
            <a:r>
              <a:rPr lang="en-US" sz="2800" dirty="0">
                <a:latin typeface="Book Antiqua" pitchFamily="18" charset="0"/>
              </a:rPr>
              <a:t>The instruction set arch. abstracts the H/W and S/W interface and allows many implementation of varying cost and performance to run the same S/W</a:t>
            </a:r>
          </a:p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7</a:t>
            </a:fld>
            <a:endParaRPr lang="en-US" dirty="0">
              <a:latin typeface="Book Antiqu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4600" y="457200"/>
            <a:ext cx="70519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Levels of Abstraction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3324189" y="1414000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204374" y="1540975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735267" y="1663718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7864606" y="1790694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8061624" y="1917669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757701" y="3197297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8120277" y="3321451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306767" y="3448426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8294735" y="3571169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8294735" y="3698144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8378956" y="3823708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8378956" y="3949273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21" name="Rectangle 24"/>
          <p:cNvSpPr>
            <a:spLocks noChangeArrowheads="1"/>
          </p:cNvSpPr>
          <p:nvPr/>
        </p:nvSpPr>
        <p:spPr bwMode="auto">
          <a:xfrm>
            <a:off x="3288095" y="3211406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3230945" y="3328505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3119653" y="3449837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3230945" y="1535332"/>
            <a:ext cx="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endParaRPr lang="en-US" dirty="0">
              <a:latin typeface="Impact" pitchFamily="34" charset="0"/>
            </a:endParaRPr>
          </a:p>
        </p:txBody>
      </p:sp>
      <p:pic>
        <p:nvPicPr>
          <p:cNvPr id="258" name="Picture 4" descr="lev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295401"/>
            <a:ext cx="70866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9" name="TextBox 258"/>
          <p:cNvSpPr txBox="1"/>
          <p:nvPr/>
        </p:nvSpPr>
        <p:spPr>
          <a:xfrm>
            <a:off x="8077200" y="6096001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Aaron Tan’s slide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971800" y="304801"/>
            <a:ext cx="657744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LEVELS OF REPRESENTATION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1048624" y="1582341"/>
            <a:ext cx="9982899" cy="3585597"/>
          </a:xfrm>
          <a:prstGeom prst="rect">
            <a:avLst/>
          </a:prstGeom>
        </p:spPr>
        <p:txBody>
          <a:bodyPr wrap="square" lIns="91440" tIns="0" rIns="9144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These abstractions have limits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Especially in the presence of bugs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Book Antiqua" pitchFamily="18" charset="0"/>
              </a:rPr>
              <a:t>Need to understand details of underlying implementations</a:t>
            </a:r>
          </a:p>
          <a:p>
            <a:endParaRPr lang="en-US" sz="2400" b="1" dirty="0">
              <a:latin typeface="Book Antiqua" pitchFamily="18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Useful outcomes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Become more effective programmers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Able to find and eliminate bugs efficiently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Able to understand and tune for program performance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200" dirty="0">
                <a:latin typeface="Book Antiqua" pitchFamily="18" charset="0"/>
              </a:rPr>
              <a:t>Prepare for later “systems” classes  (Compilers, Operating Systems, Networks, Computer Architecture, Embedded Systems</a:t>
            </a:r>
          </a:p>
        </p:txBody>
      </p:sp>
      <p:sp>
        <p:nvSpPr>
          <p:cNvPr id="6" name="Rectangle 5"/>
          <p:cNvSpPr/>
          <p:nvPr/>
        </p:nvSpPr>
        <p:spPr>
          <a:xfrm>
            <a:off x="1981200" y="609600"/>
            <a:ext cx="82296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 Antiqua" pitchFamily="18" charset="0"/>
              </a:rPr>
              <a:t>Abstraction is good, but don’t forget the reality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33600" y="61722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ook Antiqua" pitchFamily="18" charset="0"/>
              </a:rPr>
              <a:t>Randall’s slide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latin typeface="Book Antiqua" pitchFamily="18" charset="0"/>
              </a:rPr>
              <a:t>Introduction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F8738-833E-470E-9318-53CAE2BB01E8}" type="slidenum">
              <a:rPr lang="en-US" smtClean="0">
                <a:latin typeface="Book Antiqua" pitchFamily="18" charset="0"/>
              </a:rPr>
              <a:pPr/>
              <a:t>9</a:t>
            </a:fld>
            <a:endParaRPr lang="en-US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846</Words>
  <Application>Microsoft Office PowerPoint</Application>
  <PresentationFormat>Widescreen</PresentationFormat>
  <Paragraphs>170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Book Antiqua</vt:lpstr>
      <vt:lpstr>Calibri</vt:lpstr>
      <vt:lpstr>Calibri Light</vt:lpstr>
      <vt:lpstr>Helvetica</vt:lpstr>
      <vt:lpstr>Impact</vt:lpstr>
      <vt:lpstr>Monotype Sorts</vt:lpstr>
      <vt:lpstr>Wingdings</vt:lpstr>
      <vt:lpstr>Office Theme</vt:lpstr>
      <vt:lpstr>PowerPoint Presentation</vt:lpstr>
      <vt:lpstr>Outline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Bayu Anggorojati</dc:creator>
  <cp:lastModifiedBy>Bayu Anggorojati</cp:lastModifiedBy>
  <cp:revision>8</cp:revision>
  <dcterms:created xsi:type="dcterms:W3CDTF">2020-08-31T04:05:22Z</dcterms:created>
  <dcterms:modified xsi:type="dcterms:W3CDTF">2020-08-31T10:45:16Z</dcterms:modified>
</cp:coreProperties>
</file>