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5"/>
  </p:notesMasterIdLst>
  <p:sldIdLst>
    <p:sldId id="256" r:id="rId2"/>
    <p:sldId id="287" r:id="rId3"/>
    <p:sldId id="258" r:id="rId4"/>
    <p:sldId id="274" r:id="rId5"/>
    <p:sldId id="275" r:id="rId6"/>
    <p:sldId id="276" r:id="rId7"/>
    <p:sldId id="277" r:id="rId8"/>
    <p:sldId id="278" r:id="rId9"/>
    <p:sldId id="288" r:id="rId10"/>
    <p:sldId id="289" r:id="rId11"/>
    <p:sldId id="279" r:id="rId12"/>
    <p:sldId id="280" r:id="rId13"/>
    <p:sldId id="281" r:id="rId14"/>
    <p:sldId id="282" r:id="rId15"/>
    <p:sldId id="283" r:id="rId16"/>
    <p:sldId id="284" r:id="rId17"/>
    <p:sldId id="292" r:id="rId18"/>
    <p:sldId id="293" r:id="rId19"/>
    <p:sldId id="285" r:id="rId20"/>
    <p:sldId id="286" r:id="rId21"/>
    <p:sldId id="291" r:id="rId22"/>
    <p:sldId id="290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13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53" r:id="rId42"/>
    <p:sldId id="311" r:id="rId43"/>
    <p:sldId id="312" r:id="rId44"/>
    <p:sldId id="314" r:id="rId45"/>
    <p:sldId id="315" r:id="rId46"/>
    <p:sldId id="316" r:id="rId47"/>
    <p:sldId id="322" r:id="rId48"/>
    <p:sldId id="317" r:id="rId49"/>
    <p:sldId id="319" r:id="rId50"/>
    <p:sldId id="323" r:id="rId51"/>
    <p:sldId id="324" r:id="rId52"/>
    <p:sldId id="325" r:id="rId53"/>
    <p:sldId id="336" r:id="rId54"/>
    <p:sldId id="326" r:id="rId55"/>
    <p:sldId id="337" r:id="rId56"/>
    <p:sldId id="327" r:id="rId57"/>
    <p:sldId id="338" r:id="rId58"/>
    <p:sldId id="354" r:id="rId59"/>
    <p:sldId id="355" r:id="rId60"/>
    <p:sldId id="356" r:id="rId61"/>
    <p:sldId id="357" r:id="rId62"/>
    <p:sldId id="328" r:id="rId63"/>
    <p:sldId id="329" r:id="rId64"/>
    <p:sldId id="339" r:id="rId65"/>
    <p:sldId id="330" r:id="rId66"/>
    <p:sldId id="331" r:id="rId67"/>
    <p:sldId id="332" r:id="rId68"/>
    <p:sldId id="320" r:id="rId69"/>
    <p:sldId id="334" r:id="rId70"/>
    <p:sldId id="335" r:id="rId71"/>
    <p:sldId id="321" r:id="rId72"/>
    <p:sldId id="333" r:id="rId73"/>
    <p:sldId id="318" r:id="rId74"/>
    <p:sldId id="340" r:id="rId75"/>
    <p:sldId id="341" r:id="rId76"/>
    <p:sldId id="358" r:id="rId77"/>
    <p:sldId id="342" r:id="rId78"/>
    <p:sldId id="359" r:id="rId79"/>
    <p:sldId id="343" r:id="rId80"/>
    <p:sldId id="360" r:id="rId81"/>
    <p:sldId id="347" r:id="rId82"/>
    <p:sldId id="361" r:id="rId83"/>
    <p:sldId id="344" r:id="rId84"/>
    <p:sldId id="362" r:id="rId85"/>
    <p:sldId id="345" r:id="rId86"/>
    <p:sldId id="346" r:id="rId87"/>
    <p:sldId id="348" r:id="rId88"/>
    <p:sldId id="363" r:id="rId89"/>
    <p:sldId id="349" r:id="rId90"/>
    <p:sldId id="350" r:id="rId91"/>
    <p:sldId id="351" r:id="rId92"/>
    <p:sldId id="352" r:id="rId93"/>
    <p:sldId id="257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64" autoAdjust="0"/>
  </p:normalViewPr>
  <p:slideViewPr>
    <p:cSldViewPr snapToGrid="0">
      <p:cViewPr varScale="1">
        <p:scale>
          <a:sx n="69" d="100"/>
          <a:sy n="69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69439-D9E9-4233-A465-3074036FC8B3}" type="datetimeFigureOut">
              <a:rPr lang="en-ID" smtClean="0"/>
              <a:t>27/03/2019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92F0A-8F52-407B-9DF6-382E23B5780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24811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/>
              <a:t>https://www.pexels.com/photo/background-beverage-breakfast-brown-414645/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87011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26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79034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27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90809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28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22671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29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17105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30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85344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/>
              <a:t>Output: [1, 7, 0]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31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05479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32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9675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33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28241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34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56965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35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7331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236101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36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684069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37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95502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38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215303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/>
              <a:t> public static int sum(int[] a) {</a:t>
            </a:r>
          </a:p>
          <a:p>
            <a:r>
              <a:rPr lang="en-ID"/>
              <a:t>        int total = 0;</a:t>
            </a:r>
          </a:p>
          <a:p>
            <a:r>
              <a:rPr lang="en-ID"/>
              <a:t>        for(int e:a) {</a:t>
            </a:r>
          </a:p>
          <a:p>
            <a:r>
              <a:rPr lang="en-ID"/>
              <a:t>            total += e;</a:t>
            </a:r>
          </a:p>
          <a:p>
            <a:r>
              <a:rPr lang="en-ID"/>
              <a:t>        }</a:t>
            </a:r>
          </a:p>
          <a:p>
            <a:r>
              <a:rPr lang="en-ID"/>
              <a:t>        return total;</a:t>
            </a:r>
          </a:p>
          <a:p>
            <a:r>
              <a:rPr lang="en-ID"/>
              <a:t>    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39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981611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40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505433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41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216883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42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82472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/>
              <a:t>checkpoint 21/2: Kelas B sampai sini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43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176748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/>
              <a:t>checkpoint 21/2: Kelas C sampai di sini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46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287082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/>
              <a:t>An object is eligible to be garbage collected if its reference variable is lost from the program during execution. Sometimes they are also called unreachable objects.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47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2938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04001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48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71423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/>
              <a:t>Draw how twoDArr is stored in memory!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51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02112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/>
              <a:t>CC-BY-SA image: https://commons.wikimedia.org/wiki/File:Rubik%27s_cube_scrambled.svg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68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981622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/>
              <a:t>CC-BY-SA image: https://commons.wikimedia.org/wiki/File:Rubik%27s_cube_scrambled.svg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69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498536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/>
              <a:t>CC-BY-SA image: https://commons.wikimedia.org/wiki/File:Rubik%27s_cube_scrambled.svg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70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34380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/>
              <a:t>https://pixabay.com/en/atomic-bomb-mushroom-cloud-explosion-1011738/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72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128580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/>
              <a:t>Picture: https://unsplash.com/photos/VyC0YSFRDTU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93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7349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10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26384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bracket indicates that the value is an array, I stands for \integer", and</a:t>
            </a:r>
          </a:p>
          <a:p>
            <a:r>
              <a:rPr lang="en-ID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rest represents the address of the array.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21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73297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22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36478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23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77196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24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8083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2F0A-8F52-407B-9DF6-382E23B57807}" type="slidenum">
              <a:rPr lang="en-ID" smtClean="0"/>
              <a:t>25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14151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07125-42AA-4308-A988-0E9235B672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BD4692-9821-49FB-9071-E559DBE6C8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7D2F5-549B-4BDB-A18E-4549BA929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8C135-0686-4330-A17A-C5A637D48A39}" type="datetime1">
              <a:rPr lang="en-ID" smtClean="0"/>
              <a:t>27/03/2019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5F84B-F126-489A-BA27-9698B26DC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E5710-CD94-4133-85BD-5431566CA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76983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4D4A8-9C22-4444-AF34-6FACED2EF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714BEC-8B1C-4E15-964A-6D4B11F7D2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3CF8C-D9F8-4563-AE96-DE8A1497A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7FC8B-90D4-49E8-A6FA-F3476867F83C}" type="datetime1">
              <a:rPr lang="en-ID" smtClean="0"/>
              <a:t>27/03/2019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92747-C004-485A-A57B-86D645779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04922-C92D-435A-8C5C-FC88C63EA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1038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83AEF9-E32E-4366-8FC8-451DEF82C2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D43BA0-A275-47C8-9530-74F0D5CB0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111FA-CFF8-4C46-8015-256FA527F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C220D-F547-4979-9ACD-3392C50F83D9}" type="datetime1">
              <a:rPr lang="en-ID" smtClean="0"/>
              <a:t>27/03/2019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D3215-E6ED-4BB9-8129-AF4FCECB9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20AA8-E646-4FAD-B8CD-292BD44DD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58595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9F1DD-1698-487D-97D5-41C2368EA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D4E3E-DF57-4BDE-8AE3-AC9CCF4C9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9DF65-255B-4ABE-96D6-A422CF36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4B59-1005-47DB-83BE-5C95B3B0F004}" type="datetime1">
              <a:rPr lang="en-ID" smtClean="0"/>
              <a:t>27/03/2019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1D8CD-089F-4470-A9DE-18BE27BD2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2734E-2D99-4AE5-A40F-B45F022CD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18404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4F52F-D49A-483F-8F2A-A31957F82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3F9B1-D5EE-4D6D-85D9-0FDDC93D3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90B5D-5A88-4186-AFAF-CC95AD31A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5E05-79F7-4D32-B776-CE3C41F32E25}" type="datetime1">
              <a:rPr lang="en-ID" smtClean="0"/>
              <a:t>27/03/2019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815F6-ADB7-48DB-88BB-E0F25F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1C05C-E1F3-43C5-AFB7-36E2E37B3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88179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6C0A-EBE6-4A99-8104-636DC9A6C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11345-5EAD-43A5-8D72-89867A1EE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B61CC0-BF69-4026-B8AE-851EB079C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19F346-5C90-455E-AE0C-257FF1F6E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9FFB4-E647-45E5-9C8B-637313EC35F1}" type="datetime1">
              <a:rPr lang="en-ID" smtClean="0"/>
              <a:t>27/03/2019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A809B-BC3C-43CA-A4C8-8B70F1A3F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30466-CE75-4C18-9113-FFDE55CF5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42325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0D172-5EF6-45CB-9479-2FD474456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25FAC-0803-427E-93E1-51698C111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E587A1-6783-445D-800C-93022C6C2C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6E18B5-E99D-4890-9897-09A49F6E2A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6D9633-75FF-438A-A589-DCB37ADBB6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2CEADB-A0B6-4662-9F57-CC5C0E07E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9A2C0-38E8-40D2-A4CD-4CB80D0901BA}" type="datetime1">
              <a:rPr lang="en-ID" smtClean="0"/>
              <a:t>27/03/2019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F766C9-1B4A-4A25-9CD3-CE6BF12ED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55F8EC-1705-4FC5-9668-60DB14F0C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50408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F025B-506E-44CC-96DE-C83B7160E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8F1957-E0AE-40F8-A4AD-FD9B19E05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F850-F237-4EC3-ACA0-474B857D001C}" type="datetime1">
              <a:rPr lang="en-ID" smtClean="0"/>
              <a:t>27/03/2019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E00827-AB27-4789-AC66-B6106C831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3FE90-CD4A-41CE-93A5-B97C5448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94128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D45E7B-ED6C-4784-BD4C-17537760A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0C010-275D-4FE1-9616-537E7007C9E0}" type="datetime1">
              <a:rPr lang="en-ID" smtClean="0"/>
              <a:t>27/03/2019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511E93-6362-4179-9F59-E0A67C6F1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67267-0DF9-42EE-AFD0-78C0BE813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949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DEED6-A3D2-4D6C-98EC-B0C3F5F64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6DF64-27A6-40B1-BBF2-4426F45EA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D466AE-7929-44C0-B9DF-5F63D491F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8317C4-5014-4F28-A735-C47A5EA8C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01873-F9F9-4C74-89BC-C5E221D7BB73}" type="datetime1">
              <a:rPr lang="en-ID" smtClean="0"/>
              <a:t>27/03/2019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AFA2D6-42B8-48A0-9189-EA11A1629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D60C8-FEE5-4FF0-9FC5-8F9EB5609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427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FE7EC-73A6-41AD-9B82-131ED294F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9C0C45-ACD3-49AB-BDA0-57E5A7CD18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BFB83-18D5-42C3-8015-6115117604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57ADA-C42C-4D46-B398-7CF686A4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69F9-805F-4516-9445-7FB1BFCE7BE6}" type="datetime1">
              <a:rPr lang="en-ID" smtClean="0"/>
              <a:t>27/03/2019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0F4290-CF1E-4335-94C6-A4E7049A1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61A7E0-9B72-4680-98C1-8078F81B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16056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7BAC18-1732-46F9-A071-9F732DA4D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9517E-1375-43AF-B7CE-3F330F650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6EF09-B2AF-4BC5-AB25-4FDA460E74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D2693-8A9B-45BD-856D-6E5B095CE2A3}" type="datetime1">
              <a:rPr lang="en-ID" smtClean="0"/>
              <a:t>27/03/2019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349E3-F100-41DE-8931-6A8A12312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22794-E4ED-4C85-9F48-9575BF9E79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60111-A065-4401-9C4A-F47A749BAEF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21468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CFDAEC-26A9-45D4-94A5-0141B19D7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37033"/>
            <a:ext cx="12191998" cy="8132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33248E-646E-4AC5-97C4-11EA02662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2247"/>
            <a:ext cx="9144000" cy="1594592"/>
          </a:xfrm>
          <a:solidFill>
            <a:schemeClr val="bg1">
              <a:alpha val="57000"/>
            </a:schemeClr>
          </a:solidFill>
        </p:spPr>
        <p:txBody>
          <a:bodyPr>
            <a:normAutofit fontScale="90000"/>
          </a:bodyPr>
          <a:lstStyle/>
          <a:p>
            <a:r>
              <a:rPr lang="en-ID" b="1"/>
              <a:t>Dasar-Dasar Pemrograman 2:</a:t>
            </a:r>
            <a:br>
              <a:rPr lang="en-ID" b="1"/>
            </a:br>
            <a:r>
              <a:rPr lang="en-ID" b="1"/>
              <a:t>Java Arrays &amp; ArrayList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F474C7-3508-4026-A3BF-BDBF83509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88071"/>
          </a:xfrm>
          <a:solidFill>
            <a:schemeClr val="bg1">
              <a:alpha val="57000"/>
            </a:schemeClr>
          </a:solidFill>
        </p:spPr>
        <p:txBody>
          <a:bodyPr anchor="ctr">
            <a:normAutofit fontScale="92500" lnSpcReduction="10000"/>
          </a:bodyPr>
          <a:lstStyle/>
          <a:p>
            <a:r>
              <a:rPr lang="en-ID" b="1"/>
              <a:t>Fariz Darari (fariz@cs.ui.ac.id)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1C5B50-2731-4843-92E0-6977EF3850D9}"/>
              </a:ext>
            </a:extLst>
          </p:cNvPr>
          <p:cNvSpPr/>
          <p:nvPr/>
        </p:nvSpPr>
        <p:spPr>
          <a:xfrm>
            <a:off x="6634803" y="6244581"/>
            <a:ext cx="3761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D" sz="1400" i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Feel free to use, reuse, and share this work: the more we share, the more we have!</a:t>
            </a:r>
            <a:r>
              <a:rPr lang="en-ID" i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ID" sz="1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8" name="Picture 4" descr="logo">
            <a:extLst>
              <a:ext uri="{FF2B5EF4-FFF2-40B4-BE49-F238E27FC236}">
                <a16:creationId xmlns:a16="http://schemas.microsoft.com/office/drawing/2014/main" id="{AE17F83F-6A4A-48C2-9C28-F6D006371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3" y="5777135"/>
            <a:ext cx="238125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C BY-NC-SA">
            <a:extLst>
              <a:ext uri="{FF2B5EF4-FFF2-40B4-BE49-F238E27FC236}">
                <a16:creationId xmlns:a16="http://schemas.microsoft.com/office/drawing/2014/main" id="{03CBA64B-BF62-4FFE-8937-57A3E8433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542" y="6248893"/>
            <a:ext cx="1670784" cy="5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984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C87A-F36D-4C53-927E-E239DC5ED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ID" sz="4000"/>
              <a:t>If you insist to split, do as follows: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CB651-5293-421C-BF58-0AAC9BC96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10</a:t>
            </a:fld>
            <a:endParaRPr lang="en-ID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A4E0C157-0183-417A-A55F-93D69F2BD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30" y="1875253"/>
            <a:ext cx="7096815" cy="10772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myInts;</a:t>
            </a:r>
            <a:b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myInts = 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int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[]{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29793BF-C190-4337-93C5-29809590559A}"/>
              </a:ext>
            </a:extLst>
          </p:cNvPr>
          <p:cNvSpPr txBox="1">
            <a:spLocks/>
          </p:cNvSpPr>
          <p:nvPr/>
        </p:nvSpPr>
        <p:spPr>
          <a:xfrm>
            <a:off x="838200" y="31370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4000"/>
              <a:t>So of course this one is possible too: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37B3B4CF-4A99-45EB-B0C1-B7776EE66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30" y="4398813"/>
            <a:ext cx="8577989" cy="5847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myInts = 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int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[]{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785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6E5ED-6E4F-4384-BFDF-B3DD8FCE0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Accessing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9D92C-51B7-4884-A01F-854968E2F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0642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ID"/>
              <a:t>When creating an array of ints, the elements are initialized to zero.</a:t>
            </a:r>
          </a:p>
          <a:p>
            <a:endParaRPr lang="en-ID"/>
          </a:p>
          <a:p>
            <a:endParaRPr lang="en-ID"/>
          </a:p>
          <a:p>
            <a:endParaRPr lang="en-ID"/>
          </a:p>
          <a:p>
            <a:r>
              <a:rPr lang="en-ID"/>
              <a:t>The arrow indicates that the value of counts is a </a:t>
            </a:r>
            <a:r>
              <a:rPr lang="en-ID" b="1"/>
              <a:t>reference</a:t>
            </a:r>
            <a:r>
              <a:rPr lang="en-ID"/>
              <a:t> to the array.</a:t>
            </a:r>
          </a:p>
          <a:p>
            <a:r>
              <a:rPr lang="en-ID"/>
              <a:t>The numbers inside the boxes are the </a:t>
            </a:r>
            <a:r>
              <a:rPr lang="en-ID" b="1"/>
              <a:t>elements</a:t>
            </a:r>
            <a:r>
              <a:rPr lang="en-ID"/>
              <a:t> of the array.</a:t>
            </a:r>
          </a:p>
          <a:p>
            <a:r>
              <a:rPr lang="en-ID"/>
              <a:t>The numbers outside the boxes are the </a:t>
            </a:r>
            <a:r>
              <a:rPr lang="en-ID" b="1"/>
              <a:t>indexes</a:t>
            </a:r>
            <a:r>
              <a:rPr lang="en-ID"/>
              <a:t>.</a:t>
            </a:r>
          </a:p>
          <a:p>
            <a:r>
              <a:rPr lang="en-ID"/>
              <a:t>The </a:t>
            </a:r>
            <a:r>
              <a:rPr lang="en-ID" b="1"/>
              <a:t>[ ]</a:t>
            </a:r>
            <a:r>
              <a:rPr lang="en-ID"/>
              <a:t> operator selects elements from an array.</a:t>
            </a:r>
          </a:p>
          <a:p>
            <a:r>
              <a:rPr lang="en-ID"/>
              <a:t>What's the output of:</a:t>
            </a:r>
          </a:p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FA1268-F789-4EE0-8FF0-E1FD093E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556" y="2336249"/>
            <a:ext cx="5568888" cy="1092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11B24E-A651-43E7-AC92-733BADD6E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96" y="5951349"/>
            <a:ext cx="10658208" cy="75166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F7B11-7E3E-4C94-91C4-712B24AA1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11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33100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6E5ED-6E4F-4384-BFDF-B3DD8FCE0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Manipulating array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9D92C-51B7-4884-A01F-854968E2F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064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D"/>
          </a:p>
          <a:p>
            <a:pPr marL="0" indent="0">
              <a:buNone/>
            </a:pPr>
            <a:endParaRPr lang="en-ID"/>
          </a:p>
          <a:p>
            <a:r>
              <a:rPr lang="en-ID"/>
              <a:t>How's counts look like after executing the following?</a:t>
            </a:r>
          </a:p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FA1268-F789-4EE0-8FF0-E1FD093E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556" y="1534333"/>
            <a:ext cx="5568888" cy="1092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9413C3-A425-404D-9791-C40529DC7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580" y="3268535"/>
            <a:ext cx="4504840" cy="180876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61856-453F-47B0-A09B-93E4D392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12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48055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6E5ED-6E4F-4384-BFDF-B3DD8FCE0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Manipulating array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9D92C-51B7-4884-A01F-854968E2F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064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D"/>
          </a:p>
          <a:p>
            <a:pPr marL="0" indent="0">
              <a:buNone/>
            </a:pPr>
            <a:endParaRPr lang="en-ID"/>
          </a:p>
          <a:p>
            <a:r>
              <a:rPr lang="en-ID"/>
              <a:t>How's counts look like after executing the following?</a:t>
            </a:r>
          </a:p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FA1268-F789-4EE0-8FF0-E1FD093E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556" y="1534333"/>
            <a:ext cx="5568888" cy="1092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9413C3-A425-404D-9791-C40529DC7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580" y="3268535"/>
            <a:ext cx="4504840" cy="1808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B5337-517B-4F2D-B932-A7938580A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154" y="5303018"/>
            <a:ext cx="5837692" cy="119020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229328-E0BD-477F-BA28-A28F6FACA746}"/>
              </a:ext>
            </a:extLst>
          </p:cNvPr>
          <p:cNvSpPr txBox="1">
            <a:spLocks/>
          </p:cNvSpPr>
          <p:nvPr/>
        </p:nvSpPr>
        <p:spPr>
          <a:xfrm>
            <a:off x="838200" y="52791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D"/>
              <a:t>Answer: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0CC8E0F-F4F9-4050-BE04-AC9B9A49C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13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73113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38E4A-E6FB-4A7D-9177-1CD64DDB1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Visiting every element of an array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FBA9FD-EA4F-42F5-B841-810931348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878" y="3905574"/>
            <a:ext cx="6306244" cy="1526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EB8D86-85A4-4261-8F06-AABFF617A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556" y="2355745"/>
            <a:ext cx="5568888" cy="109263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ECC0F-781A-4DAE-AC3A-2D1209E75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14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51758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38E4A-E6FB-4A7D-9177-1CD64DDB1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Visiting every element of an array (</a:t>
            </a:r>
            <a:r>
              <a:rPr lang="en-ID" b="1">
                <a:solidFill>
                  <a:srgbClr val="FF0000"/>
                </a:solidFill>
              </a:rPr>
              <a:t>oops</a:t>
            </a:r>
            <a:r>
              <a:rPr lang="en-ID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B8D86-85A4-4261-8F06-AABFF617A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556" y="2355745"/>
            <a:ext cx="5568888" cy="10926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599F80-B81D-425C-8BC6-93F58C45E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088" y="3626605"/>
            <a:ext cx="6353824" cy="124761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8EEFF-9771-41A7-AA59-E68E40131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15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70897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38E4A-E6FB-4A7D-9177-1CD64DDB1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Visiting every element of an array (</a:t>
            </a:r>
            <a:r>
              <a:rPr lang="en-ID" b="1">
                <a:solidFill>
                  <a:srgbClr val="FF0000"/>
                </a:solidFill>
              </a:rPr>
              <a:t>oops</a:t>
            </a:r>
            <a:r>
              <a:rPr lang="en-ID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B8D86-85A4-4261-8F06-AABFF617A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556" y="2355745"/>
            <a:ext cx="5568888" cy="10926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599F80-B81D-425C-8BC6-93F58C45E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088" y="3626605"/>
            <a:ext cx="6353824" cy="12476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79D903-6CBF-46CB-A171-808562F10164}"/>
              </a:ext>
            </a:extLst>
          </p:cNvPr>
          <p:cNvSpPr/>
          <p:nvPr/>
        </p:nvSpPr>
        <p:spPr>
          <a:xfrm>
            <a:off x="2919088" y="5261084"/>
            <a:ext cx="6353824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ID" sz="2400" b="1">
                <a:solidFill>
                  <a:srgbClr val="FF0000"/>
                </a:solidFill>
              </a:rPr>
              <a:t>Exception in thread "main" java.lang.ArrayIndexOutOfBoundsException: Index 4 out of bounds for length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C14CB-5670-4E64-870C-07C9F5121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16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44058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38E4A-E6FB-4A7D-9177-1CD64DDB1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Foreach loop (enhanced for loop)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C14CB-5670-4E64-870C-07C9F5121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17</a:t>
            </a:fld>
            <a:endParaRPr lang="en-ID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8746AC3-DEFB-41CD-9F15-75F61CD94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893379"/>
            <a:ext cx="7487947" cy="181588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myInts =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element:myInts) {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.println(element);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A42119-A0DD-4971-8957-DD5F10075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720" y="4371930"/>
            <a:ext cx="702104" cy="223233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20D871-A108-4235-B2EB-6B699ACAB68A}"/>
              </a:ext>
            </a:extLst>
          </p:cNvPr>
          <p:cNvSpPr txBox="1">
            <a:spLocks/>
          </p:cNvSpPr>
          <p:nvPr/>
        </p:nvSpPr>
        <p:spPr>
          <a:xfrm>
            <a:off x="838200" y="373461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D"/>
              <a:t>Output:</a:t>
            </a:r>
          </a:p>
        </p:txBody>
      </p:sp>
    </p:spTree>
    <p:extLst>
      <p:ext uri="{BB962C8B-B14F-4D97-AF65-F5344CB8AC3E}">
        <p14:creationId xmlns:p14="http://schemas.microsoft.com/office/powerpoint/2010/main" val="4085629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C14CB-5670-4E64-870C-07C9F5121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18</a:t>
            </a:fld>
            <a:endParaRPr lang="en-ID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8746AC3-DEFB-41CD-9F15-75F61CD94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893379"/>
            <a:ext cx="7487947" cy="181588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myInts =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element:myInts) {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.println(element);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A42119-A0DD-4971-8957-DD5F10075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720" y="4371930"/>
            <a:ext cx="702104" cy="223233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20D871-A108-4235-B2EB-6B699ACAB68A}"/>
              </a:ext>
            </a:extLst>
          </p:cNvPr>
          <p:cNvSpPr txBox="1">
            <a:spLocks/>
          </p:cNvSpPr>
          <p:nvPr/>
        </p:nvSpPr>
        <p:spPr>
          <a:xfrm>
            <a:off x="838200" y="373461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D"/>
              <a:t>Output: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87D75-F2F4-4DF4-B05E-E0653A35EF07}"/>
              </a:ext>
            </a:extLst>
          </p:cNvPr>
          <p:cNvSpPr txBox="1"/>
          <p:nvPr/>
        </p:nvSpPr>
        <p:spPr>
          <a:xfrm>
            <a:off x="5520703" y="4543182"/>
            <a:ext cx="5761577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D" sz="2400"/>
              <a:t>Foreach loop is best when:</a:t>
            </a:r>
          </a:p>
          <a:p>
            <a:pPr marL="285750" indent="-285750">
              <a:buFontTx/>
              <a:buChar char="-"/>
            </a:pPr>
            <a:r>
              <a:rPr lang="en-ID" sz="2400"/>
              <a:t>No need to manipulate array content.</a:t>
            </a:r>
          </a:p>
          <a:p>
            <a:pPr marL="285750" indent="-285750">
              <a:buFontTx/>
              <a:buChar char="-"/>
            </a:pPr>
            <a:r>
              <a:rPr lang="en-ID" sz="2400"/>
              <a:t>No need to use the indexes for something.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69D4D69-1263-4E94-A4E1-57BFB6E5E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ID"/>
              <a:t>Foreach loop (enhanced for loop)</a:t>
            </a:r>
          </a:p>
        </p:txBody>
      </p:sp>
    </p:spTree>
    <p:extLst>
      <p:ext uri="{BB962C8B-B14F-4D97-AF65-F5344CB8AC3E}">
        <p14:creationId xmlns:p14="http://schemas.microsoft.com/office/powerpoint/2010/main" val="2340870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23EC-183E-42D1-B6D7-B6AD5680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Quiz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91BFF-C66E-4346-B8C8-FCA3C0433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D"/>
              <a:t>Create a method </a:t>
            </a:r>
            <a:r>
              <a:rPr lang="en-ID" b="1"/>
              <a:t>printEven</a:t>
            </a:r>
            <a:r>
              <a:rPr lang="en-ID"/>
              <a:t> to print only array elements of even indexes.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FBE2D-4EA2-4E40-9BD4-5EA1C40A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19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55039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C98EA-5873-43E3-AD98-A7BC4BA1F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86C66-3345-4B00-B14B-C9C1A4648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D"/>
              <a:t>Imagine storing a number of integers, what you might do:</a:t>
            </a:r>
          </a:p>
          <a:p>
            <a:pPr marL="0" indent="0">
              <a:buNone/>
            </a:pPr>
            <a:endParaRPr lang="en-ID" b="1"/>
          </a:p>
          <a:p>
            <a:pPr marL="0" indent="0">
              <a:buNone/>
            </a:pPr>
            <a:r>
              <a:rPr lang="en-ID" b="1">
                <a:latin typeface="Consolas" panose="020B0609020204030204" pitchFamily="49" charset="0"/>
              </a:rPr>
              <a:t>int num0 = 8;</a:t>
            </a:r>
          </a:p>
          <a:p>
            <a:pPr marL="0" indent="0">
              <a:buNone/>
            </a:pPr>
            <a:r>
              <a:rPr lang="en-ID" b="1">
                <a:latin typeface="Consolas" panose="020B0609020204030204" pitchFamily="49" charset="0"/>
              </a:rPr>
              <a:t>int num1 = 0;</a:t>
            </a:r>
          </a:p>
          <a:p>
            <a:pPr marL="0" indent="0">
              <a:buNone/>
            </a:pPr>
            <a:r>
              <a:rPr lang="en-ID" b="1">
                <a:latin typeface="Consolas" panose="020B0609020204030204" pitchFamily="49" charset="0"/>
              </a:rPr>
              <a:t>int num2 = 9;</a:t>
            </a:r>
          </a:p>
          <a:p>
            <a:pPr marL="0" indent="0">
              <a:buNone/>
            </a:pPr>
            <a:r>
              <a:rPr lang="en-ID" b="1">
                <a:latin typeface="Consolas" panose="020B0609020204030204" pitchFamily="49" charset="0"/>
              </a:rPr>
              <a:t>int num3 = 10;</a:t>
            </a:r>
          </a:p>
          <a:p>
            <a:pPr marL="0" indent="0">
              <a:buNone/>
            </a:pPr>
            <a:r>
              <a:rPr lang="en-ID">
                <a:latin typeface="Consolas" panose="020B0609020204030204" pitchFamily="49" charset="0"/>
              </a:rPr>
              <a:t>...</a:t>
            </a:r>
          </a:p>
          <a:p>
            <a:pPr marL="0" indent="0">
              <a:buNone/>
            </a:pPr>
            <a:endParaRPr lang="en-ID"/>
          </a:p>
          <a:p>
            <a:pPr marL="0" indent="0">
              <a:buNone/>
            </a:pPr>
            <a:r>
              <a:rPr lang="en-ID"/>
              <a:t>This is not convenient!</a:t>
            </a:r>
          </a:p>
          <a:p>
            <a:pPr marL="0" indent="0">
              <a:buNone/>
            </a:pPr>
            <a:r>
              <a:rPr lang="en-ID"/>
              <a:t>Arrays make programming lives much easier.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EC0FB-57BC-4953-B7AA-C70301EA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82550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23EC-183E-42D1-B6D7-B6AD5680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Quiz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91BFF-C66E-4346-B8C8-FCA3C0433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D"/>
              <a:t>Create a method </a:t>
            </a:r>
            <a:r>
              <a:rPr lang="en-ID" b="1"/>
              <a:t>printEven</a:t>
            </a:r>
            <a:r>
              <a:rPr lang="en-ID"/>
              <a:t> to print only array elements of even indexes.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FBE2D-4EA2-4E40-9BD4-5EA1C40A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20</a:t>
            </a:fld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F1773-F43F-45FB-9044-75E50F677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832" y="2864296"/>
            <a:ext cx="9092336" cy="249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34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23EC-183E-42D1-B6D7-B6AD5680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Displaying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91BFF-C66E-4346-B8C8-FCA3C0433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D"/>
              <a:t>Be careful when printing arrays: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FBE2D-4EA2-4E40-9BD4-5EA1C40A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21</a:t>
            </a:fld>
            <a:endParaRPr lang="en-ID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51F5F11-3A08-4313-860A-D3D7A615B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417256"/>
            <a:ext cx="7487947" cy="9541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myInts =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.println(myInts);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FAA7DC-5DE2-4EF9-A78A-EE7C005DB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412" y="4276203"/>
            <a:ext cx="3327176" cy="8317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8DCF77D-E84D-48ED-B28A-9098683DC61D}"/>
              </a:ext>
            </a:extLst>
          </p:cNvPr>
          <p:cNvSpPr txBox="1">
            <a:spLocks/>
          </p:cNvSpPr>
          <p:nvPr/>
        </p:nvSpPr>
        <p:spPr>
          <a:xfrm>
            <a:off x="838200" y="348663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D"/>
              <a:t>Output:</a:t>
            </a:r>
          </a:p>
        </p:txBody>
      </p:sp>
    </p:spTree>
    <p:extLst>
      <p:ext uri="{BB962C8B-B14F-4D97-AF65-F5344CB8AC3E}">
        <p14:creationId xmlns:p14="http://schemas.microsoft.com/office/powerpoint/2010/main" val="724519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23EC-183E-42D1-B6D7-B6AD5680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Displaying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91BFF-C66E-4346-B8C8-FCA3C0433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D"/>
              <a:t>Instead, do this: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FBE2D-4EA2-4E40-9BD4-5EA1C40A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22</a:t>
            </a:fld>
            <a:endParaRPr lang="en-ID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8DCF77D-E84D-48ED-B28A-9098683DC61D}"/>
              </a:ext>
            </a:extLst>
          </p:cNvPr>
          <p:cNvSpPr txBox="1">
            <a:spLocks/>
          </p:cNvSpPr>
          <p:nvPr/>
        </p:nvSpPr>
        <p:spPr>
          <a:xfrm>
            <a:off x="838200" y="469550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D"/>
              <a:t>Output: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9B3D1B4-F22A-4B93-8BB1-C02E72C3E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548072"/>
            <a:ext cx="8295861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 java.util.Arrays;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b="1">
              <a:solidFill>
                <a:srgbClr val="00008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myInts = 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int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[]{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  <a:b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4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.println(Arrays.</a:t>
            </a:r>
            <a:r>
              <a:rPr kumimoji="0" lang="en-US" altLang="en-US" sz="24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toString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(myInts));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ACE9C7-686E-41B0-AD86-5240836D8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987" y="5253928"/>
            <a:ext cx="5659056" cy="94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79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23EC-183E-42D1-B6D7-B6AD5680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Copying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91BFF-C66E-4346-B8C8-FCA3C0433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D"/>
              <a:t>Or copying references? Have a look below: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FBE2D-4EA2-4E40-9BD4-5EA1C40A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23</a:t>
            </a:fld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3CC1D4-61F1-465C-90F4-80638D4E5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91" y="2538326"/>
            <a:ext cx="5868690" cy="1462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5CC064-CDA9-4D97-BDE4-13C55BE6A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583" y="4471073"/>
            <a:ext cx="4566834" cy="152227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12CF5C-A4A5-4DF4-A2D4-4D369FD59836}"/>
              </a:ext>
            </a:extLst>
          </p:cNvPr>
          <p:cNvSpPr txBox="1">
            <a:spLocks/>
          </p:cNvSpPr>
          <p:nvPr/>
        </p:nvSpPr>
        <p:spPr>
          <a:xfrm>
            <a:off x="838200" y="400129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D"/>
              <a:t>Here's what really happens:</a:t>
            </a:r>
          </a:p>
        </p:txBody>
      </p:sp>
    </p:spTree>
    <p:extLst>
      <p:ext uri="{BB962C8B-B14F-4D97-AF65-F5344CB8AC3E}">
        <p14:creationId xmlns:p14="http://schemas.microsoft.com/office/powerpoint/2010/main" val="3444199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23EC-183E-42D1-B6D7-B6AD5680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Copying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91BFF-C66E-4346-B8C8-FCA3C0433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D"/>
              <a:t>Or copying references? Have a look below: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FBE2D-4EA2-4E40-9BD4-5EA1C40A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24</a:t>
            </a:fld>
            <a:endParaRPr lang="en-ID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DDD14D3-4225-4906-AF1D-520CED512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882" y="2434392"/>
            <a:ext cx="7487947" cy="22467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myInts =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copyInts = myInts;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.println(myInts);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.println(copyInts);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88C412-E8C7-444C-A76B-B19E4F523F38}"/>
              </a:ext>
            </a:extLst>
          </p:cNvPr>
          <p:cNvSpPr txBox="1">
            <a:spLocks/>
          </p:cNvSpPr>
          <p:nvPr/>
        </p:nvSpPr>
        <p:spPr>
          <a:xfrm>
            <a:off x="838200" y="477299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D"/>
              <a:t>Output:</a:t>
            </a:r>
          </a:p>
        </p:txBody>
      </p:sp>
    </p:spTree>
    <p:extLst>
      <p:ext uri="{BB962C8B-B14F-4D97-AF65-F5344CB8AC3E}">
        <p14:creationId xmlns:p14="http://schemas.microsoft.com/office/powerpoint/2010/main" val="2628642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23EC-183E-42D1-B6D7-B6AD5680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Copying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91BFF-C66E-4346-B8C8-FCA3C0433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D"/>
              <a:t>Or copying references? Have a look below: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FBE2D-4EA2-4E40-9BD4-5EA1C40A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25</a:t>
            </a:fld>
            <a:endParaRPr lang="en-ID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DDD14D3-4225-4906-AF1D-520CED512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882" y="2434392"/>
            <a:ext cx="7487947" cy="22467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myInts =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copyInts = myInts;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.println(myInts);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.println(copyInts);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88C412-E8C7-444C-A76B-B19E4F523F38}"/>
              </a:ext>
            </a:extLst>
          </p:cNvPr>
          <p:cNvSpPr txBox="1">
            <a:spLocks/>
          </p:cNvSpPr>
          <p:nvPr/>
        </p:nvSpPr>
        <p:spPr>
          <a:xfrm>
            <a:off x="838200" y="477299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D"/>
              <a:t>Output: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F61A95-BB9D-47D3-8CB0-CF71A52D7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567" y="5145487"/>
            <a:ext cx="3261590" cy="130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38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23EC-183E-42D1-B6D7-B6AD5680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Quiz time: Guess the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FBE2D-4EA2-4E40-9BD4-5EA1C40A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26</a:t>
            </a:fld>
            <a:endParaRPr lang="en-ID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88C412-E8C7-444C-A76B-B19E4F523F38}"/>
              </a:ext>
            </a:extLst>
          </p:cNvPr>
          <p:cNvSpPr txBox="1">
            <a:spLocks/>
          </p:cNvSpPr>
          <p:nvPr/>
        </p:nvSpPr>
        <p:spPr>
          <a:xfrm>
            <a:off x="838200" y="477299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D"/>
              <a:t>Output: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82257FF5-A701-452D-9D2F-65D7510F7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839390"/>
            <a:ext cx="12192000" cy="22467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myInts =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copyInts = myInts;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copyInts[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 =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66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.println(Arrays.</a:t>
            </a:r>
            <a:r>
              <a:rPr kumimoji="0" lang="en-US" altLang="en-US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toString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(myInts));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.println(Arrays.</a:t>
            </a:r>
            <a:r>
              <a:rPr kumimoji="0" lang="en-US" altLang="en-US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toString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(copyInts));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857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23EC-183E-42D1-B6D7-B6AD5680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Quiz time: Guess the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FBE2D-4EA2-4E40-9BD4-5EA1C40A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27</a:t>
            </a:fld>
            <a:endParaRPr lang="en-ID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88C412-E8C7-444C-A76B-B19E4F523F38}"/>
              </a:ext>
            </a:extLst>
          </p:cNvPr>
          <p:cNvSpPr txBox="1">
            <a:spLocks/>
          </p:cNvSpPr>
          <p:nvPr/>
        </p:nvSpPr>
        <p:spPr>
          <a:xfrm>
            <a:off x="838200" y="477299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D"/>
              <a:t>Output: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82257FF5-A701-452D-9D2F-65D7510F7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839390"/>
            <a:ext cx="12192000" cy="22467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myInts =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copyInts = myInts;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copyInts[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 =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66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.println(Arrays.</a:t>
            </a:r>
            <a:r>
              <a:rPr kumimoji="0" lang="en-US" altLang="en-US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toString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(myInts));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.println(Arrays.</a:t>
            </a:r>
            <a:r>
              <a:rPr kumimoji="0" lang="en-US" altLang="en-US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toString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(copyInts));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52F248-706E-4010-814A-F9171BF25A7F}"/>
              </a:ext>
            </a:extLst>
          </p:cNvPr>
          <p:cNvSpPr/>
          <p:nvPr/>
        </p:nvSpPr>
        <p:spPr>
          <a:xfrm>
            <a:off x="838200" y="5492574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D" sz="3200"/>
              <a:t>[9, 1, 66, 7]</a:t>
            </a:r>
          </a:p>
          <a:p>
            <a:r>
              <a:rPr lang="en-ID" sz="3200"/>
              <a:t>[9, 1, 66, 7]</a:t>
            </a:r>
          </a:p>
        </p:txBody>
      </p:sp>
    </p:spTree>
    <p:extLst>
      <p:ext uri="{BB962C8B-B14F-4D97-AF65-F5344CB8AC3E}">
        <p14:creationId xmlns:p14="http://schemas.microsoft.com/office/powerpoint/2010/main" val="3180127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23EC-183E-42D1-B6D7-B6AD5680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Copying arrays, now for real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FBE2D-4EA2-4E40-9BD4-5EA1C40A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28</a:t>
            </a:fld>
            <a:endParaRPr lang="en-ID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DA3D1E3-9956-4E62-BBCD-EF67FBD47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922" y="1705145"/>
            <a:ext cx="10065576" cy="39703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myInts =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copyInts =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i&lt;myInts.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i++)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copyInts[i] = myInts[i];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copyInts[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 =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66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.println(Arrays.</a:t>
            </a:r>
            <a:r>
              <a:rPr kumimoji="0" lang="en-US" altLang="en-US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toString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(myInts));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.println(Arrays.</a:t>
            </a:r>
            <a:r>
              <a:rPr kumimoji="0" lang="en-US" altLang="en-US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toString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(copyInts));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9FE6102-BB33-4B63-AF90-049E7D644D78}"/>
              </a:ext>
            </a:extLst>
          </p:cNvPr>
          <p:cNvSpPr txBox="1">
            <a:spLocks/>
          </p:cNvSpPr>
          <p:nvPr/>
        </p:nvSpPr>
        <p:spPr>
          <a:xfrm>
            <a:off x="838200" y="595087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D"/>
              <a:t>Output?</a:t>
            </a:r>
          </a:p>
        </p:txBody>
      </p:sp>
    </p:spTree>
    <p:extLst>
      <p:ext uri="{BB962C8B-B14F-4D97-AF65-F5344CB8AC3E}">
        <p14:creationId xmlns:p14="http://schemas.microsoft.com/office/powerpoint/2010/main" val="3695539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23EC-183E-42D1-B6D7-B6AD5680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Copying arrays, now for real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FBE2D-4EA2-4E40-9BD4-5EA1C40A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29</a:t>
            </a:fld>
            <a:endParaRPr lang="en-ID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DA3D1E3-9956-4E62-BBCD-EF67FBD47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922" y="1705145"/>
            <a:ext cx="10065576" cy="39703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myInts =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copyInts =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i&lt;myInts.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i++)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copyInts[i] = myInts[i];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copyInts[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 =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66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.println(Arrays.</a:t>
            </a:r>
            <a:r>
              <a:rPr kumimoji="0" lang="en-US" altLang="en-US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toString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(myInts));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.println(Arrays.</a:t>
            </a:r>
            <a:r>
              <a:rPr kumimoji="0" lang="en-US" altLang="en-US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toString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(copyInts));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9FE6102-BB33-4B63-AF90-049E7D644D78}"/>
              </a:ext>
            </a:extLst>
          </p:cNvPr>
          <p:cNvSpPr txBox="1">
            <a:spLocks/>
          </p:cNvSpPr>
          <p:nvPr/>
        </p:nvSpPr>
        <p:spPr>
          <a:xfrm>
            <a:off x="838200" y="595087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D"/>
              <a:t>Output?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580B4-B452-4149-A81F-AF0C71864A77}"/>
              </a:ext>
            </a:extLst>
          </p:cNvPr>
          <p:cNvSpPr/>
          <p:nvPr/>
        </p:nvSpPr>
        <p:spPr>
          <a:xfrm>
            <a:off x="2251129" y="568992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D" sz="3600"/>
              <a:t>[9, 1, 7, 7]</a:t>
            </a:r>
          </a:p>
          <a:p>
            <a:r>
              <a:rPr lang="en-ID" sz="3600"/>
              <a:t>[9, 1, 66, 7]</a:t>
            </a:r>
          </a:p>
        </p:txBody>
      </p:sp>
    </p:spTree>
    <p:extLst>
      <p:ext uri="{BB962C8B-B14F-4D97-AF65-F5344CB8AC3E}">
        <p14:creationId xmlns:p14="http://schemas.microsoft.com/office/powerpoint/2010/main" val="397797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C98EA-5873-43E3-AD98-A7BC4BA1F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86C66-3345-4B00-B14B-C9C1A4648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/>
              <a:t>The variables we have seen so far are for storing individual values, such as numbers or strings.</a:t>
            </a:r>
          </a:p>
          <a:p>
            <a:pPr marL="0" indent="0">
              <a:buNone/>
            </a:pPr>
            <a:endParaRPr lang="en-ID"/>
          </a:p>
          <a:p>
            <a:r>
              <a:rPr lang="en-ID"/>
              <a:t>Now, what if we want to store multiple values of the same type?</a:t>
            </a:r>
          </a:p>
          <a:p>
            <a:pPr marL="0" indent="0" algn="ctr">
              <a:buNone/>
            </a:pPr>
            <a:r>
              <a:rPr lang="en-ID" b="1"/>
              <a:t>Answer: Arrays!</a:t>
            </a:r>
          </a:p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EC0FB-57BC-4953-B7AA-C70301EA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61138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23EC-183E-42D1-B6D7-B6AD5680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Better copying arrays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FBE2D-4EA2-4E40-9BD4-5EA1C40A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30</a:t>
            </a:fld>
            <a:endParaRPr lang="en-ID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EFC2CC54-BCE3-412A-8552-A074EE0F6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51" y="2230837"/>
            <a:ext cx="10139314" cy="8309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myInts = 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int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[]{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  <a:b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copyInts = Arrays.</a:t>
            </a:r>
            <a:r>
              <a:rPr kumimoji="0" lang="en-US" altLang="en-US" sz="24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copyOf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(myInts, myInts.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B7D594-7065-452A-8642-88B5222D0319}"/>
              </a:ext>
            </a:extLst>
          </p:cNvPr>
          <p:cNvSpPr/>
          <p:nvPr/>
        </p:nvSpPr>
        <p:spPr>
          <a:xfrm>
            <a:off x="1126210" y="3601983"/>
            <a:ext cx="85137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>
                <a:latin typeface="CMR12"/>
              </a:rPr>
              <a:t>The second parameter is the number of elements you want to copy, so you can also use </a:t>
            </a:r>
            <a:r>
              <a:rPr lang="en-ID" sz="2800">
                <a:latin typeface="CMTT12"/>
              </a:rPr>
              <a:t>copyOf </a:t>
            </a:r>
            <a:r>
              <a:rPr lang="en-ID" sz="2800">
                <a:latin typeface="CMR12"/>
              </a:rPr>
              <a:t>to copy just part of an array.</a:t>
            </a:r>
            <a:endParaRPr lang="en-ID" sz="2800"/>
          </a:p>
        </p:txBody>
      </p:sp>
    </p:spTree>
    <p:extLst>
      <p:ext uri="{BB962C8B-B14F-4D97-AF65-F5344CB8AC3E}">
        <p14:creationId xmlns:p14="http://schemas.microsoft.com/office/powerpoint/2010/main" val="288695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23EC-183E-42D1-B6D7-B6AD5680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Alternative copying arrays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FBE2D-4EA2-4E40-9BD4-5EA1C40A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31</a:t>
            </a:fld>
            <a:endParaRPr lang="en-ID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C73645A-978B-406D-8C3B-98F7A1BE2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858582"/>
            <a:ext cx="10495181" cy="181588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myInts =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copiedInts =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arraycopy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(myInts,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copiedInts,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.println(Arrays.</a:t>
            </a:r>
            <a:r>
              <a:rPr kumimoji="0" lang="en-US" altLang="en-US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toString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(copiedInts));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31569-4616-4645-8DD1-BE4548F6A58B}"/>
              </a:ext>
            </a:extLst>
          </p:cNvPr>
          <p:cNvSpPr/>
          <p:nvPr/>
        </p:nvSpPr>
        <p:spPr>
          <a:xfrm>
            <a:off x="1636414" y="3708073"/>
            <a:ext cx="971738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>
                <a:latin typeface="CMR12"/>
              </a:rPr>
              <a:t>Parameters for System.arraycopy(sourceArr, sourcePos, destArr, destPost, length):</a:t>
            </a:r>
          </a:p>
          <a:p>
            <a:pPr marL="457200" indent="-457200">
              <a:buFontTx/>
              <a:buChar char="-"/>
            </a:pPr>
            <a:r>
              <a:rPr lang="en-ID" sz="2400">
                <a:latin typeface="CMR12"/>
              </a:rPr>
              <a:t>sourceArr: array to be copied from</a:t>
            </a:r>
          </a:p>
          <a:p>
            <a:pPr marL="457200" indent="-457200">
              <a:buFontTx/>
              <a:buChar char="-"/>
            </a:pPr>
            <a:r>
              <a:rPr lang="en-ID" sz="2400">
                <a:latin typeface="CMR12"/>
              </a:rPr>
              <a:t>sourcePos: starting position in source</a:t>
            </a:r>
          </a:p>
          <a:p>
            <a:pPr marL="457200" indent="-457200">
              <a:buFontTx/>
              <a:buChar char="-"/>
            </a:pPr>
            <a:r>
              <a:rPr lang="en-ID" sz="2400">
                <a:latin typeface="CMR12"/>
              </a:rPr>
              <a:t>destArr: array to be copied in</a:t>
            </a:r>
          </a:p>
          <a:p>
            <a:pPr marL="457200" indent="-457200">
              <a:buFontTx/>
              <a:buChar char="-"/>
            </a:pPr>
            <a:r>
              <a:rPr lang="en-ID" sz="2400">
                <a:latin typeface="CMR12"/>
              </a:rPr>
              <a:t>destPos: starting position in destination</a:t>
            </a:r>
          </a:p>
          <a:p>
            <a:pPr marL="457200" indent="-457200">
              <a:buFontTx/>
              <a:buChar char="-"/>
            </a:pPr>
            <a:r>
              <a:rPr lang="en-ID" sz="2400">
                <a:latin typeface="CMR12"/>
              </a:rPr>
              <a:t>length: copy how many?</a:t>
            </a:r>
            <a:endParaRPr lang="en-ID" sz="2400"/>
          </a:p>
        </p:txBody>
      </p:sp>
    </p:spTree>
    <p:extLst>
      <p:ext uri="{BB962C8B-B14F-4D97-AF65-F5344CB8AC3E}">
        <p14:creationId xmlns:p14="http://schemas.microsoft.com/office/powerpoint/2010/main" val="29392637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23EC-183E-42D1-B6D7-B6AD5680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Quiz time: What goes wrong?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FBE2D-4EA2-4E40-9BD4-5EA1C40A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32</a:t>
            </a:fld>
            <a:endParaRPr lang="en-ID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F68B128-3BF4-40E4-A5E3-2548674D0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922" y="2592964"/>
            <a:ext cx="10552889" cy="10772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myInts = 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int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[]{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  <a:b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32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.println(myInts[myInts.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]);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730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23EC-183E-42D1-B6D7-B6AD5680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Quiz time: What's this code doing?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FBE2D-4EA2-4E40-9BD4-5EA1C40A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33</a:t>
            </a:fld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4D3804-51F5-4F56-8232-E7514A192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835" y="2603716"/>
            <a:ext cx="7708330" cy="165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67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23EC-183E-42D1-B6D7-B6AD5680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Quiz time: What's this code doing?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FBE2D-4EA2-4E40-9BD4-5EA1C40A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34</a:t>
            </a:fld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4D3804-51F5-4F56-8232-E7514A192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835" y="2603716"/>
            <a:ext cx="7708330" cy="16505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81091D-2201-4EC8-89E3-4BE76F7ABE5B}"/>
              </a:ext>
            </a:extLst>
          </p:cNvPr>
          <p:cNvSpPr/>
          <p:nvPr/>
        </p:nvSpPr>
        <p:spPr>
          <a:xfrm>
            <a:off x="2784764" y="4782097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/>
              <a:t>Answer: squares the elements of a double array</a:t>
            </a:r>
          </a:p>
        </p:txBody>
      </p:sp>
    </p:spTree>
    <p:extLst>
      <p:ext uri="{BB962C8B-B14F-4D97-AF65-F5344CB8AC3E}">
        <p14:creationId xmlns:p14="http://schemas.microsoft.com/office/powerpoint/2010/main" val="24716587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23EC-183E-42D1-B6D7-B6AD5680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Quiz time: What's this code doing?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FBE2D-4EA2-4E40-9BD4-5EA1C40A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35</a:t>
            </a:fld>
            <a:endParaRPr lang="en-ID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101BA3D-8DC2-4320-BD82-FB3F15EF8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878" y="1874730"/>
            <a:ext cx="9421169" cy="31085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static int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s(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a,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target) {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i &lt; a.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i++) {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if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(a[i] == target) {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4879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23EC-183E-42D1-B6D7-B6AD5680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Quiz time: What's this code doing?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FBE2D-4EA2-4E40-9BD4-5EA1C40A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36</a:t>
            </a:fld>
            <a:endParaRPr lang="en-ID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101BA3D-8DC2-4320-BD82-FB3F15EF8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878" y="1874730"/>
            <a:ext cx="9421169" cy="31085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static int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s(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a,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target) {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i &lt; a.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i++) {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if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(a[i] == target) {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3BB7BE-B987-4CB3-8412-3B2BFE103037}"/>
              </a:ext>
            </a:extLst>
          </p:cNvPr>
          <p:cNvSpPr/>
          <p:nvPr/>
        </p:nvSpPr>
        <p:spPr>
          <a:xfrm>
            <a:off x="3048000" y="504562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D" sz="2800"/>
              <a:t>Answer: the method takes an int array</a:t>
            </a:r>
          </a:p>
          <a:p>
            <a:r>
              <a:rPr lang="en-ID" sz="2800"/>
              <a:t>and an integer value, and it returns the index where the value appears.</a:t>
            </a:r>
          </a:p>
        </p:txBody>
      </p:sp>
    </p:spTree>
    <p:extLst>
      <p:ext uri="{BB962C8B-B14F-4D97-AF65-F5344CB8AC3E}">
        <p14:creationId xmlns:p14="http://schemas.microsoft.com/office/powerpoint/2010/main" val="38833255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23EC-183E-42D1-B6D7-B6AD5680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Quiz time: Create a method that returns the sum of an array of integers.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FBE2D-4EA2-4E40-9BD4-5EA1C40A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37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7127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23EC-183E-42D1-B6D7-B6AD5680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Quiz time: Create a method that returns the sum of an array of integers.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FBE2D-4EA2-4E40-9BD4-5EA1C40A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38</a:t>
            </a:fld>
            <a:endParaRPr lang="en-ID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BFB8D27-095A-4CBF-B89E-28D5B7EEE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903" y="2068738"/>
            <a:ext cx="10059164" cy="35394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static int 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sum(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a) {</a:t>
            </a:r>
            <a:b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total = 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i &lt; a.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i++) {</a:t>
            </a:r>
            <a:b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total += a[i];</a:t>
            </a:r>
            <a:b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total;</a:t>
            </a:r>
            <a:b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3796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23EC-183E-42D1-B6D7-B6AD5680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Quiz time: Create a method that returns the sum of an array of integers.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FBE2D-4EA2-4E40-9BD4-5EA1C40A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39</a:t>
            </a:fld>
            <a:endParaRPr lang="en-ID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BFB8D27-095A-4CBF-B89E-28D5B7EEE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903" y="2068738"/>
            <a:ext cx="10059164" cy="35394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static int 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sum(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a) {</a:t>
            </a:r>
            <a:b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total = 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i &lt; a.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i++) {</a:t>
            </a:r>
            <a:b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total += a[i];</a:t>
            </a:r>
            <a:b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total;</a:t>
            </a:r>
            <a:b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0838CA-7FCF-4822-8651-8142C7460E5F}"/>
              </a:ext>
            </a:extLst>
          </p:cNvPr>
          <p:cNvSpPr txBox="1"/>
          <p:nvPr/>
        </p:nvSpPr>
        <p:spPr>
          <a:xfrm>
            <a:off x="2836190" y="5935851"/>
            <a:ext cx="770666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D" sz="2800"/>
              <a:t>Create a foreach loop version of the above method!</a:t>
            </a:r>
          </a:p>
        </p:txBody>
      </p:sp>
    </p:spTree>
    <p:extLst>
      <p:ext uri="{BB962C8B-B14F-4D97-AF65-F5344CB8AC3E}">
        <p14:creationId xmlns:p14="http://schemas.microsoft.com/office/powerpoint/2010/main" val="3185254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C98EA-5873-43E3-AD98-A7BC4BA1F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86C66-3345-4B00-B14B-C9C1A4648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/>
              <a:t>An array is a </a:t>
            </a:r>
            <a:r>
              <a:rPr lang="en-ID" b="1"/>
              <a:t>sequence</a:t>
            </a:r>
            <a:r>
              <a:rPr lang="en-ID"/>
              <a:t> of values of the </a:t>
            </a:r>
            <a:r>
              <a:rPr lang="en-ID" b="1"/>
              <a:t>same type</a:t>
            </a:r>
            <a:r>
              <a:rPr lang="en-ID"/>
              <a:t>.</a:t>
            </a:r>
          </a:p>
          <a:p>
            <a:pPr marL="0" indent="0">
              <a:buNone/>
            </a:pPr>
            <a:endParaRPr lang="en-ID"/>
          </a:p>
          <a:p>
            <a:r>
              <a:rPr lang="en-ID"/>
              <a:t>The values in an array are called </a:t>
            </a:r>
            <a:r>
              <a:rPr lang="en-ID" b="1"/>
              <a:t>elements</a:t>
            </a:r>
            <a:r>
              <a:rPr lang="en-ID"/>
              <a:t>.</a:t>
            </a:r>
          </a:p>
          <a:p>
            <a:pPr marL="0" indent="0">
              <a:buNone/>
            </a:pPr>
            <a:endParaRPr lang="en-ID"/>
          </a:p>
          <a:p>
            <a:r>
              <a:rPr lang="en-ID"/>
              <a:t>You can make an array of ints, doubles, objects,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85B5-B8D6-401E-BBC5-F679ACF16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545507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23EC-183E-42D1-B6D7-B6AD5680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Sorting arrays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FBE2D-4EA2-4E40-9BD4-5EA1C40A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40</a:t>
            </a:fld>
            <a:endParaRPr lang="en-ID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49A0B91F-8F6C-44BF-B427-E6AD81F57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789" y="2536870"/>
            <a:ext cx="11046614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myInts = 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int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[]{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  <a:b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Arrays.</a:t>
            </a:r>
            <a:r>
              <a:rPr kumimoji="0" lang="en-US" altLang="en-US" sz="32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sort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(myInts);</a:t>
            </a:r>
            <a:b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32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.println(Arrays.</a:t>
            </a:r>
            <a:r>
              <a:rPr kumimoji="0" lang="en-US" altLang="en-US" sz="32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toString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(myInts));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4614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23EC-183E-42D1-B6D7-B6AD5680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Sorting arrays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FBE2D-4EA2-4E40-9BD4-5EA1C40A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41</a:t>
            </a:fld>
            <a:endParaRPr lang="en-ID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49A0B91F-8F6C-44BF-B427-E6AD81F57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789" y="2536870"/>
            <a:ext cx="11046614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myInts = 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int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[]{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  <a:b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Arrays.</a:t>
            </a:r>
            <a:r>
              <a:rPr kumimoji="0" lang="en-US" altLang="en-US" sz="32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sort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(myInts);</a:t>
            </a:r>
            <a:b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32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.println(Arrays.</a:t>
            </a:r>
            <a:r>
              <a:rPr kumimoji="0" lang="en-US" altLang="en-US" sz="32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toString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(myInts));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FA17D-309E-48D4-A951-242B42B6B1B6}"/>
              </a:ext>
            </a:extLst>
          </p:cNvPr>
          <p:cNvSpPr txBox="1"/>
          <p:nvPr/>
        </p:nvSpPr>
        <p:spPr>
          <a:xfrm>
            <a:off x="3463637" y="4558146"/>
            <a:ext cx="5789918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ID" sz="3200"/>
              <a:t>The sorting is done </a:t>
            </a:r>
            <a:r>
              <a:rPr lang="en-ID" sz="3200" b="1"/>
              <a:t>in-place,</a:t>
            </a:r>
          </a:p>
          <a:p>
            <a:r>
              <a:rPr lang="en-ID" sz="3200"/>
              <a:t>no need to return to any variable.</a:t>
            </a:r>
          </a:p>
        </p:txBody>
      </p:sp>
    </p:spTree>
    <p:extLst>
      <p:ext uri="{BB962C8B-B14F-4D97-AF65-F5344CB8AC3E}">
        <p14:creationId xmlns:p14="http://schemas.microsoft.com/office/powerpoint/2010/main" val="21096012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23EC-183E-42D1-B6D7-B6AD5680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Quiz time: Sorting arrays in descending order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FBE2D-4EA2-4E40-9BD4-5EA1C40A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42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354281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FBE2D-4EA2-4E40-9BD4-5EA1C40A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43</a:t>
            </a:fld>
            <a:endParaRPr lang="en-ID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5001EB4-2B6E-4F2B-9061-9B31FCEDB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90" y="4003386"/>
            <a:ext cx="184731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170D283-AF67-4100-996C-80A5C4E96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90" y="424003"/>
            <a:ext cx="9401933" cy="63709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static int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sortDescending(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arr) {</a:t>
            </a:r>
            <a:b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copyArr = Arrays.</a:t>
            </a:r>
            <a:r>
              <a:rPr kumimoji="0" lang="en-US" altLang="en-US" sz="24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copyOf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(arr,arr.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Arrays.</a:t>
            </a:r>
            <a:r>
              <a:rPr kumimoji="0" lang="en-US" altLang="en-US" sz="24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sort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(copyArr);</a:t>
            </a:r>
            <a:b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kumimoji="0" lang="en-US" altLang="en-US" sz="24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reverse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(copyArr);</a:t>
            </a:r>
            <a:b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b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static int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reverse(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arr) {</a:t>
            </a:r>
            <a:b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reversedArr = 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int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[arr.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  <a:b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maxIndex = arr.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 = maxIndex; i &gt;= 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i--)</a:t>
            </a:r>
            <a:b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reversedArr[maxIndex-i] = arr[i];</a:t>
            </a:r>
            <a:b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reversedArr;</a:t>
            </a:r>
            <a:b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4509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54E68-DBE0-4003-BD6C-B036944EE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Filling arrays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6F802-5077-4976-9E93-8216719D3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44</a:t>
            </a:fld>
            <a:endParaRPr lang="en-ID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7B7A4C7-CBB4-4600-BF03-7D5F7426A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072351"/>
            <a:ext cx="9635971" cy="22467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intArr =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Arrays.</a:t>
            </a:r>
            <a:r>
              <a:rPr kumimoji="0" lang="en-US" altLang="en-US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fill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(intArr,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.println(Arrays.</a:t>
            </a:r>
            <a:r>
              <a:rPr kumimoji="0" lang="en-US" altLang="en-US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toString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(intArr));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Arrays.</a:t>
            </a:r>
            <a:r>
              <a:rPr kumimoji="0" lang="en-US" altLang="en-US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fill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(intArr,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.println(Arrays.</a:t>
            </a:r>
            <a:r>
              <a:rPr kumimoji="0" lang="en-US" altLang="en-US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toString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(intArr));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095BA7-7D95-448C-AE51-3A219F920731}"/>
              </a:ext>
            </a:extLst>
          </p:cNvPr>
          <p:cNvSpPr txBox="1"/>
          <p:nvPr/>
        </p:nvSpPr>
        <p:spPr>
          <a:xfrm>
            <a:off x="838200" y="4439173"/>
            <a:ext cx="1326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800"/>
              <a:t>Output: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14D8C-34C8-4B4A-B373-4A75DD91796B}"/>
              </a:ext>
            </a:extLst>
          </p:cNvPr>
          <p:cNvSpPr/>
          <p:nvPr/>
        </p:nvSpPr>
        <p:spPr>
          <a:xfrm>
            <a:off x="838200" y="508244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D" sz="2800"/>
              <a:t>[100, 100, 100]</a:t>
            </a:r>
          </a:p>
          <a:p>
            <a:r>
              <a:rPr lang="en-ID" sz="2800"/>
              <a:t>[100, 7, 7]</a:t>
            </a:r>
          </a:p>
        </p:txBody>
      </p:sp>
    </p:spTree>
    <p:extLst>
      <p:ext uri="{BB962C8B-B14F-4D97-AF65-F5344CB8AC3E}">
        <p14:creationId xmlns:p14="http://schemas.microsoft.com/office/powerpoint/2010/main" val="29194886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54E68-DBE0-4003-BD6C-B036944EE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Check array content 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6F802-5077-4976-9E93-8216719D3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45</a:t>
            </a:fld>
            <a:endParaRPr lang="en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095BA7-7D95-448C-AE51-3A219F920731}"/>
              </a:ext>
            </a:extLst>
          </p:cNvPr>
          <p:cNvSpPr txBox="1"/>
          <p:nvPr/>
        </p:nvSpPr>
        <p:spPr>
          <a:xfrm>
            <a:off x="838200" y="4439173"/>
            <a:ext cx="164820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D" sz="3600"/>
              <a:t>Output: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14D8C-34C8-4B4A-B373-4A75DD91796B}"/>
              </a:ext>
            </a:extLst>
          </p:cNvPr>
          <p:cNvSpPr/>
          <p:nvPr/>
        </p:nvSpPr>
        <p:spPr>
          <a:xfrm>
            <a:off x="838200" y="508244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D" sz="3600"/>
              <a:t>false</a:t>
            </a:r>
          </a:p>
          <a:p>
            <a:r>
              <a:rPr lang="en-ID" sz="3600"/>
              <a:t>true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417A575-4D6B-4672-8AFB-12E3EB042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515" y="1767644"/>
            <a:ext cx="12428402" cy="23083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intArr = 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int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  <a:b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Arrays.</a:t>
            </a:r>
            <a:r>
              <a:rPr kumimoji="0" lang="en-US" altLang="en-US" sz="24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fill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(intArr, 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100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intArrAnother = 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int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  <a:b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Arrays.</a:t>
            </a:r>
            <a:r>
              <a:rPr kumimoji="0" lang="en-US" altLang="en-US" sz="24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fill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(intArrAnother, 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100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4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.println(intArr == intArrAnother);</a:t>
            </a:r>
            <a:b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4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.println(Arrays.</a:t>
            </a:r>
            <a:r>
              <a:rPr kumimoji="0" lang="en-US" altLang="en-US" sz="24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equals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(intArr, intArrAnother));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8429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54E68-DBE0-4003-BD6C-B036944EE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Pass by reference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6F802-5077-4976-9E93-8216719D3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46</a:t>
            </a:fld>
            <a:endParaRPr lang="en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095BA7-7D95-448C-AE51-3A219F920731}"/>
              </a:ext>
            </a:extLst>
          </p:cNvPr>
          <p:cNvSpPr txBox="1"/>
          <p:nvPr/>
        </p:nvSpPr>
        <p:spPr>
          <a:xfrm>
            <a:off x="838200" y="6033184"/>
            <a:ext cx="164820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D" sz="3600"/>
              <a:t>Output: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0C1215D-A834-46D0-9E7F-32878E186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98" y="1344852"/>
            <a:ext cx="10495181" cy="440120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static void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main(String[] args) {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intArr =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mystery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(intArr);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.println(Arrays.</a:t>
            </a:r>
            <a:r>
              <a:rPr kumimoji="0" lang="en-US" altLang="en-US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toString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(intArr));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static void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mystery(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arr) {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arr[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 =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899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E4C82E-4EC8-4EA3-97FE-157D28A9D341}"/>
              </a:ext>
            </a:extLst>
          </p:cNvPr>
          <p:cNvSpPr txBox="1"/>
          <p:nvPr/>
        </p:nvSpPr>
        <p:spPr>
          <a:xfrm>
            <a:off x="2757297" y="6033184"/>
            <a:ext cx="2076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3600"/>
              <a:t>[1, 899, 2]</a:t>
            </a:r>
          </a:p>
        </p:txBody>
      </p:sp>
    </p:spTree>
    <p:extLst>
      <p:ext uri="{BB962C8B-B14F-4D97-AF65-F5344CB8AC3E}">
        <p14:creationId xmlns:p14="http://schemas.microsoft.com/office/powerpoint/2010/main" val="867189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EC2E7-9AAB-412B-8F51-FFBE42166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Enlarge array capacity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61C7E-54AC-4C68-BAF2-5BD82EE4D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D" b="1">
                <a:solidFill>
                  <a:srgbClr val="FF0000"/>
                </a:solidFill>
              </a:rPr>
              <a:t>You can't.</a:t>
            </a:r>
            <a:r>
              <a:rPr lang="en-ID"/>
              <a:t> What you can do is to copy your array to a larger array.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B1339-9F06-4A32-B80F-8330708C5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47</a:t>
            </a:fld>
            <a:endParaRPr lang="en-ID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4BCB57B-C6FE-4294-B37C-450C9F6DD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26" y="2637533"/>
            <a:ext cx="10306026" cy="3539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arr = {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  <a:b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bigArr = 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int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  <a:b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i &lt; arr.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i++) {</a:t>
            </a:r>
            <a:b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bigArr[i] = arr[i];</a:t>
            </a:r>
            <a:b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b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arr = bigArr;</a:t>
            </a:r>
            <a:b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32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.println(Arrays.</a:t>
            </a:r>
            <a:r>
              <a:rPr kumimoji="0" lang="en-US" altLang="en-US" sz="32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toString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(arr));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5352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D967-0DEF-48C2-958D-35C8B1AD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Multi-dimensional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4CDFC-9024-4042-8C4B-E60A05618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/>
              <a:t>So far our arrays are one-dimensional:</a:t>
            </a:r>
            <a:br>
              <a:rPr lang="en-ID"/>
            </a:br>
            <a:endParaRPr lang="en-ID"/>
          </a:p>
          <a:p>
            <a:pPr marL="0" indent="0">
              <a:buNone/>
            </a:pPr>
            <a:br>
              <a:rPr lang="en-ID"/>
            </a:br>
            <a:endParaRPr lang="en-ID"/>
          </a:p>
          <a:p>
            <a:r>
              <a:rPr lang="en-ID"/>
              <a:t>Suppose you want to store the content of a numeric table or a matrix,</a:t>
            </a:r>
            <a:br>
              <a:rPr lang="en-ID"/>
            </a:br>
            <a:r>
              <a:rPr lang="en-ID"/>
              <a:t>then we have to go deeper, adding more dimensions!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3E18E-848E-44F1-BDF4-6F7BD2D5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48</a:t>
            </a:fld>
            <a:endParaRPr lang="en-ID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537E21B-A57C-4289-95F3-AECB21638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673369"/>
            <a:ext cx="8991564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double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[][] twoDArr = {{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}};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0C6BA5A-D1B9-4E78-8C57-B3355BF6F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76402"/>
            <a:ext cx="9850774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double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arr =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double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178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D967-0DEF-48C2-958D-35C8B1AD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2-D arrays: Guess the output?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3E18E-848E-44F1-BDF4-6F7BD2D5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49</a:t>
            </a:fld>
            <a:endParaRPr lang="en-ID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1CA4917-33C3-4859-B31B-868FF638A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1" y="1677639"/>
            <a:ext cx="8991564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double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[][] twoDArr = {{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}};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826139B-585D-4A17-A45F-73F63DB9F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1" y="3761910"/>
            <a:ext cx="9850774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.println(Arrays.</a:t>
            </a:r>
            <a:r>
              <a:rPr kumimoji="0" lang="en-US" altLang="en-US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toString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(twoDArr));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170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C87A-F36D-4C53-927E-E239DC5ED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Declaring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75B96-20A5-4141-9179-C37117C33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/>
              <a:t>Array types look like other Java types, except that they are followed by square brackets </a:t>
            </a:r>
            <a:r>
              <a:rPr lang="en-ID" b="1"/>
              <a:t>[ ]</a:t>
            </a:r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C440DE-C8D3-42DB-80F4-BB3BF3F67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309" y="2921710"/>
            <a:ext cx="3297382" cy="10145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BDD285-FD0E-4073-A8CE-CE5E0CAD7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059323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D967-0DEF-48C2-958D-35C8B1AD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2-D arrays: Guess the output?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3E18E-848E-44F1-BDF4-6F7BD2D5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50</a:t>
            </a:fld>
            <a:endParaRPr lang="en-ID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1CA4917-33C3-4859-B31B-868FF638A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1" y="1677639"/>
            <a:ext cx="8991564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double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[][] twoDArr = {{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}};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826139B-585D-4A17-A45F-73F63DB9F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1" y="3761910"/>
            <a:ext cx="9850774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.println(Arrays.</a:t>
            </a:r>
            <a:r>
              <a:rPr kumimoji="0" lang="en-US" altLang="en-US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toString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(twoDArr));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3C22FC-DBDF-45C9-B2BB-8296D59CA95B}"/>
              </a:ext>
            </a:extLst>
          </p:cNvPr>
          <p:cNvSpPr/>
          <p:nvPr/>
        </p:nvSpPr>
        <p:spPr>
          <a:xfrm>
            <a:off x="2041945" y="4615626"/>
            <a:ext cx="6778266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ID" sz="2800"/>
              <a:t>[[D@3ac3fd8b, [D@5594a1b5, [D@6a5fc7f7]</a:t>
            </a:r>
          </a:p>
        </p:txBody>
      </p:sp>
    </p:spTree>
    <p:extLst>
      <p:ext uri="{BB962C8B-B14F-4D97-AF65-F5344CB8AC3E}">
        <p14:creationId xmlns:p14="http://schemas.microsoft.com/office/powerpoint/2010/main" val="35766389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D967-0DEF-48C2-958D-35C8B1AD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2-D arrays: Guess the output?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3E18E-848E-44F1-BDF4-6F7BD2D5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51</a:t>
            </a:fld>
            <a:endParaRPr lang="en-ID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1CA4917-33C3-4859-B31B-868FF638A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1" y="1677639"/>
            <a:ext cx="8991564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double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[][] twoDArr = {{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}};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826139B-585D-4A17-A45F-73F63DB9F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1" y="3761910"/>
            <a:ext cx="9850774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.println(Arrays.</a:t>
            </a:r>
            <a:r>
              <a:rPr kumimoji="0" lang="en-US" altLang="en-US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toString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(twoDArr));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3C22FC-DBDF-45C9-B2BB-8296D59CA95B}"/>
              </a:ext>
            </a:extLst>
          </p:cNvPr>
          <p:cNvSpPr/>
          <p:nvPr/>
        </p:nvSpPr>
        <p:spPr>
          <a:xfrm>
            <a:off x="2041945" y="4615626"/>
            <a:ext cx="6778266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ID" sz="2800"/>
              <a:t>[[D@3ac3fd8b, [D@5594a1b5, [D@6a5fc7f7]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BB7887-4F64-43EF-88DD-6AA7B123CA86}"/>
              </a:ext>
            </a:extLst>
          </p:cNvPr>
          <p:cNvSpPr txBox="1"/>
          <p:nvPr/>
        </p:nvSpPr>
        <p:spPr>
          <a:xfrm>
            <a:off x="3591099" y="5469342"/>
            <a:ext cx="6140207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ID" sz="2800"/>
              <a:t>Why?</a:t>
            </a:r>
          </a:p>
          <a:p>
            <a:r>
              <a:rPr lang="en-ID" sz="2800"/>
              <a:t>Because twoDArr is an array of 3 arrays!</a:t>
            </a:r>
          </a:p>
        </p:txBody>
      </p:sp>
    </p:spTree>
    <p:extLst>
      <p:ext uri="{BB962C8B-B14F-4D97-AF65-F5344CB8AC3E}">
        <p14:creationId xmlns:p14="http://schemas.microsoft.com/office/powerpoint/2010/main" val="6717060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D967-0DEF-48C2-958D-35C8B1AD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2-D arrays: Guess the output?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3E18E-848E-44F1-BDF4-6F7BD2D5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52</a:t>
            </a:fld>
            <a:endParaRPr lang="en-ID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1CA4917-33C3-4859-B31B-868FF638A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1" y="1677639"/>
            <a:ext cx="8991564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double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[][] twoDArr = {{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}};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826139B-585D-4A17-A45F-73F63DB9F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1" y="3761910"/>
            <a:ext cx="10495181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.println(Arrays.</a:t>
            </a:r>
            <a:r>
              <a:rPr kumimoji="0" lang="en-US" altLang="en-US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toString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(twoDArr[1]));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5507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D967-0DEF-48C2-958D-35C8B1AD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2-D arrays: Guess the output?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3E18E-848E-44F1-BDF4-6F7BD2D5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53</a:t>
            </a:fld>
            <a:endParaRPr lang="en-ID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1CA4917-33C3-4859-B31B-868FF638A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1" y="1677639"/>
            <a:ext cx="8991564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double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[][] twoDArr = {{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}};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826139B-585D-4A17-A45F-73F63DB9F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1" y="3761910"/>
            <a:ext cx="10495181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.println(Arrays.</a:t>
            </a:r>
            <a:r>
              <a:rPr kumimoji="0" lang="en-US" altLang="en-US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toString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(twoDArr[1]));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499B9E-DF06-456C-BBAF-C978C8D4AF9A}"/>
              </a:ext>
            </a:extLst>
          </p:cNvPr>
          <p:cNvSpPr/>
          <p:nvPr/>
        </p:nvSpPr>
        <p:spPr>
          <a:xfrm>
            <a:off x="4379347" y="4722796"/>
            <a:ext cx="274786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ID" sz="2800"/>
              <a:t>[1.5, 0.5, 1.0, 7.0]</a:t>
            </a:r>
          </a:p>
        </p:txBody>
      </p:sp>
    </p:spTree>
    <p:extLst>
      <p:ext uri="{BB962C8B-B14F-4D97-AF65-F5344CB8AC3E}">
        <p14:creationId xmlns:p14="http://schemas.microsoft.com/office/powerpoint/2010/main" val="41495350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D967-0DEF-48C2-958D-35C8B1AD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2-D arrays: Guess the output?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3E18E-848E-44F1-BDF4-6F7BD2D5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54</a:t>
            </a:fld>
            <a:endParaRPr lang="en-ID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1CA4917-33C3-4859-B31B-868FF638A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1" y="1677639"/>
            <a:ext cx="8991564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double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[][] twoDArr = {{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}};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826139B-585D-4A17-A45F-73F63DB9F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1" y="3761910"/>
            <a:ext cx="11139588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.println(Arrays.</a:t>
            </a:r>
            <a:r>
              <a:rPr kumimoji="0" lang="en-US" altLang="en-US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toString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(twoDArr[1][3]));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4380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D967-0DEF-48C2-958D-35C8B1AD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2-D arrays: Guess the output?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3E18E-848E-44F1-BDF4-6F7BD2D5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55</a:t>
            </a:fld>
            <a:endParaRPr lang="en-ID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1CA4917-33C3-4859-B31B-868FF638A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1" y="1677639"/>
            <a:ext cx="8991564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double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[][] twoDArr = {{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}};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826139B-585D-4A17-A45F-73F63DB9F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1" y="3761910"/>
            <a:ext cx="11139588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.println(Arrays.</a:t>
            </a:r>
            <a:r>
              <a:rPr kumimoji="0" lang="en-US" altLang="en-US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toString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(twoDArr[1][3]));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4ECE5D-4897-48B5-8C2A-BF65A88BB9FB}"/>
              </a:ext>
            </a:extLst>
          </p:cNvPr>
          <p:cNvSpPr/>
          <p:nvPr/>
        </p:nvSpPr>
        <p:spPr>
          <a:xfrm>
            <a:off x="2384230" y="4872244"/>
            <a:ext cx="8603381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ID" sz="2800"/>
              <a:t>Error: java: no suitable method found for toString(double)</a:t>
            </a:r>
          </a:p>
        </p:txBody>
      </p:sp>
    </p:spTree>
    <p:extLst>
      <p:ext uri="{BB962C8B-B14F-4D97-AF65-F5344CB8AC3E}">
        <p14:creationId xmlns:p14="http://schemas.microsoft.com/office/powerpoint/2010/main" val="35143142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D967-0DEF-48C2-958D-35C8B1AD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2-D arrays: Guess the output?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3E18E-848E-44F1-BDF4-6F7BD2D5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56</a:t>
            </a:fld>
            <a:endParaRPr lang="en-ID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1CA4917-33C3-4859-B31B-868FF638A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1" y="1677639"/>
            <a:ext cx="8991564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double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[][] twoDArr = {{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}};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826139B-585D-4A17-A45F-73F63DB9F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1" y="3761910"/>
            <a:ext cx="7702750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.println(twoDArr[1][3]);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8558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D967-0DEF-48C2-958D-35C8B1AD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2-D arrays: Guess the output?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3E18E-848E-44F1-BDF4-6F7BD2D5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57</a:t>
            </a:fld>
            <a:endParaRPr lang="en-ID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1CA4917-33C3-4859-B31B-868FF638A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1" y="1677639"/>
            <a:ext cx="8991564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double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[][] twoDArr = {{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}};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826139B-585D-4A17-A45F-73F63DB9F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1" y="3761910"/>
            <a:ext cx="7702750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.println(twoDArr[1][3]);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F44138-351C-4982-9B12-716118DB662E}"/>
              </a:ext>
            </a:extLst>
          </p:cNvPr>
          <p:cNvSpPr txBox="1"/>
          <p:nvPr/>
        </p:nvSpPr>
        <p:spPr>
          <a:xfrm>
            <a:off x="5679058" y="4630463"/>
            <a:ext cx="833883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D" sz="4000"/>
              <a:t>7.0</a:t>
            </a:r>
          </a:p>
        </p:txBody>
      </p:sp>
    </p:spTree>
    <p:extLst>
      <p:ext uri="{BB962C8B-B14F-4D97-AF65-F5344CB8AC3E}">
        <p14:creationId xmlns:p14="http://schemas.microsoft.com/office/powerpoint/2010/main" val="11637292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D967-0DEF-48C2-958D-35C8B1AD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2-D arrays: Guess the output?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3E18E-848E-44F1-BDF4-6F7BD2D5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58</a:t>
            </a:fld>
            <a:endParaRPr lang="en-ID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1CA4917-33C3-4859-B31B-868FF638A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1" y="1677639"/>
            <a:ext cx="8991564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double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[][] twoDArr = {{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}};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826139B-585D-4A17-A45F-73F63DB9F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1" y="3761910"/>
            <a:ext cx="7487947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.println(twoDArr[2][</a:t>
            </a:r>
            <a:r>
              <a:rPr lang="en-US" altLang="en-US" sz="28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]);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5619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D967-0DEF-48C2-958D-35C8B1AD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2-D arrays: Guess the output?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3E18E-848E-44F1-BDF4-6F7BD2D5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59</a:t>
            </a:fld>
            <a:endParaRPr lang="en-ID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1CA4917-33C3-4859-B31B-868FF638A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1" y="1677639"/>
            <a:ext cx="8991564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double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[][] twoDArr = {{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}};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826139B-585D-4A17-A45F-73F63DB9F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1" y="3761910"/>
            <a:ext cx="7487947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.println(twoDArr[2][</a:t>
            </a:r>
            <a:r>
              <a:rPr lang="en-US" altLang="en-US" sz="28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]);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9C7591-2717-49AD-9792-CE10F9A1EC9B}"/>
              </a:ext>
            </a:extLst>
          </p:cNvPr>
          <p:cNvSpPr txBox="1"/>
          <p:nvPr/>
        </p:nvSpPr>
        <p:spPr>
          <a:xfrm>
            <a:off x="5679058" y="4630463"/>
            <a:ext cx="833883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D" sz="4000"/>
              <a:t>1.5</a:t>
            </a:r>
          </a:p>
        </p:txBody>
      </p:sp>
    </p:spTree>
    <p:extLst>
      <p:ext uri="{BB962C8B-B14F-4D97-AF65-F5344CB8AC3E}">
        <p14:creationId xmlns:p14="http://schemas.microsoft.com/office/powerpoint/2010/main" val="2835150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C87A-F36D-4C53-927E-E239DC5ED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Creating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75B96-20A5-4141-9179-C37117C33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/>
              <a:t>To create the array itself, you have to use the </a:t>
            </a:r>
            <a:r>
              <a:rPr lang="en-ID" b="1"/>
              <a:t>new</a:t>
            </a:r>
            <a:r>
              <a:rPr lang="en-ID"/>
              <a:t> operator</a:t>
            </a:r>
          </a:p>
          <a:p>
            <a:endParaRPr lang="en-ID"/>
          </a:p>
          <a:p>
            <a:endParaRPr lang="en-ID"/>
          </a:p>
          <a:p>
            <a:endParaRPr lang="en-ID"/>
          </a:p>
          <a:p>
            <a:r>
              <a:rPr lang="en-ID"/>
              <a:t>The first assignment makes </a:t>
            </a:r>
            <a:r>
              <a:rPr lang="en-ID" b="1"/>
              <a:t>counts</a:t>
            </a:r>
            <a:r>
              <a:rPr lang="en-ID"/>
              <a:t> refer to an array of four integers.</a:t>
            </a:r>
          </a:p>
          <a:p>
            <a:r>
              <a:rPr lang="en-ID"/>
              <a:t>The second makes </a:t>
            </a:r>
            <a:r>
              <a:rPr lang="en-ID" b="1"/>
              <a:t>values</a:t>
            </a:r>
            <a:r>
              <a:rPr lang="en-ID"/>
              <a:t> refer to an array of doubles, where the number of elements in </a:t>
            </a:r>
            <a:r>
              <a:rPr lang="en-ID" b="1"/>
              <a:t>values</a:t>
            </a:r>
            <a:r>
              <a:rPr lang="en-ID"/>
              <a:t> depends on the value of the variable </a:t>
            </a:r>
            <a:r>
              <a:rPr lang="en-ID" b="1"/>
              <a:t>size</a:t>
            </a:r>
            <a:r>
              <a:rPr lang="en-ID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777E76-1C43-4B35-B14E-7B4EF315D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852" y="2563090"/>
            <a:ext cx="4810296" cy="87283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CB651-5293-421C-BF58-0AAC9BC96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90182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D967-0DEF-48C2-958D-35C8B1AD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2-D arrays: Guess the output?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3E18E-848E-44F1-BDF4-6F7BD2D5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60</a:t>
            </a:fld>
            <a:endParaRPr lang="en-ID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1CA4917-33C3-4859-B31B-868FF638A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1" y="1677639"/>
            <a:ext cx="8991564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double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[][] twoDArr = {{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}};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826139B-585D-4A17-A45F-73F63DB9F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1" y="3761910"/>
            <a:ext cx="7487947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.println(twoDArr[0][</a:t>
            </a:r>
            <a:r>
              <a:rPr lang="en-US" altLang="en-US" sz="28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]);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8976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D967-0DEF-48C2-958D-35C8B1AD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2-D arrays: Guess the output?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3E18E-848E-44F1-BDF4-6F7BD2D5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61</a:t>
            </a:fld>
            <a:endParaRPr lang="en-ID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1CA4917-33C3-4859-B31B-868FF638A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1" y="1677639"/>
            <a:ext cx="8991564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double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[][] twoDArr = {{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}};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826139B-585D-4A17-A45F-73F63DB9F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1" y="3761910"/>
            <a:ext cx="7487947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.println(twoDArr[0][</a:t>
            </a:r>
            <a:r>
              <a:rPr lang="en-US" altLang="en-US" sz="28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]);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9C7591-2717-49AD-9792-CE10F9A1EC9B}"/>
              </a:ext>
            </a:extLst>
          </p:cNvPr>
          <p:cNvSpPr txBox="1"/>
          <p:nvPr/>
        </p:nvSpPr>
        <p:spPr>
          <a:xfrm>
            <a:off x="5679058" y="4630463"/>
            <a:ext cx="833883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D" sz="4000"/>
              <a:t>2.0</a:t>
            </a:r>
          </a:p>
        </p:txBody>
      </p:sp>
    </p:spTree>
    <p:extLst>
      <p:ext uri="{BB962C8B-B14F-4D97-AF65-F5344CB8AC3E}">
        <p14:creationId xmlns:p14="http://schemas.microsoft.com/office/powerpoint/2010/main" val="41808286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D967-0DEF-48C2-958D-35C8B1AD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Quiz time: Create a method to print the content of a 2D-array of doubles!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3E18E-848E-44F1-BDF4-6F7BD2D5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62</a:t>
            </a:fld>
            <a:endParaRPr lang="en-ID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3C4E704-D69E-4EC5-90B1-C906C3891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36" y="2475660"/>
            <a:ext cx="8991564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double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[][] twoDArr = {{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}};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8A1239-C0F2-4EE0-993E-00B753623108}"/>
              </a:ext>
            </a:extLst>
          </p:cNvPr>
          <p:cNvSpPr txBox="1"/>
          <p:nvPr/>
        </p:nvSpPr>
        <p:spPr>
          <a:xfrm>
            <a:off x="990636" y="1841010"/>
            <a:ext cx="3425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3200"/>
              <a:t>For example, given: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3845D1-9748-4ED8-949E-CC0A61193FB1}"/>
              </a:ext>
            </a:extLst>
          </p:cNvPr>
          <p:cNvSpPr txBox="1"/>
          <p:nvPr/>
        </p:nvSpPr>
        <p:spPr>
          <a:xfrm>
            <a:off x="990636" y="3910530"/>
            <a:ext cx="5478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3200">
                <a:latin typeface="Consolas" panose="020B0609020204030204" pitchFamily="49" charset="0"/>
              </a:rPr>
              <a:t>print2D(twoDArr)</a:t>
            </a:r>
            <a:r>
              <a:rPr lang="en-ID" sz="3200"/>
              <a:t> will print: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835854-2324-425A-8B2F-24AF876C5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480" y="4545180"/>
            <a:ext cx="4511040" cy="19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853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3E18E-848E-44F1-BDF4-6F7BD2D5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63</a:t>
            </a:fld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501045-AC2E-40B0-B96C-26D086E93E06}"/>
              </a:ext>
            </a:extLst>
          </p:cNvPr>
          <p:cNvSpPr/>
          <p:nvPr/>
        </p:nvSpPr>
        <p:spPr>
          <a:xfrm>
            <a:off x="432261" y="1889383"/>
            <a:ext cx="11571317" cy="48320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>
                <a:latin typeface="Consolas" panose="020B0609020204030204" pitchFamily="49" charset="0"/>
              </a:rPr>
              <a:t> public static void print2D(double[][] arr) {</a:t>
            </a:r>
          </a:p>
          <a:p>
            <a:endParaRPr lang="en-ID" sz="2800">
              <a:latin typeface="Consolas" panose="020B0609020204030204" pitchFamily="49" charset="0"/>
            </a:endParaRPr>
          </a:p>
          <a:p>
            <a:endParaRPr lang="en-ID" sz="2800">
              <a:latin typeface="Consolas" panose="020B0609020204030204" pitchFamily="49" charset="0"/>
            </a:endParaRPr>
          </a:p>
          <a:p>
            <a:endParaRPr lang="en-ID" sz="2800">
              <a:latin typeface="Consolas" panose="020B0609020204030204" pitchFamily="49" charset="0"/>
            </a:endParaRPr>
          </a:p>
          <a:p>
            <a:endParaRPr lang="en-ID" sz="2800">
              <a:latin typeface="Consolas" panose="020B0609020204030204" pitchFamily="49" charset="0"/>
            </a:endParaRPr>
          </a:p>
          <a:p>
            <a:endParaRPr lang="en-ID" sz="2800">
              <a:latin typeface="Consolas" panose="020B0609020204030204" pitchFamily="49" charset="0"/>
            </a:endParaRPr>
          </a:p>
          <a:p>
            <a:endParaRPr lang="en-ID" sz="2800">
              <a:latin typeface="Consolas" panose="020B0609020204030204" pitchFamily="49" charset="0"/>
            </a:endParaRPr>
          </a:p>
          <a:p>
            <a:endParaRPr lang="en-ID" sz="2800">
              <a:latin typeface="Consolas" panose="020B0609020204030204" pitchFamily="49" charset="0"/>
            </a:endParaRPr>
          </a:p>
          <a:p>
            <a:endParaRPr lang="en-ID" sz="2800">
              <a:latin typeface="Consolas" panose="020B0609020204030204" pitchFamily="49" charset="0"/>
            </a:endParaRPr>
          </a:p>
          <a:p>
            <a:endParaRPr lang="en-ID" sz="2800">
              <a:latin typeface="Consolas" panose="020B0609020204030204" pitchFamily="49" charset="0"/>
            </a:endParaRPr>
          </a:p>
          <a:p>
            <a:r>
              <a:rPr lang="en-ID" sz="2800">
                <a:latin typeface="Consolas" panose="020B0609020204030204" pitchFamily="49" charset="0"/>
              </a:rPr>
              <a:t>    }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47BB10-891E-4AB8-B653-3BCC080A8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ID"/>
              <a:t>Quiz time: Create a method to print the content of a 2D-array of doubles!</a:t>
            </a:r>
          </a:p>
        </p:txBody>
      </p:sp>
    </p:spTree>
    <p:extLst>
      <p:ext uri="{BB962C8B-B14F-4D97-AF65-F5344CB8AC3E}">
        <p14:creationId xmlns:p14="http://schemas.microsoft.com/office/powerpoint/2010/main" val="37750524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3E18E-848E-44F1-BDF4-6F7BD2D5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64</a:t>
            </a:fld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501045-AC2E-40B0-B96C-26D086E93E06}"/>
              </a:ext>
            </a:extLst>
          </p:cNvPr>
          <p:cNvSpPr/>
          <p:nvPr/>
        </p:nvSpPr>
        <p:spPr>
          <a:xfrm>
            <a:off x="432261" y="1889383"/>
            <a:ext cx="11571317" cy="48320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>
                <a:latin typeface="Consolas" panose="020B0609020204030204" pitchFamily="49" charset="0"/>
              </a:rPr>
              <a:t> public static void print2D(double[][] arr) {</a:t>
            </a:r>
          </a:p>
          <a:p>
            <a:endParaRPr lang="en-ID" sz="2800">
              <a:latin typeface="Consolas" panose="020B0609020204030204" pitchFamily="49" charset="0"/>
            </a:endParaRPr>
          </a:p>
          <a:p>
            <a:r>
              <a:rPr lang="en-ID" sz="2800">
                <a:latin typeface="Consolas" panose="020B0609020204030204" pitchFamily="49" charset="0"/>
              </a:rPr>
              <a:t>        for(int i = 0; i &lt; arr.length; i++) {</a:t>
            </a:r>
          </a:p>
          <a:p>
            <a:r>
              <a:rPr lang="en-ID" sz="2800">
                <a:latin typeface="Consolas" panose="020B0609020204030204" pitchFamily="49" charset="0"/>
              </a:rPr>
              <a:t>            double[] insideArr = arr[i];</a:t>
            </a:r>
          </a:p>
          <a:p>
            <a:r>
              <a:rPr lang="en-ID" sz="2800">
                <a:latin typeface="Consolas" panose="020B0609020204030204" pitchFamily="49" charset="0"/>
              </a:rPr>
              <a:t>            for(int j = 0; j &lt; insideArr.length; j++) {</a:t>
            </a:r>
          </a:p>
          <a:p>
            <a:r>
              <a:rPr lang="en-ID" sz="2800">
                <a:latin typeface="Consolas" panose="020B0609020204030204" pitchFamily="49" charset="0"/>
              </a:rPr>
              <a:t>                System.out.print(insideArr[j] + " ");</a:t>
            </a:r>
          </a:p>
          <a:p>
            <a:r>
              <a:rPr lang="en-ID" sz="2800">
                <a:latin typeface="Consolas" panose="020B0609020204030204" pitchFamily="49" charset="0"/>
              </a:rPr>
              <a:t>            }</a:t>
            </a:r>
          </a:p>
          <a:p>
            <a:r>
              <a:rPr lang="en-ID" sz="2800">
                <a:latin typeface="Consolas" panose="020B0609020204030204" pitchFamily="49" charset="0"/>
              </a:rPr>
              <a:t>            System.out.println();</a:t>
            </a:r>
          </a:p>
          <a:p>
            <a:r>
              <a:rPr lang="en-ID" sz="2800">
                <a:latin typeface="Consolas" panose="020B0609020204030204" pitchFamily="49" charset="0"/>
              </a:rPr>
              <a:t>        }</a:t>
            </a:r>
          </a:p>
          <a:p>
            <a:endParaRPr lang="en-ID" sz="2800">
              <a:latin typeface="Consolas" panose="020B0609020204030204" pitchFamily="49" charset="0"/>
            </a:endParaRPr>
          </a:p>
          <a:p>
            <a:r>
              <a:rPr lang="en-ID" sz="2800">
                <a:latin typeface="Consolas" panose="020B0609020204030204" pitchFamily="49" charset="0"/>
              </a:rPr>
              <a:t>    }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D9865C-082B-46E0-A005-37C63C495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ID"/>
              <a:t>Quiz time: Create a method to print the content of a 2D-array of doubles!</a:t>
            </a:r>
          </a:p>
        </p:txBody>
      </p:sp>
    </p:spTree>
    <p:extLst>
      <p:ext uri="{BB962C8B-B14F-4D97-AF65-F5344CB8AC3E}">
        <p14:creationId xmlns:p14="http://schemas.microsoft.com/office/powerpoint/2010/main" val="25370221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D967-0DEF-48C2-958D-35C8B1AD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Quiz time: What's the output?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3E18E-848E-44F1-BDF4-6F7BD2D5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65</a:t>
            </a:fld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501045-AC2E-40B0-B96C-26D086E93E06}"/>
              </a:ext>
            </a:extLst>
          </p:cNvPr>
          <p:cNvSpPr/>
          <p:nvPr/>
        </p:nvSpPr>
        <p:spPr>
          <a:xfrm>
            <a:off x="432261" y="1889383"/>
            <a:ext cx="11571317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>
                <a:latin typeface="Consolas" panose="020B0609020204030204" pitchFamily="49" charset="0"/>
              </a:rPr>
              <a:t> double[][] twoDArr = {{0.5,2.5,2.0,5.0},</a:t>
            </a:r>
          </a:p>
          <a:p>
            <a:r>
              <a:rPr lang="en-ID" sz="2800">
                <a:latin typeface="Consolas" panose="020B0609020204030204" pitchFamily="49" charset="0"/>
              </a:rPr>
              <a:t>                       {},</a:t>
            </a:r>
          </a:p>
          <a:p>
            <a:r>
              <a:rPr lang="en-ID" sz="2800">
                <a:latin typeface="Consolas" panose="020B0609020204030204" pitchFamily="49" charset="0"/>
              </a:rPr>
              <a:t>                       {3.5,1.5}};</a:t>
            </a:r>
          </a:p>
          <a:p>
            <a:r>
              <a:rPr lang="en-ID" sz="2800">
                <a:latin typeface="Consolas" panose="020B0609020204030204" pitchFamily="49" charset="0"/>
              </a:rPr>
              <a:t> print2D(twoDArr);</a:t>
            </a:r>
          </a:p>
        </p:txBody>
      </p:sp>
    </p:spTree>
    <p:extLst>
      <p:ext uri="{BB962C8B-B14F-4D97-AF65-F5344CB8AC3E}">
        <p14:creationId xmlns:p14="http://schemas.microsoft.com/office/powerpoint/2010/main" val="22890210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D967-0DEF-48C2-958D-35C8B1AD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Quiz time: What's the output?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3E18E-848E-44F1-BDF4-6F7BD2D5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66</a:t>
            </a:fld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501045-AC2E-40B0-B96C-26D086E93E06}"/>
              </a:ext>
            </a:extLst>
          </p:cNvPr>
          <p:cNvSpPr/>
          <p:nvPr/>
        </p:nvSpPr>
        <p:spPr>
          <a:xfrm>
            <a:off x="432261" y="1889383"/>
            <a:ext cx="11571317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>
                <a:latin typeface="Consolas" panose="020B0609020204030204" pitchFamily="49" charset="0"/>
              </a:rPr>
              <a:t> double[][] twoDArr = {{0.5,2.5,2.0,5.0},</a:t>
            </a:r>
          </a:p>
          <a:p>
            <a:r>
              <a:rPr lang="en-ID" sz="2800">
                <a:latin typeface="Consolas" panose="020B0609020204030204" pitchFamily="49" charset="0"/>
              </a:rPr>
              <a:t>                       {},</a:t>
            </a:r>
          </a:p>
          <a:p>
            <a:r>
              <a:rPr lang="en-ID" sz="2800">
                <a:latin typeface="Consolas" panose="020B0609020204030204" pitchFamily="49" charset="0"/>
              </a:rPr>
              <a:t>                       {3.5,1.5}};</a:t>
            </a:r>
          </a:p>
          <a:p>
            <a:r>
              <a:rPr lang="en-ID" sz="2800">
                <a:latin typeface="Consolas" panose="020B0609020204030204" pitchFamily="49" charset="0"/>
              </a:rPr>
              <a:t> print2D(twoDArr);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66F5AD-CC22-44D1-9D85-769AE04EE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0" y="4248322"/>
            <a:ext cx="4145280" cy="17395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899816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D967-0DEF-48C2-958D-35C8B1AD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Quiz time: What's the output?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3E18E-848E-44F1-BDF4-6F7BD2D5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67</a:t>
            </a:fld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501045-AC2E-40B0-B96C-26D086E93E06}"/>
              </a:ext>
            </a:extLst>
          </p:cNvPr>
          <p:cNvSpPr/>
          <p:nvPr/>
        </p:nvSpPr>
        <p:spPr>
          <a:xfrm>
            <a:off x="432261" y="1889383"/>
            <a:ext cx="11571317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>
                <a:latin typeface="Consolas" panose="020B0609020204030204" pitchFamily="49" charset="0"/>
              </a:rPr>
              <a:t> double[][] twoDArr = {{0.5,2.5,2.0,5.0},</a:t>
            </a:r>
          </a:p>
          <a:p>
            <a:r>
              <a:rPr lang="en-ID" sz="2800">
                <a:latin typeface="Consolas" panose="020B0609020204030204" pitchFamily="49" charset="0"/>
              </a:rPr>
              <a:t>                       {},</a:t>
            </a:r>
          </a:p>
          <a:p>
            <a:r>
              <a:rPr lang="en-ID" sz="2800">
                <a:latin typeface="Consolas" panose="020B0609020204030204" pitchFamily="49" charset="0"/>
              </a:rPr>
              <a:t>                       {3.5,1.5}};</a:t>
            </a:r>
          </a:p>
          <a:p>
            <a:r>
              <a:rPr lang="en-ID" sz="2800">
                <a:latin typeface="Consolas" panose="020B0609020204030204" pitchFamily="49" charset="0"/>
              </a:rPr>
              <a:t> print2D(twoDArr);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66F5AD-CC22-44D1-9D85-769AE04EE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0" y="4248322"/>
            <a:ext cx="4145280" cy="17395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EB4C68-41F7-414D-8DD6-9A0E7DBDED61}"/>
              </a:ext>
            </a:extLst>
          </p:cNvPr>
          <p:cNvSpPr txBox="1"/>
          <p:nvPr/>
        </p:nvSpPr>
        <p:spPr>
          <a:xfrm>
            <a:off x="2169952" y="6053262"/>
            <a:ext cx="809593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ID" sz="2400"/>
              <a:t>The arrays inside an array do not have to have the same length!</a:t>
            </a:r>
          </a:p>
        </p:txBody>
      </p:sp>
    </p:spTree>
    <p:extLst>
      <p:ext uri="{BB962C8B-B14F-4D97-AF65-F5344CB8AC3E}">
        <p14:creationId xmlns:p14="http://schemas.microsoft.com/office/powerpoint/2010/main" val="9555402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D967-0DEF-48C2-958D-35C8B1AD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3-D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4CDFC-9024-4042-8C4B-E60A05618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695" y="1479679"/>
            <a:ext cx="10515600" cy="4351338"/>
          </a:xfrm>
        </p:spPr>
        <p:txBody>
          <a:bodyPr/>
          <a:lstStyle/>
          <a:p>
            <a:r>
              <a:rPr lang="en-ID"/>
              <a:t>Yes, we can go further.</a:t>
            </a:r>
          </a:p>
          <a:p>
            <a:r>
              <a:rPr lang="en-ID"/>
              <a:t>Previously, our arrays contain arrays. Now, what if our arrays contain arrays of arrays?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3E18E-848E-44F1-BDF4-6F7BD2D5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68</a:t>
            </a:fld>
            <a:endParaRPr lang="en-ID"/>
          </a:p>
        </p:txBody>
      </p:sp>
      <p:pic>
        <p:nvPicPr>
          <p:cNvPr id="2050" name="Picture 2" descr="File:Rubik's cube scrambled.svg">
            <a:extLst>
              <a:ext uri="{FF2B5EF4-FFF2-40B4-BE49-F238E27FC236}">
                <a16:creationId xmlns:a16="http://schemas.microsoft.com/office/drawing/2014/main" id="{9266C555-C5B7-416D-91F3-98370C6EC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510" y="38561"/>
            <a:ext cx="1831570" cy="183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6B1874-D70F-4DFE-BBDC-C66615EBCC02}"/>
              </a:ext>
            </a:extLst>
          </p:cNvPr>
          <p:cNvSpPr/>
          <p:nvPr/>
        </p:nvSpPr>
        <p:spPr>
          <a:xfrm>
            <a:off x="638695" y="3438703"/>
            <a:ext cx="10899371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>
                <a:latin typeface="Consolas" panose="020B0609020204030204" pitchFamily="49" charset="0"/>
              </a:rPr>
              <a:t>int[][][] threeDArr1 =  new int[3][3][3];</a:t>
            </a:r>
          </a:p>
          <a:p>
            <a:r>
              <a:rPr lang="en-ID" sz="2800">
                <a:latin typeface="Consolas" panose="020B0609020204030204" pitchFamily="49" charset="0"/>
              </a:rPr>
              <a:t>int[][][] threeDArr2 = {{{1,2,3},{3,2,1},{2,1,5}},</a:t>
            </a:r>
          </a:p>
          <a:p>
            <a:r>
              <a:rPr lang="en-ID" sz="2800">
                <a:latin typeface="Consolas" panose="020B0609020204030204" pitchFamily="49" charset="0"/>
              </a:rPr>
              <a:t>                        {{5,2,5},{1,1,1},{7,1,0}},</a:t>
            </a:r>
          </a:p>
          <a:p>
            <a:r>
              <a:rPr lang="en-ID" sz="2800">
                <a:latin typeface="Consolas" panose="020B0609020204030204" pitchFamily="49" charset="0"/>
              </a:rPr>
              <a:t>                        {{4,6,7},{4,5,4},{4,6,6}}};</a:t>
            </a:r>
          </a:p>
        </p:txBody>
      </p:sp>
    </p:spTree>
    <p:extLst>
      <p:ext uri="{BB962C8B-B14F-4D97-AF65-F5344CB8AC3E}">
        <p14:creationId xmlns:p14="http://schemas.microsoft.com/office/powerpoint/2010/main" val="4336314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D967-0DEF-48C2-958D-35C8B1AD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Quiz time: What's the output?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3E18E-848E-44F1-BDF4-6F7BD2D5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69</a:t>
            </a:fld>
            <a:endParaRPr lang="en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6B1874-D70F-4DFE-BBDC-C66615EBCC02}"/>
              </a:ext>
            </a:extLst>
          </p:cNvPr>
          <p:cNvSpPr/>
          <p:nvPr/>
        </p:nvSpPr>
        <p:spPr>
          <a:xfrm>
            <a:off x="646314" y="1389417"/>
            <a:ext cx="10899371" cy="48320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>
                <a:latin typeface="Consolas" panose="020B0609020204030204" pitchFamily="49" charset="0"/>
              </a:rPr>
              <a:t>int[][][] threeDArr1 = new int[3][3][3];</a:t>
            </a:r>
          </a:p>
          <a:p>
            <a:r>
              <a:rPr lang="en-ID" sz="2800">
                <a:latin typeface="Consolas" panose="020B0609020204030204" pitchFamily="49" charset="0"/>
              </a:rPr>
              <a:t>int[][][] threeDArr2 = {{{1,2,3},{3,2,1},{2,1,5}},</a:t>
            </a:r>
          </a:p>
          <a:p>
            <a:r>
              <a:rPr lang="en-ID" sz="2800">
                <a:latin typeface="Consolas" panose="020B0609020204030204" pitchFamily="49" charset="0"/>
              </a:rPr>
              <a:t>                        {{5,2,5},{1,1,1},{7,1,0}},</a:t>
            </a:r>
          </a:p>
          <a:p>
            <a:r>
              <a:rPr lang="en-ID" sz="2800">
                <a:latin typeface="Consolas" panose="020B0609020204030204" pitchFamily="49" charset="0"/>
              </a:rPr>
              <a:t>                        {{4,6,7},{4,5,4},{4,6,6}}};</a:t>
            </a:r>
            <a:br>
              <a:rPr lang="en-ID" sz="2800">
                <a:latin typeface="Consolas" panose="020B0609020204030204" pitchFamily="49" charset="0"/>
              </a:rPr>
            </a:br>
            <a:endParaRPr lang="en-ID" sz="2800">
              <a:latin typeface="Consolas" panose="020B0609020204030204" pitchFamily="49" charset="0"/>
            </a:endParaRPr>
          </a:p>
          <a:p>
            <a:r>
              <a:rPr lang="en-ID" sz="2800">
                <a:latin typeface="Consolas" panose="020B0609020204030204" pitchFamily="49" charset="0"/>
              </a:rPr>
              <a:t>System.out.println(threeDArr1[0][0][1]);        System.out.println(Arrays.toString(threeDArr1[0][0]));</a:t>
            </a:r>
          </a:p>
          <a:p>
            <a:r>
              <a:rPr lang="en-ID" sz="2800">
                <a:latin typeface="Consolas" panose="020B0609020204030204" pitchFamily="49" charset="0"/>
              </a:rPr>
              <a:t>System.out.println(threeDArr2[0][1][2]);</a:t>
            </a:r>
          </a:p>
          <a:p>
            <a:r>
              <a:rPr lang="en-ID" sz="2800">
                <a:latin typeface="Consolas" panose="020B0609020204030204" pitchFamily="49" charset="0"/>
              </a:rPr>
              <a:t>System.out.println(threeDArr2[2][1][1]);        System.out.println(Arrays.toString(threeDArr2[1][2]));     System.out.println(Arrays.toString(threeDArr2[0]));</a:t>
            </a:r>
          </a:p>
        </p:txBody>
      </p:sp>
      <p:pic>
        <p:nvPicPr>
          <p:cNvPr id="2050" name="Picture 2" descr="File:Rubik's cube scrambled.svg">
            <a:extLst>
              <a:ext uri="{FF2B5EF4-FFF2-40B4-BE49-F238E27FC236}">
                <a16:creationId xmlns:a16="http://schemas.microsoft.com/office/drawing/2014/main" id="{9266C555-C5B7-416D-91F3-98370C6EC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510" y="38561"/>
            <a:ext cx="1831570" cy="183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443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8432F-DB39-4EBA-A568-99616729D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Quiz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6B647-1B2C-4826-A7EA-A381048B7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D"/>
              <a:t>Create an array of 26 chars, and an array of 11 booleans!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34231-57A1-40B0-9E7B-16860B3E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171513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D967-0DEF-48C2-958D-35C8B1AD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Quiz time: What's the output?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3E18E-848E-44F1-BDF4-6F7BD2D5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70</a:t>
            </a:fld>
            <a:endParaRPr lang="en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6B1874-D70F-4DFE-BBDC-C66615EBCC02}"/>
              </a:ext>
            </a:extLst>
          </p:cNvPr>
          <p:cNvSpPr/>
          <p:nvPr/>
        </p:nvSpPr>
        <p:spPr>
          <a:xfrm>
            <a:off x="646314" y="1389417"/>
            <a:ext cx="10899371" cy="48320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>
                <a:latin typeface="Consolas" panose="020B0609020204030204" pitchFamily="49" charset="0"/>
              </a:rPr>
              <a:t>int[][][] threeDArr1 = new int[3][3][3];</a:t>
            </a:r>
          </a:p>
          <a:p>
            <a:r>
              <a:rPr lang="en-ID" sz="2800">
                <a:latin typeface="Consolas" panose="020B0609020204030204" pitchFamily="49" charset="0"/>
              </a:rPr>
              <a:t>int[][][] threeDArr2 = {{{1,2,3},{3,2,1},{2,1,5}},</a:t>
            </a:r>
          </a:p>
          <a:p>
            <a:r>
              <a:rPr lang="en-ID" sz="2800">
                <a:latin typeface="Consolas" panose="020B0609020204030204" pitchFamily="49" charset="0"/>
              </a:rPr>
              <a:t>                        {{5,2,5},{1,1,1},{7,1,0}},</a:t>
            </a:r>
          </a:p>
          <a:p>
            <a:r>
              <a:rPr lang="en-ID" sz="2800">
                <a:latin typeface="Consolas" panose="020B0609020204030204" pitchFamily="49" charset="0"/>
              </a:rPr>
              <a:t>                        {{4,6,7},{4,5,4},{4,6,6}}};</a:t>
            </a:r>
            <a:br>
              <a:rPr lang="en-ID" sz="2800">
                <a:latin typeface="Consolas" panose="020B0609020204030204" pitchFamily="49" charset="0"/>
              </a:rPr>
            </a:br>
            <a:endParaRPr lang="en-ID" sz="2800">
              <a:latin typeface="Consolas" panose="020B0609020204030204" pitchFamily="49" charset="0"/>
            </a:endParaRPr>
          </a:p>
          <a:p>
            <a:r>
              <a:rPr lang="en-ID" sz="2800">
                <a:latin typeface="Consolas" panose="020B0609020204030204" pitchFamily="49" charset="0"/>
              </a:rPr>
              <a:t>System.out.println(threeDArr1[0][0][1]);        System.out.println(Arrays.toString(threeDArr1[0][0]));</a:t>
            </a:r>
          </a:p>
          <a:p>
            <a:r>
              <a:rPr lang="en-ID" sz="2800">
                <a:latin typeface="Consolas" panose="020B0609020204030204" pitchFamily="49" charset="0"/>
              </a:rPr>
              <a:t>System.out.println(threeDArr2[0][1][2]);</a:t>
            </a:r>
          </a:p>
          <a:p>
            <a:r>
              <a:rPr lang="en-ID" sz="2800">
                <a:latin typeface="Consolas" panose="020B0609020204030204" pitchFamily="49" charset="0"/>
              </a:rPr>
              <a:t>System.out.println(threeDArr2[2][1][1]);        System.out.println(Arrays.toString(threeDArr2[1][2]));     System.out.println(Arrays.toString(threeDArr2[0]));</a:t>
            </a:r>
          </a:p>
        </p:txBody>
      </p:sp>
      <p:pic>
        <p:nvPicPr>
          <p:cNvPr id="2050" name="Picture 2" descr="File:Rubik's cube scrambled.svg">
            <a:extLst>
              <a:ext uri="{FF2B5EF4-FFF2-40B4-BE49-F238E27FC236}">
                <a16:creationId xmlns:a16="http://schemas.microsoft.com/office/drawing/2014/main" id="{9266C555-C5B7-416D-91F3-98370C6EC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510" y="38561"/>
            <a:ext cx="1831570" cy="183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C4199C-7A84-4DB9-9B9C-B94169B079E3}"/>
              </a:ext>
            </a:extLst>
          </p:cNvPr>
          <p:cNvSpPr/>
          <p:nvPr/>
        </p:nvSpPr>
        <p:spPr>
          <a:xfrm>
            <a:off x="2249977" y="2035748"/>
            <a:ext cx="7692044" cy="3539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3200" b="1"/>
              <a:t>Output:</a:t>
            </a:r>
          </a:p>
          <a:p>
            <a:r>
              <a:rPr lang="en-ID" sz="3200"/>
              <a:t>0</a:t>
            </a:r>
          </a:p>
          <a:p>
            <a:r>
              <a:rPr lang="en-ID" sz="3200"/>
              <a:t>[0, 0, 0]</a:t>
            </a:r>
          </a:p>
          <a:p>
            <a:r>
              <a:rPr lang="en-ID" sz="3200"/>
              <a:t>1</a:t>
            </a:r>
          </a:p>
          <a:p>
            <a:r>
              <a:rPr lang="en-ID" sz="3200"/>
              <a:t>5</a:t>
            </a:r>
          </a:p>
          <a:p>
            <a:r>
              <a:rPr lang="en-ID" sz="3200"/>
              <a:t>[7, 1, 0]</a:t>
            </a:r>
          </a:p>
          <a:p>
            <a:r>
              <a:rPr lang="en-ID" sz="3200"/>
              <a:t>[[I@3ac3fd8b, [I@5594a1b5, [I@6a5fc7f7]</a:t>
            </a:r>
          </a:p>
        </p:txBody>
      </p:sp>
    </p:spTree>
    <p:extLst>
      <p:ext uri="{BB962C8B-B14F-4D97-AF65-F5344CB8AC3E}">
        <p14:creationId xmlns:p14="http://schemas.microsoft.com/office/powerpoint/2010/main" val="28001081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D967-0DEF-48C2-958D-35C8B1AD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4-D arrays and more..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3E18E-848E-44F1-BDF4-6F7BD2D5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71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064071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D967-0DEF-48C2-958D-35C8B1AD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4-D arrays and more..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3E18E-848E-44F1-BDF4-6F7BD2D5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72</a:t>
            </a:fld>
            <a:endParaRPr lang="en-ID"/>
          </a:p>
        </p:txBody>
      </p:sp>
      <p:pic>
        <p:nvPicPr>
          <p:cNvPr id="15362" name="Picture 2" descr="Atomic Bomb, Mushroom Cloud, Explosion">
            <a:extLst>
              <a:ext uri="{FF2B5EF4-FFF2-40B4-BE49-F238E27FC236}">
                <a16:creationId xmlns:a16="http://schemas.microsoft.com/office/drawing/2014/main" id="{803B10D5-983A-4233-B8EF-0D7D95F86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113" y="1544498"/>
            <a:ext cx="3945774" cy="495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9241BD-979F-4D19-86E5-D14F1E48EE49}"/>
              </a:ext>
            </a:extLst>
          </p:cNvPr>
          <p:cNvSpPr txBox="1"/>
          <p:nvPr/>
        </p:nvSpPr>
        <p:spPr>
          <a:xfrm>
            <a:off x="8270580" y="5833130"/>
            <a:ext cx="1162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800"/>
              <a:t>Boom!</a:t>
            </a:r>
          </a:p>
        </p:txBody>
      </p:sp>
    </p:spTree>
    <p:extLst>
      <p:ext uri="{BB962C8B-B14F-4D97-AF65-F5344CB8AC3E}">
        <p14:creationId xmlns:p14="http://schemas.microsoft.com/office/powerpoint/2010/main" val="33174626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5FC9-0E51-4E7F-9152-87A1324D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ArrayList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0615A-F2B9-4ABA-97AA-5BEF3D3BF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sz="3600"/>
              <a:t>So far our arrays are of </a:t>
            </a:r>
            <a:r>
              <a:rPr lang="en-ID" sz="3600" b="1">
                <a:solidFill>
                  <a:srgbClr val="FF0000"/>
                </a:solidFill>
              </a:rPr>
              <a:t>fixed-size</a:t>
            </a:r>
            <a:r>
              <a:rPr lang="en-ID" sz="3600"/>
              <a:t>.</a:t>
            </a:r>
          </a:p>
          <a:p>
            <a:r>
              <a:rPr lang="en-ID" sz="3600"/>
              <a:t>Can be a limitation when we need to store things with no predefined size.</a:t>
            </a:r>
          </a:p>
          <a:p>
            <a:r>
              <a:rPr lang="en-ID" sz="3600"/>
              <a:t>Thankfully, Java has provided </a:t>
            </a:r>
            <a:r>
              <a:rPr lang="en-ID" sz="3600" b="1">
                <a:solidFill>
                  <a:schemeClr val="accent6"/>
                </a:solidFill>
              </a:rPr>
              <a:t>ArrayList</a:t>
            </a:r>
            <a:r>
              <a:rPr lang="en-ID" sz="3600"/>
              <a:t> to make our programming lives easier:</a:t>
            </a:r>
          </a:p>
          <a:p>
            <a:pPr lvl="1"/>
            <a:r>
              <a:rPr lang="en-ID" sz="3200"/>
              <a:t>Flexible size.</a:t>
            </a:r>
          </a:p>
          <a:p>
            <a:pPr lvl="1"/>
            <a:r>
              <a:rPr lang="en-ID" sz="3200"/>
              <a:t>Can store any kind of objects.</a:t>
            </a:r>
          </a:p>
          <a:p>
            <a:pPr lvl="1"/>
            <a:r>
              <a:rPr lang="en-ID" sz="3200"/>
              <a:t>Comes with a set of useful methods to work with.</a:t>
            </a:r>
          </a:p>
          <a:p>
            <a:pPr lvl="1"/>
            <a:endParaRPr lang="en-ID" sz="3200"/>
          </a:p>
          <a:p>
            <a:pPr lvl="1"/>
            <a:endParaRPr lang="en-ID" sz="3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71E35-EDD0-46C1-9A99-DD66EC01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73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166514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5FC9-0E51-4E7F-9152-87A1324D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Declaring and creating ArrayList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0615A-F2B9-4ABA-97AA-5BEF3D3BF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571" y="1575594"/>
            <a:ext cx="10515600" cy="489585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ID" sz="3600"/>
              <a:t>First things first, import the ArrayList class: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D">
                <a:highlight>
                  <a:srgbClr val="FFFF00"/>
                </a:highlight>
                <a:latin typeface="Consolas" panose="020B0609020204030204" pitchFamily="49" charset="0"/>
              </a:rPr>
              <a:t>import java.util.ArrayList;</a:t>
            </a:r>
          </a:p>
          <a:p>
            <a:pPr>
              <a:lnSpc>
                <a:spcPct val="150000"/>
              </a:lnSpc>
            </a:pPr>
            <a:r>
              <a:rPr lang="en-ID" sz="3200"/>
              <a:t>Then, we create an ArrayList, like this: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D">
                <a:highlight>
                  <a:srgbClr val="FFFF00"/>
                </a:highlight>
                <a:latin typeface="Consolas" panose="020B0609020204030204" pitchFamily="49" charset="0"/>
              </a:rPr>
              <a:t>ArrayList lst = new ArrayList();</a:t>
            </a:r>
            <a:endParaRPr lang="en-ID" sz="3200"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pPr>
              <a:lnSpc>
                <a:spcPct val="150000"/>
              </a:lnSpc>
            </a:pPr>
            <a:r>
              <a:rPr lang="en-ID" sz="3200"/>
              <a:t>Or like this, only if </a:t>
            </a:r>
            <a:r>
              <a:rPr lang="en-ID" sz="3200" b="1">
                <a:solidFill>
                  <a:schemeClr val="accent6"/>
                </a:solidFill>
              </a:rPr>
              <a:t>you know the type</a:t>
            </a:r>
            <a:r>
              <a:rPr lang="en-ID" sz="3200"/>
              <a:t> of objects to be put in: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D">
                <a:highlight>
                  <a:srgbClr val="FFFF00"/>
                </a:highlight>
                <a:latin typeface="Consolas" panose="020B0609020204030204" pitchFamily="49" charset="0"/>
              </a:rPr>
              <a:t>ArrayList&lt;T&gt; lst = new ArrayList&lt;T&gt;();</a:t>
            </a:r>
            <a:endParaRPr lang="en-ID" sz="3200"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ID" sz="3200"/>
              <a:t>where T is a type (Integer, Double, String, etc).</a:t>
            </a:r>
          </a:p>
          <a:p>
            <a:pPr marL="0" indent="0">
              <a:lnSpc>
                <a:spcPct val="150000"/>
              </a:lnSpc>
              <a:buNone/>
            </a:pPr>
            <a:endParaRPr lang="en-ID" sz="3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71E35-EDD0-46C1-9A99-DD66EC01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74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68080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5FC9-0E51-4E7F-9152-87A1324D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ArrayList example (1)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71E35-EDD0-46C1-9A99-DD66EC01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75</a:t>
            </a:fld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9A70B-9AD6-4F45-B395-81BC4DAEB7BC}"/>
              </a:ext>
            </a:extLst>
          </p:cNvPr>
          <p:cNvSpPr/>
          <p:nvPr/>
        </p:nvSpPr>
        <p:spPr>
          <a:xfrm>
            <a:off x="667789" y="1498938"/>
            <a:ext cx="10856422" cy="31085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>
                <a:latin typeface="Consolas" panose="020B0609020204030204" pitchFamily="49" charset="0"/>
              </a:rPr>
              <a:t>ArrayList&lt;String&gt; todoList = new ArrayList&lt;String&gt;();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todoList.add("Eat");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todoList.add("Pray");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todoList.add("Code");</a:t>
            </a:r>
          </a:p>
          <a:p>
            <a:r>
              <a:rPr lang="en-ID" sz="2800">
                <a:latin typeface="Consolas" panose="020B0609020204030204" pitchFamily="49" charset="0"/>
              </a:rPr>
              <a:t>System.out.println(todoList.get(2));</a:t>
            </a:r>
          </a:p>
          <a:p>
            <a:r>
              <a:rPr lang="en-ID" sz="2800">
                <a:latin typeface="Consolas" panose="020B0609020204030204" pitchFamily="49" charset="0"/>
              </a:rPr>
              <a:t>System.out.println(todoList);</a:t>
            </a:r>
          </a:p>
          <a:p>
            <a:r>
              <a:rPr lang="en-ID" sz="2800">
                <a:latin typeface="Consolas" panose="020B0609020204030204" pitchFamily="49" charset="0"/>
              </a:rPr>
              <a:t>System.out.println(todoList.size());</a:t>
            </a:r>
          </a:p>
        </p:txBody>
      </p:sp>
    </p:spTree>
    <p:extLst>
      <p:ext uri="{BB962C8B-B14F-4D97-AF65-F5344CB8AC3E}">
        <p14:creationId xmlns:p14="http://schemas.microsoft.com/office/powerpoint/2010/main" val="17801713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5FC9-0E51-4E7F-9152-87A1324D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ArrayList example (1)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71E35-EDD0-46C1-9A99-DD66EC01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76</a:t>
            </a:fld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9A70B-9AD6-4F45-B395-81BC4DAEB7BC}"/>
              </a:ext>
            </a:extLst>
          </p:cNvPr>
          <p:cNvSpPr/>
          <p:nvPr/>
        </p:nvSpPr>
        <p:spPr>
          <a:xfrm>
            <a:off x="667789" y="1498938"/>
            <a:ext cx="10856422" cy="31085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>
                <a:latin typeface="Consolas" panose="020B0609020204030204" pitchFamily="49" charset="0"/>
              </a:rPr>
              <a:t>ArrayList&lt;String&gt; todoList = new ArrayList&lt;String&gt;();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todoList.add("Eat");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todoList.add("Pray");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todoList.add("Code");</a:t>
            </a:r>
          </a:p>
          <a:p>
            <a:r>
              <a:rPr lang="en-ID" sz="2800">
                <a:latin typeface="Consolas" panose="020B0609020204030204" pitchFamily="49" charset="0"/>
              </a:rPr>
              <a:t>System.out.println(todoList.get(2));</a:t>
            </a:r>
          </a:p>
          <a:p>
            <a:r>
              <a:rPr lang="en-ID" sz="2800">
                <a:latin typeface="Consolas" panose="020B0609020204030204" pitchFamily="49" charset="0"/>
              </a:rPr>
              <a:t>System.out.println(todoList);</a:t>
            </a:r>
          </a:p>
          <a:p>
            <a:r>
              <a:rPr lang="en-ID" sz="2800">
                <a:latin typeface="Consolas" panose="020B0609020204030204" pitchFamily="49" charset="0"/>
              </a:rPr>
              <a:t>System.out.println(todoList.size());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64849F-CC91-497F-AF8A-7FCA50762940}"/>
              </a:ext>
            </a:extLst>
          </p:cNvPr>
          <p:cNvSpPr/>
          <p:nvPr/>
        </p:nvSpPr>
        <p:spPr>
          <a:xfrm>
            <a:off x="667789" y="4723030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D" sz="3200" b="1"/>
              <a:t>Output:</a:t>
            </a:r>
          </a:p>
          <a:p>
            <a:r>
              <a:rPr lang="en-ID" sz="3200"/>
              <a:t>Code</a:t>
            </a:r>
          </a:p>
          <a:p>
            <a:r>
              <a:rPr lang="en-ID" sz="3200"/>
              <a:t>[Eat, Pray, Code]</a:t>
            </a:r>
          </a:p>
          <a:p>
            <a:r>
              <a:rPr lang="en-ID" sz="320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087131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5FC9-0E51-4E7F-9152-87A1324D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ArrayList example (2)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71E35-EDD0-46C1-9A99-DD66EC01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77</a:t>
            </a:fld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9A70B-9AD6-4F45-B395-81BC4DAEB7BC}"/>
              </a:ext>
            </a:extLst>
          </p:cNvPr>
          <p:cNvSpPr/>
          <p:nvPr/>
        </p:nvSpPr>
        <p:spPr>
          <a:xfrm>
            <a:off x="667789" y="1498938"/>
            <a:ext cx="10856422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>
                <a:latin typeface="Consolas" panose="020B0609020204030204" pitchFamily="49" charset="0"/>
              </a:rPr>
              <a:t>ArrayList&lt;String&gt; todoList = new ArrayList&lt;String&gt;();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todoList.add("Eat");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todoList.add("Pray");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todoList.add("Code");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todoList.remove(2);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todoList.add("Game");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todoList.remove("Eat");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todoList.add(1,"Coffee");</a:t>
            </a:r>
          </a:p>
          <a:p>
            <a:r>
              <a:rPr lang="en-ID" sz="2800">
                <a:latin typeface="Consolas" panose="020B0609020204030204" pitchFamily="49" charset="0"/>
              </a:rPr>
              <a:t>System.out.println(todoList);</a:t>
            </a:r>
          </a:p>
        </p:txBody>
      </p:sp>
    </p:spTree>
    <p:extLst>
      <p:ext uri="{BB962C8B-B14F-4D97-AF65-F5344CB8AC3E}">
        <p14:creationId xmlns:p14="http://schemas.microsoft.com/office/powerpoint/2010/main" val="36553976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5FC9-0E51-4E7F-9152-87A1324D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ArrayList example (2)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71E35-EDD0-46C1-9A99-DD66EC01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78</a:t>
            </a:fld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9A70B-9AD6-4F45-B395-81BC4DAEB7BC}"/>
              </a:ext>
            </a:extLst>
          </p:cNvPr>
          <p:cNvSpPr/>
          <p:nvPr/>
        </p:nvSpPr>
        <p:spPr>
          <a:xfrm>
            <a:off x="667789" y="1498938"/>
            <a:ext cx="10856422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>
                <a:latin typeface="Consolas" panose="020B0609020204030204" pitchFamily="49" charset="0"/>
              </a:rPr>
              <a:t>ArrayList&lt;String&gt; todoList = new ArrayList&lt;String&gt;();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todoList.add("Eat");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todoList.add("Pray");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todoList.add("Code");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todoList.remove(2);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todoList.add("Game");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todoList.remove("Eat");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todoList.add(1,"Coffee");</a:t>
            </a:r>
          </a:p>
          <a:p>
            <a:r>
              <a:rPr lang="en-ID" sz="2800">
                <a:latin typeface="Consolas" panose="020B0609020204030204" pitchFamily="49" charset="0"/>
              </a:rPr>
              <a:t>System.out.println(todoList);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64849F-CC91-497F-AF8A-7FCA50762940}"/>
              </a:ext>
            </a:extLst>
          </p:cNvPr>
          <p:cNvSpPr/>
          <p:nvPr/>
        </p:nvSpPr>
        <p:spPr>
          <a:xfrm>
            <a:off x="667789" y="553876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D" sz="2800" b="1"/>
              <a:t>Output:</a:t>
            </a:r>
          </a:p>
          <a:p>
            <a:r>
              <a:rPr lang="en-ID" sz="2800"/>
              <a:t>[Pray, Coffee, Game]</a:t>
            </a:r>
          </a:p>
        </p:txBody>
      </p:sp>
    </p:spTree>
    <p:extLst>
      <p:ext uri="{BB962C8B-B14F-4D97-AF65-F5344CB8AC3E}">
        <p14:creationId xmlns:p14="http://schemas.microsoft.com/office/powerpoint/2010/main" val="21334803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5FC9-0E51-4E7F-9152-87A1324D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ArrayList example (3)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71E35-EDD0-46C1-9A99-DD66EC01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79</a:t>
            </a:fld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9A70B-9AD6-4F45-B395-81BC4DAEB7BC}"/>
              </a:ext>
            </a:extLst>
          </p:cNvPr>
          <p:cNvSpPr/>
          <p:nvPr/>
        </p:nvSpPr>
        <p:spPr>
          <a:xfrm>
            <a:off x="667789" y="1498938"/>
            <a:ext cx="10856422" cy="3539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>
                <a:latin typeface="Consolas" panose="020B0609020204030204" pitchFamily="49" charset="0"/>
              </a:rPr>
              <a:t>ArrayList&lt;String&gt; todoList = new ArrayList&lt;String&gt;();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todoList.add("Eat");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todoList.add("Pray");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todoList.add("Code");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todoList.set(2,"Love");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todoList.set(0,"Shopping");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todoList.set(2,"Code");</a:t>
            </a:r>
          </a:p>
          <a:p>
            <a:r>
              <a:rPr lang="en-ID" sz="2800">
                <a:latin typeface="Consolas" panose="020B0609020204030204" pitchFamily="49" charset="0"/>
              </a:rPr>
              <a:t>System.out.println(todoList);</a:t>
            </a:r>
          </a:p>
        </p:txBody>
      </p:sp>
    </p:spTree>
    <p:extLst>
      <p:ext uri="{BB962C8B-B14F-4D97-AF65-F5344CB8AC3E}">
        <p14:creationId xmlns:p14="http://schemas.microsoft.com/office/powerpoint/2010/main" val="4246687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8432F-DB39-4EBA-A568-99616729D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Quiz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6B647-1B2C-4826-A7EA-A381048B7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D"/>
              <a:t>Create an array of 26 chars, and an array of 11 booleans!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3AE3EA-535C-4EFE-A036-8448C5297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286" y="2758365"/>
            <a:ext cx="8255428" cy="134127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A49F21-324D-46DB-AC7B-48646C18F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926178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5FC9-0E51-4E7F-9152-87A1324D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ArrayList example (3)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71E35-EDD0-46C1-9A99-DD66EC01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80</a:t>
            </a:fld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9A70B-9AD6-4F45-B395-81BC4DAEB7BC}"/>
              </a:ext>
            </a:extLst>
          </p:cNvPr>
          <p:cNvSpPr/>
          <p:nvPr/>
        </p:nvSpPr>
        <p:spPr>
          <a:xfrm>
            <a:off x="667789" y="1498938"/>
            <a:ext cx="10856422" cy="3539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>
                <a:latin typeface="Consolas" panose="020B0609020204030204" pitchFamily="49" charset="0"/>
              </a:rPr>
              <a:t>ArrayList&lt;String&gt; todoList = new ArrayList&lt;String&gt;();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todoList.add("Eat");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todoList.add("Pray");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todoList.add("Code");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todoList.set(2,"Love");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todoList.set(0,"Shopping");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todoList.set(2,"Code");</a:t>
            </a:r>
          </a:p>
          <a:p>
            <a:r>
              <a:rPr lang="en-ID" sz="2800">
                <a:latin typeface="Consolas" panose="020B0609020204030204" pitchFamily="49" charset="0"/>
              </a:rPr>
              <a:t>System.out.println(todoList);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64849F-CC91-497F-AF8A-7FCA50762940}"/>
              </a:ext>
            </a:extLst>
          </p:cNvPr>
          <p:cNvSpPr/>
          <p:nvPr/>
        </p:nvSpPr>
        <p:spPr>
          <a:xfrm>
            <a:off x="667789" y="553876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D" sz="2800" b="1"/>
              <a:t>Output:</a:t>
            </a:r>
          </a:p>
          <a:p>
            <a:r>
              <a:rPr lang="en-ID" sz="2800"/>
              <a:t>[Shopping, Pray, Code]</a:t>
            </a:r>
          </a:p>
        </p:txBody>
      </p:sp>
    </p:spTree>
    <p:extLst>
      <p:ext uri="{BB962C8B-B14F-4D97-AF65-F5344CB8AC3E}">
        <p14:creationId xmlns:p14="http://schemas.microsoft.com/office/powerpoint/2010/main" val="10181183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5FC9-0E51-4E7F-9152-87A1324D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ArrayList example (4)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71E35-EDD0-46C1-9A99-DD66EC01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81</a:t>
            </a:fld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9A70B-9AD6-4F45-B395-81BC4DAEB7BC}"/>
              </a:ext>
            </a:extLst>
          </p:cNvPr>
          <p:cNvSpPr/>
          <p:nvPr/>
        </p:nvSpPr>
        <p:spPr>
          <a:xfrm>
            <a:off x="667789" y="1498938"/>
            <a:ext cx="10856422" cy="3539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>
                <a:latin typeface="Consolas" panose="020B0609020204030204" pitchFamily="49" charset="0"/>
              </a:rPr>
              <a:t>ArrayList&lt;String&gt; todoList = new ArrayList&lt;String&gt;();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todoList.add("Eat");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todoList.add("Pray");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todoList.add("Code");</a:t>
            </a:r>
          </a:p>
          <a:p>
            <a:r>
              <a:rPr lang="en-ID" sz="2800">
                <a:latin typeface="Consolas" panose="020B0609020204030204" pitchFamily="49" charset="0"/>
              </a:rPr>
              <a:t>System.out.println(todoList.indexOf("Pray"));</a:t>
            </a:r>
          </a:p>
          <a:p>
            <a:r>
              <a:rPr lang="en-ID" sz="2800">
                <a:latin typeface="Consolas" panose="020B0609020204030204" pitchFamily="49" charset="0"/>
              </a:rPr>
              <a:t>System.out.println(todoList.indexOf("Sleep"));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todoList.clear();</a:t>
            </a:r>
          </a:p>
          <a:p>
            <a:r>
              <a:rPr lang="en-ID" sz="2800">
                <a:latin typeface="Consolas" panose="020B0609020204030204" pitchFamily="49" charset="0"/>
              </a:rPr>
              <a:t>System.out.println(todoList);</a:t>
            </a:r>
          </a:p>
        </p:txBody>
      </p:sp>
    </p:spTree>
    <p:extLst>
      <p:ext uri="{BB962C8B-B14F-4D97-AF65-F5344CB8AC3E}">
        <p14:creationId xmlns:p14="http://schemas.microsoft.com/office/powerpoint/2010/main" val="4549420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5FC9-0E51-4E7F-9152-87A1324D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ArrayList example (4)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71E35-EDD0-46C1-9A99-DD66EC01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82</a:t>
            </a:fld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9A70B-9AD6-4F45-B395-81BC4DAEB7BC}"/>
              </a:ext>
            </a:extLst>
          </p:cNvPr>
          <p:cNvSpPr/>
          <p:nvPr/>
        </p:nvSpPr>
        <p:spPr>
          <a:xfrm>
            <a:off x="667789" y="1498938"/>
            <a:ext cx="10856422" cy="3539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>
                <a:latin typeface="Consolas" panose="020B0609020204030204" pitchFamily="49" charset="0"/>
              </a:rPr>
              <a:t>ArrayList&lt;String&gt; todoList = new ArrayList&lt;String&gt;();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todoList.add("Eat");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todoList.add("Pray");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todoList.add("Code");</a:t>
            </a:r>
          </a:p>
          <a:p>
            <a:r>
              <a:rPr lang="en-ID" sz="2800">
                <a:latin typeface="Consolas" panose="020B0609020204030204" pitchFamily="49" charset="0"/>
              </a:rPr>
              <a:t>System.out.println(todoList.indexOf("Pray"));</a:t>
            </a:r>
          </a:p>
          <a:p>
            <a:r>
              <a:rPr lang="en-ID" sz="2800">
                <a:latin typeface="Consolas" panose="020B0609020204030204" pitchFamily="49" charset="0"/>
              </a:rPr>
              <a:t>System.out.println(todoList.indexOf("Sleep"));</a:t>
            </a:r>
          </a:p>
          <a:p>
            <a:r>
              <a:rPr lang="en-ID" sz="2800">
                <a:latin typeface="Consolas" panose="020B0609020204030204" pitchFamily="49" charset="0"/>
              </a:rPr>
              <a:t>todoList.clear();</a:t>
            </a:r>
          </a:p>
          <a:p>
            <a:r>
              <a:rPr lang="en-ID" sz="2800">
                <a:latin typeface="Consolas" panose="020B0609020204030204" pitchFamily="49" charset="0"/>
              </a:rPr>
              <a:t>System.out.println(todoList);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64849F-CC91-497F-AF8A-7FCA50762940}"/>
              </a:ext>
            </a:extLst>
          </p:cNvPr>
          <p:cNvSpPr/>
          <p:nvPr/>
        </p:nvSpPr>
        <p:spPr>
          <a:xfrm>
            <a:off x="667789" y="5042118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D" sz="2800" b="1"/>
              <a:t>Output:</a:t>
            </a:r>
          </a:p>
          <a:p>
            <a:r>
              <a:rPr lang="en-ID" sz="2800"/>
              <a:t>1</a:t>
            </a:r>
          </a:p>
          <a:p>
            <a:r>
              <a:rPr lang="en-ID" sz="2800"/>
              <a:t>-1</a:t>
            </a:r>
          </a:p>
          <a:p>
            <a:r>
              <a:rPr lang="en-ID" sz="2800"/>
              <a:t>[]</a:t>
            </a:r>
          </a:p>
        </p:txBody>
      </p:sp>
    </p:spTree>
    <p:extLst>
      <p:ext uri="{BB962C8B-B14F-4D97-AF65-F5344CB8AC3E}">
        <p14:creationId xmlns:p14="http://schemas.microsoft.com/office/powerpoint/2010/main" val="34052150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5FC9-0E51-4E7F-9152-87A1324D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Copying array to ArrayList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71E35-EDD0-46C1-9A99-DD66EC01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83</a:t>
            </a:fld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9A70B-9AD6-4F45-B395-81BC4DAEB7BC}"/>
              </a:ext>
            </a:extLst>
          </p:cNvPr>
          <p:cNvSpPr/>
          <p:nvPr/>
        </p:nvSpPr>
        <p:spPr>
          <a:xfrm>
            <a:off x="667789" y="1498938"/>
            <a:ext cx="10856422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>
                <a:latin typeface="Consolas" panose="020B0609020204030204" pitchFamily="49" charset="0"/>
              </a:rPr>
              <a:t>int[] arr =  {3,1,3};</a:t>
            </a:r>
          </a:p>
          <a:p>
            <a:r>
              <a:rPr lang="en-ID" sz="2800">
                <a:latin typeface="Consolas" panose="020B0609020204030204" pitchFamily="49" charset="0"/>
              </a:rPr>
              <a:t>ArrayList&lt;Integer&gt; lst = new ArrayList&lt;Integer&gt;();</a:t>
            </a:r>
          </a:p>
          <a:p>
            <a:r>
              <a:rPr lang="en-ID" sz="2800">
                <a:latin typeface="Consolas" panose="020B0609020204030204" pitchFamily="49" charset="0"/>
              </a:rPr>
              <a:t>for(int i = 0; i &lt; arr.length; i++)</a:t>
            </a:r>
          </a:p>
          <a:p>
            <a:r>
              <a:rPr lang="en-ID" sz="2800">
                <a:latin typeface="Consolas" panose="020B0609020204030204" pitchFamily="49" charset="0"/>
              </a:rPr>
              <a:t>   lst.add(arr[i]);</a:t>
            </a:r>
          </a:p>
          <a:p>
            <a:r>
              <a:rPr lang="en-ID" sz="2800">
                <a:latin typeface="Consolas" panose="020B0609020204030204" pitchFamily="49" charset="0"/>
              </a:rPr>
              <a:t>System.out.println(lst);</a:t>
            </a:r>
          </a:p>
        </p:txBody>
      </p:sp>
    </p:spTree>
    <p:extLst>
      <p:ext uri="{BB962C8B-B14F-4D97-AF65-F5344CB8AC3E}">
        <p14:creationId xmlns:p14="http://schemas.microsoft.com/office/powerpoint/2010/main" val="1058885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5FC9-0E51-4E7F-9152-87A1324D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Copying array to ArrayList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71E35-EDD0-46C1-9A99-DD66EC01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84</a:t>
            </a:fld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9A70B-9AD6-4F45-B395-81BC4DAEB7BC}"/>
              </a:ext>
            </a:extLst>
          </p:cNvPr>
          <p:cNvSpPr/>
          <p:nvPr/>
        </p:nvSpPr>
        <p:spPr>
          <a:xfrm>
            <a:off x="667789" y="1498938"/>
            <a:ext cx="10856422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>
                <a:latin typeface="Consolas" panose="020B0609020204030204" pitchFamily="49" charset="0"/>
              </a:rPr>
              <a:t>int[] arr =  {3,1,3};</a:t>
            </a:r>
          </a:p>
          <a:p>
            <a:r>
              <a:rPr lang="en-ID" sz="2800">
                <a:latin typeface="Consolas" panose="020B0609020204030204" pitchFamily="49" charset="0"/>
              </a:rPr>
              <a:t>ArrayList&lt;Integer&gt; lst = new ArrayList&lt;Integer&gt;();</a:t>
            </a:r>
          </a:p>
          <a:p>
            <a:r>
              <a:rPr lang="en-ID" sz="2800">
                <a:latin typeface="Consolas" panose="020B0609020204030204" pitchFamily="49" charset="0"/>
              </a:rPr>
              <a:t>for(int i = 0; i &lt; arr.length; i++)</a:t>
            </a:r>
          </a:p>
          <a:p>
            <a:r>
              <a:rPr lang="en-ID" sz="2800">
                <a:latin typeface="Consolas" panose="020B0609020204030204" pitchFamily="49" charset="0"/>
              </a:rPr>
              <a:t>   lst.add(arr[i]);</a:t>
            </a:r>
          </a:p>
          <a:p>
            <a:r>
              <a:rPr lang="en-ID" sz="2800">
                <a:latin typeface="Consolas" panose="020B0609020204030204" pitchFamily="49" charset="0"/>
              </a:rPr>
              <a:t>System.out.println(lst);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64849F-CC91-497F-AF8A-7FCA50762940}"/>
              </a:ext>
            </a:extLst>
          </p:cNvPr>
          <p:cNvSpPr/>
          <p:nvPr/>
        </p:nvSpPr>
        <p:spPr>
          <a:xfrm>
            <a:off x="667789" y="392541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D" sz="2800" b="1"/>
              <a:t>Output:</a:t>
            </a:r>
          </a:p>
          <a:p>
            <a:r>
              <a:rPr lang="en-ID" sz="2800"/>
              <a:t>[3,1,3]</a:t>
            </a:r>
          </a:p>
        </p:txBody>
      </p:sp>
    </p:spTree>
    <p:extLst>
      <p:ext uri="{BB962C8B-B14F-4D97-AF65-F5344CB8AC3E}">
        <p14:creationId xmlns:p14="http://schemas.microsoft.com/office/powerpoint/2010/main" val="40410243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5FC9-0E51-4E7F-9152-87A1324D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Copying array to ArrayList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71E35-EDD0-46C1-9A99-DD66EC01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85</a:t>
            </a:fld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9A70B-9AD6-4F45-B395-81BC4DAEB7BC}"/>
              </a:ext>
            </a:extLst>
          </p:cNvPr>
          <p:cNvSpPr/>
          <p:nvPr/>
        </p:nvSpPr>
        <p:spPr>
          <a:xfrm>
            <a:off x="667789" y="1498938"/>
            <a:ext cx="10856422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>
                <a:latin typeface="Consolas" panose="020B0609020204030204" pitchFamily="49" charset="0"/>
              </a:rPr>
              <a:t>int[] arr =  {3,1,3};</a:t>
            </a:r>
          </a:p>
          <a:p>
            <a:r>
              <a:rPr lang="en-ID" sz="2800">
                <a:latin typeface="Consolas" panose="020B0609020204030204" pitchFamily="49" charset="0"/>
              </a:rPr>
              <a:t>ArrayList&lt;Integer&gt; lst = new ArrayList&lt;Integer&gt;();</a:t>
            </a:r>
          </a:p>
          <a:p>
            <a:r>
              <a:rPr lang="en-ID" sz="2800">
                <a:latin typeface="Consolas" panose="020B0609020204030204" pitchFamily="49" charset="0"/>
              </a:rPr>
              <a:t>for(int i = 0; i &lt; arr.length; i++)</a:t>
            </a:r>
          </a:p>
          <a:p>
            <a:r>
              <a:rPr lang="en-ID" sz="2800">
                <a:latin typeface="Consolas" panose="020B0609020204030204" pitchFamily="49" charset="0"/>
              </a:rPr>
              <a:t>   lst.add(arr[i]);</a:t>
            </a:r>
          </a:p>
          <a:p>
            <a:r>
              <a:rPr lang="en-ID" sz="2800">
                <a:latin typeface="Consolas" panose="020B0609020204030204" pitchFamily="49" charset="0"/>
              </a:rPr>
              <a:t>System.out.println(lst);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64849F-CC91-497F-AF8A-7FCA50762940}"/>
              </a:ext>
            </a:extLst>
          </p:cNvPr>
          <p:cNvSpPr/>
          <p:nvPr/>
        </p:nvSpPr>
        <p:spPr>
          <a:xfrm>
            <a:off x="667789" y="392541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D" sz="2800" b="1"/>
              <a:t>Output:</a:t>
            </a:r>
          </a:p>
          <a:p>
            <a:r>
              <a:rPr lang="en-ID" sz="2800"/>
              <a:t>[3,1,3]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67FEE51-A3AD-4BB3-9D2F-720D32D69033}"/>
              </a:ext>
            </a:extLst>
          </p:cNvPr>
          <p:cNvCxnSpPr>
            <a:cxnSpLocks/>
          </p:cNvCxnSpPr>
          <p:nvPr/>
        </p:nvCxnSpPr>
        <p:spPr>
          <a:xfrm>
            <a:off x="3557847" y="3308465"/>
            <a:ext cx="1463040" cy="895729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5E87E1A-AC51-43A9-BCC7-A27AC0C9D96D}"/>
              </a:ext>
            </a:extLst>
          </p:cNvPr>
          <p:cNvSpPr txBox="1"/>
          <p:nvPr/>
        </p:nvSpPr>
        <p:spPr>
          <a:xfrm>
            <a:off x="4868209" y="4402466"/>
            <a:ext cx="7351500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ID" sz="2400" b="1"/>
              <a:t>Auto-Boxing: Automatically convert from primitive type </a:t>
            </a:r>
            <a:br>
              <a:rPr lang="en-ID" sz="2400" b="1"/>
            </a:br>
            <a:r>
              <a:rPr lang="en-ID" sz="2400" b="1"/>
              <a:t>to object type (via wrapper class), here, it's from </a:t>
            </a:r>
            <a:br>
              <a:rPr lang="en-ID" sz="2400" b="1"/>
            </a:br>
            <a:r>
              <a:rPr lang="en-ID" sz="2400" b="1"/>
              <a:t>int to Integer.</a:t>
            </a:r>
            <a:br>
              <a:rPr lang="en-ID" sz="2400" b="1"/>
            </a:br>
            <a:br>
              <a:rPr lang="en-ID" sz="2400" b="1"/>
            </a:br>
            <a:r>
              <a:rPr lang="en-ID" sz="2400" b="1"/>
              <a:t>Can also be applied for double (to Double), boolean </a:t>
            </a:r>
            <a:br>
              <a:rPr lang="en-ID" sz="2400" b="1"/>
            </a:br>
            <a:r>
              <a:rPr lang="en-ID" sz="2400" b="1"/>
              <a:t>(to Boolean), and so on..</a:t>
            </a:r>
          </a:p>
        </p:txBody>
      </p:sp>
    </p:spTree>
    <p:extLst>
      <p:ext uri="{BB962C8B-B14F-4D97-AF65-F5344CB8AC3E}">
        <p14:creationId xmlns:p14="http://schemas.microsoft.com/office/powerpoint/2010/main" val="338868473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5FC9-0E51-4E7F-9152-87A1324D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Copying array to ArrayList, shorter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71E35-EDD0-46C1-9A99-DD66EC01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86</a:t>
            </a:fld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9A70B-9AD6-4F45-B395-81BC4DAEB7BC}"/>
              </a:ext>
            </a:extLst>
          </p:cNvPr>
          <p:cNvSpPr/>
          <p:nvPr/>
        </p:nvSpPr>
        <p:spPr>
          <a:xfrm>
            <a:off x="227214" y="2598003"/>
            <a:ext cx="11737571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>
                <a:latin typeface="Consolas" panose="020B0609020204030204" pitchFamily="49" charset="0"/>
              </a:rPr>
              <a:t>String[] arr = new String[]{"A","B","C"};</a:t>
            </a:r>
          </a:p>
          <a:p>
            <a:r>
              <a:rPr lang="en-ID" sz="2400">
                <a:latin typeface="Consolas" panose="020B0609020204030204" pitchFamily="49" charset="0"/>
              </a:rPr>
              <a:t>ArrayList&lt;String&gt; lst = new ArrayList&lt;String&gt;(Arrays.asList(arr));</a:t>
            </a:r>
          </a:p>
        </p:txBody>
      </p:sp>
    </p:spTree>
    <p:extLst>
      <p:ext uri="{BB962C8B-B14F-4D97-AF65-F5344CB8AC3E}">
        <p14:creationId xmlns:p14="http://schemas.microsoft.com/office/powerpoint/2010/main" val="26323442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5FC9-0E51-4E7F-9152-87A1324D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Copying ArrayList to array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71E35-EDD0-46C1-9A99-DD66EC01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87</a:t>
            </a:fld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9A70B-9AD6-4F45-B395-81BC4DAEB7BC}"/>
              </a:ext>
            </a:extLst>
          </p:cNvPr>
          <p:cNvSpPr/>
          <p:nvPr/>
        </p:nvSpPr>
        <p:spPr>
          <a:xfrm>
            <a:off x="227214" y="2598003"/>
            <a:ext cx="11737571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>
                <a:latin typeface="Consolas" panose="020B0609020204030204" pitchFamily="49" charset="0"/>
              </a:rPr>
              <a:t>String[] arr = new String[]{"A","B","C"};</a:t>
            </a:r>
          </a:p>
          <a:p>
            <a:r>
              <a:rPr lang="en-ID" sz="2400">
                <a:latin typeface="Consolas" panose="020B0609020204030204" pitchFamily="49" charset="0"/>
              </a:rPr>
              <a:t>ArrayList&lt;String&gt; lst = new ArrayList&lt;String&gt;(Arrays.asList(arr));</a:t>
            </a:r>
          </a:p>
          <a:p>
            <a:r>
              <a:rPr lang="en-ID" sz="2400" b="1">
                <a:latin typeface="Consolas" panose="020B0609020204030204" pitchFamily="49" charset="0"/>
              </a:rPr>
              <a:t>String[] arrNew = new String[lst.size()];</a:t>
            </a:r>
          </a:p>
          <a:p>
            <a:r>
              <a:rPr lang="en-ID" sz="2400" b="1">
                <a:latin typeface="Consolas" panose="020B0609020204030204" pitchFamily="49" charset="0"/>
              </a:rPr>
              <a:t>lst.toArray(arrNew);</a:t>
            </a:r>
          </a:p>
          <a:p>
            <a:r>
              <a:rPr lang="en-ID" sz="2400" b="1">
                <a:latin typeface="Consolas" panose="020B0609020204030204" pitchFamily="49" charset="0"/>
              </a:rPr>
              <a:t>System.out.println(Arrays.toString(arrNew));</a:t>
            </a:r>
          </a:p>
        </p:txBody>
      </p:sp>
    </p:spTree>
    <p:extLst>
      <p:ext uri="{BB962C8B-B14F-4D97-AF65-F5344CB8AC3E}">
        <p14:creationId xmlns:p14="http://schemas.microsoft.com/office/powerpoint/2010/main" val="24951150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5FC9-0E51-4E7F-9152-87A1324D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Copying ArrayList to array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71E35-EDD0-46C1-9A99-DD66EC01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88</a:t>
            </a:fld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9A70B-9AD6-4F45-B395-81BC4DAEB7BC}"/>
              </a:ext>
            </a:extLst>
          </p:cNvPr>
          <p:cNvSpPr/>
          <p:nvPr/>
        </p:nvSpPr>
        <p:spPr>
          <a:xfrm>
            <a:off x="227214" y="2598003"/>
            <a:ext cx="11737571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>
                <a:latin typeface="Consolas" panose="020B0609020204030204" pitchFamily="49" charset="0"/>
              </a:rPr>
              <a:t>String[] arr = new String[]{"A","B","C"};</a:t>
            </a:r>
          </a:p>
          <a:p>
            <a:r>
              <a:rPr lang="en-ID" sz="2400">
                <a:latin typeface="Consolas" panose="020B0609020204030204" pitchFamily="49" charset="0"/>
              </a:rPr>
              <a:t>ArrayList&lt;String&gt; lst = new ArrayList&lt;String&gt;(Arrays.asList(arr));</a:t>
            </a:r>
          </a:p>
          <a:p>
            <a:r>
              <a:rPr lang="en-ID" sz="2400" b="1">
                <a:latin typeface="Consolas" panose="020B0609020204030204" pitchFamily="49" charset="0"/>
              </a:rPr>
              <a:t>String[] arrNew = new String[lst.size()];</a:t>
            </a:r>
          </a:p>
          <a:p>
            <a:r>
              <a:rPr lang="en-ID" sz="2400" b="1">
                <a:latin typeface="Consolas" panose="020B0609020204030204" pitchFamily="49" charset="0"/>
              </a:rPr>
              <a:t>lst.toArray(arrNew);</a:t>
            </a:r>
          </a:p>
          <a:p>
            <a:r>
              <a:rPr lang="en-ID" sz="2400" b="1">
                <a:latin typeface="Consolas" panose="020B0609020204030204" pitchFamily="49" charset="0"/>
              </a:rPr>
              <a:t>System.out.println(Arrays.toString(arrNew));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98C90D-BFCB-4D11-8AFC-E9451B4944EE}"/>
              </a:ext>
            </a:extLst>
          </p:cNvPr>
          <p:cNvSpPr/>
          <p:nvPr/>
        </p:nvSpPr>
        <p:spPr>
          <a:xfrm>
            <a:off x="227214" y="4825596"/>
            <a:ext cx="19591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2800" b="1">
                <a:solidFill>
                  <a:srgbClr val="000000"/>
                </a:solidFill>
                <a:latin typeface="Consolas" panose="020B0609020204030204" pitchFamily="49" charset="0"/>
              </a:rPr>
              <a:t>Output:</a:t>
            </a:r>
          </a:p>
          <a:p>
            <a:r>
              <a:rPr lang="en-ID" sz="2800">
                <a:solidFill>
                  <a:srgbClr val="000000"/>
                </a:solidFill>
                <a:latin typeface="Consolas" panose="020B0609020204030204" pitchFamily="49" charset="0"/>
              </a:rPr>
              <a:t>[A, B, C]</a:t>
            </a:r>
          </a:p>
        </p:txBody>
      </p:sp>
    </p:spTree>
    <p:extLst>
      <p:ext uri="{BB962C8B-B14F-4D97-AF65-F5344CB8AC3E}">
        <p14:creationId xmlns:p14="http://schemas.microsoft.com/office/powerpoint/2010/main" val="19345350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5FC9-0E51-4E7F-9152-87A1324D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Quiz time: Remove all occurrences of a specific String from an ArrayList of String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71E35-EDD0-46C1-9A99-DD66EC01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89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0214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C87A-F36D-4C53-927E-E239DC5ED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D" sz="4000"/>
              <a:t>Creating arrays, with content, in one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75B96-20A5-4141-9179-C37117C33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D">
                <a:latin typeface="Consolas" panose="020B0609020204030204" pitchFamily="49" charset="0"/>
              </a:rPr>
              <a:t> int[] myInts = {9,1,7,7};</a:t>
            </a:r>
          </a:p>
          <a:p>
            <a:pPr marL="0" indent="0">
              <a:buNone/>
            </a:pPr>
            <a:r>
              <a:rPr lang="en-ID">
                <a:latin typeface="Consolas" panose="020B0609020204030204" pitchFamily="49" charset="0"/>
              </a:rPr>
              <a:t> boolean[] myBools = {false, false, true};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CB651-5293-421C-BF58-0AAC9BC96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9</a:t>
            </a:fld>
            <a:endParaRPr lang="en-ID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B00AC0A-22A2-4C2B-8704-9E9B7A531B3E}"/>
              </a:ext>
            </a:extLst>
          </p:cNvPr>
          <p:cNvSpPr txBox="1">
            <a:spLocks/>
          </p:cNvSpPr>
          <p:nvPr/>
        </p:nvSpPr>
        <p:spPr>
          <a:xfrm>
            <a:off x="838200" y="29817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4000"/>
              <a:t>However, be careful not to split the initialization: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3202679-CEA0-437B-92F0-C048C3473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4151855"/>
            <a:ext cx="12447722" cy="9541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[] myInts;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myInts = {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7FEBECC-42A7-4A11-9A49-9B544E6D96E7}"/>
              </a:ext>
            </a:extLst>
          </p:cNvPr>
          <p:cNvSpPr txBox="1">
            <a:spLocks/>
          </p:cNvSpPr>
          <p:nvPr/>
        </p:nvSpPr>
        <p:spPr>
          <a:xfrm>
            <a:off x="838200" y="49786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4000"/>
              <a:t>This gives an error!</a:t>
            </a:r>
          </a:p>
        </p:txBody>
      </p:sp>
    </p:spTree>
    <p:extLst>
      <p:ext uri="{BB962C8B-B14F-4D97-AF65-F5344CB8AC3E}">
        <p14:creationId xmlns:p14="http://schemas.microsoft.com/office/powerpoint/2010/main" val="5702653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5FC9-0E51-4E7F-9152-87A1324D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Quiz time: Remove all occurrences of a specific String from an ArrayList of String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71E35-EDD0-46C1-9A99-DD66EC01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90</a:t>
            </a:fld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9A70B-9AD6-4F45-B395-81BC4DAEB7BC}"/>
              </a:ext>
            </a:extLst>
          </p:cNvPr>
          <p:cNvSpPr/>
          <p:nvPr/>
        </p:nvSpPr>
        <p:spPr>
          <a:xfrm>
            <a:off x="227214" y="2598003"/>
            <a:ext cx="11737571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>
                <a:latin typeface="Consolas" panose="020B0609020204030204" pitchFamily="49" charset="0"/>
              </a:rPr>
              <a:t>String[] arr = new String[]{"A","B","C","A","A"};</a:t>
            </a:r>
          </a:p>
          <a:p>
            <a:r>
              <a:rPr lang="en-ID" sz="2400">
                <a:latin typeface="Consolas" panose="020B0609020204030204" pitchFamily="49" charset="0"/>
              </a:rPr>
              <a:t>ArrayList&lt;String&gt; lst = new ArrayList&lt;String&gt;(Arrays.asList(arr));</a:t>
            </a:r>
          </a:p>
          <a:p>
            <a:r>
              <a:rPr lang="en-ID" sz="2400">
                <a:latin typeface="Consolas" panose="020B0609020204030204" pitchFamily="49" charset="0"/>
              </a:rPr>
              <a:t>while(lst.contains("A"))</a:t>
            </a:r>
          </a:p>
          <a:p>
            <a:r>
              <a:rPr lang="en-ID" sz="2400">
                <a:latin typeface="Consolas" panose="020B0609020204030204" pitchFamily="49" charset="0"/>
              </a:rPr>
              <a:t>    lst.remove("A");</a:t>
            </a:r>
          </a:p>
          <a:p>
            <a:r>
              <a:rPr lang="en-ID" sz="2400">
                <a:latin typeface="Consolas" panose="020B0609020204030204" pitchFamily="49" charset="0"/>
              </a:rPr>
              <a:t>System.out.println(lst);</a:t>
            </a:r>
          </a:p>
        </p:txBody>
      </p:sp>
    </p:spTree>
    <p:extLst>
      <p:ext uri="{BB962C8B-B14F-4D97-AF65-F5344CB8AC3E}">
        <p14:creationId xmlns:p14="http://schemas.microsoft.com/office/powerpoint/2010/main" val="17705420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5FC9-0E51-4E7F-9152-87A1324D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Useful methods from java.util.Collections </a:t>
            </a:r>
            <a:br>
              <a:rPr lang="en-ID"/>
            </a:br>
            <a:r>
              <a:rPr lang="en-ID"/>
              <a:t>for ArrayList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71E35-EDD0-46C1-9A99-DD66EC01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91</a:t>
            </a:fld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9A70B-9AD6-4F45-B395-81BC4DAEB7BC}"/>
              </a:ext>
            </a:extLst>
          </p:cNvPr>
          <p:cNvSpPr/>
          <p:nvPr/>
        </p:nvSpPr>
        <p:spPr>
          <a:xfrm>
            <a:off x="227214" y="2347132"/>
            <a:ext cx="11737571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>
                <a:latin typeface="Consolas" panose="020B0609020204030204" pitchFamily="49" charset="0"/>
              </a:rPr>
              <a:t>String[] arr = new String[]{"A","B","C","A","A"};</a:t>
            </a:r>
          </a:p>
          <a:p>
            <a:r>
              <a:rPr lang="en-ID" sz="2400">
                <a:latin typeface="Consolas" panose="020B0609020204030204" pitchFamily="49" charset="0"/>
              </a:rPr>
              <a:t>ArrayList&lt;String&gt; lst = new ArrayList&lt;String&gt;(Arrays.asList(arr));</a:t>
            </a:r>
          </a:p>
          <a:p>
            <a:r>
              <a:rPr lang="en-ID" sz="2400">
                <a:latin typeface="Consolas" panose="020B0609020204030204" pitchFamily="49" charset="0"/>
              </a:rPr>
              <a:t>Collections.sort(lst);</a:t>
            </a:r>
          </a:p>
          <a:p>
            <a:r>
              <a:rPr lang="en-ID" sz="2400">
                <a:latin typeface="Consolas" panose="020B0609020204030204" pitchFamily="49" charset="0"/>
              </a:rPr>
              <a:t>System.out.println(lst);</a:t>
            </a:r>
          </a:p>
          <a:p>
            <a:r>
              <a:rPr lang="en-ID" sz="2400">
                <a:latin typeface="Consolas" panose="020B0609020204030204" pitchFamily="49" charset="0"/>
              </a:rPr>
              <a:t>System.out.println(Collections.min(lst));</a:t>
            </a:r>
          </a:p>
          <a:p>
            <a:r>
              <a:rPr lang="en-ID" sz="2400">
                <a:latin typeface="Consolas" panose="020B0609020204030204" pitchFamily="49" charset="0"/>
              </a:rPr>
              <a:t>System.out.println(Collections.max(lst));</a:t>
            </a:r>
          </a:p>
          <a:p>
            <a:r>
              <a:rPr lang="en-ID" sz="2400">
                <a:latin typeface="Consolas" panose="020B0609020204030204" pitchFamily="49" charset="0"/>
              </a:rPr>
              <a:t>Collections.shuffle(lst);</a:t>
            </a:r>
          </a:p>
          <a:p>
            <a:r>
              <a:rPr lang="en-ID" sz="2400">
                <a:latin typeface="Consolas" panose="020B0609020204030204" pitchFamily="49" charset="0"/>
              </a:rPr>
              <a:t>System.out.println(lst);</a:t>
            </a:r>
          </a:p>
          <a:p>
            <a:r>
              <a:rPr lang="en-ID" sz="2400">
                <a:latin typeface="Consolas" panose="020B0609020204030204" pitchFamily="49" charset="0"/>
              </a:rPr>
              <a:t>Collections.fill(lst, "Z");</a:t>
            </a:r>
          </a:p>
          <a:p>
            <a:r>
              <a:rPr lang="en-ID" sz="2400">
                <a:latin typeface="Consolas" panose="020B0609020204030204" pitchFamily="49" charset="0"/>
              </a:rPr>
              <a:t>System.out.println(lst);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1CB7872-ADC0-4ECA-BFFF-0A3D68C4D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214" y="1690688"/>
            <a:ext cx="4222866" cy="36933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import 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java.util.Collections;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8281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5FC9-0E51-4E7F-9152-87A1324D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Useful methods from java.util.Collections </a:t>
            </a:r>
            <a:br>
              <a:rPr lang="en-ID"/>
            </a:br>
            <a:r>
              <a:rPr lang="en-ID"/>
              <a:t>for ArrayList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71E35-EDD0-46C1-9A99-DD66EC01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0111-A065-4401-9C4A-F47A749BAEFB}" type="slidenum">
              <a:rPr lang="en-ID" smtClean="0"/>
              <a:t>92</a:t>
            </a:fld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9A70B-9AD6-4F45-B395-81BC4DAEB7BC}"/>
              </a:ext>
            </a:extLst>
          </p:cNvPr>
          <p:cNvSpPr/>
          <p:nvPr/>
        </p:nvSpPr>
        <p:spPr>
          <a:xfrm>
            <a:off x="227214" y="2347132"/>
            <a:ext cx="11737571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>
                <a:latin typeface="Consolas" panose="020B0609020204030204" pitchFamily="49" charset="0"/>
              </a:rPr>
              <a:t>String[] arr = new String[]{"A","B","C","A","A"};</a:t>
            </a:r>
          </a:p>
          <a:p>
            <a:r>
              <a:rPr lang="en-ID" sz="2400">
                <a:latin typeface="Consolas" panose="020B0609020204030204" pitchFamily="49" charset="0"/>
              </a:rPr>
              <a:t>ArrayList&lt;String&gt; lst = new ArrayList&lt;String&gt;(Arrays.asList(arr));</a:t>
            </a:r>
          </a:p>
          <a:p>
            <a:r>
              <a:rPr lang="en-ID" sz="2400">
                <a:latin typeface="Consolas" panose="020B0609020204030204" pitchFamily="49" charset="0"/>
              </a:rPr>
              <a:t>Collections.sort(lst);</a:t>
            </a:r>
          </a:p>
          <a:p>
            <a:r>
              <a:rPr lang="en-ID" sz="2400">
                <a:latin typeface="Consolas" panose="020B0609020204030204" pitchFamily="49" charset="0"/>
              </a:rPr>
              <a:t>System.out.println(lst);</a:t>
            </a:r>
          </a:p>
          <a:p>
            <a:r>
              <a:rPr lang="en-ID" sz="2400">
                <a:latin typeface="Consolas" panose="020B0609020204030204" pitchFamily="49" charset="0"/>
              </a:rPr>
              <a:t>System.out.println(Collections.min(lst));</a:t>
            </a:r>
          </a:p>
          <a:p>
            <a:r>
              <a:rPr lang="en-ID" sz="2400">
                <a:latin typeface="Consolas" panose="020B0609020204030204" pitchFamily="49" charset="0"/>
              </a:rPr>
              <a:t>System.out.println(Collections.max(lst));</a:t>
            </a:r>
          </a:p>
          <a:p>
            <a:r>
              <a:rPr lang="en-ID" sz="2400">
                <a:latin typeface="Consolas" panose="020B0609020204030204" pitchFamily="49" charset="0"/>
              </a:rPr>
              <a:t>Collections.shuffle(lst);</a:t>
            </a:r>
          </a:p>
          <a:p>
            <a:r>
              <a:rPr lang="en-ID" sz="2400">
                <a:latin typeface="Consolas" panose="020B0609020204030204" pitchFamily="49" charset="0"/>
              </a:rPr>
              <a:t>System.out.println(lst);</a:t>
            </a:r>
          </a:p>
          <a:p>
            <a:r>
              <a:rPr lang="en-ID" sz="2400">
                <a:latin typeface="Consolas" panose="020B0609020204030204" pitchFamily="49" charset="0"/>
              </a:rPr>
              <a:t>Collections.fill(lst, "Z");</a:t>
            </a:r>
          </a:p>
          <a:p>
            <a:r>
              <a:rPr lang="en-ID" sz="2400">
                <a:latin typeface="Consolas" panose="020B0609020204030204" pitchFamily="49" charset="0"/>
              </a:rPr>
              <a:t>System.out.println(lst);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1CB7872-ADC0-4ECA-BFFF-0A3D68C4D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214" y="1690688"/>
            <a:ext cx="4222866" cy="36933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import 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java.util.Collections;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CF6424-F623-413A-9841-24076F747DAE}"/>
              </a:ext>
            </a:extLst>
          </p:cNvPr>
          <p:cNvSpPr/>
          <p:nvPr/>
        </p:nvSpPr>
        <p:spPr>
          <a:xfrm>
            <a:off x="7603374" y="3249797"/>
            <a:ext cx="3302924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3600" b="1"/>
              <a:t>Output:</a:t>
            </a:r>
          </a:p>
          <a:p>
            <a:r>
              <a:rPr lang="en-ID" sz="3600"/>
              <a:t>[A, A, A, B, C]</a:t>
            </a:r>
          </a:p>
          <a:p>
            <a:r>
              <a:rPr lang="en-ID" sz="3600"/>
              <a:t>A</a:t>
            </a:r>
          </a:p>
          <a:p>
            <a:r>
              <a:rPr lang="en-ID" sz="3600"/>
              <a:t>C</a:t>
            </a:r>
          </a:p>
          <a:p>
            <a:r>
              <a:rPr lang="en-ID" sz="3600"/>
              <a:t>[A, A, C, A, B]</a:t>
            </a:r>
          </a:p>
          <a:p>
            <a:r>
              <a:rPr lang="en-ID" sz="3600"/>
              <a:t>[Z, Z, Z, Z, Z]</a:t>
            </a:r>
          </a:p>
        </p:txBody>
      </p:sp>
    </p:spTree>
    <p:extLst>
      <p:ext uri="{BB962C8B-B14F-4D97-AF65-F5344CB8AC3E}">
        <p14:creationId xmlns:p14="http://schemas.microsoft.com/office/powerpoint/2010/main" val="217726292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ank you text">
            <a:extLst>
              <a:ext uri="{FF2B5EF4-FFF2-40B4-BE49-F238E27FC236}">
                <a16:creationId xmlns:a16="http://schemas.microsoft.com/office/drawing/2014/main" id="{30F4646D-7ECA-4637-BAE7-51BED7F50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B06D74-CD66-44DE-B4FF-7A2B05D7BDB3}"/>
              </a:ext>
            </a:extLst>
          </p:cNvPr>
          <p:cNvSpPr txBox="1">
            <a:spLocks/>
          </p:cNvSpPr>
          <p:nvPr/>
        </p:nvSpPr>
        <p:spPr>
          <a:xfrm>
            <a:off x="4767943" y="6239329"/>
            <a:ext cx="10515600" cy="447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D" sz="1600">
                <a:solidFill>
                  <a:schemeClr val="bg1">
                    <a:lumMod val="50000"/>
                  </a:schemeClr>
                </a:solidFill>
              </a:rPr>
              <a:t>Credits: Chapter 8 of Think Java book by Allen Downey and Chris Mayfield</a:t>
            </a:r>
          </a:p>
        </p:txBody>
      </p:sp>
    </p:spTree>
    <p:extLst>
      <p:ext uri="{BB962C8B-B14F-4D97-AF65-F5344CB8AC3E}">
        <p14:creationId xmlns:p14="http://schemas.microsoft.com/office/powerpoint/2010/main" val="1952422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1682</TotalTime>
  <Words>3904</Words>
  <Application>Microsoft Office PowerPoint</Application>
  <PresentationFormat>Widescreen</PresentationFormat>
  <Paragraphs>629</Paragraphs>
  <Slides>93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01" baseType="lpstr">
      <vt:lpstr>Arial</vt:lpstr>
      <vt:lpstr>Calibri</vt:lpstr>
      <vt:lpstr>Calibri Light</vt:lpstr>
      <vt:lpstr>CMR12</vt:lpstr>
      <vt:lpstr>CMTT12</vt:lpstr>
      <vt:lpstr>Consolas</vt:lpstr>
      <vt:lpstr>Courier New</vt:lpstr>
      <vt:lpstr>Office Theme</vt:lpstr>
      <vt:lpstr>Dasar-Dasar Pemrograman 2: Java Arrays &amp; ArrayList</vt:lpstr>
      <vt:lpstr>Why?</vt:lpstr>
      <vt:lpstr>Why?</vt:lpstr>
      <vt:lpstr>What?</vt:lpstr>
      <vt:lpstr>Declaring Arrays</vt:lpstr>
      <vt:lpstr>Creating Arrays</vt:lpstr>
      <vt:lpstr>Quiz time</vt:lpstr>
      <vt:lpstr>Quiz time</vt:lpstr>
      <vt:lpstr>Creating arrays, with content, in one statement</vt:lpstr>
      <vt:lpstr>If you insist to split, do as follows:</vt:lpstr>
      <vt:lpstr>Accessing elements</vt:lpstr>
      <vt:lpstr>Manipulating array elements</vt:lpstr>
      <vt:lpstr>Manipulating array elements</vt:lpstr>
      <vt:lpstr>Visiting every element of an array</vt:lpstr>
      <vt:lpstr>Visiting every element of an array (oops)</vt:lpstr>
      <vt:lpstr>Visiting every element of an array (oops)</vt:lpstr>
      <vt:lpstr>Foreach loop (enhanced for loop)</vt:lpstr>
      <vt:lpstr>Foreach loop (enhanced for loop)</vt:lpstr>
      <vt:lpstr>Quiz time</vt:lpstr>
      <vt:lpstr>Quiz time</vt:lpstr>
      <vt:lpstr>Displaying arrays</vt:lpstr>
      <vt:lpstr>Displaying arrays</vt:lpstr>
      <vt:lpstr>Copying arrays</vt:lpstr>
      <vt:lpstr>Copying arrays</vt:lpstr>
      <vt:lpstr>Copying arrays</vt:lpstr>
      <vt:lpstr>Quiz time: Guess the output</vt:lpstr>
      <vt:lpstr>Quiz time: Guess the output</vt:lpstr>
      <vt:lpstr>Copying arrays, now for real</vt:lpstr>
      <vt:lpstr>Copying arrays, now for real</vt:lpstr>
      <vt:lpstr>Better copying arrays</vt:lpstr>
      <vt:lpstr>Alternative copying arrays</vt:lpstr>
      <vt:lpstr>Quiz time: What goes wrong?</vt:lpstr>
      <vt:lpstr>Quiz time: What's this code doing?</vt:lpstr>
      <vt:lpstr>Quiz time: What's this code doing?</vt:lpstr>
      <vt:lpstr>Quiz time: What's this code doing?</vt:lpstr>
      <vt:lpstr>Quiz time: What's this code doing?</vt:lpstr>
      <vt:lpstr>Quiz time: Create a method that returns the sum of an array of integers.</vt:lpstr>
      <vt:lpstr>Quiz time: Create a method that returns the sum of an array of integers.</vt:lpstr>
      <vt:lpstr>Quiz time: Create a method that returns the sum of an array of integers.</vt:lpstr>
      <vt:lpstr>Sorting arrays</vt:lpstr>
      <vt:lpstr>Sorting arrays</vt:lpstr>
      <vt:lpstr>Quiz time: Sorting arrays in descending order</vt:lpstr>
      <vt:lpstr>PowerPoint Presentation</vt:lpstr>
      <vt:lpstr>Filling arrays</vt:lpstr>
      <vt:lpstr>Check array content equality</vt:lpstr>
      <vt:lpstr>Pass by reference</vt:lpstr>
      <vt:lpstr>Enlarge array capacity</vt:lpstr>
      <vt:lpstr>Multi-dimensional arrays</vt:lpstr>
      <vt:lpstr>2-D arrays: Guess the output?</vt:lpstr>
      <vt:lpstr>2-D arrays: Guess the output?</vt:lpstr>
      <vt:lpstr>2-D arrays: Guess the output?</vt:lpstr>
      <vt:lpstr>2-D arrays: Guess the output?</vt:lpstr>
      <vt:lpstr>2-D arrays: Guess the output?</vt:lpstr>
      <vt:lpstr>2-D arrays: Guess the output?</vt:lpstr>
      <vt:lpstr>2-D arrays: Guess the output?</vt:lpstr>
      <vt:lpstr>2-D arrays: Guess the output?</vt:lpstr>
      <vt:lpstr>2-D arrays: Guess the output?</vt:lpstr>
      <vt:lpstr>2-D arrays: Guess the output?</vt:lpstr>
      <vt:lpstr>2-D arrays: Guess the output?</vt:lpstr>
      <vt:lpstr>2-D arrays: Guess the output?</vt:lpstr>
      <vt:lpstr>2-D arrays: Guess the output?</vt:lpstr>
      <vt:lpstr>Quiz time: Create a method to print the content of a 2D-array of doubles!</vt:lpstr>
      <vt:lpstr>Quiz time: Create a method to print the content of a 2D-array of doubles!</vt:lpstr>
      <vt:lpstr>Quiz time: Create a method to print the content of a 2D-array of doubles!</vt:lpstr>
      <vt:lpstr>Quiz time: What's the output?</vt:lpstr>
      <vt:lpstr>Quiz time: What's the output?</vt:lpstr>
      <vt:lpstr>Quiz time: What's the output?</vt:lpstr>
      <vt:lpstr>3-D arrays</vt:lpstr>
      <vt:lpstr>Quiz time: What's the output?</vt:lpstr>
      <vt:lpstr>Quiz time: What's the output?</vt:lpstr>
      <vt:lpstr>4-D arrays and more..</vt:lpstr>
      <vt:lpstr>4-D arrays and more..</vt:lpstr>
      <vt:lpstr>ArrayList</vt:lpstr>
      <vt:lpstr>Declaring and creating ArrayList</vt:lpstr>
      <vt:lpstr>ArrayList example (1)</vt:lpstr>
      <vt:lpstr>ArrayList example (1)</vt:lpstr>
      <vt:lpstr>ArrayList example (2)</vt:lpstr>
      <vt:lpstr>ArrayList example (2)</vt:lpstr>
      <vt:lpstr>ArrayList example (3)</vt:lpstr>
      <vt:lpstr>ArrayList example (3)</vt:lpstr>
      <vt:lpstr>ArrayList example (4)</vt:lpstr>
      <vt:lpstr>ArrayList example (4)</vt:lpstr>
      <vt:lpstr>Copying array to ArrayList</vt:lpstr>
      <vt:lpstr>Copying array to ArrayList</vt:lpstr>
      <vt:lpstr>Copying array to ArrayList</vt:lpstr>
      <vt:lpstr>Copying array to ArrayList, shorter code</vt:lpstr>
      <vt:lpstr>Copying ArrayList to array</vt:lpstr>
      <vt:lpstr>Copying ArrayList to array</vt:lpstr>
      <vt:lpstr>Quiz time: Remove all occurrences of a specific String from an ArrayList of String</vt:lpstr>
      <vt:lpstr>Quiz time: Remove all occurrences of a specific String from an ArrayList of String</vt:lpstr>
      <vt:lpstr>Useful methods from java.util.Collections  for ArrayList</vt:lpstr>
      <vt:lpstr>Useful methods from java.util.Collections  for ArrayList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Dasar-Dasar Pemrograman 2</dc:title>
  <dc:creator>Fariz Darari</dc:creator>
  <cp:lastModifiedBy>Fariz Darari</cp:lastModifiedBy>
  <cp:revision>221</cp:revision>
  <dcterms:created xsi:type="dcterms:W3CDTF">2019-02-19T10:57:24Z</dcterms:created>
  <dcterms:modified xsi:type="dcterms:W3CDTF">2019-03-27T05:32:53Z</dcterms:modified>
</cp:coreProperties>
</file>