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91" r:id="rId3"/>
    <p:sldId id="433" r:id="rId4"/>
    <p:sldId id="429" r:id="rId5"/>
    <p:sldId id="424" r:id="rId6"/>
    <p:sldId id="403" r:id="rId7"/>
    <p:sldId id="434" r:id="rId8"/>
    <p:sldId id="435" r:id="rId9"/>
    <p:sldId id="402" r:id="rId10"/>
    <p:sldId id="436" r:id="rId11"/>
    <p:sldId id="437" r:id="rId12"/>
    <p:sldId id="438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2BC3-6827-4EDC-8CC4-AE5A3544A102}" type="datetimeFigureOut">
              <a:rPr lang="en-ID" smtClean="0"/>
              <a:t>06/11/2020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A8137-D8AF-4F1D-BE64-D1A33790252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171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5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79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797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473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27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1A7A-E1B0-451A-AA81-01535FDFB5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0A4F9DC-2EDB-472E-BFC9-19CA2E80326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586688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042FF2-E837-48BD-9BFC-0EBF5B3186D3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55745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4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5FE9C43-2C81-4823-9771-E3AEF3817C06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88444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F93B93-C535-4602-9947-18F05341D711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52617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EE6461-6C85-4FCB-8EC2-EB4EDC1BEEFE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42379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4A08A1-BDA7-41A9-B25D-9A780E61EA3C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71874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7A36D1-75BB-4664-A6C3-C454328CCA3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89637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FB3023-D331-4987-94F1-684769196097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35706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5A930A-26E6-4934-86F1-D717D7B4CA8B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16438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993C62-7068-4923-97E4-54829961AEF5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82587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 September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6080760" y="5989320"/>
            <a:ext cx="4663440" cy="367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97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7440" y="1105895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Konsep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Penulisan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Bab II (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Tinjauan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Pustaka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) yang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Baik</a:t>
            </a:r>
            <a:endParaRPr lang="en-US" sz="6000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796" y="3210704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89123" y="4933504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4446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178FFD9D-675A-4561-B4FD-5B5F9AE86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/ </a:t>
            </a:r>
            <a:r>
              <a:rPr lang="en-US" dirty="0" err="1"/>
              <a:t>Intervensi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FAEE9270-9FB9-4699-B909-9CE06F5A0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7163" indent="-385763">
              <a:buFont typeface="+mj-lt"/>
              <a:buAutoNum type="alphaLcPeriod"/>
              <a:defRPr/>
            </a:pPr>
            <a:r>
              <a:rPr lang="en-US" sz="2450" dirty="0" err="1"/>
              <a:t>Alasan</a:t>
            </a:r>
            <a:r>
              <a:rPr lang="en-US" sz="2450" dirty="0"/>
              <a:t> </a:t>
            </a:r>
            <a:r>
              <a:rPr lang="en-US" sz="2450" dirty="0" err="1"/>
              <a:t>pemilihan</a:t>
            </a:r>
            <a:r>
              <a:rPr lang="en-US" sz="2450" dirty="0"/>
              <a:t> </a:t>
            </a:r>
            <a:r>
              <a:rPr lang="en-US" sz="2450" dirty="0" err="1"/>
              <a:t>variabel</a:t>
            </a:r>
            <a:r>
              <a:rPr lang="en-US" sz="2450" dirty="0"/>
              <a:t> </a:t>
            </a:r>
            <a:r>
              <a:rPr lang="en-US" sz="2450" dirty="0" err="1"/>
              <a:t>bebas</a:t>
            </a:r>
            <a:r>
              <a:rPr lang="en-US" sz="2450" dirty="0"/>
              <a:t> / </a:t>
            </a:r>
            <a:r>
              <a:rPr lang="en-US" sz="2450" dirty="0" err="1"/>
              <a:t>intervensi</a:t>
            </a:r>
            <a:r>
              <a:rPr lang="en-US" sz="2450" dirty="0"/>
              <a:t> </a:t>
            </a:r>
          </a:p>
          <a:p>
            <a:pPr marL="157163" indent="-385763">
              <a:buFont typeface="+mj-lt"/>
              <a:buAutoNum type="alphaLcPeriod"/>
              <a:defRPr/>
            </a:pPr>
            <a:r>
              <a:rPr lang="en-US" sz="2450" dirty="0" err="1"/>
              <a:t>Pemetaan</a:t>
            </a:r>
            <a:r>
              <a:rPr lang="en-US" sz="2450" dirty="0"/>
              <a:t> </a:t>
            </a:r>
            <a:r>
              <a:rPr lang="en-US" sz="2450" dirty="0" err="1"/>
              <a:t>intervensi</a:t>
            </a:r>
            <a:r>
              <a:rPr lang="en-US" sz="2450" dirty="0"/>
              <a:t> yang </a:t>
            </a:r>
            <a:r>
              <a:rPr lang="en-US" sz="2450" dirty="0" err="1"/>
              <a:t>sudah</a:t>
            </a:r>
            <a:r>
              <a:rPr lang="en-US" sz="2450" dirty="0"/>
              <a:t> </a:t>
            </a:r>
            <a:r>
              <a:rPr lang="en-US" sz="2450" dirty="0" err="1"/>
              <a:t>pernah</a:t>
            </a:r>
            <a:r>
              <a:rPr lang="en-US" sz="2450" dirty="0"/>
              <a:t> </a:t>
            </a:r>
            <a:r>
              <a:rPr lang="en-US" sz="2450" dirty="0" err="1"/>
              <a:t>dilakukan</a:t>
            </a:r>
            <a:r>
              <a:rPr lang="en-US" sz="2450" dirty="0"/>
              <a:t> </a:t>
            </a:r>
          </a:p>
          <a:p>
            <a:pPr marL="157163" indent="-385763">
              <a:buFont typeface="+mj-lt"/>
              <a:buAutoNum type="alphaLcPeriod"/>
              <a:defRPr/>
            </a:pPr>
            <a:r>
              <a:rPr lang="en-US" sz="2450" dirty="0"/>
              <a:t>Cara </a:t>
            </a:r>
            <a:r>
              <a:rPr lang="en-US" sz="2450" dirty="0" err="1"/>
              <a:t>pengukuran</a:t>
            </a:r>
            <a:r>
              <a:rPr lang="en-US" sz="2450" dirty="0"/>
              <a:t> / </a:t>
            </a:r>
            <a:r>
              <a:rPr lang="en-US" sz="2450" dirty="0" err="1"/>
              <a:t>Indikator</a:t>
            </a:r>
            <a:r>
              <a:rPr lang="en-US" sz="2450" dirty="0"/>
              <a:t> </a:t>
            </a:r>
            <a:r>
              <a:rPr lang="en-US" sz="2450" dirty="0" err="1"/>
              <a:t>keberhasilan</a:t>
            </a:r>
            <a:r>
              <a:rPr lang="en-US" sz="2450" dirty="0"/>
              <a:t> </a:t>
            </a:r>
            <a:r>
              <a:rPr lang="en-US" sz="2450" dirty="0" err="1"/>
              <a:t>intervensi</a:t>
            </a:r>
            <a:r>
              <a:rPr lang="en-US" sz="245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46715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FBA23625-4256-4D83-922A-A36E5B66C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Kondisi</a:t>
            </a:r>
            <a:r>
              <a:rPr lang="en-US" dirty="0"/>
              <a:t> Perusahaan /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3BD4FE81-E5E0-411B-A7F3-028D714FA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Kondisi</a:t>
            </a:r>
            <a:r>
              <a:rPr lang="en-US" dirty="0"/>
              <a:t> Perusahaan </a:t>
            </a:r>
          </a:p>
          <a:p>
            <a:pPr lvl="1"/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pegawai</a:t>
            </a:r>
            <a:endParaRPr lang="en-US" dirty="0"/>
          </a:p>
          <a:p>
            <a:pPr lvl="1"/>
            <a:r>
              <a:rPr lang="en-US" dirty="0" err="1"/>
              <a:t>Lokasi</a:t>
            </a:r>
            <a:r>
              <a:rPr lang="en-US" dirty="0"/>
              <a:t> </a:t>
            </a:r>
          </a:p>
          <a:p>
            <a:r>
              <a:rPr lang="en-US" dirty="0"/>
              <a:t>Alur </a:t>
            </a:r>
            <a:r>
              <a:rPr lang="en-US" dirty="0" err="1"/>
              <a:t>produksi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51014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KESIMPULAN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114300">
              <a:buNone/>
              <a:defRPr/>
            </a:pPr>
            <a:r>
              <a:rPr lang="en-ID" sz="2400" dirty="0"/>
              <a:t>Bab 2. </a:t>
            </a:r>
            <a:r>
              <a:rPr lang="en-ID" sz="2400" dirty="0" err="1"/>
              <a:t>Tinjauan</a:t>
            </a:r>
            <a:r>
              <a:rPr lang="en-ID" sz="2400" dirty="0"/>
              <a:t> </a:t>
            </a:r>
            <a:r>
              <a:rPr lang="en-ID" sz="2400" dirty="0" err="1"/>
              <a:t>Pustaka</a:t>
            </a:r>
            <a:r>
              <a:rPr lang="en-ID" sz="2400" dirty="0"/>
              <a:t> yang </a:t>
            </a:r>
            <a:r>
              <a:rPr lang="en-ID" sz="2400" dirty="0" err="1"/>
              <a:t>lengkap</a:t>
            </a:r>
            <a:r>
              <a:rPr lang="en-ID" sz="2400" dirty="0"/>
              <a:t> dan </a:t>
            </a:r>
            <a:r>
              <a:rPr lang="en-ID" sz="2400" dirty="0" err="1"/>
              <a:t>komprehensif</a:t>
            </a:r>
            <a:endParaRPr lang="en-US" sz="2350" dirty="0"/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Variabel</a:t>
            </a:r>
            <a:r>
              <a:rPr lang="en-US" sz="2350" dirty="0"/>
              <a:t> </a:t>
            </a:r>
            <a:r>
              <a:rPr lang="en-US" sz="2350" dirty="0" err="1"/>
              <a:t>Tergantung</a:t>
            </a:r>
            <a:r>
              <a:rPr lang="en-US" sz="2350" dirty="0"/>
              <a:t> </a:t>
            </a:r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Faktor</a:t>
            </a:r>
            <a:r>
              <a:rPr lang="en-US" sz="2350" dirty="0"/>
              <a:t> </a:t>
            </a:r>
            <a:r>
              <a:rPr lang="en-US" sz="2350" dirty="0" err="1"/>
              <a:t>risiko</a:t>
            </a:r>
            <a:r>
              <a:rPr lang="en-US" sz="2350" dirty="0"/>
              <a:t> yang </a:t>
            </a:r>
            <a:r>
              <a:rPr lang="en-US" sz="2350" dirty="0" err="1"/>
              <a:t>berhubungan</a:t>
            </a:r>
            <a:r>
              <a:rPr lang="en-US" sz="2350" dirty="0"/>
              <a:t> </a:t>
            </a:r>
            <a:r>
              <a:rPr lang="en-US" sz="2350" dirty="0" err="1"/>
              <a:t>dengan</a:t>
            </a:r>
            <a:r>
              <a:rPr lang="en-US" sz="2350" dirty="0"/>
              <a:t> </a:t>
            </a:r>
            <a:r>
              <a:rPr lang="en-US" sz="2350" dirty="0" err="1"/>
              <a:t>variabel</a:t>
            </a:r>
            <a:r>
              <a:rPr lang="en-US" sz="2350" dirty="0"/>
              <a:t> </a:t>
            </a:r>
            <a:r>
              <a:rPr lang="en-US" sz="2350" dirty="0" err="1"/>
              <a:t>tergantung</a:t>
            </a:r>
            <a:endParaRPr lang="en-US" sz="2350" dirty="0"/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Variabel</a:t>
            </a:r>
            <a:r>
              <a:rPr lang="en-US" sz="2350" dirty="0"/>
              <a:t> </a:t>
            </a:r>
            <a:r>
              <a:rPr lang="en-US" sz="2350" dirty="0" err="1"/>
              <a:t>bebas</a:t>
            </a:r>
            <a:r>
              <a:rPr lang="en-US" sz="2350" dirty="0"/>
              <a:t> </a:t>
            </a:r>
            <a:r>
              <a:rPr lang="en-US" sz="2350" dirty="0" err="1"/>
              <a:t>utama</a:t>
            </a:r>
            <a:r>
              <a:rPr lang="en-US" sz="2350" dirty="0"/>
              <a:t> / </a:t>
            </a:r>
            <a:r>
              <a:rPr lang="en-US" sz="2350" dirty="0" err="1"/>
              <a:t>Intervensi</a:t>
            </a:r>
            <a:endParaRPr lang="en-US" sz="2350" dirty="0"/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Kondisi</a:t>
            </a:r>
            <a:r>
              <a:rPr lang="en-US" sz="2350" dirty="0"/>
              <a:t> Perusahaan / </a:t>
            </a:r>
            <a:r>
              <a:rPr lang="en-US" sz="2350" dirty="0" err="1"/>
              <a:t>Lokasi</a:t>
            </a:r>
            <a:r>
              <a:rPr lang="en-US" sz="2350" dirty="0"/>
              <a:t> </a:t>
            </a:r>
            <a:r>
              <a:rPr lang="en-US" sz="2350" dirty="0" err="1"/>
              <a:t>Penelitian</a:t>
            </a:r>
            <a:r>
              <a:rPr lang="en-US" sz="2350" dirty="0"/>
              <a:t> dan </a:t>
            </a:r>
            <a:r>
              <a:rPr lang="en-US" sz="2350" dirty="0" err="1"/>
              <a:t>alur</a:t>
            </a:r>
            <a:r>
              <a:rPr lang="en-US" sz="2350" dirty="0"/>
              <a:t> </a:t>
            </a:r>
            <a:r>
              <a:rPr lang="en-US" sz="2350" dirty="0" err="1"/>
              <a:t>produksi</a:t>
            </a:r>
            <a:endParaRPr lang="en-US" sz="2350" dirty="0"/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Kerangka</a:t>
            </a:r>
            <a:r>
              <a:rPr lang="en-US" sz="2350" dirty="0"/>
              <a:t> </a:t>
            </a:r>
            <a:r>
              <a:rPr lang="en-US" sz="2350" dirty="0" err="1"/>
              <a:t>Teori</a:t>
            </a:r>
            <a:endParaRPr lang="en-US" sz="2350" dirty="0"/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Kerangka</a:t>
            </a:r>
            <a:r>
              <a:rPr lang="en-US" sz="2350" dirty="0"/>
              <a:t> </a:t>
            </a:r>
            <a:r>
              <a:rPr lang="en-US" sz="2350" dirty="0" err="1"/>
              <a:t>Konsep</a:t>
            </a:r>
            <a:endParaRPr lang="en-US" sz="235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7596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7492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250" dirty="0"/>
              <a:t>1. </a:t>
            </a:r>
            <a:r>
              <a:rPr lang="en-US" sz="2250" dirty="0" err="1"/>
              <a:t>Judul</a:t>
            </a:r>
            <a:endParaRPr lang="en-US" sz="225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250" dirty="0"/>
              <a:t>2. </a:t>
            </a:r>
            <a:r>
              <a:rPr lang="en-US" sz="2250" dirty="0" err="1"/>
              <a:t>Pendahuluan</a:t>
            </a:r>
            <a:r>
              <a:rPr lang="en-US" sz="225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250" dirty="0"/>
              <a:t>3. </a:t>
            </a:r>
            <a:r>
              <a:rPr lang="en-US" sz="2250" dirty="0" err="1"/>
              <a:t>Tinjauan</a:t>
            </a:r>
            <a:r>
              <a:rPr lang="en-US" sz="2250" dirty="0"/>
              <a:t> </a:t>
            </a:r>
            <a:r>
              <a:rPr lang="en-US" sz="2250" dirty="0" err="1"/>
              <a:t>pustaka</a:t>
            </a:r>
            <a:r>
              <a:rPr lang="en-US" sz="225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(+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)</a:t>
            </a:r>
          </a:p>
          <a:p>
            <a:pPr marL="0" indent="0">
              <a:buNone/>
              <a:defRPr/>
            </a:pPr>
            <a:r>
              <a:rPr lang="en-US" dirty="0"/>
              <a:t>4. </a:t>
            </a:r>
            <a:r>
              <a:rPr lang="en-US" dirty="0" err="1"/>
              <a:t>Metode</a:t>
            </a:r>
            <a:r>
              <a:rPr lang="en-US" dirty="0"/>
              <a:t> (Bab 3)</a:t>
            </a:r>
          </a:p>
          <a:p>
            <a:pPr marL="0" indent="0">
              <a:buNone/>
              <a:defRPr/>
            </a:pPr>
            <a:r>
              <a:rPr lang="en-US" dirty="0"/>
              <a:t>5. </a:t>
            </a:r>
            <a:r>
              <a:rPr lang="en-US" dirty="0" err="1"/>
              <a:t>Lampiran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6.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2.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r>
              <a:rPr lang="en-US" sz="1950" dirty="0"/>
              <a:t>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Faktor</a:t>
            </a:r>
            <a:r>
              <a:rPr lang="en-US" sz="1950" dirty="0"/>
              <a:t> </a:t>
            </a:r>
            <a:r>
              <a:rPr lang="en-US" sz="1950" dirty="0" err="1"/>
              <a:t>risiko</a:t>
            </a:r>
            <a:r>
              <a:rPr lang="en-US" sz="1950" dirty="0"/>
              <a:t> yang </a:t>
            </a:r>
            <a:r>
              <a:rPr lang="en-US" sz="1950" dirty="0" err="1"/>
              <a:t>berhubungan</a:t>
            </a:r>
            <a:r>
              <a:rPr lang="en-US" sz="1950" dirty="0"/>
              <a:t> </a:t>
            </a:r>
            <a:r>
              <a:rPr lang="en-US" sz="1950" dirty="0" err="1"/>
              <a:t>dengan</a:t>
            </a:r>
            <a:r>
              <a:rPr lang="en-US" sz="1950" dirty="0"/>
              <a:t> </a:t>
            </a: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bebas</a:t>
            </a:r>
            <a:r>
              <a:rPr lang="en-US" sz="1950" dirty="0"/>
              <a:t> </a:t>
            </a:r>
            <a:r>
              <a:rPr lang="en-US" sz="1950" dirty="0" err="1"/>
              <a:t>utama</a:t>
            </a:r>
            <a:r>
              <a:rPr lang="en-US" sz="1950" dirty="0"/>
              <a:t> / </a:t>
            </a:r>
            <a:r>
              <a:rPr lang="en-US" sz="1950" dirty="0" err="1"/>
              <a:t>Intervensi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Kondisi</a:t>
            </a:r>
            <a:r>
              <a:rPr lang="en-US" sz="1950" dirty="0"/>
              <a:t> Perusahaan / </a:t>
            </a:r>
            <a:r>
              <a:rPr lang="en-US" sz="1950" dirty="0" err="1"/>
              <a:t>Lokasi</a:t>
            </a:r>
            <a:r>
              <a:rPr lang="en-US" sz="1950" dirty="0"/>
              <a:t> </a:t>
            </a:r>
            <a:r>
              <a:rPr lang="en-US" sz="1950" dirty="0" err="1"/>
              <a:t>Penelitian</a:t>
            </a:r>
            <a:r>
              <a:rPr lang="en-US" sz="1950" dirty="0"/>
              <a:t> dan </a:t>
            </a:r>
            <a:r>
              <a:rPr lang="en-US" sz="1950" dirty="0" err="1"/>
              <a:t>alur</a:t>
            </a:r>
            <a:r>
              <a:rPr lang="en-US" sz="1950" dirty="0"/>
              <a:t> </a:t>
            </a:r>
            <a:r>
              <a:rPr lang="en-US" sz="1950" dirty="0" err="1"/>
              <a:t>produksi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Kerangka</a:t>
            </a:r>
            <a:r>
              <a:rPr lang="en-US" sz="1950" dirty="0"/>
              <a:t> </a:t>
            </a:r>
            <a:r>
              <a:rPr lang="en-US" sz="1950" dirty="0" err="1"/>
              <a:t>Teori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Kerangka</a:t>
            </a:r>
            <a:r>
              <a:rPr lang="en-US" sz="1950" dirty="0"/>
              <a:t> </a:t>
            </a:r>
            <a:r>
              <a:rPr lang="en-US" sz="1950" dirty="0" err="1"/>
              <a:t>Konsep</a:t>
            </a:r>
            <a:endParaRPr lang="en-US" sz="195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679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r>
              <a:rPr lang="en-US" sz="1950" dirty="0"/>
              <a:t>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Faktor</a:t>
            </a:r>
            <a:r>
              <a:rPr lang="en-US" sz="1950" dirty="0"/>
              <a:t> </a:t>
            </a:r>
            <a:r>
              <a:rPr lang="en-US" sz="1950" dirty="0" err="1"/>
              <a:t>risiko</a:t>
            </a:r>
            <a:r>
              <a:rPr lang="en-US" sz="1950" dirty="0"/>
              <a:t> yang </a:t>
            </a:r>
            <a:r>
              <a:rPr lang="en-US" sz="1950" dirty="0" err="1"/>
              <a:t>berhubungan</a:t>
            </a:r>
            <a:r>
              <a:rPr lang="en-US" sz="1950" dirty="0"/>
              <a:t> </a:t>
            </a:r>
            <a:r>
              <a:rPr lang="en-US" sz="1950" dirty="0" err="1"/>
              <a:t>dengan</a:t>
            </a:r>
            <a:r>
              <a:rPr lang="en-US" sz="1950" dirty="0"/>
              <a:t> </a:t>
            </a: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bebas</a:t>
            </a:r>
            <a:r>
              <a:rPr lang="en-US" sz="1950" dirty="0"/>
              <a:t> </a:t>
            </a:r>
            <a:r>
              <a:rPr lang="en-US" sz="1950" dirty="0" err="1"/>
              <a:t>utama</a:t>
            </a:r>
            <a:r>
              <a:rPr lang="en-US" sz="1950" dirty="0"/>
              <a:t> / </a:t>
            </a:r>
            <a:r>
              <a:rPr lang="en-US" sz="1950" dirty="0" err="1"/>
              <a:t>Intervensi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Kondisi</a:t>
            </a:r>
            <a:r>
              <a:rPr lang="en-US" sz="1950" dirty="0"/>
              <a:t> Perusahaan / </a:t>
            </a:r>
            <a:r>
              <a:rPr lang="en-US" sz="1950" dirty="0" err="1"/>
              <a:t>Lokasi</a:t>
            </a:r>
            <a:r>
              <a:rPr lang="en-US" sz="1950" dirty="0"/>
              <a:t> </a:t>
            </a:r>
            <a:r>
              <a:rPr lang="en-US" sz="1950" dirty="0" err="1"/>
              <a:t>Penelitian</a:t>
            </a:r>
            <a:r>
              <a:rPr lang="en-US" sz="1950" dirty="0"/>
              <a:t> dan </a:t>
            </a:r>
            <a:r>
              <a:rPr lang="en-US" sz="1950" dirty="0" err="1"/>
              <a:t>alur</a:t>
            </a:r>
            <a:r>
              <a:rPr lang="en-US" sz="1950" dirty="0"/>
              <a:t> </a:t>
            </a:r>
            <a:r>
              <a:rPr lang="en-US" sz="1950" dirty="0" err="1"/>
              <a:t>produksi</a:t>
            </a:r>
            <a:endParaRPr lang="en-US" sz="1950" dirty="0"/>
          </a:p>
        </p:txBody>
      </p:sp>
    </p:spTree>
    <p:extLst>
      <p:ext uri="{BB962C8B-B14F-4D97-AF65-F5344CB8AC3E}">
        <p14:creationId xmlns:p14="http://schemas.microsoft.com/office/powerpoint/2010/main" val="1553089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Common False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(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setengah</a:t>
            </a:r>
            <a:r>
              <a:rPr lang="en-ID" dirty="0"/>
              <a:t> </a:t>
            </a:r>
            <a:r>
              <a:rPr lang="en-ID" dirty="0" err="1"/>
              <a:t>halaman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8 </a:t>
            </a:r>
            <a:r>
              <a:rPr lang="en-ID" dirty="0" err="1"/>
              <a:t>kalimat</a:t>
            </a:r>
            <a:r>
              <a:rPr lang="en-ID" dirty="0"/>
              <a:t> )</a:t>
            </a:r>
          </a:p>
          <a:p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(ideal 3-8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) </a:t>
            </a:r>
          </a:p>
          <a:p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</a:p>
          <a:p>
            <a:r>
              <a:rPr lang="en-ID" dirty="0" err="1"/>
              <a:t>Tabel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Caption (</a:t>
            </a:r>
            <a:r>
              <a:rPr lang="en-ID" dirty="0" err="1"/>
              <a:t>Judul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Penomoran</a:t>
            </a:r>
            <a:r>
              <a:rPr lang="en-ID" dirty="0"/>
              <a:t> </a:t>
            </a:r>
            <a:r>
              <a:rPr lang="en-ID" dirty="0" err="1"/>
              <a:t>berurut</a:t>
            </a:r>
            <a:r>
              <a:rPr lang="en-ID" dirty="0"/>
              <a:t>)</a:t>
            </a:r>
          </a:p>
          <a:p>
            <a:pPr lvl="1"/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72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  <p:pic>
        <p:nvPicPr>
          <p:cNvPr id="8" name="Gambar 7" descr="Sebuah gambar berisi teks&#10;&#10;Deskripsi dibuat secara otomatis">
            <a:extLst>
              <a:ext uri="{FF2B5EF4-FFF2-40B4-BE49-F238E27FC236}">
                <a16:creationId xmlns:a16="http://schemas.microsoft.com/office/drawing/2014/main" xmlns="" id="{19612B6A-C1E4-4EDA-932B-A443B703AD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615" y="1690688"/>
            <a:ext cx="5309530" cy="4358975"/>
          </a:xfrm>
          <a:prstGeom prst="rect">
            <a:avLst/>
          </a:prstGeom>
        </p:spPr>
      </p:pic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106975F6-0000-41AE-92DB-DBAC4218A80A}"/>
              </a:ext>
            </a:extLst>
          </p:cNvPr>
          <p:cNvSpPr/>
          <p:nvPr/>
        </p:nvSpPr>
        <p:spPr>
          <a:xfrm>
            <a:off x="8061434" y="4513398"/>
            <a:ext cx="371250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err="1"/>
              <a:t>Leshem</a:t>
            </a:r>
            <a:r>
              <a:rPr lang="en-US" sz="900" dirty="0"/>
              <a:t>, S. and Trafford, V. (2007) ‘Overlooking the conceptual framework’, </a:t>
            </a:r>
            <a:r>
              <a:rPr lang="en-US" sz="900" i="1" dirty="0"/>
              <a:t>Innovations in Education and Teaching International</a:t>
            </a:r>
            <a:r>
              <a:rPr lang="en-US" sz="900" dirty="0"/>
              <a:t>, 44(1), pp. 93–105. </a:t>
            </a:r>
            <a:r>
              <a:rPr lang="en-US" sz="900" dirty="0" err="1"/>
              <a:t>doi</a:t>
            </a:r>
            <a:r>
              <a:rPr lang="en-US" sz="900" dirty="0"/>
              <a:t>: 10.1080/14703290601081407.</a:t>
            </a:r>
          </a:p>
          <a:p>
            <a:r>
              <a:rPr lang="en-US" sz="900" dirty="0"/>
              <a:t>Grant, C. and </a:t>
            </a:r>
            <a:r>
              <a:rPr lang="en-US" sz="900" dirty="0" err="1"/>
              <a:t>Osanloo</a:t>
            </a:r>
            <a:r>
              <a:rPr lang="en-US" sz="900" dirty="0"/>
              <a:t>, A. (2014) ‘Understanding, Selecting, and Integrating a Theoretical Framework in Dissertation Research: Creating the Blueprint for Your “House”’, </a:t>
            </a:r>
            <a:r>
              <a:rPr lang="en-US" sz="900" i="1" dirty="0"/>
              <a:t>Administrative Issues Journal Education Practice and Research</a:t>
            </a:r>
            <a:r>
              <a:rPr lang="en-US" sz="900" dirty="0"/>
              <a:t>, pp. 12–26. </a:t>
            </a:r>
            <a:r>
              <a:rPr lang="en-US" sz="900" dirty="0" err="1"/>
              <a:t>doi</a:t>
            </a:r>
            <a:r>
              <a:rPr lang="en-US" sz="900" dirty="0"/>
              <a:t>: 10.5929/2014.4.2.9.</a:t>
            </a:r>
            <a:endParaRPr lang="en-ID" sz="900" dirty="0"/>
          </a:p>
        </p:txBody>
      </p:sp>
    </p:spTree>
    <p:extLst>
      <p:ext uri="{BB962C8B-B14F-4D97-AF65-F5344CB8AC3E}">
        <p14:creationId xmlns:p14="http://schemas.microsoft.com/office/powerpoint/2010/main" val="219750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/>
              <a:t>(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Variabel</a:t>
            </a:r>
            <a:r>
              <a:rPr lang="en-US" sz="2350" dirty="0"/>
              <a:t> </a:t>
            </a:r>
            <a:r>
              <a:rPr lang="en-US" sz="2350" dirty="0" err="1"/>
              <a:t>Tergantung</a:t>
            </a:r>
            <a:r>
              <a:rPr lang="en-US" sz="2350" dirty="0"/>
              <a:t> </a:t>
            </a:r>
          </a:p>
          <a:p>
            <a:pPr lvl="1" indent="-457200">
              <a:buFont typeface="+mj-lt"/>
              <a:buAutoNum type="arabicPeriod"/>
              <a:defRPr/>
            </a:pPr>
            <a:r>
              <a:rPr lang="en-US" sz="2050" dirty="0" err="1"/>
              <a:t>Epidemiologi</a:t>
            </a:r>
            <a:endParaRPr lang="en-US" sz="2050" dirty="0"/>
          </a:p>
          <a:p>
            <a:pPr lvl="2" indent="-457200">
              <a:defRPr/>
            </a:pPr>
            <a:r>
              <a:rPr lang="en-US" dirty="0" err="1"/>
              <a:t>Pemetaan</a:t>
            </a:r>
            <a:r>
              <a:rPr lang="en-US" dirty="0"/>
              <a:t> </a:t>
            </a:r>
            <a:r>
              <a:rPr lang="en-US" dirty="0" err="1"/>
              <a:t>Besaran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negara/ </a:t>
            </a:r>
            <a:r>
              <a:rPr lang="en-US" dirty="0" err="1"/>
              <a:t>referensi</a:t>
            </a:r>
            <a:endParaRPr lang="en-US" dirty="0"/>
          </a:p>
          <a:p>
            <a:pPr lvl="1" indent="-457200">
              <a:buFont typeface="+mj-lt"/>
              <a:buAutoNum type="arabicPeriod"/>
              <a:defRPr/>
            </a:pPr>
            <a:r>
              <a:rPr lang="en-US" sz="2050" dirty="0" err="1"/>
              <a:t>Instrumen</a:t>
            </a:r>
            <a:r>
              <a:rPr lang="en-US" sz="2050" dirty="0"/>
              <a:t> </a:t>
            </a:r>
            <a:r>
              <a:rPr lang="en-US" sz="2050" dirty="0" err="1"/>
              <a:t>pengukuran</a:t>
            </a:r>
            <a:r>
              <a:rPr lang="en-US" sz="2050" dirty="0"/>
              <a:t> / Diagnosis </a:t>
            </a:r>
          </a:p>
          <a:p>
            <a:pPr lvl="2" indent="-457200">
              <a:defRPr/>
            </a:pPr>
            <a:r>
              <a:rPr lang="en-US" dirty="0" err="1"/>
              <a:t>Pemetaan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endParaRPr lang="en-US" sz="1650" dirty="0"/>
          </a:p>
          <a:p>
            <a:pPr lvl="2" indent="-457200">
              <a:defRPr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(</a:t>
            </a:r>
            <a:r>
              <a:rPr lang="en-US" dirty="0" err="1"/>
              <a:t>Kuesioner</a:t>
            </a:r>
            <a:r>
              <a:rPr lang="en-US" dirty="0"/>
              <a:t>, biomarker, </a:t>
            </a:r>
            <a:r>
              <a:rPr lang="en-US" dirty="0" err="1"/>
              <a:t>skoring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sensitifitas</a:t>
            </a:r>
            <a:r>
              <a:rPr lang="en-US" dirty="0"/>
              <a:t> dan </a:t>
            </a:r>
            <a:r>
              <a:rPr lang="en-US" dirty="0" err="1"/>
              <a:t>spesifisitasnya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418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Patofisiologis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endParaRPr lang="en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Faktor</a:t>
            </a:r>
            <a:r>
              <a:rPr lang="en-US" sz="2350" dirty="0"/>
              <a:t> </a:t>
            </a:r>
            <a:r>
              <a:rPr lang="en-US" sz="2350" dirty="0" err="1"/>
              <a:t>risiko</a:t>
            </a:r>
            <a:r>
              <a:rPr lang="en-US" sz="2350" dirty="0"/>
              <a:t> yang </a:t>
            </a:r>
            <a:r>
              <a:rPr lang="en-US" sz="2350" dirty="0" err="1"/>
              <a:t>berhubungan</a:t>
            </a:r>
            <a:r>
              <a:rPr lang="en-US" sz="2350" dirty="0"/>
              <a:t> </a:t>
            </a:r>
            <a:r>
              <a:rPr lang="en-US" sz="2350" dirty="0" err="1"/>
              <a:t>dengan</a:t>
            </a:r>
            <a:r>
              <a:rPr lang="en-US" sz="2350" dirty="0"/>
              <a:t> </a:t>
            </a:r>
            <a:r>
              <a:rPr lang="en-US" sz="2350" dirty="0" err="1"/>
              <a:t>variabel</a:t>
            </a:r>
            <a:r>
              <a:rPr lang="en-US" sz="2350" dirty="0"/>
              <a:t> </a:t>
            </a:r>
            <a:r>
              <a:rPr lang="en-US" sz="2350" dirty="0" err="1"/>
              <a:t>tergantung</a:t>
            </a:r>
            <a:r>
              <a:rPr lang="en-US" sz="2350" dirty="0"/>
              <a:t> </a:t>
            </a:r>
            <a:r>
              <a:rPr lang="en-US" sz="2350" dirty="0" err="1"/>
              <a:t>baik</a:t>
            </a:r>
            <a:r>
              <a:rPr lang="en-US" sz="2350" dirty="0"/>
              <a:t> </a:t>
            </a:r>
            <a:r>
              <a:rPr lang="en-US" sz="2350" dirty="0" err="1"/>
              <a:t>secara</a:t>
            </a:r>
            <a:r>
              <a:rPr lang="en-US" sz="2350" dirty="0"/>
              <a:t> </a:t>
            </a:r>
            <a:r>
              <a:rPr lang="en-US" sz="2350" dirty="0" err="1"/>
              <a:t>langsung</a:t>
            </a:r>
            <a:r>
              <a:rPr lang="en-US" sz="2350" dirty="0"/>
              <a:t> </a:t>
            </a:r>
            <a:r>
              <a:rPr lang="en-US" sz="2350" dirty="0" err="1"/>
              <a:t>maupun</a:t>
            </a:r>
            <a:r>
              <a:rPr lang="en-US" sz="2350" dirty="0"/>
              <a:t> </a:t>
            </a:r>
            <a:r>
              <a:rPr lang="en-US" sz="2350" dirty="0" err="1"/>
              <a:t>tidak</a:t>
            </a:r>
            <a:r>
              <a:rPr lang="en-US" sz="2350" dirty="0"/>
              <a:t> </a:t>
            </a:r>
            <a:r>
              <a:rPr lang="en-US" sz="2350" dirty="0" err="1"/>
              <a:t>langsung</a:t>
            </a:r>
            <a:r>
              <a:rPr lang="en-US" sz="2350" dirty="0"/>
              <a:t> </a:t>
            </a:r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Dampak</a:t>
            </a:r>
            <a:r>
              <a:rPr lang="en-US" sz="2350" dirty="0"/>
              <a:t> </a:t>
            </a:r>
            <a:r>
              <a:rPr lang="en-US" sz="2350" dirty="0" err="1"/>
              <a:t>dari</a:t>
            </a:r>
            <a:r>
              <a:rPr lang="en-US" sz="2350" dirty="0"/>
              <a:t> </a:t>
            </a:r>
            <a:r>
              <a:rPr lang="en-US" sz="2350" dirty="0" err="1"/>
              <a:t>masalah</a:t>
            </a:r>
            <a:r>
              <a:rPr lang="en-US" sz="2350" dirty="0"/>
              <a:t> </a:t>
            </a:r>
            <a:r>
              <a:rPr lang="en-US" sz="2350" dirty="0" err="1"/>
              <a:t>bila</a:t>
            </a:r>
            <a:r>
              <a:rPr lang="en-US" sz="2350" dirty="0"/>
              <a:t> </a:t>
            </a:r>
            <a:r>
              <a:rPr lang="en-US" sz="2350" dirty="0" err="1"/>
              <a:t>tidak</a:t>
            </a:r>
            <a:r>
              <a:rPr lang="en-US" sz="2350" dirty="0"/>
              <a:t> </a:t>
            </a:r>
            <a:r>
              <a:rPr lang="en-US" sz="2350" dirty="0" err="1"/>
              <a:t>diselesaikan</a:t>
            </a:r>
            <a:r>
              <a:rPr lang="en-US" sz="2350" dirty="0"/>
              <a:t> </a:t>
            </a:r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Sesuaikan</a:t>
            </a:r>
            <a:r>
              <a:rPr lang="en-US" sz="2350" dirty="0"/>
              <a:t> </a:t>
            </a:r>
            <a:r>
              <a:rPr lang="en-US" sz="2350" dirty="0" err="1"/>
              <a:t>dengan</a:t>
            </a:r>
            <a:r>
              <a:rPr lang="en-US" sz="2350" dirty="0"/>
              <a:t> </a:t>
            </a:r>
            <a:r>
              <a:rPr lang="en-US" sz="2350" dirty="0" err="1"/>
              <a:t>kerangka</a:t>
            </a:r>
            <a:r>
              <a:rPr lang="en-US" sz="2350" dirty="0"/>
              <a:t> </a:t>
            </a:r>
            <a:r>
              <a:rPr lang="en-US" sz="2350" dirty="0" err="1"/>
              <a:t>teori</a:t>
            </a:r>
            <a:r>
              <a:rPr lang="en-US" sz="2350" dirty="0"/>
              <a:t> </a:t>
            </a:r>
          </a:p>
          <a:p>
            <a:pPr marL="271463" indent="-385763">
              <a:buFont typeface="+mj-lt"/>
              <a:buAutoNum type="alphaLcPeriod"/>
              <a:defRPr/>
            </a:pPr>
            <a:r>
              <a:rPr lang="en-US" sz="2350" dirty="0" err="1"/>
              <a:t>Setiap</a:t>
            </a:r>
            <a:r>
              <a:rPr lang="en-US" sz="2350" dirty="0"/>
              <a:t> proses di </a:t>
            </a:r>
            <a:r>
              <a:rPr lang="en-US" sz="2350" dirty="0" err="1"/>
              <a:t>kerangka</a:t>
            </a:r>
            <a:r>
              <a:rPr lang="en-US" sz="2350" dirty="0"/>
              <a:t> </a:t>
            </a:r>
            <a:r>
              <a:rPr lang="en-US" sz="2350" dirty="0" err="1"/>
              <a:t>teori</a:t>
            </a:r>
            <a:r>
              <a:rPr lang="en-US" sz="2350" dirty="0"/>
              <a:t> </a:t>
            </a:r>
            <a:r>
              <a:rPr lang="en-US" sz="2350" dirty="0" err="1"/>
              <a:t>harus</a:t>
            </a:r>
            <a:r>
              <a:rPr lang="en-US" sz="2350" dirty="0"/>
              <a:t> </a:t>
            </a:r>
            <a:r>
              <a:rPr lang="en-US" sz="2350" dirty="0" err="1"/>
              <a:t>dijelaskan</a:t>
            </a:r>
            <a:r>
              <a:rPr lang="en-US" sz="2350" dirty="0"/>
              <a:t> </a:t>
            </a:r>
            <a:r>
              <a:rPr lang="en-US" sz="2350" dirty="0" err="1"/>
              <a:t>referensinya</a:t>
            </a:r>
            <a:r>
              <a:rPr lang="en-US" sz="2350" dirty="0"/>
              <a:t> </a:t>
            </a:r>
            <a:r>
              <a:rPr lang="en-US" sz="2350" dirty="0" err="1"/>
              <a:t>dalam</a:t>
            </a:r>
            <a:r>
              <a:rPr lang="en-US" sz="2350" dirty="0"/>
              <a:t> </a:t>
            </a:r>
            <a:r>
              <a:rPr lang="en-US" sz="2350" dirty="0" err="1"/>
              <a:t>bentuk</a:t>
            </a:r>
            <a:r>
              <a:rPr lang="en-US" sz="2350" dirty="0"/>
              <a:t> </a:t>
            </a:r>
            <a:r>
              <a:rPr lang="en-US" sz="2350" dirty="0" err="1"/>
              <a:t>narasi</a:t>
            </a:r>
            <a:r>
              <a:rPr lang="en-US" sz="2350" dirty="0"/>
              <a:t> </a:t>
            </a:r>
            <a:r>
              <a:rPr lang="en-US" sz="2350" dirty="0" err="1"/>
              <a:t>paragraf</a:t>
            </a:r>
            <a:endParaRPr lang="en-US" sz="2350" dirty="0"/>
          </a:p>
        </p:txBody>
      </p:sp>
    </p:spTree>
    <p:extLst>
      <p:ext uri="{BB962C8B-B14F-4D97-AF65-F5344CB8AC3E}">
        <p14:creationId xmlns:p14="http://schemas.microsoft.com/office/powerpoint/2010/main" val="2730845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endParaRPr lang="en-ID" dirty="0"/>
          </a:p>
        </p:txBody>
      </p:sp>
      <p:pic>
        <p:nvPicPr>
          <p:cNvPr id="2560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241" y="1596321"/>
            <a:ext cx="6360346" cy="4517144"/>
          </a:xfrm>
        </p:spPr>
      </p:pic>
    </p:spTree>
    <p:extLst>
      <p:ext uri="{BB962C8B-B14F-4D97-AF65-F5344CB8AC3E}">
        <p14:creationId xmlns:p14="http://schemas.microsoft.com/office/powerpoint/2010/main" val="2010522342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5720</TotalTime>
  <Words>420</Words>
  <Application>Microsoft Office PowerPoint</Application>
  <PresentationFormat>Widescreen</PresentationFormat>
  <Paragraphs>82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Wingdings</vt:lpstr>
      <vt:lpstr>Konten MOOCs MKK revisi logo UI</vt:lpstr>
      <vt:lpstr>PowerPoint Presentation</vt:lpstr>
      <vt:lpstr>Menyusun kerangka protokol penelitian</vt:lpstr>
      <vt:lpstr>Bab 2. Tinjauan Pustaka </vt:lpstr>
      <vt:lpstr>Outline</vt:lpstr>
      <vt:lpstr>Common False Tinjauan Pustaka</vt:lpstr>
      <vt:lpstr>Kerangka Konsep</vt:lpstr>
      <vt:lpstr>Penjelasan Fokus Masalah  (Variabel tergantung)</vt:lpstr>
      <vt:lpstr>Penjelasan Patofisiologis Variabel Tergantung</vt:lpstr>
      <vt:lpstr>Kerangka teori</vt:lpstr>
      <vt:lpstr>Variabel bebas utama / Intervensi</vt:lpstr>
      <vt:lpstr>Kondisi Perusahaan / Lokasi Penelitian</vt:lpstr>
      <vt:lpstr>KESIMPULAN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 et Noir</dc:creator>
  <cp:lastModifiedBy>Blanc et Noir</cp:lastModifiedBy>
  <cp:revision>85</cp:revision>
  <dcterms:created xsi:type="dcterms:W3CDTF">2019-09-16T03:53:43Z</dcterms:created>
  <dcterms:modified xsi:type="dcterms:W3CDTF">2020-11-06T11:47:34Z</dcterms:modified>
</cp:coreProperties>
</file>