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813" r:id="rId1"/>
  </p:sldMasterIdLst>
  <p:notesMasterIdLst>
    <p:notesMasterId r:id="rId14"/>
  </p:notesMasterIdLst>
  <p:handoutMasterIdLst>
    <p:handoutMasterId r:id="rId15"/>
  </p:handoutMasterIdLst>
  <p:sldIdLst>
    <p:sldId id="256" r:id="rId2"/>
    <p:sldId id="273" r:id="rId3"/>
    <p:sldId id="257" r:id="rId4"/>
    <p:sldId id="270" r:id="rId5"/>
    <p:sldId id="268" r:id="rId6"/>
    <p:sldId id="258" r:id="rId7"/>
    <p:sldId id="264" r:id="rId8"/>
    <p:sldId id="260" r:id="rId9"/>
    <p:sldId id="265" r:id="rId10"/>
    <p:sldId id="266" r:id="rId11"/>
    <p:sldId id="274" r:id="rId12"/>
    <p:sldId id="272" r:id="rId13"/>
  </p:sldIdLst>
  <p:sldSz cx="9144000" cy="6858000" type="screen4x3"/>
  <p:notesSz cx="6858000" cy="86868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Arial" charset="0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Arial" charset="0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 autoAdjust="0"/>
    <p:restoredTop sz="94732" autoAdjust="0"/>
  </p:normalViewPr>
  <p:slideViewPr>
    <p:cSldViewPr>
      <p:cViewPr varScale="1">
        <p:scale>
          <a:sx n="61" d="100"/>
          <a:sy n="61" d="100"/>
        </p:scale>
        <p:origin x="53" y="41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229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97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2296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charset="0"/>
              </a:defRPr>
            </a:lvl1pPr>
          </a:lstStyle>
          <a:p>
            <a:fld id="{4BFED45A-F099-9B48-AE79-D1964E96749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77745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 smtClean="0"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95400" y="685800"/>
            <a:ext cx="4267200" cy="32004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</p:sp>
      <p:sp>
        <p:nvSpPr>
          <p:cNvPr id="92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114800"/>
            <a:ext cx="5029200" cy="3886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92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2296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 smtClean="0">
                <a:latin typeface="Century Gothic" pitchFamily="3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229600"/>
            <a:ext cx="2971800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Century Gothic" charset="0"/>
              </a:defRPr>
            </a:lvl1pPr>
          </a:lstStyle>
          <a:p>
            <a:fld id="{D35A933C-0272-9D4D-B1E1-FA214E19077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623957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Arial" charset="0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Arial" charset="0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Arial" charset="0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Arial" charset="0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Arial" charset="0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85800" y="1346947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85800" y="4282763"/>
            <a:ext cx="7772400" cy="80683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85800" y="1484779"/>
            <a:ext cx="7772400" cy="274320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>
            <a:grpSpLocks noChangeAspect="1"/>
          </p:cNvGrpSpPr>
          <p:nvPr/>
        </p:nvGrpSpPr>
        <p:grpSpPr>
          <a:xfrm>
            <a:off x="7234780" y="4107023"/>
            <a:ext cx="914400" cy="914400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88670" y="1432223"/>
            <a:ext cx="759333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6400" b="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2386" y="4389120"/>
            <a:ext cx="5918454" cy="1069848"/>
          </a:xfrm>
        </p:spPr>
        <p:txBody>
          <a:bodyPr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12805" y="6272785"/>
            <a:ext cx="4745736" cy="365125"/>
          </a:xfrm>
        </p:spPr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244280" y="4227195"/>
            <a:ext cx="895401" cy="640080"/>
          </a:xfrm>
        </p:spPr>
        <p:txBody>
          <a:bodyPr/>
          <a:lstStyle>
            <a:lvl1pPr>
              <a:defRPr sz="2800" b="1"/>
            </a:lvl1pPr>
          </a:lstStyle>
          <a:p>
            <a:fld id="{A4EA52C4-6FA1-EF40-A7BD-5C4B24DD47D6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0426337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B20BB-074D-D64B-8E4C-B539790105BC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42663198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533400"/>
            <a:ext cx="1914525" cy="5638800"/>
          </a:xfrm>
        </p:spPr>
        <p:txBody>
          <a:bodyPr vert="eaVert"/>
          <a:lstStyle>
            <a:lvl1pPr>
              <a:defRPr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0100" y="533400"/>
            <a:ext cx="5629275" cy="56388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ACA27-71E9-D445-B593-917BFE583F75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3263590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621A8-7195-A646-B110-245102C0747B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5056794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9144000" cy="1940010"/>
          </a:xfrm>
          <a:prstGeom prst="rect">
            <a:avLst/>
          </a:prstGeom>
          <a:blipFill dpi="0" rotWithShape="1">
            <a:blip r:embed="rId2">
              <a:alphaModFix amt="8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25346" y="1225296"/>
            <a:ext cx="696087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6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4330" y="5020056"/>
            <a:ext cx="6789420" cy="1066800"/>
          </a:xfrm>
        </p:spPr>
        <p:txBody>
          <a:bodyPr anchor="t">
            <a:normAutofit/>
          </a:bodyPr>
          <a:lstStyle>
            <a:lvl1pPr marL="0" indent="0">
              <a:buNone/>
              <a:defRPr sz="1800" b="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45251" y="6272785"/>
            <a:ext cx="1983232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636099" y="6272784"/>
            <a:ext cx="4745736" cy="365125"/>
          </a:xfrm>
        </p:spPr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633862" y="2430623"/>
            <a:ext cx="914400" cy="914400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450" y="2508607"/>
            <a:ext cx="891224" cy="720332"/>
          </a:xfrm>
        </p:spPr>
        <p:txBody>
          <a:bodyPr/>
          <a:lstStyle>
            <a:lvl1pPr>
              <a:defRPr sz="2800"/>
            </a:lvl1pPr>
          </a:lstStyle>
          <a:p>
            <a:fld id="{3418E52E-2F85-5D4E-8A8A-241E44E0A14A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8695568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92218" y="2194560"/>
            <a:ext cx="365760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292799-3D63-7141-9190-8221DD710657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55465115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0793" y="2048256"/>
            <a:ext cx="365760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0793" y="2743200"/>
            <a:ext cx="365760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F7BC6C-EA22-A541-8B96-2CAF3EA14BA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286141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EE822C-8FC4-1D4D-A848-B22C1504BF99}" type="slidenum">
              <a:rPr lang="en-US" altLang="en-US" smtClean="0"/>
              <a:pPr/>
              <a:t>‹#›</a:t>
            </a:fld>
            <a:endParaRPr lang="en-US" alt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389079342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CF0A86-D033-BA45-8A04-40C59E9258B9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42982639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685800"/>
            <a:ext cx="5033772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371F48-E94B-A242-8D77-2B6E4CD3CF3D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82482437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227806" y="1"/>
            <a:ext cx="2916194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12230" y="685800"/>
            <a:ext cx="2400300" cy="1737360"/>
          </a:xfrm>
        </p:spPr>
        <p:txBody>
          <a:bodyPr anchor="b">
            <a:normAutofit/>
          </a:bodyPr>
          <a:lstStyle>
            <a:lvl1pPr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227805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12230" y="2423160"/>
            <a:ext cx="24003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35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13" name="Oval 12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14" name="Oval 13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24C323-5BD4-034E-9793-E38501DDCE53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4426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/>
          <p:cNvGrpSpPr/>
          <p:nvPr/>
        </p:nvGrpSpPr>
        <p:grpSpPr>
          <a:xfrm>
            <a:off x="8522664" y="6255258"/>
            <a:ext cx="393192" cy="393192"/>
            <a:chOff x="8532189" y="5068824"/>
            <a:chExt cx="393192" cy="393192"/>
          </a:xfrm>
        </p:grpSpPr>
        <p:sp>
          <p:nvSpPr>
            <p:cNvPr id="8" name="Oval 7"/>
            <p:cNvSpPr>
              <a:spLocks noChangeAspect="1"/>
            </p:cNvSpPr>
            <p:nvPr/>
          </p:nvSpPr>
          <p:spPr>
            <a:xfrm>
              <a:off x="8532189" y="5068824"/>
              <a:ext cx="393192" cy="393192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  <p:txBody>
            <a:bodyPr lIns="0" tIns="0" rIns="0" bIns="0"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ockwell Extra Bold" pitchFamily="18" charset="0"/>
                <a:ea typeface="+mn-ea"/>
                <a:cs typeface="+mn-cs"/>
              </a:endParaRPr>
            </a:p>
          </p:txBody>
        </p:sp>
        <p:sp>
          <p:nvSpPr>
            <p:cNvPr id="9" name="Oval 8"/>
            <p:cNvSpPr>
              <a:spLocks noChangeAspect="1"/>
            </p:cNvSpPr>
            <p:nvPr/>
          </p:nvSpPr>
          <p:spPr>
            <a:xfrm>
              <a:off x="8568766" y="5105400"/>
              <a:ext cx="320039" cy="320040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484632"/>
            <a:ext cx="7772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21408"/>
            <a:ext cx="7772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2368" y="6272785"/>
            <a:ext cx="24551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272785"/>
            <a:ext cx="47457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83346" y="6272785"/>
            <a:ext cx="4800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 b="1" spc="-70" baseline="0">
                <a:solidFill>
                  <a:srgbClr val="FFFFFF"/>
                </a:solidFill>
                <a:latin typeface="+mn-lt"/>
              </a:defRPr>
            </a:lvl1pPr>
          </a:lstStyle>
          <a:p>
            <a:fld id="{C6736B33-24B6-6947-BB9A-CF3A34C36514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0478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</p:sldLayoutIdLst>
  <p:transition spd="slow">
    <p:push dir="u"/>
  </p:transition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200" b="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981200" y="2438400"/>
            <a:ext cx="7696200" cy="762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b="1" i="1" dirty="0">
                <a:solidFill>
                  <a:schemeClr val="tx1"/>
                </a:solidFill>
                <a:latin typeface="Century Gothic" charset="0"/>
              </a:rPr>
              <a:t>GIZI REMAJA</a:t>
            </a:r>
            <a:endParaRPr lang="en-US" altLang="en-US" i="1" dirty="0">
              <a:solidFill>
                <a:schemeClr val="tx1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3494BBEE-DED1-C44F-B461-79F31FAC5108}" type="slidenum">
              <a:rPr lang="en-US" altLang="en-US">
                <a:latin typeface="Garamond" charset="0"/>
              </a:rPr>
              <a:pPr eaLnBrk="1" hangingPunct="1"/>
              <a:t>1</a:t>
            </a:fld>
            <a:endParaRPr lang="en-US" altLang="en-US">
              <a:latin typeface="Garamond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58058B5-BFD4-499E-A274-CC515CF9B492}"/>
              </a:ext>
            </a:extLst>
          </p:cNvPr>
          <p:cNvSpPr txBox="1"/>
          <p:nvPr/>
        </p:nvSpPr>
        <p:spPr>
          <a:xfrm>
            <a:off x="-38100" y="6324600"/>
            <a:ext cx="403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Prof. Dr. </a:t>
            </a:r>
            <a:r>
              <a:rPr lang="en-US" dirty="0" err="1"/>
              <a:t>drg</a:t>
            </a:r>
            <a:r>
              <a:rPr lang="en-US" dirty="0"/>
              <a:t>. Sandra </a:t>
            </a:r>
            <a:r>
              <a:rPr lang="en-US" dirty="0" err="1"/>
              <a:t>Fikawati</a:t>
            </a:r>
            <a:r>
              <a:rPr lang="en-US" dirty="0"/>
              <a:t>, MPH</a:t>
            </a:r>
            <a:endParaRPr lang="en-ID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F8C17D3-6017-48CA-B553-EB7F92D73C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200" y="102483"/>
            <a:ext cx="899570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1443216-8B16-49B9-B8F7-A20D4EB445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53111" y="133350"/>
            <a:ext cx="914689" cy="14786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Kekurangan zat besi pada ibu hamil, berbahayakah bagi janin? |  theAsianparent Indonesi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901" b="29729"/>
          <a:stretch/>
        </p:blipFill>
        <p:spPr bwMode="auto">
          <a:xfrm>
            <a:off x="193141" y="1614652"/>
            <a:ext cx="8763000" cy="53957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339" name="Rectangle 2"/>
          <p:cNvSpPr>
            <a:spLocks noGrp="1" noChangeArrowheads="1"/>
          </p:cNvSpPr>
          <p:nvPr>
            <p:ph type="title"/>
          </p:nvPr>
        </p:nvSpPr>
        <p:spPr>
          <a:xfrm>
            <a:off x="193141" y="914400"/>
            <a:ext cx="8562975" cy="609600"/>
          </a:xfrm>
        </p:spPr>
        <p:txBody>
          <a:bodyPr/>
          <a:lstStyle/>
          <a:p>
            <a:pPr eaLnBrk="1" hangingPunct="1"/>
            <a:r>
              <a:rPr lang="en-US" altLang="en-US" sz="2800" b="1" i="1" dirty="0">
                <a:solidFill>
                  <a:schemeClr val="tx1"/>
                </a:solidFill>
                <a:latin typeface="Century Gothic" charset="0"/>
                <a:sym typeface="Monotype Sorts" charset="2"/>
              </a:rPr>
              <a:t>Fe</a:t>
            </a:r>
          </a:p>
        </p:txBody>
      </p:sp>
      <p:sp>
        <p:nvSpPr>
          <p:cNvPr id="14340" name="Rectangle 3"/>
          <p:cNvSpPr>
            <a:spLocks noGrp="1" noChangeArrowheads="1"/>
          </p:cNvSpPr>
          <p:nvPr>
            <p:ph idx="1"/>
          </p:nvPr>
        </p:nvSpPr>
        <p:spPr>
          <a:xfrm>
            <a:off x="132534" y="1600200"/>
            <a:ext cx="8802688" cy="5791200"/>
          </a:xfrm>
          <a:solidFill>
            <a:schemeClr val="bg1">
              <a:alpha val="86000"/>
            </a:schemeClr>
          </a:solidFill>
        </p:spPr>
        <p:txBody>
          <a:bodyPr>
            <a:normAutofit/>
          </a:bodyPr>
          <a:lstStyle/>
          <a:p>
            <a:pPr eaLnBrk="1" hangingPunct="1"/>
            <a:r>
              <a:rPr lang="en-US" altLang="en-US" sz="1500" dirty="0" err="1">
                <a:latin typeface="Tahoma" charset="0"/>
              </a:rPr>
              <a:t>Merupakan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komponen</a:t>
            </a:r>
            <a:r>
              <a:rPr lang="en-US" altLang="en-US" sz="1500" dirty="0">
                <a:latin typeface="Tahoma" charset="0"/>
              </a:rPr>
              <a:t> hemoglobin, myoglobin dan </a:t>
            </a:r>
            <a:r>
              <a:rPr lang="en-US" altLang="en-US" sz="1500" dirty="0" err="1">
                <a:latin typeface="Tahoma" charset="0"/>
              </a:rPr>
              <a:t>beberapa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enzim</a:t>
            </a:r>
            <a:r>
              <a:rPr lang="en-US" altLang="en-US" sz="1500" dirty="0">
                <a:latin typeface="Tahoma" charset="0"/>
              </a:rPr>
              <a:t>.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Perkembangan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skletal</a:t>
            </a:r>
            <a:r>
              <a:rPr lang="en-US" altLang="en-US" sz="1500" dirty="0">
                <a:latin typeface="Tahoma" charset="0"/>
              </a:rPr>
              <a:t>, </a:t>
            </a:r>
            <a:r>
              <a:rPr lang="en-US" altLang="en-US" sz="1500" dirty="0" err="1">
                <a:latin typeface="Tahoma" charset="0"/>
              </a:rPr>
              <a:t>peningkatan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jaringan</a:t>
            </a:r>
            <a:r>
              <a:rPr lang="en-US" altLang="en-US" sz="1500" dirty="0">
                <a:latin typeface="Tahoma" charset="0"/>
              </a:rPr>
              <a:t> &amp; </a:t>
            </a:r>
            <a:r>
              <a:rPr lang="en-US" altLang="en-US" sz="1500" dirty="0" err="1">
                <a:latin typeface="Tahoma" charset="0"/>
              </a:rPr>
              <a:t>ekpansi</a:t>
            </a:r>
            <a:r>
              <a:rPr lang="en-US" altLang="en-US" sz="1500" dirty="0">
                <a:latin typeface="Tahoma" charset="0"/>
              </a:rPr>
              <a:t> volume </a:t>
            </a:r>
            <a:r>
              <a:rPr lang="en-US" altLang="en-US" sz="1500" dirty="0" err="1">
                <a:latin typeface="Tahoma" charset="0"/>
              </a:rPr>
              <a:t>darah</a:t>
            </a:r>
            <a:r>
              <a:rPr lang="en-US" altLang="en-US" sz="1500" dirty="0">
                <a:latin typeface="Tahoma" charset="0"/>
              </a:rPr>
              <a:t> dan menarche </a:t>
            </a:r>
            <a:r>
              <a:rPr lang="en-US" altLang="en-US" sz="1500" dirty="0" err="1">
                <a:latin typeface="Tahoma" charset="0"/>
              </a:rPr>
              <a:t>menyebabkan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kebutuhan</a:t>
            </a:r>
            <a:r>
              <a:rPr lang="en-US" altLang="en-US" sz="1500" dirty="0">
                <a:latin typeface="Tahoma" charset="0"/>
              </a:rPr>
              <a:t> Fe </a:t>
            </a:r>
            <a:r>
              <a:rPr lang="en-US" altLang="en-US" sz="1500" dirty="0" err="1">
                <a:latin typeface="Tahoma" charset="0"/>
              </a:rPr>
              <a:t>meningkat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pesat</a:t>
            </a:r>
            <a:r>
              <a:rPr lang="en-US" altLang="en-US" sz="1500" dirty="0">
                <a:latin typeface="Tahoma" charset="0"/>
              </a:rPr>
              <a:t>.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Kebutuhan</a:t>
            </a:r>
            <a:r>
              <a:rPr lang="en-US" altLang="en-US" sz="1500" dirty="0">
                <a:latin typeface="Tahoma" charset="0"/>
              </a:rPr>
              <a:t> Fe </a:t>
            </a:r>
            <a:r>
              <a:rPr lang="en-US" altLang="en-US" sz="1500" dirty="0" err="1">
                <a:latin typeface="Tahoma" charset="0"/>
              </a:rPr>
              <a:t>remaja</a:t>
            </a:r>
            <a:r>
              <a:rPr lang="en-US" altLang="en-US" sz="1500" dirty="0">
                <a:latin typeface="Tahoma" charset="0"/>
              </a:rPr>
              <a:t> 1,9 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(0,5;0,75;0,6 </a:t>
            </a:r>
            <a:r>
              <a:rPr lang="en-US" altLang="en-US" sz="1500" dirty="0" err="1">
                <a:latin typeface="Tahoma" charset="0"/>
              </a:rPr>
              <a:t>untuk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i="1" dirty="0">
                <a:latin typeface="Tahoma" charset="0"/>
              </a:rPr>
              <a:t>growth</a:t>
            </a:r>
            <a:r>
              <a:rPr lang="en-US" altLang="en-US" sz="1500" dirty="0">
                <a:latin typeface="Tahoma" charset="0"/>
              </a:rPr>
              <a:t>, BMR </a:t>
            </a:r>
            <a:r>
              <a:rPr lang="en-US" altLang="en-US" sz="1500" dirty="0" err="1">
                <a:latin typeface="Tahoma" charset="0"/>
              </a:rPr>
              <a:t>dan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haid</a:t>
            </a:r>
            <a:r>
              <a:rPr lang="en-US" altLang="en-US" sz="1500" dirty="0">
                <a:latin typeface="Tahoma" charset="0"/>
              </a:rPr>
              <a:t>) 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Hallberg</a:t>
            </a:r>
            <a:r>
              <a:rPr lang="en-US" altLang="en-US" sz="1500" dirty="0">
                <a:latin typeface="Tahoma" charset="0"/>
              </a:rPr>
              <a:t> (1991): </a:t>
            </a:r>
            <a:r>
              <a:rPr lang="en-US" altLang="en-US" sz="1500" dirty="0" err="1">
                <a:latin typeface="Tahoma" charset="0"/>
              </a:rPr>
              <a:t>rekomendasi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dari</a:t>
            </a:r>
            <a:r>
              <a:rPr lang="en-US" altLang="en-US" sz="1500" dirty="0">
                <a:latin typeface="Tahoma" charset="0"/>
              </a:rPr>
              <a:t> 15mg/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menjadi</a:t>
            </a:r>
            <a:r>
              <a:rPr lang="en-US" altLang="en-US" sz="1500" dirty="0">
                <a:latin typeface="Tahoma" charset="0"/>
              </a:rPr>
              <a:t> 19mg/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diperlukan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mengingat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adanya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individu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variasi</a:t>
            </a:r>
            <a:r>
              <a:rPr lang="en-US" altLang="en-US" sz="1500" dirty="0">
                <a:latin typeface="Tahoma" charset="0"/>
              </a:rPr>
              <a:t> (BMR &amp; </a:t>
            </a:r>
            <a:r>
              <a:rPr lang="en-US" altLang="en-US" sz="1500" dirty="0" err="1">
                <a:latin typeface="Tahoma" charset="0"/>
              </a:rPr>
              <a:t>haid</a:t>
            </a:r>
            <a:r>
              <a:rPr lang="en-US" altLang="en-US" sz="1500" dirty="0">
                <a:latin typeface="Tahoma" charset="0"/>
              </a:rPr>
              <a:t>) </a:t>
            </a:r>
            <a:r>
              <a:rPr lang="en-US" altLang="en-US" sz="1500" dirty="0" err="1">
                <a:latin typeface="Tahoma" charset="0"/>
              </a:rPr>
              <a:t>dan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bioavailabilitas</a:t>
            </a:r>
            <a:r>
              <a:rPr lang="en-US" altLang="en-US" sz="1500" dirty="0">
                <a:latin typeface="Tahoma" charset="0"/>
              </a:rPr>
              <a:t> Fe </a:t>
            </a:r>
            <a:r>
              <a:rPr lang="en-US" altLang="en-US" sz="1500" dirty="0" err="1">
                <a:latin typeface="Tahoma" charset="0"/>
              </a:rPr>
              <a:t>rendah</a:t>
            </a:r>
            <a:endParaRPr lang="en-US" altLang="en-US" sz="1500" dirty="0">
              <a:latin typeface="Tahoma" charset="0"/>
            </a:endParaRP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heme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hewani</a:t>
            </a:r>
            <a:r>
              <a:rPr lang="en-US" altLang="en-US" sz="1500" dirty="0">
                <a:latin typeface="Tahoma" charset="0"/>
              </a:rPr>
              <a:t>) </a:t>
            </a:r>
            <a:r>
              <a:rPr lang="en-US" altLang="en-US" sz="1500" dirty="0" err="1">
                <a:latin typeface="Tahoma" charset="0"/>
              </a:rPr>
              <a:t>hanya</a:t>
            </a:r>
            <a:r>
              <a:rPr lang="en-US" altLang="en-US" sz="1500" dirty="0">
                <a:latin typeface="Tahoma" charset="0"/>
              </a:rPr>
              <a:t> 7-10% (</a:t>
            </a:r>
            <a:r>
              <a:rPr lang="en-US" altLang="en-US" sz="1500" dirty="0" err="1">
                <a:latin typeface="Tahoma" charset="0"/>
              </a:rPr>
              <a:t>bioavail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tinggi</a:t>
            </a:r>
            <a:r>
              <a:rPr lang="en-US" altLang="en-US" sz="1500" dirty="0">
                <a:latin typeface="Tahoma" charset="0"/>
              </a:rPr>
              <a:t> &amp; </a:t>
            </a:r>
            <a:r>
              <a:rPr lang="en-US" altLang="en-US" sz="1500" dirty="0" err="1">
                <a:latin typeface="Tahoma" charset="0"/>
              </a:rPr>
              <a:t>tdk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dipengaruhi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makanan</a:t>
            </a:r>
            <a:r>
              <a:rPr lang="en-US" altLang="en-US" sz="1500" dirty="0">
                <a:latin typeface="Tahoma" charset="0"/>
              </a:rPr>
              <a:t>)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non </a:t>
            </a:r>
            <a:r>
              <a:rPr lang="en-US" altLang="en-US" sz="1500" dirty="0" err="1">
                <a:latin typeface="Tahoma" charset="0"/>
              </a:rPr>
              <a:t>heme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nabati</a:t>
            </a:r>
            <a:r>
              <a:rPr lang="en-US" altLang="en-US" sz="1500" dirty="0">
                <a:latin typeface="Tahoma" charset="0"/>
              </a:rPr>
              <a:t>) </a:t>
            </a:r>
            <a:r>
              <a:rPr lang="en-US" altLang="en-US" sz="1500" dirty="0" err="1">
                <a:latin typeface="Tahoma" charset="0"/>
              </a:rPr>
              <a:t>tinggi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tgt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kebutuhan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faal</a:t>
            </a:r>
            <a:r>
              <a:rPr lang="en-US" altLang="en-US" sz="1500" dirty="0">
                <a:latin typeface="Tahoma" charset="0"/>
              </a:rPr>
              <a:t>, </a:t>
            </a:r>
            <a:r>
              <a:rPr lang="en-US" altLang="en-US" sz="1500" dirty="0" err="1">
                <a:latin typeface="Tahoma" charset="0"/>
              </a:rPr>
              <a:t>dipengaruhi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komponen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makanan</a:t>
            </a:r>
            <a:r>
              <a:rPr lang="en-US" altLang="en-US" sz="1500" dirty="0">
                <a:latin typeface="Tahoma" charset="0"/>
              </a:rPr>
              <a:t> lain) 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Perhatian</a:t>
            </a:r>
            <a:r>
              <a:rPr lang="en-US" altLang="en-US" sz="1500" dirty="0">
                <a:latin typeface="Tahoma" charset="0"/>
              </a:rPr>
              <a:t> pada vegetarian, </a:t>
            </a:r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hewan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sedikit</a:t>
            </a:r>
            <a:r>
              <a:rPr lang="en-US" altLang="en-US" sz="1500" dirty="0">
                <a:latin typeface="Tahoma" charset="0"/>
              </a:rPr>
              <a:t>, </a:t>
            </a:r>
            <a:r>
              <a:rPr lang="en-US" altLang="en-US" sz="1500" dirty="0" err="1">
                <a:latin typeface="Tahoma" charset="0"/>
              </a:rPr>
              <a:t>haid</a:t>
            </a:r>
            <a:r>
              <a:rPr lang="en-US" altLang="en-US" sz="1500" dirty="0">
                <a:latin typeface="Tahoma" charset="0"/>
              </a:rPr>
              <a:t> lama, </a:t>
            </a:r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analgetik</a:t>
            </a:r>
            <a:r>
              <a:rPr lang="en-US" altLang="en-US" sz="1500" dirty="0">
                <a:latin typeface="Tahoma" charset="0"/>
              </a:rPr>
              <a:t>, donor </a:t>
            </a:r>
            <a:r>
              <a:rPr lang="en-US" altLang="en-US" sz="1500" dirty="0" err="1">
                <a:latin typeface="Tahoma" charset="0"/>
              </a:rPr>
              <a:t>darah</a:t>
            </a:r>
            <a:r>
              <a:rPr lang="en-US" altLang="en-US" sz="1500" dirty="0">
                <a:latin typeface="Tahoma" charset="0"/>
              </a:rPr>
              <a:t> dan </a:t>
            </a:r>
            <a:r>
              <a:rPr lang="en-US" altLang="en-US" sz="1500" dirty="0" err="1">
                <a:latin typeface="Tahoma" charset="0"/>
              </a:rPr>
              <a:t>aktif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olah</a:t>
            </a:r>
            <a:r>
              <a:rPr lang="en-US" altLang="en-US" sz="1500" dirty="0">
                <a:latin typeface="Tahoma" charset="0"/>
              </a:rPr>
              <a:t>-raga. 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Prevalensi</a:t>
            </a:r>
            <a:r>
              <a:rPr lang="en-US" altLang="en-US" sz="1500" dirty="0">
                <a:latin typeface="Tahoma" charset="0"/>
              </a:rPr>
              <a:t> anemia </a:t>
            </a:r>
            <a:r>
              <a:rPr lang="en-US" altLang="en-US" sz="1500" dirty="0" err="1">
                <a:latin typeface="Tahoma" charset="0"/>
              </a:rPr>
              <a:t>remaja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tinggi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a.l</a:t>
            </a:r>
            <a:r>
              <a:rPr lang="en-US" altLang="en-US" sz="1500" dirty="0">
                <a:latin typeface="Tahoma" charset="0"/>
              </a:rPr>
              <a:t>. </a:t>
            </a:r>
            <a:r>
              <a:rPr lang="en-US" altLang="en-US" sz="1500" dirty="0" err="1">
                <a:latin typeface="Tahoma" charset="0"/>
              </a:rPr>
              <a:t>cepat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lelah</a:t>
            </a:r>
            <a:r>
              <a:rPr lang="en-US" altLang="en-US" sz="1500" dirty="0">
                <a:latin typeface="Tahoma" charset="0"/>
              </a:rPr>
              <a:t>, </a:t>
            </a:r>
            <a:r>
              <a:rPr lang="en-US" altLang="en-US" sz="1500" i="1" dirty="0">
                <a:latin typeface="Tahoma" charset="0"/>
              </a:rPr>
              <a:t>performance</a:t>
            </a:r>
            <a:r>
              <a:rPr lang="en-US" altLang="en-US" sz="1500" dirty="0">
                <a:latin typeface="Tahoma" charset="0"/>
              </a:rPr>
              <a:t> &amp; </a:t>
            </a:r>
            <a:r>
              <a:rPr lang="en-US" altLang="en-US" sz="1500" dirty="0" err="1">
                <a:latin typeface="Tahoma" charset="0"/>
              </a:rPr>
              <a:t>imunitas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rendh</a:t>
            </a:r>
            <a:r>
              <a:rPr lang="en-US" altLang="en-US" sz="1500" dirty="0">
                <a:latin typeface="Tahoma" charset="0"/>
              </a:rPr>
              <a:t>)</a:t>
            </a:r>
          </a:p>
          <a:p>
            <a:pPr eaLnBrk="1" hangingPunct="1">
              <a:buFont typeface="Wingdings" charset="2"/>
              <a:buNone/>
            </a:pP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b="1" i="1" dirty="0" err="1">
                <a:latin typeface="Century Gothic" charset="0"/>
              </a:rPr>
              <a:t>Folat</a:t>
            </a:r>
            <a:endParaRPr lang="en-US" altLang="en-US" b="1" i="1" dirty="0">
              <a:latin typeface="Century Gothic" charset="0"/>
            </a:endParaRP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folat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menghindari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risiko</a:t>
            </a:r>
            <a:r>
              <a:rPr lang="en-US" altLang="en-US" sz="1500" dirty="0">
                <a:latin typeface="Tahoma" charset="0"/>
              </a:rPr>
              <a:t> NTD s/d 70% (95% </a:t>
            </a:r>
            <a:r>
              <a:rPr lang="en-US" altLang="en-US" sz="1500" dirty="0" err="1">
                <a:latin typeface="Tahoma" charset="0"/>
              </a:rPr>
              <a:t>terjadi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tanpa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riwayat</a:t>
            </a:r>
            <a:r>
              <a:rPr lang="en-US" altLang="en-US" sz="1500" dirty="0">
                <a:latin typeface="Tahoma" charset="0"/>
              </a:rPr>
              <a:t>).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Malformasi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terjadi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trimester </a:t>
            </a:r>
            <a:r>
              <a:rPr lang="en-US" altLang="en-US" sz="1500" dirty="0" err="1">
                <a:latin typeface="Tahoma" charset="0"/>
              </a:rPr>
              <a:t>awal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saat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kehamilan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belum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disadari</a:t>
            </a:r>
            <a:r>
              <a:rPr lang="en-US" altLang="en-US" sz="1500" dirty="0">
                <a:latin typeface="Tahoma" charset="0"/>
              </a:rPr>
              <a:t>.</a:t>
            </a:r>
          </a:p>
          <a:p>
            <a:pPr eaLnBrk="1" hangingPunct="1"/>
            <a:r>
              <a:rPr lang="en-US" altLang="en-US" sz="1500" dirty="0">
                <a:latin typeface="Tahoma" charset="0"/>
              </a:rPr>
              <a:t>USPH </a:t>
            </a:r>
            <a:r>
              <a:rPr lang="en-US" altLang="en-US" sz="1500" dirty="0" err="1">
                <a:latin typeface="Tahoma" charset="0"/>
              </a:rPr>
              <a:t>merekomendasikan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sebesar</a:t>
            </a:r>
            <a:r>
              <a:rPr lang="en-US" altLang="en-US" sz="1500" dirty="0">
                <a:latin typeface="Tahoma" charset="0"/>
              </a:rPr>
              <a:t> 0,4 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(2X RDA) </a:t>
            </a:r>
            <a:r>
              <a:rPr lang="en-US" altLang="en-US" sz="1500" dirty="0" err="1">
                <a:latin typeface="Tahoma" charset="0"/>
              </a:rPr>
              <a:t>bagi</a:t>
            </a:r>
            <a:r>
              <a:rPr lang="en-US" altLang="en-US" sz="1500" dirty="0">
                <a:latin typeface="Tahoma" charset="0"/>
              </a:rPr>
              <a:t> WUS, </a:t>
            </a:r>
            <a:r>
              <a:rPr lang="en-US" altLang="en-US" sz="1500" dirty="0" err="1">
                <a:latin typeface="Tahoma" charset="0"/>
              </a:rPr>
              <a:t>dan</a:t>
            </a:r>
            <a:r>
              <a:rPr lang="en-US" altLang="en-US" sz="1500" dirty="0">
                <a:latin typeface="Tahoma" charset="0"/>
              </a:rPr>
              <a:t> 4,0 mg/</a:t>
            </a:r>
            <a:r>
              <a:rPr lang="en-US" altLang="en-US" sz="1500" dirty="0" err="1">
                <a:latin typeface="Tahoma" charset="0"/>
              </a:rPr>
              <a:t>hari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bagi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wanita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dengan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riwayat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spina</a:t>
            </a:r>
            <a:r>
              <a:rPr lang="en-US" altLang="en-US" sz="1500" dirty="0">
                <a:latin typeface="Tahoma" charset="0"/>
              </a:rPr>
              <a:t> bifida </a:t>
            </a:r>
            <a:r>
              <a:rPr lang="en-US" altLang="en-US" sz="1500" dirty="0" err="1">
                <a:latin typeface="Tahoma" charset="0"/>
              </a:rPr>
              <a:t>sebelumnya</a:t>
            </a:r>
            <a:r>
              <a:rPr lang="en-US" altLang="en-US" sz="1500" dirty="0">
                <a:latin typeface="Tahoma" charset="0"/>
              </a:rPr>
              <a:t>.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A9A6F9AE-4C78-494D-A9ED-97818FDD3C19}" type="slidenum">
              <a:rPr lang="en-US" altLang="en-US">
                <a:latin typeface="Garamond" charset="0"/>
              </a:rPr>
              <a:pPr eaLnBrk="1" hangingPunct="1"/>
              <a:t>10</a:t>
            </a:fld>
            <a:endParaRPr lang="en-US" altLang="en-US" dirty="0">
              <a:latin typeface="Garamond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B74A23A-F8C1-4DE3-B99D-86A1218ABF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E61C61B-E856-45E5-83E0-56A16668D1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Pertanyaan</a:t>
            </a:r>
            <a:endParaRPr lang="en-ID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14905C-3A79-4FFD-A394-44504E3EE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Mengapa</a:t>
            </a:r>
            <a:r>
              <a:rPr lang="en-US" dirty="0"/>
              <a:t> sexual maturation ratings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tepat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mengukur</a:t>
            </a:r>
            <a:r>
              <a:rPr lang="en-US" dirty="0"/>
              <a:t> </a:t>
            </a:r>
            <a:r>
              <a:rPr lang="en-US" dirty="0" err="1"/>
              <a:t>kebutuhan</a:t>
            </a:r>
            <a:r>
              <a:rPr lang="en-US" dirty="0"/>
              <a:t> </a:t>
            </a:r>
            <a:r>
              <a:rPr lang="en-US" dirty="0" err="1"/>
              <a:t>gizi</a:t>
            </a:r>
            <a:r>
              <a:rPr lang="en-US" dirty="0"/>
              <a:t> </a:t>
            </a:r>
            <a:r>
              <a:rPr lang="en-US" dirty="0" err="1"/>
              <a:t>remaja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umur</a:t>
            </a:r>
            <a:r>
              <a:rPr lang="en-US" dirty="0"/>
              <a:t> </a:t>
            </a:r>
            <a:r>
              <a:rPr lang="en-US" dirty="0" err="1"/>
              <a:t>kronologis</a:t>
            </a:r>
            <a:r>
              <a:rPr lang="en-US" dirty="0"/>
              <a:t>?</a:t>
            </a:r>
          </a:p>
          <a:p>
            <a:r>
              <a:rPr lang="en-ID" dirty="0"/>
              <a:t>Pada masa </a:t>
            </a:r>
            <a:r>
              <a:rPr lang="en-ID" dirty="0" err="1"/>
              <a:t>remaja</a:t>
            </a:r>
            <a:r>
              <a:rPr lang="en-ID" dirty="0"/>
              <a:t>, mineral </a:t>
            </a:r>
            <a:r>
              <a:rPr lang="en-ID" dirty="0" err="1"/>
              <a:t>apa</a:t>
            </a:r>
            <a:r>
              <a:rPr lang="en-ID" dirty="0"/>
              <a:t> yang </a:t>
            </a:r>
            <a:r>
              <a:rPr lang="en-ID" dirty="0" err="1"/>
              <a:t>kebutuhannya</a:t>
            </a:r>
            <a:r>
              <a:rPr lang="en-ID" dirty="0"/>
              <a:t> </a:t>
            </a:r>
            <a:r>
              <a:rPr lang="en-ID" dirty="0" err="1"/>
              <a:t>sangat</a:t>
            </a:r>
            <a:r>
              <a:rPr lang="en-ID" dirty="0"/>
              <a:t> </a:t>
            </a:r>
            <a:r>
              <a:rPr lang="en-ID" dirty="0" err="1"/>
              <a:t>tinggi</a:t>
            </a:r>
            <a:r>
              <a:rPr lang="en-ID" dirty="0"/>
              <a:t> </a:t>
            </a:r>
            <a:r>
              <a:rPr lang="en-ID" dirty="0" err="1"/>
              <a:t>untuk</a:t>
            </a:r>
            <a:r>
              <a:rPr lang="en-ID" dirty="0"/>
              <a:t> </a:t>
            </a:r>
            <a:r>
              <a:rPr lang="en-ID" dirty="0" err="1"/>
              <a:t>mendukung</a:t>
            </a:r>
            <a:r>
              <a:rPr lang="en-ID" dirty="0"/>
              <a:t> </a:t>
            </a:r>
            <a:r>
              <a:rPr lang="en-ID" dirty="0" err="1"/>
              <a:t>pertumbuhan</a:t>
            </a:r>
            <a:r>
              <a:rPr lang="en-ID" dirty="0"/>
              <a:t> </a:t>
            </a:r>
            <a:r>
              <a:rPr lang="en-ID" dirty="0" err="1"/>
              <a:t>tulang</a:t>
            </a:r>
            <a:r>
              <a:rPr lang="en-ID" dirty="0"/>
              <a:t> </a:t>
            </a:r>
            <a:r>
              <a:rPr lang="en-ID" dirty="0" err="1"/>
              <a:t>tetapi</a:t>
            </a:r>
            <a:r>
              <a:rPr lang="en-ID" dirty="0"/>
              <a:t> </a:t>
            </a:r>
            <a:r>
              <a:rPr lang="en-ID" dirty="0" err="1"/>
              <a:t>umumnya</a:t>
            </a:r>
            <a:r>
              <a:rPr lang="en-ID" dirty="0"/>
              <a:t> </a:t>
            </a:r>
            <a:r>
              <a:rPr lang="en-ID" dirty="0" err="1"/>
              <a:t>dikonsumsi</a:t>
            </a:r>
            <a:r>
              <a:rPr lang="en-ID" dirty="0"/>
              <a:t>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jumlah</a:t>
            </a:r>
            <a:r>
              <a:rPr lang="en-ID" dirty="0"/>
              <a:t> </a:t>
            </a:r>
            <a:r>
              <a:rPr lang="en-ID" dirty="0" err="1"/>
              <a:t>kurang</a:t>
            </a:r>
            <a:r>
              <a:rPr lang="en-ID" dirty="0"/>
              <a:t> oleh </a:t>
            </a:r>
            <a:r>
              <a:rPr lang="en-ID" dirty="0" err="1"/>
              <a:t>remaja</a:t>
            </a:r>
            <a:r>
              <a:rPr lang="en-ID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6DC6E7-3C42-4EBD-A31A-AE5C01F32A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621A8-7195-A646-B110-245102C0747B}" type="slidenum">
              <a:rPr lang="en-US" altLang="en-US" smtClean="0"/>
              <a:pPr/>
              <a:t>11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41D7488A-7763-45E8-840D-C3A67AFFC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14118153"/>
      </p:ext>
    </p:extLst>
  </p:cSld>
  <p:clrMapOvr>
    <a:masterClrMapping/>
  </p:clrMapOvr>
  <p:transition spd="slow">
    <p:push dir="u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altLang="en-US" sz="6600" dirty="0"/>
              <a:t>TERIMA KASIH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140AC52D-F565-F94C-9B6C-A448A71F7EC3}" type="slidenum">
              <a:rPr lang="en-US" altLang="en-US">
                <a:latin typeface="Garamond" charset="0"/>
              </a:rPr>
              <a:pPr eaLnBrk="1" hangingPunct="1"/>
              <a:t>12</a:t>
            </a:fld>
            <a:endParaRPr lang="en-US" altLang="en-US">
              <a:latin typeface="Garamond" charset="0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8CAAD056-5643-4E88-9717-5DE7AB939F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PENDAHULUAN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SzPct val="120000"/>
            </a:pPr>
            <a:r>
              <a:rPr lang="en-US" altLang="en-US" dirty="0" err="1">
                <a:latin typeface="Tahoma" charset="0"/>
              </a:rPr>
              <a:t>Remaja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merupakan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periode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kehidupan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sejak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dimulainya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pubertas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sampai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mencapai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dewasa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penuh</a:t>
            </a:r>
            <a:endParaRPr lang="en-US" altLang="en-US" dirty="0">
              <a:latin typeface="Tahoma" charset="0"/>
            </a:endParaRPr>
          </a:p>
          <a:p>
            <a:pPr>
              <a:buSzPct val="120000"/>
            </a:pPr>
            <a:endParaRPr lang="en-US" altLang="en-US" dirty="0">
              <a:latin typeface="Tahoma" charset="0"/>
            </a:endParaRPr>
          </a:p>
          <a:p>
            <a:pPr>
              <a:buSzPct val="120000"/>
            </a:pPr>
            <a:r>
              <a:rPr lang="en-US" altLang="en-US" dirty="0" err="1">
                <a:latin typeface="Tahoma" charset="0"/>
              </a:rPr>
              <a:t>Biasanya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terjadi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pada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usia</a:t>
            </a:r>
            <a:r>
              <a:rPr lang="en-US" altLang="en-US" dirty="0">
                <a:latin typeface="Tahoma" charset="0"/>
              </a:rPr>
              <a:t> 10-21 </a:t>
            </a:r>
            <a:r>
              <a:rPr lang="en-US" altLang="en-US" dirty="0" err="1">
                <a:latin typeface="Tahoma" charset="0"/>
              </a:rPr>
              <a:t>tahun</a:t>
            </a:r>
            <a:endParaRPr lang="en-US" altLang="en-US" dirty="0">
              <a:latin typeface="Tahoma" charset="0"/>
            </a:endParaRPr>
          </a:p>
          <a:p>
            <a:pPr>
              <a:buSzPct val="120000"/>
            </a:pPr>
            <a:endParaRPr lang="en-US" altLang="en-US" dirty="0">
              <a:latin typeface="Tahoma" charset="0"/>
            </a:endParaRPr>
          </a:p>
          <a:p>
            <a:pPr>
              <a:buSzPct val="120000"/>
            </a:pPr>
            <a:r>
              <a:rPr lang="en-US" altLang="en-US" dirty="0" err="1">
                <a:latin typeface="Tahoma" charset="0"/>
              </a:rPr>
              <a:t>Diikuti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dengan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pertumbuhan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cepat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dari</a:t>
            </a:r>
            <a:r>
              <a:rPr lang="en-US" altLang="en-US" dirty="0">
                <a:latin typeface="Tahoma" charset="0"/>
              </a:rPr>
              <a:t> organ </a:t>
            </a:r>
            <a:r>
              <a:rPr lang="en-US" altLang="en-US" dirty="0" err="1">
                <a:latin typeface="Tahoma" charset="0"/>
              </a:rPr>
              <a:t>dan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jaringan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>
                <a:latin typeface="Tahoma" charset="0"/>
                <a:sym typeface="Symbol" charset="2"/>
              </a:rPr>
              <a:t> </a:t>
            </a:r>
            <a:r>
              <a:rPr lang="en-US" altLang="en-US" dirty="0" err="1">
                <a:latin typeface="Tahoma" charset="0"/>
                <a:sym typeface="Monotype Sorts" charset="2"/>
              </a:rPr>
              <a:t>kebutuhan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energi</a:t>
            </a:r>
            <a:r>
              <a:rPr lang="en-US" altLang="en-US" dirty="0">
                <a:latin typeface="Tahoma" charset="0"/>
                <a:sym typeface="Monotype Sorts" charset="2"/>
              </a:rPr>
              <a:t> &amp; </a:t>
            </a:r>
            <a:r>
              <a:rPr lang="en-US" altLang="en-US" dirty="0" err="1">
                <a:latin typeface="Tahoma" charset="0"/>
                <a:sym typeface="Monotype Sorts" charset="2"/>
              </a:rPr>
              <a:t>zat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gizi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meningkat</a:t>
            </a:r>
            <a:endParaRPr lang="en-US" altLang="en-US" dirty="0">
              <a:latin typeface="Tahoma" charset="0"/>
              <a:sym typeface="Monotype Sorts" charset="2"/>
            </a:endParaRPr>
          </a:p>
          <a:p>
            <a:pPr>
              <a:buSzPct val="120000"/>
            </a:pPr>
            <a:endParaRPr lang="en-US" altLang="en-US" dirty="0">
              <a:latin typeface="Tahoma" charset="0"/>
              <a:sym typeface="Monotype Sorts" charset="2"/>
            </a:endParaRPr>
          </a:p>
          <a:p>
            <a:pPr>
              <a:buSzPct val="120000"/>
            </a:pPr>
            <a:r>
              <a:rPr lang="en-US" altLang="en-US" dirty="0" err="1">
                <a:latin typeface="Tahoma" charset="0"/>
                <a:sym typeface="Monotype Sorts" charset="2"/>
              </a:rPr>
              <a:t>Tidak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lagi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tergantung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pada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makanan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rumah</a:t>
            </a:r>
            <a:r>
              <a:rPr lang="en-US" altLang="en-US" dirty="0">
                <a:latin typeface="Tahoma" charset="0"/>
                <a:sym typeface="Monotype Sorts" charset="2"/>
              </a:rPr>
              <a:t>, </a:t>
            </a:r>
            <a:r>
              <a:rPr lang="en-US" altLang="en-US" dirty="0" err="1">
                <a:latin typeface="Tahoma" charset="0"/>
                <a:sym typeface="Monotype Sorts" charset="2"/>
              </a:rPr>
              <a:t>perhatian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pada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penampilan</a:t>
            </a:r>
            <a:r>
              <a:rPr lang="en-US" altLang="en-US" dirty="0">
                <a:latin typeface="Tahoma" charset="0"/>
                <a:sym typeface="Monotype Sorts" charset="2"/>
              </a:rPr>
              <a:t> &amp; BB, </a:t>
            </a:r>
            <a:r>
              <a:rPr lang="en-US" altLang="en-US" i="1" dirty="0">
                <a:latin typeface="Tahoma" charset="0"/>
                <a:sym typeface="Monotype Sorts" charset="2"/>
              </a:rPr>
              <a:t>peer acceptability, active life style</a:t>
            </a:r>
            <a:r>
              <a:rPr lang="en-US" altLang="en-US" dirty="0">
                <a:latin typeface="Tahoma" charset="0"/>
                <a:sym typeface="Monotype Sorts" charset="2"/>
              </a:rPr>
              <a:t>  </a:t>
            </a:r>
            <a:r>
              <a:rPr lang="en-US" altLang="en-US" dirty="0">
                <a:latin typeface="Tahoma" charset="0"/>
                <a:sym typeface="Symbol" charset="2"/>
              </a:rPr>
              <a:t> </a:t>
            </a:r>
            <a:r>
              <a:rPr lang="en-US" altLang="en-US" dirty="0" err="1">
                <a:latin typeface="Tahoma" charset="0"/>
                <a:sym typeface="Symbol" charset="2"/>
              </a:rPr>
              <a:t>pola</a:t>
            </a:r>
            <a:r>
              <a:rPr lang="en-US" altLang="en-US" dirty="0">
                <a:latin typeface="Tahoma" charset="0"/>
                <a:sym typeface="Symbol" charset="2"/>
              </a:rPr>
              <a:t> </a:t>
            </a:r>
            <a:r>
              <a:rPr lang="en-US" altLang="en-US" dirty="0" err="1">
                <a:latin typeface="Tahoma" charset="0"/>
                <a:sym typeface="Symbol" charset="2"/>
              </a:rPr>
              <a:t>makan</a:t>
            </a:r>
            <a:r>
              <a:rPr lang="en-US" altLang="en-US" dirty="0">
                <a:latin typeface="Tahoma" charset="0"/>
                <a:sym typeface="Symbol" charset="2"/>
              </a:rPr>
              <a:t> &amp; </a:t>
            </a:r>
            <a:r>
              <a:rPr lang="en-US" altLang="en-US" dirty="0" err="1">
                <a:latin typeface="Tahoma" charset="0"/>
                <a:sym typeface="Symbol" charset="2"/>
              </a:rPr>
              <a:t>jenis</a:t>
            </a:r>
            <a:r>
              <a:rPr lang="en-US" altLang="en-US" dirty="0">
                <a:latin typeface="Tahoma" charset="0"/>
                <a:sym typeface="Symbol" charset="2"/>
              </a:rPr>
              <a:t> </a:t>
            </a:r>
            <a:r>
              <a:rPr lang="en-US" altLang="en-US" dirty="0" err="1">
                <a:latin typeface="Tahoma" charset="0"/>
                <a:sym typeface="Symbol" charset="2"/>
              </a:rPr>
              <a:t>makanan</a:t>
            </a:r>
            <a:r>
              <a:rPr lang="en-US" altLang="en-US" dirty="0">
                <a:latin typeface="Tahoma" charset="0"/>
                <a:sym typeface="Monotype Sorts" charset="2"/>
              </a:rPr>
              <a:t>  </a:t>
            </a:r>
          </a:p>
          <a:p>
            <a:pPr>
              <a:buSzPct val="120000"/>
            </a:pPr>
            <a:endParaRPr lang="en-US" altLang="en-US" dirty="0">
              <a:latin typeface="Tahoma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4621A8-7195-A646-B110-245102C0747B}" type="slidenum">
              <a:rPr lang="en-US" altLang="en-US" smtClean="0"/>
              <a:pPr/>
              <a:t>2</a:t>
            </a:fld>
            <a:endParaRPr lang="en-US" altLang="en-US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3C99D85E-8ED1-4C6F-95A0-E6A916F1A8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6356811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609600"/>
            <a:ext cx="7654925" cy="679450"/>
          </a:xfrm>
        </p:spPr>
        <p:txBody>
          <a:bodyPr/>
          <a:lstStyle/>
          <a:p>
            <a:pPr eaLnBrk="1" hangingPunct="1"/>
            <a:r>
              <a:rPr lang="en-US" altLang="en-US" sz="2500" b="1" i="1">
                <a:solidFill>
                  <a:schemeClr val="tx1"/>
                </a:solidFill>
                <a:latin typeface="Century Gothic" charset="0"/>
              </a:rPr>
              <a:t>PERUBAHAN FISIK</a:t>
            </a:r>
            <a:endParaRPr lang="en-US" altLang="en-US" sz="2500" i="1">
              <a:solidFill>
                <a:schemeClr val="tx1"/>
              </a:solidFill>
              <a:latin typeface="Century Gothic" charset="0"/>
            </a:endParaRPr>
          </a:p>
        </p:txBody>
      </p:sp>
      <p:sp>
        <p:nvSpPr>
          <p:cNvPr id="4100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981200"/>
            <a:ext cx="8734806" cy="2895601"/>
          </a:xfrm>
        </p:spPr>
        <p:txBody>
          <a:bodyPr>
            <a:noAutofit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en-US" sz="2200" dirty="0" err="1">
                <a:latin typeface="Tahoma" charset="0"/>
              </a:rPr>
              <a:t>Pertumbuhan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cepat</a:t>
            </a:r>
            <a:r>
              <a:rPr lang="en-US" altLang="en-US" sz="2200" dirty="0">
                <a:latin typeface="Tahoma" charset="0"/>
              </a:rPr>
              <a:t> TB &amp; BB, </a:t>
            </a:r>
            <a:r>
              <a:rPr lang="en-US" altLang="en-US" sz="2200" dirty="0" err="1">
                <a:latin typeface="Tahoma" charset="0"/>
              </a:rPr>
              <a:t>perubahan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komposisi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tubuh</a:t>
            </a:r>
            <a:r>
              <a:rPr lang="en-US" altLang="en-US" sz="2200" dirty="0">
                <a:latin typeface="Tahoma" charset="0"/>
              </a:rPr>
              <a:t>, </a:t>
            </a:r>
            <a:r>
              <a:rPr lang="en-US" altLang="en-US" sz="2200" dirty="0" err="1">
                <a:latin typeface="Tahoma" charset="0"/>
              </a:rPr>
              <a:t>peralihan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karakteristik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seksual</a:t>
            </a:r>
            <a:r>
              <a:rPr lang="en-US" altLang="en-US" sz="2200" dirty="0">
                <a:latin typeface="Tahoma" charset="0"/>
              </a:rPr>
              <a:t> primer </a:t>
            </a:r>
            <a:r>
              <a:rPr lang="en-US" altLang="en-US" sz="2200" dirty="0" err="1">
                <a:latin typeface="Tahoma" charset="0"/>
              </a:rPr>
              <a:t>dan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sekunder</a:t>
            </a:r>
            <a:endParaRPr lang="en-US" altLang="en-US" sz="2200" dirty="0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2200" dirty="0" err="1">
                <a:latin typeface="Tahoma" charset="0"/>
              </a:rPr>
              <a:t>Kebutuhan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gizi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paralel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dengan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kecepatan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pertumbuhan</a:t>
            </a:r>
            <a:r>
              <a:rPr lang="en-US" altLang="en-US" sz="2200" dirty="0">
                <a:latin typeface="Tahoma" charset="0"/>
              </a:rPr>
              <a:t>. </a:t>
            </a:r>
            <a:r>
              <a:rPr lang="en-US" altLang="en-US" sz="2200" dirty="0" err="1">
                <a:latin typeface="Tahoma" charset="0"/>
              </a:rPr>
              <a:t>Kebutuhan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maksimal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terjadi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pada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i="1" dirty="0">
                <a:latin typeface="Tahoma" charset="0"/>
              </a:rPr>
              <a:t>Peak Height Velocity</a:t>
            </a:r>
            <a:r>
              <a:rPr lang="en-US" altLang="en-US" sz="2200" dirty="0">
                <a:latin typeface="Tahoma" charset="0"/>
              </a:rPr>
              <a:t>  (PHV)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2200" dirty="0" err="1">
                <a:latin typeface="Tahoma" charset="0"/>
              </a:rPr>
              <a:t>Kebutuhan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gizi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lebih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berkorelasi</a:t>
            </a:r>
            <a:r>
              <a:rPr lang="en-US" altLang="en-US" sz="2200" dirty="0">
                <a:latin typeface="Tahoma" charset="0"/>
              </a:rPr>
              <a:t> pada </a:t>
            </a:r>
            <a:r>
              <a:rPr lang="en-US" altLang="en-US" sz="2200" dirty="0" err="1">
                <a:latin typeface="Tahoma" charset="0"/>
              </a:rPr>
              <a:t>tingkat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maturasi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dibandingkan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umur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kronologis</a:t>
            </a:r>
            <a:r>
              <a:rPr lang="en-US" altLang="en-US" sz="2200" dirty="0">
                <a:latin typeface="Tahoma" charset="0"/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8BB2D80D-7546-FC43-890B-AD36761A12B2}" type="slidenum">
              <a:rPr lang="en-US" altLang="en-US">
                <a:latin typeface="Garamond" charset="0"/>
              </a:rPr>
              <a:pPr eaLnBrk="1" hangingPunct="1"/>
              <a:t>3</a:t>
            </a:fld>
            <a:endParaRPr lang="en-US" altLang="en-US">
              <a:latin typeface="Garamond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639" y="35568"/>
            <a:ext cx="3512766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5618170" y="1781145"/>
            <a:ext cx="4572000" cy="20005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700" dirty="0"/>
              <a:t>https://www.galena.co.id/q/kapan-remaja-laki-laki-biasanya-selesai-pubertas</a:t>
            </a:r>
          </a:p>
        </p:txBody>
      </p:sp>
      <p:sp>
        <p:nvSpPr>
          <p:cNvPr id="7" name="Rectangle 3">
            <a:extLst>
              <a:ext uri="{FF2B5EF4-FFF2-40B4-BE49-F238E27FC236}">
                <a16:creationId xmlns:a16="http://schemas.microsoft.com/office/drawing/2014/main" id="{7CA56A4E-9C0E-4376-A180-056FA8464F7C}"/>
              </a:ext>
            </a:extLst>
          </p:cNvPr>
          <p:cNvSpPr txBox="1">
            <a:spLocks noChangeArrowheads="1"/>
          </p:cNvSpPr>
          <p:nvPr/>
        </p:nvSpPr>
        <p:spPr>
          <a:xfrm>
            <a:off x="228600" y="4876801"/>
            <a:ext cx="5029200" cy="16001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182880" indent="-18288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280160" indent="-18288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6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9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2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500000" indent="-228600" algn="l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Char char="§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20000"/>
              </a:lnSpc>
              <a:spcAft>
                <a:spcPts val="0"/>
              </a:spcAft>
            </a:pPr>
            <a:r>
              <a:rPr lang="en-US" altLang="en-US" sz="2200" dirty="0">
                <a:latin typeface="Tahoma" charset="0"/>
              </a:rPr>
              <a:t>Dasar </a:t>
            </a:r>
            <a:r>
              <a:rPr lang="en-US" altLang="en-US" sz="2200" dirty="0" err="1">
                <a:latin typeface="Tahoma" charset="0"/>
              </a:rPr>
              <a:t>pengukuran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kebutuhan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gizi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remaja</a:t>
            </a:r>
            <a:r>
              <a:rPr lang="en-US" altLang="en-US" sz="2200" dirty="0">
                <a:latin typeface="Tahoma" charset="0"/>
              </a:rPr>
              <a:t> yang </a:t>
            </a:r>
            <a:r>
              <a:rPr lang="en-US" altLang="en-US" sz="2200" dirty="0" err="1">
                <a:latin typeface="Tahoma" charset="0"/>
              </a:rPr>
              <a:t>lebih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tepat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adalah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i="1" dirty="0">
                <a:latin typeface="Tahoma" charset="0"/>
              </a:rPr>
              <a:t>Sexual Maturation Ratings</a:t>
            </a:r>
            <a:r>
              <a:rPr lang="en-US" altLang="en-US" sz="2200" dirty="0">
                <a:latin typeface="Tahoma" charset="0"/>
              </a:rPr>
              <a:t> (SMR)</a:t>
            </a:r>
          </a:p>
          <a:p>
            <a:pPr marL="0" indent="0" fontAlgn="auto">
              <a:lnSpc>
                <a:spcPct val="120000"/>
              </a:lnSpc>
              <a:spcAft>
                <a:spcPts val="0"/>
              </a:spcAft>
              <a:buFont typeface="Wingdings" pitchFamily="2" charset="2"/>
              <a:buNone/>
            </a:pPr>
            <a:endParaRPr lang="en-US" altLang="en-US" sz="2200" dirty="0">
              <a:latin typeface="Tahoma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BE79F7-BBFA-4525-9951-BD384BB127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686800" cy="558800"/>
          </a:xfrm>
        </p:spPr>
        <p:txBody>
          <a:bodyPr/>
          <a:lstStyle/>
          <a:p>
            <a:pPr eaLnBrk="1" hangingPunct="1"/>
            <a:r>
              <a:rPr lang="en-US" altLang="en-US" sz="2700" b="1" i="1">
                <a:latin typeface="Century Gothic" charset="0"/>
              </a:rPr>
              <a:t>SEXUAL MATURATION RATINGS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E51F2F88-9D99-EB4D-96CD-3E8AA2D867EC}" type="slidenum">
              <a:rPr lang="en-US" altLang="en-US">
                <a:latin typeface="Garamond" charset="0"/>
              </a:rPr>
              <a:pPr eaLnBrk="1" hangingPunct="1"/>
              <a:t>4</a:t>
            </a:fld>
            <a:endParaRPr lang="en-US" altLang="en-US">
              <a:latin typeface="Garamond" charset="0"/>
            </a:endParaRPr>
          </a:p>
        </p:txBody>
      </p:sp>
      <p:sp>
        <p:nvSpPr>
          <p:cNvPr id="5124" name="Line 10"/>
          <p:cNvSpPr>
            <a:spLocks noChangeShapeType="1"/>
          </p:cNvSpPr>
          <p:nvPr/>
        </p:nvSpPr>
        <p:spPr bwMode="auto">
          <a:xfrm>
            <a:off x="609600" y="4495800"/>
            <a:ext cx="76200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5125" name="Picture 12" descr="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914401"/>
            <a:ext cx="8102346" cy="573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6" name="Line 14"/>
          <p:cNvSpPr>
            <a:spLocks noChangeShapeType="1"/>
          </p:cNvSpPr>
          <p:nvPr/>
        </p:nvSpPr>
        <p:spPr bwMode="auto">
          <a:xfrm>
            <a:off x="7315200" y="914400"/>
            <a:ext cx="1295400" cy="0"/>
          </a:xfrm>
          <a:prstGeom prst="line">
            <a:avLst/>
          </a:prstGeom>
          <a:noFill/>
          <a:ln w="12700" cap="sq">
            <a:solidFill>
              <a:schemeClr val="tx1"/>
            </a:solidFill>
            <a:miter lim="800000"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C6BF0B1D-91E4-4427-ADF3-D0A8494CB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7"/>
          <p:cNvSpPr>
            <a:spLocks noGrp="1" noChangeArrowheads="1"/>
          </p:cNvSpPr>
          <p:nvPr>
            <p:ph type="title"/>
          </p:nvPr>
        </p:nvSpPr>
        <p:spPr>
          <a:xfrm>
            <a:off x="390652" y="381000"/>
            <a:ext cx="3638296" cy="6096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3200" b="1" i="1" dirty="0">
                <a:latin typeface="Century Gothic" charset="0"/>
              </a:rPr>
              <a:t>URUTAN KEJADIAN PADA MASA PUBERTAS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2C41901A-2879-0441-AD40-6E2C7D64697C}" type="slidenum">
              <a:rPr lang="en-US" altLang="en-US">
                <a:latin typeface="Garamond" charset="0"/>
              </a:rPr>
              <a:pPr eaLnBrk="1" hangingPunct="1"/>
              <a:t>5</a:t>
            </a:fld>
            <a:endParaRPr lang="en-US" altLang="en-US">
              <a:latin typeface="Garamond" charset="0"/>
            </a:endParaRPr>
          </a:p>
        </p:txBody>
      </p:sp>
      <p:pic>
        <p:nvPicPr>
          <p:cNvPr id="6148" name="Picture 10" descr="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381000"/>
            <a:ext cx="4620006" cy="589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8600" y="1689444"/>
            <a:ext cx="3962400" cy="29361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en-US" altLang="en-US" sz="2200" dirty="0" err="1">
                <a:latin typeface="Tahoma" charset="0"/>
              </a:rPr>
              <a:t>Urutan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kejadian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maturasi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sama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pada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setiap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individu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tetapi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waktu</a:t>
            </a:r>
            <a:r>
              <a:rPr lang="en-US" altLang="en-US" sz="2200" dirty="0">
                <a:latin typeface="Tahoma" charset="0"/>
              </a:rPr>
              <a:t>, </a:t>
            </a:r>
            <a:r>
              <a:rPr lang="en-US" altLang="en-US" sz="2200" dirty="0" err="1">
                <a:latin typeface="Tahoma" charset="0"/>
              </a:rPr>
              <a:t>intensitas</a:t>
            </a:r>
            <a:r>
              <a:rPr lang="en-US" altLang="en-US" sz="2200" dirty="0">
                <a:latin typeface="Tahoma" charset="0"/>
              </a:rPr>
              <a:t> &amp; </a:t>
            </a:r>
            <a:r>
              <a:rPr lang="en-US" altLang="en-US" sz="2200" dirty="0" err="1">
                <a:latin typeface="Tahoma" charset="0"/>
              </a:rPr>
              <a:t>durasi</a:t>
            </a:r>
            <a:r>
              <a:rPr lang="en-US" altLang="en-US" sz="2200" dirty="0">
                <a:latin typeface="Tahoma" charset="0"/>
              </a:rPr>
              <a:t> growth spurt </a:t>
            </a:r>
            <a:r>
              <a:rPr lang="en-US" altLang="en-US" sz="2200" dirty="0" err="1">
                <a:latin typeface="Tahoma" charset="0"/>
              </a:rPr>
              <a:t>berbeda</a:t>
            </a:r>
            <a:r>
              <a:rPr lang="en-US" altLang="en-US" sz="2200" dirty="0">
                <a:latin typeface="Tahoma" charset="0"/>
              </a:rPr>
              <a:t>  </a:t>
            </a:r>
          </a:p>
          <a:p>
            <a:pPr marL="285750" indent="-285750" eaLnBrk="1" hangingPunct="1">
              <a:lnSpc>
                <a:spcPct val="120000"/>
              </a:lnSpc>
              <a:buFont typeface="Arial" charset="0"/>
              <a:buChar char="•"/>
            </a:pPr>
            <a:r>
              <a:rPr lang="en-US" altLang="en-US" sz="2200" dirty="0">
                <a:latin typeface="Tahoma" charset="0"/>
              </a:rPr>
              <a:t>Rata2 </a:t>
            </a:r>
            <a:r>
              <a:rPr lang="en-US" altLang="en-US" sz="2200" dirty="0" err="1">
                <a:latin typeface="Tahoma" charset="0"/>
              </a:rPr>
              <a:t>durasi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pubertas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pada</a:t>
            </a:r>
            <a:r>
              <a:rPr lang="en-US" altLang="en-US" sz="2200" dirty="0">
                <a:latin typeface="Tahoma" charset="0"/>
              </a:rPr>
              <a:t> </a:t>
            </a:r>
            <a:r>
              <a:rPr lang="en-US" altLang="en-US" sz="2200" dirty="0" err="1">
                <a:latin typeface="Tahoma" charset="0"/>
              </a:rPr>
              <a:t>wanita</a:t>
            </a:r>
            <a:r>
              <a:rPr lang="en-US" altLang="en-US" sz="2200" dirty="0">
                <a:latin typeface="Tahoma" charset="0"/>
              </a:rPr>
              <a:t> 4 </a:t>
            </a:r>
            <a:r>
              <a:rPr lang="en-US" altLang="en-US" sz="2200" dirty="0" err="1">
                <a:latin typeface="Tahoma" charset="0"/>
              </a:rPr>
              <a:t>th</a:t>
            </a:r>
            <a:r>
              <a:rPr lang="en-US" altLang="en-US" sz="2200" dirty="0">
                <a:latin typeface="Tahoma" charset="0"/>
              </a:rPr>
              <a:t> (1,5-8 </a:t>
            </a:r>
            <a:r>
              <a:rPr lang="en-US" altLang="en-US" sz="2200" dirty="0" err="1">
                <a:latin typeface="Tahoma" charset="0"/>
              </a:rPr>
              <a:t>th</a:t>
            </a:r>
            <a:r>
              <a:rPr lang="en-US" altLang="en-US" sz="2200" dirty="0">
                <a:latin typeface="Tahoma" charset="0"/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495C252-F6C7-427A-A3F2-3D36751D04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12 Cara Menambah Tinggi Badan dengan Cepat dalam 2 Minggu | Dream.co.i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-18393"/>
            <a:ext cx="2927133" cy="1694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>
          <a:xfrm>
            <a:off x="193586" y="80169"/>
            <a:ext cx="8567737" cy="4572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2500" b="1" i="1" dirty="0">
                <a:solidFill>
                  <a:schemeClr val="tx1"/>
                </a:solidFill>
                <a:latin typeface="Century Gothic" charset="0"/>
              </a:rPr>
              <a:t>TINGGI BADAN</a:t>
            </a:r>
            <a:r>
              <a:rPr lang="en-US" altLang="en-US" sz="2900" b="1" dirty="0">
                <a:solidFill>
                  <a:schemeClr val="tx1"/>
                </a:solidFill>
                <a:latin typeface="Century Gothic" charset="0"/>
              </a:rPr>
              <a:t> </a:t>
            </a:r>
            <a:endParaRPr lang="en-US" altLang="en-US" sz="3400" dirty="0">
              <a:solidFill>
                <a:schemeClr val="tx1"/>
              </a:solidFill>
              <a:latin typeface="Century Gothic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idx="1"/>
          </p:nvPr>
        </p:nvSpPr>
        <p:spPr>
          <a:xfrm>
            <a:off x="155575" y="585584"/>
            <a:ext cx="8567736" cy="5486400"/>
          </a:xfrm>
        </p:spPr>
        <p:txBody>
          <a:bodyPr>
            <a:normAutofit fontScale="92500" lnSpcReduction="20000"/>
          </a:bodyPr>
          <a:lstStyle/>
          <a:p>
            <a:pPr eaLnBrk="1" hangingPunct="1">
              <a:lnSpc>
                <a:spcPct val="120000"/>
              </a:lnSpc>
            </a:pPr>
            <a:r>
              <a:rPr lang="en-US" altLang="en-US" sz="1800" dirty="0">
                <a:latin typeface="Tahoma" charset="0"/>
              </a:rPr>
              <a:t>15-20% TB </a:t>
            </a:r>
            <a:r>
              <a:rPr lang="en-US" altLang="en-US" sz="1800" dirty="0" err="1">
                <a:latin typeface="Tahoma" charset="0"/>
              </a:rPr>
              <a:t>dewasa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dicapai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pada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saat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remaja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selama</a:t>
            </a:r>
            <a:r>
              <a:rPr lang="en-US" altLang="en-US" sz="1800" dirty="0">
                <a:latin typeface="Tahoma" charset="0"/>
              </a:rPr>
              <a:t> </a:t>
            </a:r>
          </a:p>
          <a:p>
            <a:pPr marL="0" indent="0" eaLnBrk="1" hangingPunct="1">
              <a:lnSpc>
                <a:spcPct val="120000"/>
              </a:lnSpc>
              <a:buNone/>
            </a:pPr>
            <a:r>
              <a:rPr lang="en-US" altLang="en-US" sz="1800" dirty="0">
                <a:latin typeface="Tahoma" charset="0"/>
              </a:rPr>
              <a:t>   </a:t>
            </a:r>
            <a:r>
              <a:rPr lang="en-US" altLang="en-US" sz="1800" dirty="0" err="1">
                <a:latin typeface="Tahoma" charset="0"/>
              </a:rPr>
              <a:t>pertumbuhan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cepat</a:t>
            </a:r>
            <a:r>
              <a:rPr lang="en-US" altLang="en-US" sz="1800" dirty="0">
                <a:latin typeface="Tahoma" charset="0"/>
              </a:rPr>
              <a:t> (growth spurt)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800" dirty="0" err="1">
                <a:latin typeface="Tahoma" charset="0"/>
              </a:rPr>
              <a:t>Awal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pubertas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pada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anak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wanita</a:t>
            </a:r>
            <a:r>
              <a:rPr lang="en-US" altLang="en-US" sz="1800" dirty="0">
                <a:latin typeface="Tahoma" charset="0"/>
              </a:rPr>
              <a:t> 10,5 </a:t>
            </a:r>
            <a:r>
              <a:rPr lang="en-US" altLang="en-US" sz="1800" dirty="0" err="1">
                <a:latin typeface="Tahoma" charset="0"/>
              </a:rPr>
              <a:t>th</a:t>
            </a:r>
            <a:r>
              <a:rPr lang="en-US" altLang="en-US" sz="1800" dirty="0">
                <a:latin typeface="Tahoma" charset="0"/>
              </a:rPr>
              <a:t>, </a:t>
            </a:r>
            <a:r>
              <a:rPr lang="en-US" altLang="en-US" sz="1800" dirty="0" err="1">
                <a:latin typeface="Tahoma" charset="0"/>
              </a:rPr>
              <a:t>anak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laki-laki</a:t>
            </a:r>
            <a:r>
              <a:rPr lang="en-US" altLang="en-US" sz="1800" dirty="0">
                <a:latin typeface="Tahoma" charset="0"/>
              </a:rPr>
              <a:t> 12,5 </a:t>
            </a:r>
            <a:r>
              <a:rPr lang="en-US" altLang="en-US" sz="1800" dirty="0" err="1">
                <a:latin typeface="Tahoma" charset="0"/>
              </a:rPr>
              <a:t>th</a:t>
            </a:r>
            <a:endParaRPr lang="en-US" altLang="en-US" sz="1800" dirty="0">
              <a:latin typeface="Tahoma" charset="0"/>
            </a:endParaRPr>
          </a:p>
          <a:p>
            <a:pPr eaLnBrk="1" hangingPunct="1">
              <a:lnSpc>
                <a:spcPct val="120000"/>
              </a:lnSpc>
            </a:pPr>
            <a:r>
              <a:rPr lang="en-US" altLang="en-US" sz="1800" dirty="0" err="1">
                <a:latin typeface="Tahoma" charset="0"/>
              </a:rPr>
              <a:t>Pada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anak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wanita</a:t>
            </a:r>
            <a:r>
              <a:rPr lang="en-US" altLang="en-US" sz="1800" dirty="0">
                <a:latin typeface="Tahoma" charset="0"/>
              </a:rPr>
              <a:t> PHV </a:t>
            </a:r>
            <a:r>
              <a:rPr lang="en-US" altLang="en-US" sz="1800" dirty="0" err="1">
                <a:latin typeface="Tahoma" charset="0"/>
              </a:rPr>
              <a:t>terjadi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sekitar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umur</a:t>
            </a:r>
            <a:r>
              <a:rPr lang="en-US" altLang="en-US" sz="1800" dirty="0">
                <a:latin typeface="Tahoma" charset="0"/>
              </a:rPr>
              <a:t> 11,5 </a:t>
            </a:r>
            <a:r>
              <a:rPr lang="en-US" altLang="en-US" sz="1800" dirty="0" err="1">
                <a:latin typeface="Tahoma" charset="0"/>
              </a:rPr>
              <a:t>th</a:t>
            </a:r>
            <a:r>
              <a:rPr lang="en-US" altLang="en-US" sz="1800" dirty="0">
                <a:latin typeface="Tahoma" charset="0"/>
              </a:rPr>
              <a:t>, </a:t>
            </a:r>
            <a:r>
              <a:rPr lang="en-US" altLang="en-US" sz="1800" dirty="0" err="1">
                <a:latin typeface="Tahoma" charset="0"/>
              </a:rPr>
              <a:t>dengan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pertumbuhan</a:t>
            </a:r>
            <a:r>
              <a:rPr lang="en-US" altLang="en-US" sz="1800" dirty="0">
                <a:latin typeface="Tahoma" charset="0"/>
              </a:rPr>
              <a:t> rata-rata 8,3 cm/</a:t>
            </a:r>
            <a:r>
              <a:rPr lang="en-US" altLang="en-US" sz="1800" dirty="0" err="1">
                <a:latin typeface="Tahoma" charset="0"/>
              </a:rPr>
              <a:t>th</a:t>
            </a:r>
            <a:r>
              <a:rPr lang="en-US" altLang="en-US" sz="1800" dirty="0">
                <a:latin typeface="Tahoma" charset="0"/>
              </a:rPr>
              <a:t> (</a:t>
            </a:r>
            <a:r>
              <a:rPr lang="en-US" altLang="en-US" sz="1800" dirty="0" err="1">
                <a:latin typeface="Tahoma" charset="0"/>
              </a:rPr>
              <a:t>bandingkan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dengan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sebelum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pubertas</a:t>
            </a:r>
            <a:r>
              <a:rPr lang="en-US" altLang="en-US" sz="1800" dirty="0">
                <a:latin typeface="Tahoma" charset="0"/>
              </a:rPr>
              <a:t> 5,5 cm/</a:t>
            </a:r>
            <a:r>
              <a:rPr lang="en-US" altLang="en-US" sz="1800" dirty="0" err="1">
                <a:latin typeface="Tahoma" charset="0"/>
              </a:rPr>
              <a:t>th</a:t>
            </a:r>
            <a:r>
              <a:rPr lang="en-US" altLang="en-US" sz="1800" dirty="0">
                <a:latin typeface="Tahoma" charset="0"/>
              </a:rPr>
              <a:t>)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800" dirty="0">
                <a:latin typeface="Tahoma" charset="0"/>
              </a:rPr>
              <a:t>PHV </a:t>
            </a:r>
            <a:r>
              <a:rPr lang="en-US" altLang="en-US" sz="1800" dirty="0" err="1">
                <a:latin typeface="Tahoma" charset="0"/>
              </a:rPr>
              <a:t>terjadi</a:t>
            </a:r>
            <a:r>
              <a:rPr lang="en-US" altLang="en-US" sz="1800" dirty="0">
                <a:latin typeface="Tahoma" charset="0"/>
              </a:rPr>
              <a:t> 6-12 </a:t>
            </a:r>
            <a:r>
              <a:rPr lang="en-US" altLang="en-US" sz="1800" dirty="0" err="1">
                <a:latin typeface="Tahoma" charset="0"/>
              </a:rPr>
              <a:t>bl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lebih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dulu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dari</a:t>
            </a:r>
            <a:r>
              <a:rPr lang="en-US" altLang="en-US" sz="1800" dirty="0">
                <a:latin typeface="Tahoma" charset="0"/>
              </a:rPr>
              <a:t> menarche (</a:t>
            </a:r>
            <a:r>
              <a:rPr lang="en-US" altLang="en-US" sz="1800" dirty="0" err="1">
                <a:latin typeface="Tahoma" charset="0"/>
              </a:rPr>
              <a:t>sering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terjadi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salah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persepsi</a:t>
            </a:r>
            <a:r>
              <a:rPr lang="en-US" altLang="en-US" sz="1800" dirty="0">
                <a:latin typeface="Tahoma" charset="0"/>
              </a:rPr>
              <a:t>) </a:t>
            </a:r>
          </a:p>
          <a:p>
            <a:pPr eaLnBrk="1" hangingPunct="1">
              <a:lnSpc>
                <a:spcPct val="120000"/>
              </a:lnSpc>
              <a:buFont typeface="Wingdings" charset="2"/>
              <a:buNone/>
            </a:pPr>
            <a:endParaRPr lang="en-US" altLang="en-US" sz="1900" b="1" i="1" dirty="0">
              <a:latin typeface="Century Gothic" charset="0"/>
            </a:endParaRPr>
          </a:p>
          <a:p>
            <a:pPr eaLnBrk="1" hangingPunct="1">
              <a:lnSpc>
                <a:spcPct val="120000"/>
              </a:lnSpc>
              <a:buFont typeface="Wingdings" charset="2"/>
              <a:buNone/>
            </a:pPr>
            <a:endParaRPr lang="en-US" altLang="en-US" sz="1900" b="1" i="1" dirty="0">
              <a:latin typeface="Century Gothic" charset="0"/>
            </a:endParaRPr>
          </a:p>
          <a:p>
            <a:pPr eaLnBrk="1" hangingPunct="1">
              <a:lnSpc>
                <a:spcPct val="120000"/>
              </a:lnSpc>
              <a:buFont typeface="Wingdings" charset="2"/>
              <a:buNone/>
            </a:pPr>
            <a:r>
              <a:rPr lang="en-US" altLang="en-US" sz="2600" b="1" i="1" dirty="0">
                <a:latin typeface="Century Gothic" charset="0"/>
              </a:rPr>
              <a:t>BERAT BADAN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800" dirty="0" err="1">
                <a:latin typeface="Tahoma" charset="0"/>
              </a:rPr>
              <a:t>Kenaikan</a:t>
            </a:r>
            <a:r>
              <a:rPr lang="en-US" altLang="en-US" sz="1800" dirty="0">
                <a:latin typeface="Tahoma" charset="0"/>
              </a:rPr>
              <a:t> BB </a:t>
            </a:r>
            <a:r>
              <a:rPr lang="en-US" altLang="en-US" sz="1800" dirty="0" err="1">
                <a:latin typeface="Tahoma" charset="0"/>
              </a:rPr>
              <a:t>saat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pubertas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mencapai</a:t>
            </a:r>
            <a:r>
              <a:rPr lang="en-US" altLang="en-US" sz="1800" dirty="0">
                <a:latin typeface="Tahoma" charset="0"/>
              </a:rPr>
              <a:t> 50% BB ideal </a:t>
            </a:r>
            <a:r>
              <a:rPr lang="en-US" altLang="en-US" sz="1800" dirty="0" err="1">
                <a:latin typeface="Tahoma" charset="0"/>
              </a:rPr>
              <a:t>dewasa</a:t>
            </a:r>
            <a:r>
              <a:rPr lang="en-US" altLang="en-US" sz="1800" dirty="0">
                <a:latin typeface="Tahoma" charset="0"/>
              </a:rPr>
              <a:t>.</a:t>
            </a:r>
          </a:p>
          <a:p>
            <a:pPr eaLnBrk="1" hangingPunct="1">
              <a:lnSpc>
                <a:spcPct val="120000"/>
              </a:lnSpc>
            </a:pPr>
            <a:r>
              <a:rPr lang="en-US" altLang="en-US" sz="1800" dirty="0">
                <a:latin typeface="Tahoma" charset="0"/>
              </a:rPr>
              <a:t>PWV </a:t>
            </a:r>
            <a:r>
              <a:rPr lang="en-US" altLang="en-US" sz="1800" dirty="0" err="1">
                <a:latin typeface="Tahoma" charset="0"/>
              </a:rPr>
              <a:t>terjadi</a:t>
            </a:r>
            <a:r>
              <a:rPr lang="en-US" altLang="en-US" sz="1800" dirty="0">
                <a:latin typeface="Tahoma" charset="0"/>
              </a:rPr>
              <a:t> 6 bl </a:t>
            </a:r>
            <a:r>
              <a:rPr lang="en-US" altLang="en-US" sz="1800" dirty="0" err="1">
                <a:latin typeface="Tahoma" charset="0"/>
              </a:rPr>
              <a:t>setelah</a:t>
            </a:r>
            <a:r>
              <a:rPr lang="en-US" altLang="en-US" sz="1800" dirty="0">
                <a:latin typeface="Tahoma" charset="0"/>
              </a:rPr>
              <a:t> TB dan </a:t>
            </a:r>
            <a:r>
              <a:rPr lang="en-US" altLang="en-US" sz="1800" dirty="0" err="1">
                <a:latin typeface="Tahoma" charset="0"/>
              </a:rPr>
              <a:t>hampir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bersamaan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dengan</a:t>
            </a:r>
            <a:r>
              <a:rPr lang="en-US" altLang="en-US" sz="1800" dirty="0">
                <a:latin typeface="Tahoma" charset="0"/>
              </a:rPr>
              <a:t> menarche. </a:t>
            </a:r>
          </a:p>
          <a:p>
            <a:pPr marL="2505075" lvl="7">
              <a:lnSpc>
                <a:spcPct val="120000"/>
              </a:lnSpc>
            </a:pPr>
            <a:r>
              <a:rPr lang="en-US" altLang="en-US" sz="1800" dirty="0" err="1">
                <a:latin typeface="Tahoma" charset="0"/>
              </a:rPr>
              <a:t>Selama</a:t>
            </a:r>
            <a:r>
              <a:rPr lang="en-US" altLang="en-US" sz="1800" dirty="0">
                <a:latin typeface="Tahoma" charset="0"/>
              </a:rPr>
              <a:t> PWV </a:t>
            </a:r>
            <a:r>
              <a:rPr lang="en-US" altLang="en-US" sz="1800" dirty="0" err="1">
                <a:latin typeface="Tahoma" charset="0"/>
              </a:rPr>
              <a:t>kenaikan</a:t>
            </a:r>
            <a:r>
              <a:rPr lang="en-US" altLang="en-US" sz="1800" dirty="0">
                <a:latin typeface="Tahoma" charset="0"/>
              </a:rPr>
              <a:t> BB pada </a:t>
            </a:r>
            <a:r>
              <a:rPr lang="en-US" altLang="en-US" sz="1800" dirty="0" err="1">
                <a:latin typeface="Tahoma" charset="0"/>
              </a:rPr>
              <a:t>wanita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mencapai</a:t>
            </a:r>
            <a:r>
              <a:rPr lang="en-US" altLang="en-US" sz="1800" dirty="0">
                <a:latin typeface="Tahoma" charset="0"/>
              </a:rPr>
              <a:t> 5,5-10,6 kg/</a:t>
            </a:r>
            <a:r>
              <a:rPr lang="en-US" altLang="en-US" sz="1800" dirty="0" err="1">
                <a:latin typeface="Tahoma" charset="0"/>
              </a:rPr>
              <a:t>th</a:t>
            </a:r>
            <a:endParaRPr lang="en-US" altLang="en-US" sz="1800" dirty="0">
              <a:latin typeface="Tahoma" charset="0"/>
            </a:endParaRPr>
          </a:p>
          <a:p>
            <a:pPr marL="2505075" lvl="8">
              <a:lnSpc>
                <a:spcPct val="120000"/>
              </a:lnSpc>
            </a:pPr>
            <a:r>
              <a:rPr lang="en-US" altLang="en-US" sz="1800" dirty="0">
                <a:latin typeface="Tahoma" charset="0"/>
              </a:rPr>
              <a:t>Setelah PWV, </a:t>
            </a:r>
            <a:r>
              <a:rPr lang="en-US" altLang="en-US" sz="1800" dirty="0" err="1">
                <a:latin typeface="Tahoma" charset="0"/>
              </a:rPr>
              <a:t>kenaikan</a:t>
            </a:r>
            <a:r>
              <a:rPr lang="en-US" altLang="en-US" sz="1800" dirty="0">
                <a:latin typeface="Tahoma" charset="0"/>
              </a:rPr>
              <a:t> BB </a:t>
            </a:r>
            <a:r>
              <a:rPr lang="en-US" altLang="en-US" sz="1800" dirty="0" err="1">
                <a:latin typeface="Tahoma" charset="0"/>
              </a:rPr>
              <a:t>menetap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tetapi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ratenya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menurun</a:t>
            </a:r>
            <a:r>
              <a:rPr lang="en-US" altLang="en-US" sz="1800" dirty="0">
                <a:latin typeface="Tahoma" charset="0"/>
              </a:rPr>
              <a:t>.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5E2370A-6A21-9F43-8E4A-2641ED0DDDF7}" type="slidenum">
              <a:rPr lang="en-US" altLang="en-US">
                <a:latin typeface="Garamond" charset="0"/>
              </a:rPr>
              <a:pPr eaLnBrk="1" hangingPunct="1"/>
              <a:t>6</a:t>
            </a:fld>
            <a:endParaRPr lang="en-US" altLang="en-US">
              <a:latin typeface="Garamond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324600" y="1371600"/>
            <a:ext cx="28194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https://m.dream.co.id/fresh/12-cara-menambah-tinggi-badan-dengan-cepat-dalam-2-minggu-1912052.html</a:t>
            </a:r>
          </a:p>
        </p:txBody>
      </p:sp>
      <p:sp>
        <p:nvSpPr>
          <p:cNvPr id="3" name="AutoShape 6" descr="3 Tips Sehat Turunkan Berat Badan untuk Remaja - Info Sehat Klikdokter.com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86400"/>
            <a:ext cx="2421132" cy="13558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2405366" y="6657568"/>
            <a:ext cx="4572000" cy="18466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600" dirty="0"/>
              <a:t>https://www.klikdokter.com/info-sehat/read/3622739/3-tips-sehat-turunkan-berat-badan-untuk-remaja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569BAACE-7B69-4962-AE66-E257ECF85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0188" y="25792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60AD4B33-A3FE-BB4C-8946-9F45F3D74267}" type="slidenum">
              <a:rPr lang="en-US" altLang="en-US">
                <a:latin typeface="Garamond" charset="0"/>
              </a:rPr>
              <a:pPr eaLnBrk="1" hangingPunct="1"/>
              <a:t>7</a:t>
            </a:fld>
            <a:endParaRPr lang="en-US" altLang="en-US">
              <a:latin typeface="Garamond" charset="0"/>
            </a:endParaRPr>
          </a:p>
        </p:txBody>
      </p:sp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5255" y="457200"/>
            <a:ext cx="9138745" cy="68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latin typeface="Century Gothic" charset="0"/>
              </a:rPr>
              <a:t>MENARCHE</a:t>
            </a:r>
            <a:endParaRPr lang="en-US" altLang="en-US" sz="3600" b="1" i="1">
              <a:latin typeface="Century Gothic" charset="0"/>
            </a:endParaRPr>
          </a:p>
        </p:txBody>
      </p:sp>
      <p:sp>
        <p:nvSpPr>
          <p:cNvPr id="9220" name="Rectangle 3"/>
          <p:cNvSpPr>
            <a:spLocks noChangeArrowheads="1"/>
          </p:cNvSpPr>
          <p:nvPr/>
        </p:nvSpPr>
        <p:spPr bwMode="auto">
          <a:xfrm>
            <a:off x="3155730" y="1141686"/>
            <a:ext cx="5835870" cy="57925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2075" tIns="46038" rIns="92075" bIns="46038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 err="1">
                <a:latin typeface="Tahoma" charset="0"/>
              </a:rPr>
              <a:t>Awal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terjadinya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menstruasi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pada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wanita</a:t>
            </a:r>
            <a:endParaRPr lang="en-US" altLang="en-US" sz="2000" dirty="0">
              <a:latin typeface="Tahoma" charset="0"/>
            </a:endParaRP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 err="1">
                <a:latin typeface="Tahoma" charset="0"/>
              </a:rPr>
              <a:t>Pubertas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dimulai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saat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lemak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tubuh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mencapai</a:t>
            </a:r>
            <a:r>
              <a:rPr lang="en-US" altLang="en-US" sz="2000" dirty="0">
                <a:latin typeface="Tahoma" charset="0"/>
              </a:rPr>
              <a:t> 15%</a:t>
            </a: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>
                <a:latin typeface="Tahoma" charset="0"/>
              </a:rPr>
              <a:t>17% </a:t>
            </a:r>
            <a:r>
              <a:rPr lang="en-US" altLang="en-US" sz="2000" dirty="0" err="1">
                <a:latin typeface="Tahoma" charset="0"/>
              </a:rPr>
              <a:t>dianggap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sebagai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persentase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lemak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kritis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untuk</a:t>
            </a:r>
            <a:r>
              <a:rPr lang="en-US" altLang="en-US" sz="2000" dirty="0">
                <a:latin typeface="Tahoma" charset="0"/>
              </a:rPr>
              <a:t>  </a:t>
            </a:r>
            <a:r>
              <a:rPr lang="en-US" altLang="en-US" sz="2000" dirty="0" err="1">
                <a:latin typeface="Tahoma" charset="0"/>
              </a:rPr>
              <a:t>memicu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terjadinya</a:t>
            </a:r>
            <a:r>
              <a:rPr lang="en-US" altLang="en-US" sz="2000" dirty="0">
                <a:latin typeface="Tahoma" charset="0"/>
              </a:rPr>
              <a:t> menarche</a:t>
            </a: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>
                <a:latin typeface="Tahoma" charset="0"/>
              </a:rPr>
              <a:t>Menarche </a:t>
            </a:r>
            <a:r>
              <a:rPr lang="en-US" altLang="en-US" sz="2000" dirty="0" err="1">
                <a:latin typeface="Tahoma" charset="0"/>
              </a:rPr>
              <a:t>biasanya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terjadi</a:t>
            </a:r>
            <a:r>
              <a:rPr lang="en-US" altLang="en-US" sz="2000" dirty="0">
                <a:latin typeface="Tahoma" charset="0"/>
              </a:rPr>
              <a:t>  </a:t>
            </a:r>
            <a:r>
              <a:rPr lang="en-US" altLang="en-US" sz="2000" dirty="0" err="1">
                <a:latin typeface="Tahoma" charset="0"/>
              </a:rPr>
              <a:t>bila</a:t>
            </a:r>
            <a:r>
              <a:rPr lang="en-US" altLang="en-US" sz="2000" dirty="0">
                <a:latin typeface="Tahoma" charset="0"/>
              </a:rPr>
              <a:t> BB </a:t>
            </a:r>
            <a:r>
              <a:rPr lang="en-US" altLang="en-US" sz="2000" dirty="0" err="1">
                <a:latin typeface="Tahoma" charset="0"/>
              </a:rPr>
              <a:t>telah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mencapai</a:t>
            </a:r>
            <a:r>
              <a:rPr lang="en-US" altLang="en-US" sz="2000" dirty="0">
                <a:latin typeface="Tahoma" charset="0"/>
              </a:rPr>
              <a:t> 47 kg (20% </a:t>
            </a:r>
            <a:r>
              <a:rPr lang="en-US" altLang="en-US" sz="2000" dirty="0" err="1">
                <a:latin typeface="Tahoma" charset="0"/>
              </a:rPr>
              <a:t>lemak</a:t>
            </a:r>
            <a:r>
              <a:rPr lang="en-US" altLang="en-US" sz="2000" dirty="0">
                <a:latin typeface="Tahoma" charset="0"/>
              </a:rPr>
              <a:t>)</a:t>
            </a: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>
                <a:latin typeface="Tahoma" charset="0"/>
              </a:rPr>
              <a:t>22-25% </a:t>
            </a:r>
            <a:r>
              <a:rPr lang="en-US" altLang="en-US" sz="2000" dirty="0" err="1">
                <a:latin typeface="Tahoma" charset="0"/>
              </a:rPr>
              <a:t>lemak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diperlukan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untuk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memelihara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ovulasi</a:t>
            </a:r>
            <a:r>
              <a:rPr lang="en-US" altLang="en-US" sz="2000" dirty="0">
                <a:latin typeface="Tahoma" charset="0"/>
              </a:rPr>
              <a:t> regular</a:t>
            </a: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 err="1">
                <a:latin typeface="Tahoma" charset="0"/>
              </a:rPr>
              <a:t>Saat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maturasi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fisik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lengkap</a:t>
            </a:r>
            <a:r>
              <a:rPr lang="en-US" altLang="en-US" sz="2000" dirty="0">
                <a:latin typeface="Tahoma" charset="0"/>
              </a:rPr>
              <a:t>, </a:t>
            </a:r>
            <a:r>
              <a:rPr lang="en-US" altLang="en-US" sz="2000" dirty="0" err="1">
                <a:latin typeface="Tahoma" charset="0"/>
              </a:rPr>
              <a:t>lemak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tubuh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telah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mencapai</a:t>
            </a:r>
            <a:r>
              <a:rPr lang="en-US" altLang="en-US" sz="2000" dirty="0">
                <a:latin typeface="Tahoma" charset="0"/>
              </a:rPr>
              <a:t> 28% BB</a:t>
            </a: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 err="1">
                <a:latin typeface="Tahoma" charset="0"/>
              </a:rPr>
              <a:t>Pada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anak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laki-laki</a:t>
            </a:r>
            <a:r>
              <a:rPr lang="en-US" altLang="en-US" sz="2000" dirty="0">
                <a:latin typeface="Tahoma" charset="0"/>
              </a:rPr>
              <a:t>, </a:t>
            </a:r>
            <a:r>
              <a:rPr lang="en-US" altLang="en-US" sz="2000" dirty="0" err="1">
                <a:latin typeface="Tahoma" charset="0"/>
              </a:rPr>
              <a:t>perkembangan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seksual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dimulai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secara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bersamaan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dengan</a:t>
            </a:r>
            <a:r>
              <a:rPr lang="en-US" altLang="en-US" sz="2000" dirty="0">
                <a:latin typeface="Tahoma" charset="0"/>
              </a:rPr>
              <a:t> masa </a:t>
            </a:r>
            <a:r>
              <a:rPr lang="en-US" altLang="en-US" sz="2000" dirty="0" err="1">
                <a:latin typeface="Tahoma" charset="0"/>
              </a:rPr>
              <a:t>pertumbuhan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cepat</a:t>
            </a:r>
            <a:endParaRPr lang="en-US" altLang="en-US" sz="2000" dirty="0">
              <a:latin typeface="Tahoma" charset="0"/>
            </a:endParaRPr>
          </a:p>
          <a:p>
            <a:pPr eaLnBrk="1" hangingPunct="1">
              <a:spcBef>
                <a:spcPct val="20000"/>
              </a:spcBef>
              <a:buSzPct val="75000"/>
              <a:buFont typeface="Wingdings" charset="2"/>
              <a:buChar char="v"/>
            </a:pPr>
            <a:r>
              <a:rPr lang="en-US" altLang="en-US" sz="2000" dirty="0" err="1">
                <a:latin typeface="Tahoma" charset="0"/>
              </a:rPr>
              <a:t>Perkembangan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seksual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wanita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maupun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laki-laki</a:t>
            </a:r>
            <a:r>
              <a:rPr lang="en-US" altLang="en-US" sz="2000" dirty="0">
                <a:latin typeface="Tahoma" charset="0"/>
              </a:rPr>
              <a:t>, </a:t>
            </a:r>
            <a:r>
              <a:rPr lang="en-US" altLang="en-US" sz="2000" dirty="0" err="1">
                <a:latin typeface="Tahoma" charset="0"/>
              </a:rPr>
              <a:t>berhubungan</a:t>
            </a:r>
            <a:r>
              <a:rPr lang="en-US" altLang="en-US" sz="2000" dirty="0">
                <a:latin typeface="Tahoma" charset="0"/>
              </a:rPr>
              <a:t> </a:t>
            </a:r>
            <a:r>
              <a:rPr lang="en-US" altLang="en-US" sz="2000" dirty="0" err="1">
                <a:latin typeface="Tahoma" charset="0"/>
              </a:rPr>
              <a:t>dengan</a:t>
            </a:r>
            <a:r>
              <a:rPr lang="en-US" altLang="en-US" sz="2000" dirty="0">
                <a:latin typeface="Tahoma" charset="0"/>
              </a:rPr>
              <a:t> status Zn</a:t>
            </a:r>
          </a:p>
        </p:txBody>
      </p:sp>
      <p:pic>
        <p:nvPicPr>
          <p:cNvPr id="3074" name="Picture 2" descr="Menstruasi Pertama Datang Lebih Dini, Ini Fakta yang Perlu Diketahu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139" y="1148255"/>
            <a:ext cx="3166241" cy="1662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56EFD83-06A6-458B-8A4B-AFE74050ED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504825" y="381000"/>
            <a:ext cx="8639175" cy="914400"/>
          </a:xfrm>
        </p:spPr>
        <p:txBody>
          <a:bodyPr/>
          <a:lstStyle/>
          <a:p>
            <a:pPr eaLnBrk="1" hangingPunct="1"/>
            <a:r>
              <a:rPr lang="en-US" altLang="en-US" sz="2500" b="1" i="1">
                <a:solidFill>
                  <a:schemeClr val="tx1"/>
                </a:solidFill>
                <a:latin typeface="Century Gothic" charset="0"/>
              </a:rPr>
              <a:t>KEBUTUHAN ZAT -ZAT GIZI</a:t>
            </a:r>
            <a:r>
              <a:rPr lang="en-US" altLang="en-US" sz="2900" b="1">
                <a:solidFill>
                  <a:schemeClr val="tx1"/>
                </a:solidFill>
                <a:latin typeface="Century Gothic" charset="0"/>
              </a:rPr>
              <a:t> </a:t>
            </a:r>
            <a:endParaRPr lang="en-US" altLang="en-US" sz="3400">
              <a:solidFill>
                <a:schemeClr val="tx1"/>
              </a:solidFill>
              <a:latin typeface="Century Gothic" charset="0"/>
            </a:endParaRPr>
          </a:p>
        </p:txBody>
      </p:sp>
      <p:sp>
        <p:nvSpPr>
          <p:cNvPr id="11268" name="Rectangle 3"/>
          <p:cNvSpPr>
            <a:spLocks noGrp="1" noChangeArrowheads="1"/>
          </p:cNvSpPr>
          <p:nvPr>
            <p:ph idx="1"/>
          </p:nvPr>
        </p:nvSpPr>
        <p:spPr>
          <a:xfrm>
            <a:off x="152400" y="1210523"/>
            <a:ext cx="5105400" cy="2590800"/>
          </a:xfrm>
        </p:spPr>
        <p:txBody>
          <a:bodyPr>
            <a:noAutofit/>
          </a:bodyPr>
          <a:lstStyle/>
          <a:p>
            <a:pPr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sz="1800" dirty="0" err="1">
                <a:latin typeface="Tahoma" charset="0"/>
              </a:rPr>
              <a:t>Pertumbuhan</a:t>
            </a:r>
            <a:r>
              <a:rPr lang="en-US" altLang="en-US" sz="1800" dirty="0">
                <a:latin typeface="Tahoma" charset="0"/>
              </a:rPr>
              <a:t> yang </a:t>
            </a:r>
            <a:r>
              <a:rPr lang="en-US" altLang="en-US" sz="1800" dirty="0" err="1">
                <a:latin typeface="Tahoma" charset="0"/>
              </a:rPr>
              <a:t>pesat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>
                <a:latin typeface="Tahoma" charset="0"/>
                <a:sym typeface="Symbol" charset="2"/>
              </a:rPr>
              <a:t> </a:t>
            </a:r>
            <a:r>
              <a:rPr lang="en-US" altLang="en-US" sz="1800" dirty="0" err="1">
                <a:latin typeface="Tahoma" charset="0"/>
                <a:sym typeface="Symbol" charset="2"/>
              </a:rPr>
              <a:t>k</a:t>
            </a:r>
            <a:r>
              <a:rPr lang="en-US" altLang="en-US" sz="1800" dirty="0" err="1">
                <a:latin typeface="Tahoma" charset="0"/>
              </a:rPr>
              <a:t>ebutuhan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energi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dan</a:t>
            </a:r>
            <a:r>
              <a:rPr lang="en-US" altLang="en-US" sz="1800" dirty="0">
                <a:latin typeface="Tahoma" charset="0"/>
              </a:rPr>
              <a:t> protein </a:t>
            </a:r>
            <a:r>
              <a:rPr lang="en-US" altLang="en-US" sz="1800" dirty="0" err="1">
                <a:latin typeface="Tahoma" charset="0"/>
              </a:rPr>
              <a:t>meningkat</a:t>
            </a:r>
            <a:r>
              <a:rPr lang="en-US" altLang="en-US" sz="1800" dirty="0">
                <a:latin typeface="Tahoma" charset="0"/>
              </a:rPr>
              <a:t> </a:t>
            </a:r>
          </a:p>
          <a:p>
            <a:pPr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sz="1800" dirty="0">
                <a:latin typeface="Tahoma" charset="0"/>
              </a:rPr>
              <a:t>Total </a:t>
            </a:r>
            <a:r>
              <a:rPr lang="en-US" altLang="en-US" sz="1800" dirty="0" err="1">
                <a:latin typeface="Tahoma" charset="0"/>
              </a:rPr>
              <a:t>kebutuhan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gizi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remaja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terbesar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sepanjang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daur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kehidupan</a:t>
            </a:r>
            <a:endParaRPr lang="en-US" altLang="en-US" sz="1800" dirty="0">
              <a:latin typeface="Tahoma" charset="0"/>
            </a:endParaRPr>
          </a:p>
          <a:p>
            <a:pPr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sz="1800" dirty="0">
                <a:latin typeface="Tahoma" charset="0"/>
              </a:rPr>
              <a:t>RDA </a:t>
            </a:r>
            <a:r>
              <a:rPr lang="en-US" altLang="en-US" sz="1800" dirty="0" err="1">
                <a:latin typeface="Tahoma" charset="0"/>
              </a:rPr>
              <a:t>masih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gunakan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umur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kronologis</a:t>
            </a:r>
            <a:r>
              <a:rPr lang="en-US" altLang="en-US" sz="1800" dirty="0">
                <a:latin typeface="Tahoma" charset="0"/>
              </a:rPr>
              <a:t> (</a:t>
            </a:r>
            <a:r>
              <a:rPr lang="en-US" altLang="en-US" sz="1800" dirty="0" err="1">
                <a:latin typeface="Tahoma" charset="0"/>
              </a:rPr>
              <a:t>kadang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berdasarkann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estimasi</a:t>
            </a:r>
            <a:r>
              <a:rPr lang="en-US" altLang="en-US" sz="1800" dirty="0">
                <a:latin typeface="Tahoma" charset="0"/>
              </a:rPr>
              <a:t> </a:t>
            </a:r>
            <a:r>
              <a:rPr lang="en-US" altLang="en-US" sz="1800" dirty="0" err="1">
                <a:latin typeface="Tahoma" charset="0"/>
              </a:rPr>
              <a:t>anak</a:t>
            </a:r>
            <a:r>
              <a:rPr lang="en-US" altLang="en-US" sz="1800" dirty="0">
                <a:latin typeface="Tahoma" charset="0"/>
              </a:rPr>
              <a:t> &amp; </a:t>
            </a:r>
            <a:r>
              <a:rPr lang="en-US" altLang="en-US" sz="1800" dirty="0" err="1">
                <a:latin typeface="Tahoma" charset="0"/>
              </a:rPr>
              <a:t>dewasa</a:t>
            </a:r>
            <a:r>
              <a:rPr lang="en-US" altLang="en-US" sz="1800" dirty="0">
                <a:latin typeface="Tahoma" charset="0"/>
              </a:rPr>
              <a:t>)  </a:t>
            </a:r>
          </a:p>
          <a:p>
            <a:pPr>
              <a:lnSpc>
                <a:spcPct val="115000"/>
              </a:lnSpc>
              <a:buFont typeface="Arial" pitchFamily="34" charset="0"/>
              <a:buChar char="•"/>
            </a:pPr>
            <a:endParaRPr lang="en-US" altLang="en-US" sz="1800" dirty="0">
              <a:latin typeface="Tahoma" charset="0"/>
              <a:sym typeface="Monotype Sorts" charset="2"/>
            </a:endParaRPr>
          </a:p>
          <a:p>
            <a:pPr>
              <a:lnSpc>
                <a:spcPct val="115000"/>
              </a:lnSpc>
              <a:buFont typeface="Arial" pitchFamily="34" charset="0"/>
              <a:buChar char="•"/>
            </a:pPr>
            <a:endParaRPr lang="en-US" altLang="en-US" sz="1800" dirty="0">
              <a:latin typeface="Tahoma" charset="0"/>
              <a:sym typeface="Monotype Sorts" charset="2"/>
            </a:endParaRPr>
          </a:p>
          <a:p>
            <a:pPr>
              <a:lnSpc>
                <a:spcPct val="115000"/>
              </a:lnSpc>
              <a:buFont typeface="Arial" pitchFamily="34" charset="0"/>
              <a:buChar char="•"/>
            </a:pPr>
            <a:endParaRPr lang="en-US" altLang="en-US" sz="1800" b="1" i="1" dirty="0">
              <a:latin typeface="Tahoma" charset="0"/>
              <a:sym typeface="Monotype Sorts" charset="2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75CD1DD9-4A50-9147-9C48-1D6254DAC930}" type="slidenum">
              <a:rPr lang="en-US" altLang="en-US">
                <a:latin typeface="Garamond" charset="0"/>
              </a:rPr>
              <a:pPr eaLnBrk="1" hangingPunct="1"/>
              <a:t>8</a:t>
            </a:fld>
            <a:endParaRPr lang="en-US" altLang="en-US">
              <a:latin typeface="Garamond" charset="0"/>
            </a:endParaRPr>
          </a:p>
        </p:txBody>
      </p:sp>
      <p:pic>
        <p:nvPicPr>
          <p:cNvPr id="4100" name="Picture 4" descr="Asupan Nutrisi Makro &amp; Mikro yang Wajib Dikonsumsi Ibu Menyusu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0200" y="36786"/>
            <a:ext cx="37338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2400" y="3582790"/>
            <a:ext cx="8305800" cy="16850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eaLnBrk="1" hangingPunct="1"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dirty="0">
                <a:latin typeface="Tahoma" charset="0"/>
              </a:rPr>
              <a:t>Mineral </a:t>
            </a:r>
            <a:r>
              <a:rPr lang="en-US" altLang="en-US" dirty="0" err="1">
                <a:latin typeface="Tahoma" charset="0"/>
              </a:rPr>
              <a:t>yg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dikonsumsi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kurang</a:t>
            </a:r>
            <a:r>
              <a:rPr lang="en-US" altLang="en-US" dirty="0">
                <a:latin typeface="Tahoma" charset="0"/>
              </a:rPr>
              <a:t> </a:t>
            </a:r>
            <a:r>
              <a:rPr lang="en-US" altLang="en-US" dirty="0" err="1">
                <a:latin typeface="Tahoma" charset="0"/>
              </a:rPr>
              <a:t>mencukupi</a:t>
            </a:r>
            <a:r>
              <a:rPr lang="en-US" altLang="en-US" dirty="0">
                <a:latin typeface="Tahoma" charset="0"/>
              </a:rPr>
              <a:t>: </a:t>
            </a:r>
            <a:r>
              <a:rPr lang="en-US" altLang="en-US" dirty="0" err="1">
                <a:latin typeface="Tahoma" charset="0"/>
              </a:rPr>
              <a:t>Ca</a:t>
            </a:r>
            <a:r>
              <a:rPr lang="en-US" altLang="en-US" dirty="0">
                <a:latin typeface="Tahoma" charset="0"/>
              </a:rPr>
              <a:t> (66%), Fe (80%), Zn (63%)</a:t>
            </a:r>
            <a:endParaRPr lang="en-US" altLang="en-US" dirty="0">
              <a:latin typeface="Tahoma" charset="0"/>
              <a:sym typeface="Monotype Sorts" charset="2"/>
            </a:endParaRPr>
          </a:p>
          <a:p>
            <a:pPr marL="285750" indent="-285750" eaLnBrk="1" hangingPunct="1"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dirty="0">
                <a:latin typeface="Tahoma" charset="0"/>
                <a:sym typeface="Monotype Sorts" charset="2"/>
              </a:rPr>
              <a:t>Vitamin yang </a:t>
            </a:r>
            <a:r>
              <a:rPr lang="en-US" altLang="en-US" dirty="0" err="1">
                <a:latin typeface="Tahoma" charset="0"/>
                <a:sym typeface="Monotype Sorts" charset="2"/>
              </a:rPr>
              <a:t>dikonsumsi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kurang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adalah</a:t>
            </a:r>
            <a:r>
              <a:rPr lang="en-US" altLang="en-US" dirty="0">
                <a:latin typeface="Tahoma" charset="0"/>
                <a:sym typeface="Monotype Sorts" charset="2"/>
              </a:rPr>
              <a:t>: </a:t>
            </a:r>
            <a:r>
              <a:rPr lang="en-US" altLang="en-US" dirty="0" err="1">
                <a:latin typeface="Tahoma" charset="0"/>
                <a:sym typeface="Monotype Sorts" charset="2"/>
              </a:rPr>
              <a:t>folat</a:t>
            </a:r>
            <a:r>
              <a:rPr lang="en-US" altLang="en-US" dirty="0">
                <a:latin typeface="Tahoma" charset="0"/>
                <a:sym typeface="Monotype Sorts" charset="2"/>
              </a:rPr>
              <a:t>, </a:t>
            </a:r>
            <a:r>
              <a:rPr lang="en-US" altLang="en-US" dirty="0" err="1">
                <a:latin typeface="Tahoma" charset="0"/>
                <a:sym typeface="Monotype Sorts" charset="2"/>
              </a:rPr>
              <a:t>vit</a:t>
            </a:r>
            <a:r>
              <a:rPr lang="en-US" altLang="en-US" dirty="0">
                <a:latin typeface="Tahoma" charset="0"/>
                <a:sym typeface="Monotype Sorts" charset="2"/>
              </a:rPr>
              <a:t> A, </a:t>
            </a:r>
            <a:r>
              <a:rPr lang="en-US" altLang="en-US" dirty="0" err="1">
                <a:latin typeface="Tahoma" charset="0"/>
                <a:sym typeface="Monotype Sorts" charset="2"/>
              </a:rPr>
              <a:t>vit</a:t>
            </a:r>
            <a:r>
              <a:rPr lang="en-US" altLang="en-US" dirty="0">
                <a:latin typeface="Tahoma" charset="0"/>
                <a:sym typeface="Monotype Sorts" charset="2"/>
              </a:rPr>
              <a:t> E, </a:t>
            </a:r>
            <a:r>
              <a:rPr lang="en-US" altLang="en-US" dirty="0" err="1">
                <a:latin typeface="Tahoma" charset="0"/>
                <a:sym typeface="Monotype Sorts" charset="2"/>
              </a:rPr>
              <a:t>dan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vit</a:t>
            </a:r>
            <a:r>
              <a:rPr lang="en-US" altLang="en-US" dirty="0">
                <a:latin typeface="Tahoma" charset="0"/>
                <a:sym typeface="Monotype Sorts" charset="2"/>
              </a:rPr>
              <a:t> B6</a:t>
            </a:r>
          </a:p>
          <a:p>
            <a:pPr marL="285750" indent="-285750" eaLnBrk="1" hangingPunct="1"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dirty="0" err="1">
                <a:latin typeface="Tahoma" charset="0"/>
                <a:sym typeface="Monotype Sorts" charset="2"/>
              </a:rPr>
              <a:t>Zat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gizi</a:t>
            </a:r>
            <a:r>
              <a:rPr lang="en-US" altLang="en-US" dirty="0">
                <a:latin typeface="Tahoma" charset="0"/>
                <a:sym typeface="Monotype Sorts" charset="2"/>
              </a:rPr>
              <a:t> yang </a:t>
            </a:r>
            <a:r>
              <a:rPr lang="en-US" altLang="en-US" dirty="0" err="1">
                <a:latin typeface="Tahoma" charset="0"/>
                <a:sym typeface="Monotype Sorts" charset="2"/>
              </a:rPr>
              <a:t>dikonsumsi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lebih</a:t>
            </a:r>
            <a:r>
              <a:rPr lang="en-US" altLang="en-US" dirty="0">
                <a:latin typeface="Tahoma" charset="0"/>
                <a:sym typeface="Monotype Sorts" charset="2"/>
              </a:rPr>
              <a:t>: total fat, </a:t>
            </a:r>
            <a:r>
              <a:rPr lang="en-US" altLang="en-US" dirty="0" err="1">
                <a:latin typeface="Tahoma" charset="0"/>
                <a:sym typeface="Monotype Sorts" charset="2"/>
              </a:rPr>
              <a:t>lemak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jenuh</a:t>
            </a:r>
            <a:r>
              <a:rPr lang="en-US" altLang="en-US" dirty="0">
                <a:latin typeface="Tahoma" charset="0"/>
                <a:sym typeface="Monotype Sorts" charset="2"/>
              </a:rPr>
              <a:t>, </a:t>
            </a:r>
            <a:r>
              <a:rPr lang="en-US" altLang="en-US" dirty="0" err="1">
                <a:latin typeface="Tahoma" charset="0"/>
                <a:sym typeface="Monotype Sorts" charset="2"/>
              </a:rPr>
              <a:t>kolesterol</a:t>
            </a:r>
            <a:r>
              <a:rPr lang="en-US" altLang="en-US" dirty="0">
                <a:latin typeface="Tahoma" charset="0"/>
                <a:sym typeface="Monotype Sorts" charset="2"/>
              </a:rPr>
              <a:t>, sodium, </a:t>
            </a:r>
            <a:r>
              <a:rPr lang="en-US" altLang="en-US" dirty="0" err="1">
                <a:latin typeface="Tahoma" charset="0"/>
                <a:sym typeface="Monotype Sorts" charset="2"/>
              </a:rPr>
              <a:t>gula</a:t>
            </a:r>
            <a:endParaRPr lang="en-US" altLang="en-US" dirty="0">
              <a:latin typeface="Tahoma" charset="0"/>
              <a:sym typeface="Monotype Sorts" charset="2"/>
            </a:endParaRPr>
          </a:p>
          <a:p>
            <a:pPr marL="285750" indent="-285750" eaLnBrk="1" hangingPunct="1">
              <a:lnSpc>
                <a:spcPct val="115000"/>
              </a:lnSpc>
              <a:buFont typeface="Arial" pitchFamily="34" charset="0"/>
              <a:buChar char="•"/>
            </a:pPr>
            <a:r>
              <a:rPr lang="en-US" altLang="en-US" dirty="0">
                <a:latin typeface="Tahoma" charset="0"/>
                <a:sym typeface="Monotype Sorts" charset="2"/>
              </a:rPr>
              <a:t>Total </a:t>
            </a:r>
            <a:r>
              <a:rPr lang="en-US" altLang="en-US" dirty="0" err="1">
                <a:latin typeface="Tahoma" charset="0"/>
                <a:sym typeface="Monotype Sorts" charset="2"/>
              </a:rPr>
              <a:t>konsumsi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zat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gizi</a:t>
            </a:r>
            <a:r>
              <a:rPr lang="en-US" altLang="en-US" dirty="0">
                <a:latin typeface="Tahoma" charset="0"/>
                <a:sym typeface="Monotype Sorts" charset="2"/>
              </a:rPr>
              <a:t> </a:t>
            </a:r>
            <a:r>
              <a:rPr lang="en-US" altLang="en-US" dirty="0" err="1">
                <a:latin typeface="Tahoma" charset="0"/>
                <a:sym typeface="Monotype Sorts" charset="2"/>
              </a:rPr>
              <a:t>makro</a:t>
            </a:r>
            <a:r>
              <a:rPr lang="en-US" altLang="en-US" dirty="0">
                <a:latin typeface="Tahoma" charset="0"/>
                <a:sym typeface="Monotype Sorts" charset="2"/>
              </a:rPr>
              <a:t>: 52% KH, 14% protein &amp; 34% </a:t>
            </a:r>
            <a:r>
              <a:rPr lang="en-US" altLang="en-US" dirty="0" err="1">
                <a:latin typeface="Tahoma" charset="0"/>
                <a:sym typeface="Monotype Sorts" charset="2"/>
              </a:rPr>
              <a:t>lemak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410200" y="2819400"/>
            <a:ext cx="3733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600" dirty="0"/>
              <a:t>https://www.klikdokter.com/rubrik/read/3631106/daftar-asupan-nutrisi-makro-amp-mikro-yang-wajib-dikonsumsi-ibu-menyusui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0708D75-7826-478A-A53F-361E710210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88" y="0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2"/>
          <p:cNvSpPr>
            <a:spLocks noGrp="1" noChangeArrowheads="1"/>
          </p:cNvSpPr>
          <p:nvPr>
            <p:ph type="title"/>
          </p:nvPr>
        </p:nvSpPr>
        <p:spPr>
          <a:xfrm>
            <a:off x="581025" y="381000"/>
            <a:ext cx="8562975" cy="533400"/>
          </a:xfrm>
        </p:spPr>
        <p:txBody>
          <a:bodyPr/>
          <a:lstStyle/>
          <a:p>
            <a:pPr eaLnBrk="1" hangingPunct="1"/>
            <a:r>
              <a:rPr lang="en-US" altLang="en-US" sz="2900" b="1" i="1" dirty="0">
                <a:solidFill>
                  <a:schemeClr val="tx1"/>
                </a:solidFill>
                <a:latin typeface="Century Gothic" charset="0"/>
                <a:sym typeface="Monotype Sorts" charset="2"/>
              </a:rPr>
              <a:t>KALSIUM</a:t>
            </a:r>
          </a:p>
        </p:txBody>
      </p:sp>
      <p:sp>
        <p:nvSpPr>
          <p:cNvPr id="13316" name="Rectangle 3"/>
          <p:cNvSpPr>
            <a:spLocks noGrp="1" noChangeArrowheads="1"/>
          </p:cNvSpPr>
          <p:nvPr>
            <p:ph idx="1"/>
          </p:nvPr>
        </p:nvSpPr>
        <p:spPr>
          <a:xfrm>
            <a:off x="243224" y="916488"/>
            <a:ext cx="8839199" cy="565314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sz="1500" dirty="0" err="1">
                <a:latin typeface="Tahoma" charset="0"/>
              </a:rPr>
              <a:t>Matckovic</a:t>
            </a:r>
            <a:r>
              <a:rPr lang="en-US" altLang="en-US" sz="1500" dirty="0">
                <a:latin typeface="Tahoma" charset="0"/>
              </a:rPr>
              <a:t> &amp; Heaney (1992): </a:t>
            </a:r>
            <a:r>
              <a:rPr lang="en-US" altLang="en-US" sz="1500" dirty="0" err="1">
                <a:latin typeface="Tahoma" charset="0"/>
              </a:rPr>
              <a:t>maks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retensi</a:t>
            </a:r>
            <a:r>
              <a:rPr lang="en-US" altLang="en-US" sz="1500" dirty="0">
                <a:latin typeface="Tahoma" charset="0"/>
              </a:rPr>
              <a:t> Ca 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remaja</a:t>
            </a:r>
            <a:r>
              <a:rPr lang="en-US" altLang="en-US" sz="1500" dirty="0">
                <a:latin typeface="Tahoma" charset="0"/>
              </a:rPr>
              <a:t> 400mg/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bila</a:t>
            </a:r>
            <a:r>
              <a:rPr lang="en-US" altLang="en-US" sz="1500" dirty="0">
                <a:latin typeface="Tahoma" charset="0"/>
              </a:rPr>
              <a:t> intake 1500mg/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). </a:t>
            </a:r>
            <a:r>
              <a:rPr lang="en-US" altLang="en-US" sz="1500" dirty="0" err="1">
                <a:latin typeface="Tahoma" charset="0"/>
              </a:rPr>
              <a:t>Namun</a:t>
            </a:r>
            <a:r>
              <a:rPr lang="en-US" altLang="en-US" sz="1500" dirty="0">
                <a:latin typeface="Tahoma" charset="0"/>
              </a:rPr>
              <a:t> intake Ca </a:t>
            </a:r>
            <a:r>
              <a:rPr lang="en-US" altLang="en-US" sz="1500" dirty="0" err="1">
                <a:latin typeface="Tahoma" charset="0"/>
              </a:rPr>
              <a:t>umumnya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rendah</a:t>
            </a:r>
            <a:r>
              <a:rPr lang="en-US" altLang="en-US" sz="1500" dirty="0">
                <a:latin typeface="Tahoma" charset="0"/>
              </a:rPr>
              <a:t> (~ 900 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)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Abrms</a:t>
            </a:r>
            <a:r>
              <a:rPr lang="en-US" altLang="en-US" sz="1500" dirty="0">
                <a:latin typeface="Tahoma" charset="0"/>
              </a:rPr>
              <a:t> &amp; Stuff (1994): </a:t>
            </a:r>
            <a:r>
              <a:rPr lang="en-US" altLang="en-US" sz="1500" dirty="0" err="1">
                <a:latin typeface="Tahoma" charset="0"/>
              </a:rPr>
              <a:t>retensi</a:t>
            </a:r>
            <a:r>
              <a:rPr lang="en-US" altLang="en-US" sz="1500" dirty="0">
                <a:latin typeface="Tahoma" charset="0"/>
              </a:rPr>
              <a:t> Ca </a:t>
            </a:r>
            <a:r>
              <a:rPr lang="en-US" altLang="en-US" sz="1500" dirty="0" err="1">
                <a:latin typeface="Tahoma" charset="0"/>
              </a:rPr>
              <a:t>hanya</a:t>
            </a:r>
            <a:r>
              <a:rPr lang="en-US" altLang="en-US" sz="1500" dirty="0">
                <a:latin typeface="Tahoma" charset="0"/>
              </a:rPr>
              <a:t> 131,161 &amp; 44 mg/</a:t>
            </a:r>
            <a:r>
              <a:rPr lang="en-US" altLang="en-US" sz="1500" dirty="0" err="1">
                <a:latin typeface="Tahoma" charset="0"/>
              </a:rPr>
              <a:t>hr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pre,early</a:t>
            </a:r>
            <a:r>
              <a:rPr lang="en-US" altLang="en-US" sz="1500" dirty="0">
                <a:latin typeface="Tahoma" charset="0"/>
              </a:rPr>
              <a:t>&amp; late </a:t>
            </a:r>
            <a:r>
              <a:rPr lang="en-US" altLang="en-US" sz="1500" dirty="0" err="1">
                <a:latin typeface="Tahoma" charset="0"/>
              </a:rPr>
              <a:t>puber</a:t>
            </a:r>
            <a:r>
              <a:rPr lang="en-US" altLang="en-US" sz="1500" dirty="0">
                <a:latin typeface="Tahoma" charset="0"/>
              </a:rPr>
              <a:t>). </a:t>
            </a:r>
            <a:r>
              <a:rPr lang="en-US" altLang="en-US" sz="1500" dirty="0" err="1">
                <a:latin typeface="Tahoma" charset="0"/>
              </a:rPr>
              <a:t>Bila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berlangsung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selama</a:t>
            </a:r>
            <a:r>
              <a:rPr lang="en-US" altLang="en-US" sz="1500" dirty="0">
                <a:latin typeface="Tahoma" charset="0"/>
              </a:rPr>
              <a:t> 3 </a:t>
            </a:r>
            <a:r>
              <a:rPr lang="en-US" altLang="en-US" sz="1500" dirty="0" err="1">
                <a:latin typeface="Tahoma" charset="0"/>
              </a:rPr>
              <a:t>th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akan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terjadi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defisit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sebesar</a:t>
            </a:r>
            <a:r>
              <a:rPr lang="en-US" altLang="en-US" sz="1500" dirty="0">
                <a:latin typeface="Tahoma" charset="0"/>
              </a:rPr>
              <a:t> 100-150gr (~10-15% total Ca </a:t>
            </a:r>
            <a:r>
              <a:rPr lang="en-US" altLang="en-US" sz="1500" dirty="0" err="1">
                <a:latin typeface="Tahoma" charset="0"/>
              </a:rPr>
              <a:t>pd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wanita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dws</a:t>
            </a:r>
            <a:r>
              <a:rPr lang="en-US" altLang="en-US" sz="1500" dirty="0">
                <a:latin typeface="Tahoma" charset="0"/>
              </a:rPr>
              <a:t>)</a:t>
            </a:r>
          </a:p>
          <a:p>
            <a:pPr eaLnBrk="1" hangingPunct="1"/>
            <a:r>
              <a:rPr lang="en-US" altLang="en-US" sz="1500" dirty="0">
                <a:latin typeface="Tahoma" charset="0"/>
              </a:rPr>
              <a:t>RDA Ca </a:t>
            </a:r>
            <a:r>
              <a:rPr lang="en-US" altLang="en-US" sz="1500" dirty="0" err="1">
                <a:latin typeface="Tahoma" charset="0"/>
              </a:rPr>
              <a:t>sebesar</a:t>
            </a:r>
            <a:r>
              <a:rPr lang="en-US" altLang="en-US" sz="1500" dirty="0">
                <a:latin typeface="Tahoma" charset="0"/>
              </a:rPr>
              <a:t> 1200 mg/</a:t>
            </a:r>
            <a:r>
              <a:rPr lang="en-US" altLang="en-US" sz="1500" dirty="0" err="1">
                <a:latin typeface="Tahoma" charset="0"/>
              </a:rPr>
              <a:t>hari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>
                <a:latin typeface="Tahoma" charset="0"/>
                <a:sym typeface="Symbol" charset="2"/>
              </a:rPr>
              <a:t></a:t>
            </a:r>
            <a:r>
              <a:rPr lang="en-US" altLang="en-US" sz="1500" dirty="0" err="1">
                <a:latin typeface="Tahoma" charset="0"/>
                <a:sym typeface="Symbol" charset="2"/>
              </a:rPr>
              <a:t>d</a:t>
            </a:r>
            <a:r>
              <a:rPr lang="en-US" altLang="en-US" sz="1500" dirty="0" err="1">
                <a:latin typeface="Tahoma" charset="0"/>
              </a:rPr>
              <a:t>ianggap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tidak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cukup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menjamin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perkembangan</a:t>
            </a:r>
            <a:r>
              <a:rPr lang="en-US" altLang="en-US" sz="1500" dirty="0">
                <a:latin typeface="Tahoma" charset="0"/>
              </a:rPr>
              <a:t> Peak Bone Mass (PBM) 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remaja</a:t>
            </a:r>
            <a:endParaRPr lang="en-US" altLang="en-US" sz="1500" dirty="0">
              <a:latin typeface="Tahoma" charset="0"/>
            </a:endParaRP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Genetik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merupakan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determinan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utama</a:t>
            </a:r>
            <a:r>
              <a:rPr lang="en-US" altLang="en-US" sz="1500" dirty="0">
                <a:latin typeface="Tahoma" charset="0"/>
              </a:rPr>
              <a:t> PBM (80%), </a:t>
            </a:r>
            <a:r>
              <a:rPr lang="en-US" altLang="en-US" sz="1500" dirty="0" err="1">
                <a:latin typeface="Tahoma" charset="0"/>
              </a:rPr>
              <a:t>sisanya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adalah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faktor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eksternal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seperti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gizi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utamanya</a:t>
            </a:r>
            <a:r>
              <a:rPr lang="en-US" altLang="en-US" sz="1500" dirty="0">
                <a:latin typeface="Tahoma" charset="0"/>
              </a:rPr>
              <a:t> Ca) </a:t>
            </a:r>
            <a:r>
              <a:rPr lang="en-US" altLang="en-US" sz="1500" dirty="0" err="1">
                <a:latin typeface="Tahoma" charset="0"/>
              </a:rPr>
              <a:t>dan</a:t>
            </a:r>
            <a:r>
              <a:rPr lang="en-US" altLang="en-US" sz="1500" dirty="0">
                <a:latin typeface="Tahoma" charset="0"/>
              </a:rPr>
              <a:t> exercise. 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Diduga</a:t>
            </a:r>
            <a:r>
              <a:rPr lang="en-US" altLang="en-US" sz="1500" dirty="0">
                <a:latin typeface="Tahoma" charset="0"/>
              </a:rPr>
              <a:t> PBM yang </a:t>
            </a:r>
            <a:r>
              <a:rPr lang="en-US" altLang="en-US" sz="1500" dirty="0" err="1">
                <a:latin typeface="Tahoma" charset="0"/>
              </a:rPr>
              <a:t>rendah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merupakan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kontributor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utama</a:t>
            </a:r>
            <a:r>
              <a:rPr lang="en-US" altLang="en-US" sz="1500" dirty="0">
                <a:latin typeface="Tahoma" charset="0"/>
              </a:rPr>
              <a:t> osteoporosis (</a:t>
            </a:r>
            <a:r>
              <a:rPr lang="en-US" altLang="en-US" sz="1500" dirty="0" err="1">
                <a:latin typeface="Tahoma" charset="0"/>
              </a:rPr>
              <a:t>dibanding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kerusakan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massa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tulang</a:t>
            </a:r>
            <a:r>
              <a:rPr lang="en-US" altLang="en-US" sz="1500" dirty="0">
                <a:latin typeface="Tahoma" charset="0"/>
              </a:rPr>
              <a:t>)</a:t>
            </a:r>
          </a:p>
          <a:p>
            <a:pPr eaLnBrk="1" hangingPunct="1"/>
            <a:r>
              <a:rPr lang="en-US" altLang="en-US" sz="1500" dirty="0" err="1">
                <a:latin typeface="Tahoma" charset="0"/>
              </a:rPr>
              <a:t>Ironis</a:t>
            </a:r>
            <a:r>
              <a:rPr lang="en-US" altLang="en-US" sz="1500" dirty="0">
                <a:latin typeface="Tahoma" charset="0"/>
              </a:rPr>
              <a:t>: Ca intake </a:t>
            </a:r>
            <a:r>
              <a:rPr lang="en-US" altLang="en-US" sz="1500" dirty="0" err="1">
                <a:latin typeface="Tahoma" charset="0"/>
              </a:rPr>
              <a:t>anak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wanita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justru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menurun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saat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memasuki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puber</a:t>
            </a:r>
            <a:r>
              <a:rPr lang="en-US" altLang="en-US" sz="1500" dirty="0">
                <a:latin typeface="Tahoma" charset="0"/>
              </a:rPr>
              <a:t> (</a:t>
            </a:r>
            <a:r>
              <a:rPr lang="en-US" altLang="en-US" sz="1500" dirty="0" err="1">
                <a:latin typeface="Tahoma" charset="0"/>
              </a:rPr>
              <a:t>saat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kebutuhan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maks</a:t>
            </a:r>
            <a:r>
              <a:rPr lang="en-US" altLang="en-US" sz="1500" dirty="0">
                <a:latin typeface="Tahoma" charset="0"/>
              </a:rPr>
              <a:t>). </a:t>
            </a:r>
            <a:r>
              <a:rPr lang="en-US" altLang="en-US" sz="1500" dirty="0" err="1">
                <a:latin typeface="Tahoma" charset="0"/>
              </a:rPr>
              <a:t>Remaja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wanita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kurang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mengkonsumsi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susu</a:t>
            </a:r>
            <a:r>
              <a:rPr lang="en-US" altLang="en-US" sz="1500" dirty="0">
                <a:latin typeface="Tahoma" charset="0"/>
              </a:rPr>
              <a:t> &amp; </a:t>
            </a:r>
            <a:r>
              <a:rPr lang="en-US" altLang="en-US" sz="1500" i="1" dirty="0">
                <a:latin typeface="Tahoma" charset="0"/>
              </a:rPr>
              <a:t>dairy product </a:t>
            </a:r>
            <a:r>
              <a:rPr lang="en-US" altLang="en-US" sz="1500" dirty="0">
                <a:latin typeface="Tahoma" charset="0"/>
              </a:rPr>
              <a:t>(</a:t>
            </a:r>
            <a:r>
              <a:rPr lang="en-US" altLang="en-US" sz="1500" dirty="0" err="1">
                <a:latin typeface="Tahoma" charset="0"/>
              </a:rPr>
              <a:t>menggantinya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dengan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i="1" dirty="0">
                <a:latin typeface="Tahoma" charset="0"/>
              </a:rPr>
              <a:t>soft drink</a:t>
            </a:r>
            <a:r>
              <a:rPr lang="en-US" altLang="en-US" sz="1500" dirty="0">
                <a:latin typeface="Tahoma" charset="0"/>
              </a:rPr>
              <a:t>).</a:t>
            </a:r>
          </a:p>
          <a:p>
            <a:pPr lvl="7"/>
            <a:r>
              <a:rPr lang="en-US" altLang="en-US" sz="1500" i="1" dirty="0">
                <a:latin typeface="Tahoma" charset="0"/>
              </a:rPr>
              <a:t>Nutrition education program </a:t>
            </a:r>
            <a:r>
              <a:rPr lang="en-US" altLang="en-US" sz="1500" dirty="0" err="1">
                <a:latin typeface="Tahoma" charset="0"/>
              </a:rPr>
              <a:t>fokus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i="1" dirty="0">
                <a:latin typeface="Tahoma" charset="0"/>
              </a:rPr>
              <a:t>diary products &amp; </a:t>
            </a:r>
            <a:r>
              <a:rPr lang="en-US" altLang="en-US" sz="1500" dirty="0" err="1">
                <a:latin typeface="Tahoma" charset="0"/>
              </a:rPr>
              <a:t>sosialisasi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pd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i="1" dirty="0">
                <a:latin typeface="Tahoma" charset="0"/>
              </a:rPr>
              <a:t>peer</a:t>
            </a:r>
            <a:r>
              <a:rPr lang="en-US" altLang="en-US" sz="1500" dirty="0">
                <a:latin typeface="Tahoma" charset="0"/>
              </a:rPr>
              <a:t>/ </a:t>
            </a:r>
            <a:r>
              <a:rPr lang="en-US" altLang="en-US" sz="1500" dirty="0" err="1">
                <a:latin typeface="Tahoma" charset="0"/>
              </a:rPr>
              <a:t>kel</a:t>
            </a:r>
            <a:r>
              <a:rPr lang="en-US" altLang="en-US" sz="1500" dirty="0">
                <a:latin typeface="Tahoma" charset="0"/>
              </a:rPr>
              <a:t>  </a:t>
            </a:r>
          </a:p>
          <a:p>
            <a:pPr lvl="7"/>
            <a:r>
              <a:rPr lang="en-US" altLang="en-US" sz="1500" dirty="0" err="1">
                <a:latin typeface="Tahoma" charset="0"/>
              </a:rPr>
              <a:t>Dibutuhkan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penelitian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tentang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faktor</a:t>
            </a:r>
            <a:r>
              <a:rPr lang="en-US" altLang="en-US" sz="1500" dirty="0">
                <a:latin typeface="Tahoma" charset="0"/>
              </a:rPr>
              <a:t> yang </a:t>
            </a:r>
            <a:r>
              <a:rPr lang="en-US" altLang="en-US" sz="1500" dirty="0" err="1">
                <a:latin typeface="Tahoma" charset="0"/>
              </a:rPr>
              <a:t>mempengaruhi</a:t>
            </a:r>
            <a:r>
              <a:rPr lang="en-US" altLang="en-US" sz="1500" dirty="0">
                <a:latin typeface="Tahoma" charset="0"/>
              </a:rPr>
              <a:t> intake Ca </a:t>
            </a:r>
            <a:r>
              <a:rPr lang="en-US" altLang="en-US" sz="1500" dirty="0" err="1">
                <a:latin typeface="Tahoma" charset="0"/>
              </a:rPr>
              <a:t>pada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remaja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dan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strategi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meningkatkan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konsumsi</a:t>
            </a:r>
            <a:r>
              <a:rPr lang="en-US" altLang="en-US" sz="1500" dirty="0">
                <a:latin typeface="Tahoma" charset="0"/>
              </a:rPr>
              <a:t> </a:t>
            </a:r>
            <a:r>
              <a:rPr lang="en-US" altLang="en-US" sz="1500" dirty="0" err="1">
                <a:latin typeface="Tahoma" charset="0"/>
              </a:rPr>
              <a:t>makanan</a:t>
            </a:r>
            <a:r>
              <a:rPr lang="en-US" altLang="en-US" sz="1500" dirty="0">
                <a:latin typeface="Tahoma" charset="0"/>
              </a:rPr>
              <a:t> kaya Ca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lvl9pPr>
          </a:lstStyle>
          <a:p>
            <a:pPr eaLnBrk="1" hangingPunct="1"/>
            <a:fld id="{5FC0824C-4B79-6844-9F7F-BD70D81950C3}" type="slidenum">
              <a:rPr lang="en-US" altLang="en-US">
                <a:latin typeface="Garamond" charset="0"/>
              </a:rPr>
              <a:pPr eaLnBrk="1" hangingPunct="1"/>
              <a:t>9</a:t>
            </a:fld>
            <a:endParaRPr lang="en-US" altLang="en-US">
              <a:latin typeface="Garamond" charset="0"/>
            </a:endParaRPr>
          </a:p>
        </p:txBody>
      </p:sp>
      <p:pic>
        <p:nvPicPr>
          <p:cNvPr id="5122" name="Picture 2" descr="12 Makanan yang Mengandung Kalsium Tinggi, Tak Cuma Susu - Hot Liputan6.com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0" y="4343400"/>
            <a:ext cx="2362200" cy="1328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B4099F47-1D47-4A81-B2DA-0FAC183227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9421" y="14969"/>
            <a:ext cx="1674579" cy="5922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>
    <p:push dir="u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Wood Type</Template>
  <TotalTime>474</TotalTime>
  <Words>971</Words>
  <Application>Microsoft Office PowerPoint</Application>
  <PresentationFormat>On-screen Show (4:3)</PresentationFormat>
  <Paragraphs>92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3" baseType="lpstr">
      <vt:lpstr>Arial</vt:lpstr>
      <vt:lpstr>Calibri</vt:lpstr>
      <vt:lpstr>Century Gothic</vt:lpstr>
      <vt:lpstr>Garamond</vt:lpstr>
      <vt:lpstr>Rockwell</vt:lpstr>
      <vt:lpstr>Rockwell Condensed</vt:lpstr>
      <vt:lpstr>Rockwell Extra Bold</vt:lpstr>
      <vt:lpstr>Tahoma</vt:lpstr>
      <vt:lpstr>Times New Roman</vt:lpstr>
      <vt:lpstr>Wingdings</vt:lpstr>
      <vt:lpstr>Wood Type</vt:lpstr>
      <vt:lpstr>GIZI REMAJA</vt:lpstr>
      <vt:lpstr>PENDAHULUAN</vt:lpstr>
      <vt:lpstr>PERUBAHAN FISIK</vt:lpstr>
      <vt:lpstr>SEXUAL MATURATION RATINGS</vt:lpstr>
      <vt:lpstr>URUTAN KEJADIAN PADA MASA PUBERTAS</vt:lpstr>
      <vt:lpstr>TINGGI BADAN </vt:lpstr>
      <vt:lpstr>PowerPoint Presentation</vt:lpstr>
      <vt:lpstr>KEBUTUHAN ZAT -ZAT GIZI </vt:lpstr>
      <vt:lpstr>KALSIUM</vt:lpstr>
      <vt:lpstr>Fe</vt:lpstr>
      <vt:lpstr>Pertanyaan</vt:lpstr>
      <vt:lpstr>TERIMA KASIH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GIZI REMAJA</dc:title>
  <dc:creator>Microsoft Office User</dc:creator>
  <cp:lastModifiedBy>Novita Arie Setiawati</cp:lastModifiedBy>
  <cp:revision>25</cp:revision>
  <cp:lastPrinted>1999-09-13T15:20:51Z</cp:lastPrinted>
  <dcterms:created xsi:type="dcterms:W3CDTF">2020-11-15T02:54:43Z</dcterms:created>
  <dcterms:modified xsi:type="dcterms:W3CDTF">2020-11-16T14:38:18Z</dcterms:modified>
</cp:coreProperties>
</file>