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0"/>
  </p:notesMasterIdLst>
  <p:sldIdLst>
    <p:sldId id="317" r:id="rId2"/>
    <p:sldId id="316" r:id="rId3"/>
    <p:sldId id="302" r:id="rId4"/>
    <p:sldId id="333" r:id="rId5"/>
    <p:sldId id="332" r:id="rId6"/>
    <p:sldId id="308" r:id="rId7"/>
    <p:sldId id="283" r:id="rId8"/>
    <p:sldId id="326" r:id="rId9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11"/>
      <p:bold r:id="rId12"/>
      <p:italic r:id="rId13"/>
      <p:boldItalic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7B237F-20C3-49B6-82CC-2EDB711BA0A5}">
  <a:tblStyle styleId="{C27B237F-20C3-49B6-82CC-2EDB711BA0A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7" autoAdjust="0"/>
    <p:restoredTop sz="70300" autoAdjust="0"/>
  </p:normalViewPr>
  <p:slideViewPr>
    <p:cSldViewPr>
      <p:cViewPr varScale="1">
        <p:scale>
          <a:sx n="72" d="100"/>
          <a:sy n="72" d="100"/>
        </p:scale>
        <p:origin x="1278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8253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5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3daf6a34a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3daf6a34a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23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11387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67069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3f76a5452_0_12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3f76a5452_0_12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789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6408f92c8c_0_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6408f92c8c_0_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9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18250" y="1345650"/>
            <a:ext cx="2808000" cy="29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848400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/>
          </p:nvPr>
        </p:nvSpPr>
        <p:spPr>
          <a:xfrm>
            <a:off x="848400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848400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4" hasCustomPrompt="1"/>
          </p:nvPr>
        </p:nvSpPr>
        <p:spPr>
          <a:xfrm>
            <a:off x="2765499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5"/>
          </p:nvPr>
        </p:nvSpPr>
        <p:spPr>
          <a:xfrm>
            <a:off x="2765499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6"/>
          </p:nvPr>
        </p:nvSpPr>
        <p:spPr>
          <a:xfrm>
            <a:off x="2765499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7" hasCustomPrompt="1"/>
          </p:nvPr>
        </p:nvSpPr>
        <p:spPr>
          <a:xfrm>
            <a:off x="4682598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8"/>
          </p:nvPr>
        </p:nvSpPr>
        <p:spPr>
          <a:xfrm>
            <a:off x="4682598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9"/>
          </p:nvPr>
        </p:nvSpPr>
        <p:spPr>
          <a:xfrm>
            <a:off x="4682598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3" hasCustomPrompt="1"/>
          </p:nvPr>
        </p:nvSpPr>
        <p:spPr>
          <a:xfrm>
            <a:off x="6599697" y="2019475"/>
            <a:ext cx="169590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4"/>
          </p:nvPr>
        </p:nvSpPr>
        <p:spPr>
          <a:xfrm>
            <a:off x="6599697" y="2861100"/>
            <a:ext cx="169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5"/>
          </p:nvPr>
        </p:nvSpPr>
        <p:spPr>
          <a:xfrm>
            <a:off x="6599697" y="3365450"/>
            <a:ext cx="169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SECTION_TITLE_AND_DESCRIPTION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20"/>
          <p:cNvSpPr/>
          <p:nvPr/>
        </p:nvSpPr>
        <p:spPr>
          <a:xfrm>
            <a:off x="6524625" y="0"/>
            <a:ext cx="2619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TWO_COLUMNS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98597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2"/>
          </p:nvPr>
        </p:nvSpPr>
        <p:spPr>
          <a:xfrm>
            <a:off x="4791125" y="1185700"/>
            <a:ext cx="3366900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95163" y="1690704"/>
            <a:ext cx="3247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95163" y="3108204"/>
            <a:ext cx="3247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641413" y="1367754"/>
            <a:ext cx="1754700" cy="6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6911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FEF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ontserrat"/>
              <a:buNone/>
              <a:defRPr sz="28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ontserrat"/>
              <a:buChar char="●"/>
              <a:defRPr sz="18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●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ontserrat"/>
              <a:buChar char="○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Montserrat"/>
              <a:buChar char="■"/>
              <a:defRPr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9" r:id="rId2"/>
    <p:sldLayoutId id="2147483666" r:id="rId3"/>
    <p:sldLayoutId id="2147483670" r:id="rId4"/>
    <p:sldLayoutId id="2147483671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ejarah Lambang Makara UI | Erick Azo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75361" y="903884"/>
            <a:ext cx="3216352" cy="313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16" descr="C:\Users\ecs\AppData\Local\Temp\220px-Makara-ui-fk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9149" y="539861"/>
            <a:ext cx="2500561" cy="3864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69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40;p28"/>
          <p:cNvSpPr txBox="1">
            <a:spLocks/>
          </p:cNvSpPr>
          <p:nvPr/>
        </p:nvSpPr>
        <p:spPr>
          <a:xfrm>
            <a:off x="3995936" y="1369348"/>
            <a:ext cx="4680520" cy="204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Montserrat"/>
              <a:buNone/>
              <a:defRPr sz="2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en-US" sz="2800" dirty="0"/>
            </a:b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endParaRPr lang="id-ID" sz="2000" dirty="0"/>
          </a:p>
          <a:p>
            <a:pPr algn="ctr"/>
            <a:endParaRPr lang="id-ID" sz="2000" dirty="0"/>
          </a:p>
          <a:p>
            <a:pPr algn="ctr"/>
            <a:endParaRPr lang="id-ID" sz="2000" dirty="0"/>
          </a:p>
          <a:p>
            <a:pPr algn="ctr"/>
            <a:r>
              <a:rPr lang="en-US" sz="2000" dirty="0"/>
              <a:t>POSITIVE DEVIANCE APPROACH IN NUTRITION</a:t>
            </a:r>
            <a:br>
              <a:rPr lang="en-US" sz="2000" dirty="0"/>
            </a:br>
            <a:br>
              <a:rPr lang="en-US" sz="2000" dirty="0"/>
            </a:br>
            <a:r>
              <a:rPr lang="id-ID" sz="1800" dirty="0"/>
              <a:t>14</a:t>
            </a:r>
            <a:r>
              <a:rPr lang="id-ID" sz="1800" baseline="30000" dirty="0"/>
              <a:t>th</a:t>
            </a:r>
            <a:r>
              <a:rPr lang="id-ID" sz="1800" dirty="0"/>
              <a:t> </a:t>
            </a:r>
            <a:r>
              <a:rPr lang="en-US" sz="1800" dirty="0"/>
              <a:t> session</a:t>
            </a:r>
            <a:br>
              <a:rPr lang="en-US" sz="1800" dirty="0"/>
            </a:br>
            <a:r>
              <a:rPr lang="id-ID" sz="1800" dirty="0"/>
              <a:t>Positive Deviance Inquiry (PDI)</a:t>
            </a:r>
          </a:p>
          <a:p>
            <a:pPr algn="ctr"/>
            <a:r>
              <a:rPr lang="id-ID" sz="1800" dirty="0"/>
              <a:t>PD behavior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07904" y="3666172"/>
            <a:ext cx="4824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b="1" dirty="0">
              <a:solidFill>
                <a:schemeClr val="accent1"/>
              </a:solidFill>
              <a:latin typeface="Montserrat" charset="0"/>
            </a:endParaRPr>
          </a:p>
          <a:p>
            <a:pPr algn="ctr"/>
            <a:r>
              <a:rPr lang="id-ID" b="1" dirty="0">
                <a:solidFill>
                  <a:schemeClr val="accent1"/>
                </a:solidFill>
                <a:latin typeface="Montserrat" charset="0"/>
              </a:rPr>
              <a:t>Diah M. Utari</a:t>
            </a:r>
          </a:p>
          <a:p>
            <a:pPr algn="ctr"/>
            <a:r>
              <a:rPr lang="id-ID" b="1" dirty="0">
                <a:solidFill>
                  <a:schemeClr val="accent1"/>
                </a:solidFill>
                <a:latin typeface="Montserrat" charset="0"/>
              </a:rPr>
              <a:t>Department of Public Health</a:t>
            </a:r>
            <a:r>
              <a:rPr lang="en-US" b="1" dirty="0">
                <a:solidFill>
                  <a:schemeClr val="accent1"/>
                </a:solidFill>
                <a:latin typeface="Montserrat" charset="0"/>
              </a:rPr>
              <a:t> Nutrition</a:t>
            </a:r>
            <a:endParaRPr lang="id-ID" b="1" dirty="0">
              <a:solidFill>
                <a:schemeClr val="accent1"/>
              </a:solidFill>
              <a:latin typeface="Montserrat" charset="0"/>
            </a:endParaRPr>
          </a:p>
          <a:p>
            <a:pPr algn="ctr"/>
            <a:r>
              <a:rPr lang="id-ID" b="1" dirty="0">
                <a:solidFill>
                  <a:schemeClr val="accent1"/>
                </a:solidFill>
                <a:latin typeface="Montserrat" charset="0"/>
              </a:rPr>
              <a:t>Faculty of Public Health</a:t>
            </a:r>
          </a:p>
          <a:p>
            <a:pPr algn="ctr"/>
            <a:r>
              <a:rPr lang="id-ID" b="1" dirty="0">
                <a:solidFill>
                  <a:schemeClr val="accent1"/>
                </a:solidFill>
                <a:latin typeface="Montserrat" charset="0"/>
              </a:rPr>
              <a:t>Universitas Indonesia</a:t>
            </a:r>
          </a:p>
          <a:p>
            <a:pPr algn="ctr"/>
            <a:endParaRPr lang="id-ID" sz="18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36689" r="22372"/>
          <a:stretch/>
        </p:blipFill>
        <p:spPr>
          <a:xfrm>
            <a:off x="0" y="1347614"/>
            <a:ext cx="3491880" cy="379588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22"/>
            <a:ext cx="2187724" cy="77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63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4" name="Google Shape;154;p30"/>
          <p:cNvCxnSpPr/>
          <p:nvPr/>
        </p:nvCxnSpPr>
        <p:spPr>
          <a:xfrm>
            <a:off x="-14700" y="2271925"/>
            <a:ext cx="9173400" cy="0"/>
          </a:xfrm>
          <a:prstGeom prst="straightConnector1">
            <a:avLst/>
          </a:prstGeom>
          <a:noFill/>
          <a:ln w="19050" cap="flat" cmpd="sng">
            <a:solidFill>
              <a:srgbClr val="FBD76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30"/>
          <p:cNvSpPr/>
          <p:nvPr/>
        </p:nvSpPr>
        <p:spPr>
          <a:xfrm>
            <a:off x="3857300" y="1904275"/>
            <a:ext cx="735300" cy="735300"/>
          </a:xfrm>
          <a:prstGeom prst="ellipse">
            <a:avLst/>
          </a:prstGeom>
          <a:solidFill>
            <a:schemeClr val="lt2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3393265" y="2019475"/>
            <a:ext cx="1663370" cy="5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61" name="Google Shape;161;p30"/>
          <p:cNvSpPr txBox="1">
            <a:spLocks noGrp="1"/>
          </p:cNvSpPr>
          <p:nvPr>
            <p:ph type="title" idx="3"/>
          </p:nvPr>
        </p:nvSpPr>
        <p:spPr>
          <a:xfrm>
            <a:off x="1907704" y="2787774"/>
            <a:ext cx="4896544" cy="8640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400" dirty="0"/>
              <a:t>P</a:t>
            </a:r>
            <a:r>
              <a:rPr lang="id-ID" sz="2400" dirty="0"/>
              <a:t>ositive Deviance Behavior </a:t>
            </a:r>
            <a:endParaRPr sz="2400" dirty="0"/>
          </a:p>
        </p:txBody>
      </p:sp>
      <p:cxnSp>
        <p:nvCxnSpPr>
          <p:cNvPr id="172" name="Google Shape;172;p30"/>
          <p:cNvCxnSpPr/>
          <p:nvPr/>
        </p:nvCxnSpPr>
        <p:spPr>
          <a:xfrm>
            <a:off x="916600" y="962050"/>
            <a:ext cx="3668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09;p35"/>
          <p:cNvSpPr txBox="1">
            <a:spLocks noGrp="1"/>
          </p:cNvSpPr>
          <p:nvPr>
            <p:ph type="title"/>
          </p:nvPr>
        </p:nvSpPr>
        <p:spPr>
          <a:xfrm>
            <a:off x="817563" y="460375"/>
            <a:ext cx="7508875" cy="57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STUDY OBJECTIVES</a:t>
            </a:r>
            <a:endParaRPr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625" y="1121"/>
            <a:ext cx="264636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00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102" y="1216224"/>
            <a:ext cx="1233200" cy="96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3267644" y="2275894"/>
            <a:ext cx="2262863" cy="647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800" dirty="0">
                <a:latin typeface="Montserrat" charset="0"/>
              </a:rPr>
              <a:t>Home Visit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21"/>
            <a:ext cx="2259732" cy="80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wn Arrow 12"/>
          <p:cNvSpPr/>
          <p:nvPr/>
        </p:nvSpPr>
        <p:spPr>
          <a:xfrm>
            <a:off x="4307788" y="2874328"/>
            <a:ext cx="288032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89" y="1141512"/>
            <a:ext cx="1286669" cy="96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237254" y="2275894"/>
            <a:ext cx="2262863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>
                <a:latin typeface="Montserrat" charset="0"/>
              </a:rPr>
              <a:t>Group discussion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1202148" y="2859842"/>
            <a:ext cx="288032" cy="43204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extBox 1"/>
          <p:cNvSpPr txBox="1"/>
          <p:nvPr/>
        </p:nvSpPr>
        <p:spPr>
          <a:xfrm>
            <a:off x="648606" y="3332177"/>
            <a:ext cx="144016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Montserrat" charset="0"/>
              </a:rPr>
              <a:t>Common behavior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8996" y="3470056"/>
            <a:ext cx="1440160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600" dirty="0">
                <a:latin typeface="Montserrat" charset="0"/>
              </a:rPr>
              <a:t>unique behavior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364088" y="3478370"/>
            <a:ext cx="1226672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Right Arrow 17"/>
          <p:cNvSpPr/>
          <p:nvPr/>
        </p:nvSpPr>
        <p:spPr>
          <a:xfrm>
            <a:off x="2296166" y="3468777"/>
            <a:ext cx="1226672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TextBox 18"/>
          <p:cNvSpPr txBox="1"/>
          <p:nvPr/>
        </p:nvSpPr>
        <p:spPr>
          <a:xfrm>
            <a:off x="6892602" y="2863446"/>
            <a:ext cx="2107804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latin typeface="Montserrat" charset="0"/>
              </a:rPr>
              <a:t>Positive deviance behavior</a:t>
            </a:r>
          </a:p>
        </p:txBody>
      </p:sp>
    </p:spTree>
    <p:extLst>
      <p:ext uri="{BB962C8B-B14F-4D97-AF65-F5344CB8AC3E}">
        <p14:creationId xmlns:p14="http://schemas.microsoft.com/office/powerpoint/2010/main" val="380588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447262"/>
              </p:ext>
            </p:extLst>
          </p:nvPr>
        </p:nvGraphicFramePr>
        <p:xfrm>
          <a:off x="1096974" y="1707654"/>
          <a:ext cx="7022060" cy="289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1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8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id-ID" dirty="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Unique behavior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Common</a:t>
                      </a:r>
                      <a:r>
                        <a:rPr lang="id-ID" baseline="0" dirty="0"/>
                        <a:t> behavior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PD behavior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Stop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breastfeeding 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12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Complementary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feeding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6</a:t>
                      </a:r>
                      <a:r>
                        <a:rPr lang="id-ID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month</a:t>
                      </a:r>
                      <a:endParaRPr lang="id-ID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6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Frequency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of eating 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2x/day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Source</a:t>
                      </a:r>
                      <a:r>
                        <a:rPr lang="id-ID" sz="1600" baseline="0" dirty="0">
                          <a:solidFill>
                            <a:srgbClr val="00B050"/>
                          </a:solidFill>
                        </a:rPr>
                        <a:t> of protein </a:t>
                      </a:r>
                      <a:endParaRPr lang="id-ID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tofu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egg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d-ID" sz="1600" dirty="0">
                          <a:solidFill>
                            <a:srgbClr val="00B050"/>
                          </a:solidFill>
                        </a:rPr>
                        <a:t>Vegetables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Spinach +</a:t>
                      </a:r>
                    </a:p>
                    <a:p>
                      <a:pPr algn="ctr"/>
                      <a:r>
                        <a:rPr lang="id-ID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Coconut 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Spinach +</a:t>
                      </a:r>
                    </a:p>
                    <a:p>
                      <a:pPr algn="ctr"/>
                      <a:r>
                        <a:rPr lang="id-ID" dirty="0">
                          <a:solidFill>
                            <a:srgbClr val="00B050"/>
                          </a:solidFill>
                        </a:rPr>
                        <a:t>Coconut milk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916533"/>
            <a:ext cx="82809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200" b="1" dirty="0">
                <a:solidFill>
                  <a:schemeClr val="accent1">
                    <a:lumMod val="75000"/>
                  </a:schemeClr>
                </a:solidFill>
                <a:latin typeface="Montserrat" charset="0"/>
              </a:rPr>
              <a:t>Comparing unique behavior with common behavior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21"/>
            <a:ext cx="2115716" cy="75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16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6"/>
          <p:cNvSpPr txBox="1">
            <a:spLocks noGrp="1"/>
          </p:cNvSpPr>
          <p:nvPr>
            <p:ph type="title"/>
          </p:nvPr>
        </p:nvSpPr>
        <p:spPr>
          <a:xfrm>
            <a:off x="990072" y="843558"/>
            <a:ext cx="4248472" cy="177089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sz="2800" dirty="0">
                <a:solidFill>
                  <a:schemeClr val="accent5">
                    <a:lumMod val="75000"/>
                  </a:schemeClr>
                </a:solidFill>
              </a:rPr>
              <a:t>Discussion</a:t>
            </a:r>
            <a:br>
              <a:rPr sz="2800" dirty="0">
                <a:solidFill>
                  <a:schemeClr val="accent5">
                    <a:lumMod val="75000"/>
                  </a:schemeClr>
                </a:solidFill>
              </a:rPr>
            </a:br>
            <a:br>
              <a:rPr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id-ID" sz="1800" dirty="0">
                <a:latin typeface="Montserrat" charset="0"/>
                <a:cs typeface="Montserrat" charset="0"/>
              </a:rPr>
              <a:t>Find PD behavior</a:t>
            </a:r>
            <a:br>
              <a:rPr lang="id-ID" sz="1800" dirty="0">
                <a:latin typeface="Montserrat" charset="0"/>
                <a:cs typeface="Montserrat" charset="0"/>
              </a:rPr>
            </a:br>
            <a:r>
              <a:rPr lang="id-ID" sz="1800" dirty="0">
                <a:latin typeface="Montserrat" charset="0"/>
                <a:cs typeface="Montserrat" charset="0"/>
              </a:rPr>
              <a:t> in the scenario </a:t>
            </a:r>
            <a:br>
              <a:rPr lang="id-ID" sz="2800" dirty="0">
                <a:latin typeface="Montserrat" charset="0"/>
                <a:cs typeface="Montserrat" charset="0"/>
              </a:rPr>
            </a:br>
            <a:endParaRPr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40" y="0"/>
            <a:ext cx="1611660" cy="57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79512" y="2931790"/>
            <a:ext cx="6192688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>
                <a:latin typeface="Montserrat" charset="0"/>
              </a:rPr>
              <a:t>REVIEW</a:t>
            </a:r>
          </a:p>
          <a:p>
            <a:pPr marL="285750" indent="-285750" algn="ctr">
              <a:buFontTx/>
              <a:buChar char="-"/>
            </a:pPr>
            <a:r>
              <a:rPr lang="id-ID" b="1" dirty="0">
                <a:latin typeface="Montserrat" charset="0"/>
              </a:rPr>
              <a:t>Perilaku Umum (paling sering dilakukan)</a:t>
            </a:r>
          </a:p>
          <a:p>
            <a:pPr marL="285750" indent="-285750" algn="ctr">
              <a:buFontTx/>
              <a:buChar char="-"/>
            </a:pPr>
            <a:r>
              <a:rPr lang="id-ID" b="1" dirty="0">
                <a:latin typeface="Montserrat" charset="0"/>
              </a:rPr>
              <a:t>Perilaku Unik (membandingkan keluarga PD dan Non PD</a:t>
            </a:r>
          </a:p>
          <a:p>
            <a:pPr marL="285750" indent="-285750" algn="ctr">
              <a:buFontTx/>
              <a:buChar char="-"/>
            </a:pPr>
            <a:r>
              <a:rPr lang="id-ID" b="1" dirty="0">
                <a:latin typeface="Montserrat" charset="0"/>
              </a:rPr>
              <a:t>Perilaku PD (membandingkan perilaku unik dengan perilaku umum)</a:t>
            </a:r>
          </a:p>
        </p:txBody>
      </p:sp>
    </p:spTree>
    <p:extLst>
      <p:ext uri="{BB962C8B-B14F-4D97-AF65-F5344CB8AC3E}">
        <p14:creationId xmlns:p14="http://schemas.microsoft.com/office/powerpoint/2010/main" val="262919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55"/>
          <p:cNvSpPr txBox="1">
            <a:spLocks noGrp="1"/>
          </p:cNvSpPr>
          <p:nvPr>
            <p:ph type="body" idx="1"/>
          </p:nvPr>
        </p:nvSpPr>
        <p:spPr>
          <a:xfrm>
            <a:off x="323528" y="1635646"/>
            <a:ext cx="3957339" cy="30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sz="1800" dirty="0" err="1"/>
              <a:t>Kurikulum</a:t>
            </a:r>
            <a:r>
              <a:rPr sz="1800" dirty="0"/>
              <a:t> </a:t>
            </a:r>
            <a:r>
              <a:rPr sz="1800" dirty="0" err="1"/>
              <a:t>dan</a:t>
            </a:r>
            <a:r>
              <a:rPr sz="1800" dirty="0"/>
              <a:t> </a:t>
            </a:r>
            <a:r>
              <a:rPr sz="1800" dirty="0" err="1"/>
              <a:t>Modul</a:t>
            </a:r>
            <a:endParaRPr sz="1800" dirty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x-none" sz="1800"/>
              <a:t>Kegiatan Praktik Perilaku dan Pemulihan Gizi Melalui Pendekatan Positive Deviance</a:t>
            </a:r>
            <a:endParaRPr sz="1800" dirty="0"/>
          </a:p>
        </p:txBody>
      </p:sp>
      <p:sp>
        <p:nvSpPr>
          <p:cNvPr id="935" name="Google Shape;935;p55"/>
          <p:cNvSpPr txBox="1">
            <a:spLocks noGrp="1"/>
          </p:cNvSpPr>
          <p:nvPr>
            <p:ph type="title"/>
          </p:nvPr>
        </p:nvSpPr>
        <p:spPr>
          <a:xfrm>
            <a:off x="818250" y="459775"/>
            <a:ext cx="750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/>
              <a:t>Reference</a:t>
            </a:r>
            <a:endParaRPr dirty="0"/>
          </a:p>
        </p:txBody>
      </p:sp>
      <p:cxnSp>
        <p:nvCxnSpPr>
          <p:cNvPr id="936" name="Google Shape;936;p55"/>
          <p:cNvCxnSpPr/>
          <p:nvPr/>
        </p:nvCxnSpPr>
        <p:spPr>
          <a:xfrm>
            <a:off x="916600" y="962050"/>
            <a:ext cx="4596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3" t="15999" r="15334" b="13000"/>
          <a:stretch>
            <a:fillRect/>
          </a:stretch>
        </p:blipFill>
        <p:spPr bwMode="auto">
          <a:xfrm>
            <a:off x="6133106" y="807187"/>
            <a:ext cx="2992598" cy="433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88" y="2591"/>
            <a:ext cx="2115716" cy="75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-29344" y="0"/>
            <a:ext cx="9188629" cy="68941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r>
              <a:rPr lang="id-ID" sz="20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VIDEO BANTUAN DANA MATA KULIAH MOOCs DPASDP UI 2020</a:t>
            </a:r>
          </a:p>
          <a:p>
            <a:pPr lvl="0" algn="ctr">
              <a:spcAft>
                <a:spcPts val="600"/>
              </a:spcAft>
            </a:pPr>
            <a:endParaRPr lang="id-ID" sz="1800" b="1" dirty="0">
              <a:solidFill>
                <a:schemeClr val="bg1"/>
              </a:solidFill>
              <a:latin typeface="Montserrat" charset="0"/>
              <a:cs typeface="Montserrat" charset="0"/>
            </a:endParaRPr>
          </a:p>
          <a:p>
            <a:pPr lvl="0" algn="ctr">
              <a:spcAft>
                <a:spcPts val="600"/>
              </a:spcAft>
            </a:pPr>
            <a:r>
              <a:rPr lang="id-ID" sz="18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Copyright @ Universitas Indonesia 2020</a:t>
            </a:r>
          </a:p>
          <a:p>
            <a:pPr lvl="0" algn="ctr">
              <a:spcAft>
                <a:spcPts val="600"/>
              </a:spcAft>
            </a:pPr>
            <a:endParaRPr lang="id-ID" sz="1800" b="1" dirty="0">
              <a:solidFill>
                <a:schemeClr val="bg1"/>
              </a:solidFill>
              <a:latin typeface="Montserrat" charset="0"/>
              <a:cs typeface="Montserrat" charset="0"/>
            </a:endParaRPr>
          </a:p>
          <a:p>
            <a:pPr lvl="0" algn="ctr">
              <a:spcAft>
                <a:spcPts val="600"/>
              </a:spcAft>
            </a:pPr>
            <a:r>
              <a:rPr lang="id-ID" sz="1800" b="1" dirty="0">
                <a:solidFill>
                  <a:schemeClr val="bg1"/>
                </a:solidFill>
                <a:latin typeface="Montserrat" charset="0"/>
                <a:cs typeface="Montserrat" charset="0"/>
              </a:rPr>
              <a:t>Produksi S1 Gizi, FKM UI</a:t>
            </a: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/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spcAft>
                <a:spcPts val="600"/>
              </a:spcAft>
            </a:pPr>
            <a:endParaRPr lang="id-ID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08228"/>
      </p:ext>
    </p:extLst>
  </p:cSld>
  <p:clrMapOvr>
    <a:masterClrMapping/>
  </p:clrMapOvr>
</p:sld>
</file>

<file path=ppt/theme/theme1.xml><?xml version="1.0" encoding="utf-8"?>
<a:theme xmlns:a="http://schemas.openxmlformats.org/drawingml/2006/main" name="Nursing Capston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1F7444"/>
      </a:accent1>
      <a:accent2>
        <a:srgbClr val="434343"/>
      </a:accent2>
      <a:accent3>
        <a:srgbClr val="FBD76D"/>
      </a:accent3>
      <a:accent4>
        <a:srgbClr val="DA3030"/>
      </a:accent4>
      <a:accent5>
        <a:srgbClr val="52AC79"/>
      </a:accent5>
      <a:accent6>
        <a:srgbClr val="E0B945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</TotalTime>
  <Words>178</Words>
  <Application>Microsoft Office PowerPoint</Application>
  <PresentationFormat>On-screen Show (16:9)</PresentationFormat>
  <Paragraphs>71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Corbel</vt:lpstr>
      <vt:lpstr>Montserrat</vt:lpstr>
      <vt:lpstr>Nursing Capstone</vt:lpstr>
      <vt:lpstr>PowerPoint Presentation</vt:lpstr>
      <vt:lpstr>PowerPoint Presentation</vt:lpstr>
      <vt:lpstr>01</vt:lpstr>
      <vt:lpstr>PowerPoint Presentation</vt:lpstr>
      <vt:lpstr>PowerPoint Presentation</vt:lpstr>
      <vt:lpstr>Discussion  Find PD behavior  in the scenario  </vt:lpstr>
      <vt:lpstr>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ecs</dc:creator>
  <cp:lastModifiedBy>Septi Lidya</cp:lastModifiedBy>
  <cp:revision>155</cp:revision>
  <dcterms:modified xsi:type="dcterms:W3CDTF">2020-12-20T07:44:13Z</dcterms:modified>
</cp:coreProperties>
</file>