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handoutMasterIdLst>
    <p:handoutMasterId r:id="rId23"/>
  </p:handoutMasterIdLst>
  <p:sldIdLst>
    <p:sldId id="256" r:id="rId2"/>
    <p:sldId id="257" r:id="rId3"/>
    <p:sldId id="258" r:id="rId4"/>
    <p:sldId id="265" r:id="rId5"/>
    <p:sldId id="259" r:id="rId6"/>
    <p:sldId id="264" r:id="rId7"/>
    <p:sldId id="261" r:id="rId8"/>
    <p:sldId id="262" r:id="rId9"/>
    <p:sldId id="263" r:id="rId10"/>
    <p:sldId id="266" r:id="rId11"/>
    <p:sldId id="268" r:id="rId12"/>
    <p:sldId id="269" r:id="rId13"/>
    <p:sldId id="270" r:id="rId14"/>
    <p:sldId id="273" r:id="rId15"/>
    <p:sldId id="274" r:id="rId16"/>
    <p:sldId id="271" r:id="rId17"/>
    <p:sldId id="275" r:id="rId18"/>
    <p:sldId id="272" r:id="rId19"/>
    <p:sldId id="277" r:id="rId20"/>
    <p:sldId id="278" r:id="rId21"/>
    <p:sldId id="279" r:id="rId22"/>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40" autoAdjust="0"/>
    <p:restoredTop sz="94693" autoAdjust="0"/>
  </p:normalViewPr>
  <p:slideViewPr>
    <p:cSldViewPr>
      <p:cViewPr varScale="1">
        <p:scale>
          <a:sx n="74" d="100"/>
          <a:sy n="74" d="100"/>
        </p:scale>
        <p:origin x="-104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8" d="100"/>
          <a:sy n="58" d="100"/>
        </p:scale>
        <p:origin x="-1194" y="-96"/>
      </p:cViewPr>
      <p:guideLst>
        <p:guide orient="horz" pos="2932"/>
        <p:guide pos="2213"/>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43238"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3075" name="Rectangle 3"/>
          <p:cNvSpPr>
            <a:spLocks noGrp="1" noChangeArrowheads="1"/>
          </p:cNvSpPr>
          <p:nvPr>
            <p:ph type="dt" sz="quarter" idx="1"/>
          </p:nvPr>
        </p:nvSpPr>
        <p:spPr bwMode="auto">
          <a:xfrm>
            <a:off x="3978275" y="0"/>
            <a:ext cx="3043238"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3076" name="Rectangle 4"/>
          <p:cNvSpPr>
            <a:spLocks noGrp="1" noChangeArrowheads="1"/>
          </p:cNvSpPr>
          <p:nvPr>
            <p:ph type="ftr" sz="quarter" idx="2"/>
          </p:nvPr>
        </p:nvSpPr>
        <p:spPr bwMode="auto">
          <a:xfrm>
            <a:off x="0" y="8842375"/>
            <a:ext cx="3043238"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3077" name="Rectangle 5"/>
          <p:cNvSpPr>
            <a:spLocks noGrp="1" noChangeArrowheads="1"/>
          </p:cNvSpPr>
          <p:nvPr>
            <p:ph type="sldNum" sz="quarter" idx="3"/>
          </p:nvPr>
        </p:nvSpPr>
        <p:spPr bwMode="auto">
          <a:xfrm>
            <a:off x="3978275" y="8842375"/>
            <a:ext cx="3043238"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50DD3BD9-5814-4966-86F0-ACB459BA2D41}"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pPr>
              <a:defRPr/>
            </a:pPr>
            <a:endParaRPr lang="en-US"/>
          </a:p>
        </p:txBody>
      </p:sp>
      <p:sp>
        <p:nvSpPr>
          <p:cNvPr id="79874"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79875"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p:cNvSpPr>
            <a:spLocks noGrp="1" noChangeArrowheads="1"/>
          </p:cNvSpPr>
          <p:nvPr>
            <p:ph type="dt" sz="half" idx="10"/>
          </p:nvPr>
        </p:nvSpPr>
        <p:spPr/>
        <p:txBody>
          <a:bodyPr/>
          <a:lstStyle>
            <a:lvl1pPr>
              <a:defRPr smtClean="0"/>
            </a:lvl1pPr>
          </a:lstStyle>
          <a:p>
            <a:pPr>
              <a:defRPr/>
            </a:pPr>
            <a:endParaRPr lang="en-US" altLang="en-US"/>
          </a:p>
        </p:txBody>
      </p:sp>
      <p:sp>
        <p:nvSpPr>
          <p:cNvPr id="7" name="Rectangle 5"/>
          <p:cNvSpPr>
            <a:spLocks noGrp="1" noChangeArrowheads="1"/>
          </p:cNvSpPr>
          <p:nvPr>
            <p:ph type="ftr" sz="quarter" idx="11"/>
          </p:nvPr>
        </p:nvSpPr>
        <p:spPr>
          <a:xfrm>
            <a:off x="3124200" y="6243638"/>
            <a:ext cx="2895600" cy="457200"/>
          </a:xfrm>
        </p:spPr>
        <p:txBody>
          <a:bodyPr/>
          <a:lstStyle>
            <a:lvl1pPr>
              <a:defRPr smtClean="0"/>
            </a:lvl1pPr>
          </a:lstStyle>
          <a:p>
            <a:pPr>
              <a:defRPr/>
            </a:pPr>
            <a:endParaRPr lang="en-US" altLang="en-US"/>
          </a:p>
        </p:txBody>
      </p:sp>
      <p:sp>
        <p:nvSpPr>
          <p:cNvPr id="8" name="Rectangle 6"/>
          <p:cNvSpPr>
            <a:spLocks noGrp="1" noChangeArrowheads="1"/>
          </p:cNvSpPr>
          <p:nvPr>
            <p:ph type="sldNum" sz="quarter" idx="12"/>
          </p:nvPr>
        </p:nvSpPr>
        <p:spPr/>
        <p:txBody>
          <a:bodyPr/>
          <a:lstStyle>
            <a:lvl1pPr>
              <a:defRPr smtClean="0"/>
            </a:lvl1pPr>
          </a:lstStyle>
          <a:p>
            <a:pPr>
              <a:defRPr/>
            </a:pPr>
            <a:fld id="{C16ED367-99AA-45FE-B068-732687445258}"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F3894289-CE6B-4973-BFFA-EFAB751EF208}"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AF9563BD-C526-445F-9599-CD8384D7C22D}" type="slidenum">
              <a:rPr lang="en-US" altLang="en-US"/>
              <a:pPr>
                <a:defRPr/>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541E0744-0492-4BC9-9213-CC78388BC23A}"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C036CE0A-CEA7-46B6-BC77-47888EDE3C4B}"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73472247-F56F-41DD-880B-CE5AEC764247}"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34884269-06D2-4CB7-8788-07E8CD28A8EA}"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6A7E5BEF-27BD-4C6A-92EC-19BA34A76C46}"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DFFDF912-2984-45C1-9AA9-6785588194BB}"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5CCF4B60-AD17-4286-B3B7-F32A3D15F129}"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3C866157-2571-4B6A-9B05-3C7A47D2BA42}"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15C11E79-7186-439F-8E78-EEB8A9B120D1}"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8852"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mj-lt"/>
              </a:defRPr>
            </a:lvl1pPr>
          </a:lstStyle>
          <a:p>
            <a:pPr>
              <a:defRPr/>
            </a:pPr>
            <a:endParaRPr lang="en-US" altLang="en-US"/>
          </a:p>
        </p:txBody>
      </p:sp>
      <p:sp>
        <p:nvSpPr>
          <p:cNvPr id="78853"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smtClean="0">
                <a:latin typeface="+mj-lt"/>
              </a:defRPr>
            </a:lvl1pPr>
          </a:lstStyle>
          <a:p>
            <a:pPr>
              <a:defRPr/>
            </a:pPr>
            <a:endParaRPr lang="en-US" altLang="en-US"/>
          </a:p>
        </p:txBody>
      </p:sp>
      <p:sp>
        <p:nvSpPr>
          <p:cNvPr id="78854"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mj-lt"/>
              </a:defRPr>
            </a:lvl1pPr>
          </a:lstStyle>
          <a:p>
            <a:pPr>
              <a:defRPr/>
            </a:pPr>
            <a:fld id="{B599C1E7-F72C-4392-9165-09FB855F733B}" type="slidenum">
              <a:rPr lang="en-US" altLang="en-US"/>
              <a:pPr>
                <a:defRPr/>
              </a:pPr>
              <a:t>‹#›</a:t>
            </a:fld>
            <a:endParaRPr lang="en-US" altLang="en-US"/>
          </a:p>
        </p:txBody>
      </p:sp>
      <p:sp>
        <p:nvSpPr>
          <p:cNvPr id="78855"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en-US"/>
          </a:p>
        </p:txBody>
      </p:sp>
      <p:sp>
        <p:nvSpPr>
          <p:cNvPr id="78856"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737"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Lst>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defRPr>
      </a:lvl2pPr>
      <a:lvl3pPr algn="l" rtl="0" eaLnBrk="0" fontAlgn="base" hangingPunct="0">
        <a:spcBef>
          <a:spcPct val="0"/>
        </a:spcBef>
        <a:spcAft>
          <a:spcPct val="0"/>
        </a:spcAft>
        <a:defRPr sz="4200">
          <a:solidFill>
            <a:schemeClr val="tx2"/>
          </a:solidFill>
          <a:latin typeface="Garamond" pitchFamily="18" charset="0"/>
        </a:defRPr>
      </a:lvl3pPr>
      <a:lvl4pPr algn="l" rtl="0" eaLnBrk="0" fontAlgn="base" hangingPunct="0">
        <a:spcBef>
          <a:spcPct val="0"/>
        </a:spcBef>
        <a:spcAft>
          <a:spcPct val="0"/>
        </a:spcAft>
        <a:defRPr sz="4200">
          <a:solidFill>
            <a:schemeClr val="tx2"/>
          </a:solidFill>
          <a:latin typeface="Garamond" pitchFamily="18" charset="0"/>
        </a:defRPr>
      </a:lvl4pPr>
      <a:lvl5pPr algn="l" rtl="0" eaLnBrk="0" fontAlgn="base" hangingPunct="0">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smtClean="0">
                <a:solidFill>
                  <a:schemeClr val="tx1"/>
                </a:solidFill>
              </a:rPr>
              <a:t>Teori dan Konsep </a:t>
            </a:r>
            <a:br>
              <a:rPr lang="en-US" smtClean="0">
                <a:solidFill>
                  <a:schemeClr val="tx1"/>
                </a:solidFill>
              </a:rPr>
            </a:br>
            <a:r>
              <a:rPr lang="en-US" smtClean="0">
                <a:solidFill>
                  <a:schemeClr val="tx1"/>
                </a:solidFill>
              </a:rPr>
              <a:t>Keuangan Daerah</a:t>
            </a:r>
          </a:p>
        </p:txBody>
      </p:sp>
      <p:sp>
        <p:nvSpPr>
          <p:cNvPr id="3075" name="Rectangle 3"/>
          <p:cNvSpPr>
            <a:spLocks noGrp="1" noChangeArrowheads="1"/>
          </p:cNvSpPr>
          <p:nvPr>
            <p:ph type="subTitle" idx="1"/>
          </p:nvPr>
        </p:nvSpPr>
        <p:spPr/>
        <p:txBody>
          <a:bodyPr/>
          <a:lstStyle/>
          <a:p>
            <a:pPr eaLnBrk="1" hangingPunct="1"/>
            <a:endParaRPr lang="en-US" smtClean="0"/>
          </a:p>
          <a:p>
            <a:pPr eaLnBrk="1" hangingPunct="1"/>
            <a:endParaRPr lang="en-US" smtClean="0"/>
          </a:p>
          <a:p>
            <a:pPr eaLnBrk="1" hangingPunct="1"/>
            <a:r>
              <a:rPr lang="en-US" smtClean="0"/>
              <a:t>Drs. Achmad Lutfi, M. Si.</a:t>
            </a:r>
          </a:p>
        </p:txBody>
      </p:sp>
    </p:spTree>
  </p:cSld>
  <p:clrMapOvr>
    <a:masterClrMapping/>
  </p:clrMapOvr>
  <p:transition>
    <p:blinds/>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z="2800" smtClean="0">
                <a:solidFill>
                  <a:schemeClr val="tx1"/>
                </a:solidFill>
                <a:latin typeface="Arial" charset="0"/>
                <a:cs typeface="Times New Roman" charset="0"/>
              </a:rPr>
              <a:t>Perspektif Hubungan Keuangan Pusat - Daerah</a:t>
            </a:r>
          </a:p>
        </p:txBody>
      </p:sp>
      <p:sp>
        <p:nvSpPr>
          <p:cNvPr id="12291" name="Rectangle 3"/>
          <p:cNvSpPr>
            <a:spLocks noGrp="1" noChangeArrowheads="1"/>
          </p:cNvSpPr>
          <p:nvPr>
            <p:ph type="body" idx="1"/>
          </p:nvPr>
        </p:nvSpPr>
        <p:spPr/>
        <p:txBody>
          <a:bodyPr/>
          <a:lstStyle/>
          <a:p>
            <a:pPr marL="495300" indent="-495300" eaLnBrk="1" hangingPunct="1">
              <a:lnSpc>
                <a:spcPct val="90000"/>
              </a:lnSpc>
              <a:buFont typeface="Wingdings" pitchFamily="2" charset="2"/>
              <a:buAutoNum type="arabicPeriod"/>
            </a:pPr>
            <a:r>
              <a:rPr lang="en-US" sz="2200" smtClean="0">
                <a:cs typeface="Times New Roman" charset="0"/>
              </a:rPr>
              <a:t>Pengertian yang didasari oleh pengalaman sejarah atau ideologi yang melihat bahwa keberadaan daerah sudah ada sejak negara didirikan. Negara merupakan kumpulan atau terdiri dari daerah-daerah dan daerah dianggap sebagai unit/unsur yang sangat penting. Maka hubungan pusat -daerah dilihat sebagai bagian dari keuangan daerah secara menyeluruh, karena lebih mementingkan daerah-daerah (daerah otonom).</a:t>
            </a:r>
          </a:p>
          <a:p>
            <a:pPr marL="495300" indent="-495300" eaLnBrk="1" hangingPunct="1">
              <a:lnSpc>
                <a:spcPct val="90000"/>
              </a:lnSpc>
              <a:buFont typeface="Wingdings" pitchFamily="2" charset="2"/>
              <a:buAutoNum type="arabicPeriod"/>
            </a:pPr>
            <a:r>
              <a:rPr lang="en-US" sz="2200" smtClean="0">
                <a:cs typeface="Times New Roman" charset="0"/>
              </a:rPr>
              <a:t>Pengertian yang dilatarbelakangi oleh konsep negara kesatuan. Sebuah negara dibagi-bagi menjadi beberapa daerah yang lebih kecil. Kekuasaan terletak di pusat, jika memungkinkan dapat dibagi ke daerah. Keuangan daerah merupakan bagian hubungan keuangan pusat - daerah.</a:t>
            </a:r>
            <a:endParaRPr lang="en-US" sz="2200" smtClean="0"/>
          </a:p>
          <a:p>
            <a:pPr marL="495300" indent="-495300" eaLnBrk="1" hangingPunct="1">
              <a:lnSpc>
                <a:spcPct val="90000"/>
              </a:lnSpc>
              <a:buFont typeface="Wingdings" pitchFamily="2" charset="2"/>
              <a:buAutoNum type="arabicPeriod"/>
            </a:pPr>
            <a:endParaRPr lang="en-US" sz="22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z="2800" smtClean="0">
                <a:solidFill>
                  <a:schemeClr val="tx1"/>
                </a:solidFill>
                <a:latin typeface="Arial" charset="0"/>
              </a:rPr>
              <a:t>Konsep Hubungan Keuangan Pusat - Daerah dan Perimbangan Keuangan Pusat - Daerah</a:t>
            </a:r>
          </a:p>
        </p:txBody>
      </p:sp>
      <p:graphicFrame>
        <p:nvGraphicFramePr>
          <p:cNvPr id="92221" name="Group 61"/>
          <p:cNvGraphicFramePr>
            <a:graphicFrameLocks noGrp="1"/>
          </p:cNvGraphicFramePr>
          <p:nvPr>
            <p:ph idx="1"/>
          </p:nvPr>
        </p:nvGraphicFramePr>
        <p:xfrm>
          <a:off x="609600" y="2209800"/>
          <a:ext cx="8229600" cy="3940556"/>
        </p:xfrm>
        <a:graphic>
          <a:graphicData uri="http://schemas.openxmlformats.org/drawingml/2006/table">
            <a:tbl>
              <a:tblPr/>
              <a:tblGrid>
                <a:gridCol w="3468688"/>
                <a:gridCol w="1292225"/>
                <a:gridCol w="3468687"/>
              </a:tblGrid>
              <a:tr h="809625">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200" b="0" i="0" u="none" strike="noStrike" cap="none" normalizeH="0" baseline="0" smtClean="0">
                          <a:ln>
                            <a:noFill/>
                          </a:ln>
                          <a:solidFill>
                            <a:schemeClr val="tx1"/>
                          </a:solidFill>
                          <a:effectLst/>
                          <a:latin typeface="Arial" charset="0"/>
                          <a:cs typeface="Times New Roman" charset="0"/>
                        </a:rPr>
                        <a:t>Hubungan Keuangan </a:t>
                      </a:r>
                    </a:p>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200" b="0" i="0" u="none" strike="noStrike" cap="none" normalizeH="0" baseline="0" smtClean="0">
                          <a:ln>
                            <a:noFill/>
                          </a:ln>
                          <a:solidFill>
                            <a:schemeClr val="tx1"/>
                          </a:solidFill>
                          <a:effectLst/>
                          <a:latin typeface="Arial" charset="0"/>
                          <a:cs typeface="Times New Roman" charset="0"/>
                        </a:rPr>
                        <a:t>Pusat-Daerah</a:t>
                      </a:r>
                      <a:r>
                        <a:rPr kumimoji="0" lang="en-US" sz="2200" b="0" i="0" u="none" strike="noStrike" cap="none" normalizeH="0" baseline="0" smtClean="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200" b="0" i="0" u="none" strike="noStrike" cap="none" normalizeH="0" baseline="0" smtClean="0">
                          <a:ln>
                            <a:noFill/>
                          </a:ln>
                          <a:solidFill>
                            <a:schemeClr val="tx1"/>
                          </a:solidFill>
                          <a:effectLst/>
                          <a:latin typeface="Arial" charset="0"/>
                          <a:cs typeface="Times New Roman" charset="0"/>
                        </a:rPr>
                        <a:t>Konsep</a:t>
                      </a:r>
                      <a:r>
                        <a:rPr kumimoji="0" lang="en-US" sz="2200" b="0" i="0" u="none" strike="noStrike" cap="none" normalizeH="0" baseline="0" smtClean="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200" b="0" i="0" u="none" strike="noStrike" cap="none" normalizeH="0" baseline="0" smtClean="0">
                          <a:ln>
                            <a:noFill/>
                          </a:ln>
                          <a:solidFill>
                            <a:schemeClr val="tx1"/>
                          </a:solidFill>
                          <a:effectLst/>
                          <a:latin typeface="Arial" charset="0"/>
                          <a:cs typeface="Times New Roman" charset="0"/>
                        </a:rPr>
                        <a:t>Perimbangan Keuangan </a:t>
                      </a:r>
                    </a:p>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200" b="0" i="0" u="none" strike="noStrike" cap="none" normalizeH="0" baseline="0" smtClean="0">
                          <a:ln>
                            <a:noFill/>
                          </a:ln>
                          <a:solidFill>
                            <a:schemeClr val="tx1"/>
                          </a:solidFill>
                          <a:effectLst/>
                          <a:latin typeface="Arial" charset="0"/>
                          <a:cs typeface="Times New Roman" charset="0"/>
                        </a:rPr>
                        <a:t>Pusat-Daerah</a:t>
                      </a:r>
                      <a:r>
                        <a:rPr kumimoji="0" lang="en-US" sz="2200" b="0" i="0" u="none" strike="noStrike" cap="none" normalizeH="0" baseline="0" smtClean="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11500">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Char char="n"/>
                        <a:tabLst/>
                      </a:pPr>
                      <a:r>
                        <a:rPr kumimoji="0" lang="en-US" sz="2200" b="0" i="0" u="none" strike="noStrike" cap="none" normalizeH="0" baseline="0" smtClean="0">
                          <a:ln>
                            <a:noFill/>
                          </a:ln>
                          <a:solidFill>
                            <a:schemeClr val="tx1"/>
                          </a:solidFill>
                          <a:effectLst/>
                          <a:latin typeface="Arial" charset="0"/>
                          <a:cs typeface="Times New Roman" charset="0"/>
                        </a:rPr>
                        <a:t>Ada multi-level pemerintah</a:t>
                      </a:r>
                      <a:r>
                        <a:rPr kumimoji="0" lang="en-US" sz="2200" b="0" i="0" u="none" strike="noStrike" cap="none" normalizeH="0" baseline="0" smtClean="0">
                          <a:ln>
                            <a:noFill/>
                          </a:ln>
                          <a:solidFill>
                            <a:schemeClr val="tx1"/>
                          </a:solidFill>
                          <a:effectLst/>
                          <a:latin typeface="Arial" charset="0"/>
                        </a:rPr>
                        <a:t>.</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200" b="0" i="0" u="none" strike="noStrike" cap="none" normalizeH="0" baseline="0" smtClean="0">
                        <a:ln>
                          <a:noFill/>
                        </a:ln>
                        <a:solidFill>
                          <a:schemeClr val="tx1"/>
                        </a:solidFill>
                        <a:effectLst/>
                        <a:latin typeface="Arial" charset="0"/>
                      </a:endParaRPr>
                    </a:p>
                    <a:p>
                      <a:pPr marL="0" marR="0" lvl="0" indent="0" algn="just" defTabSz="914400" rtl="0" eaLnBrk="1" fontAlgn="base" latinLnBrk="0" hangingPunct="1">
                        <a:lnSpc>
                          <a:spcPct val="100000"/>
                        </a:lnSpc>
                        <a:spcBef>
                          <a:spcPct val="20000"/>
                        </a:spcBef>
                        <a:spcAft>
                          <a:spcPct val="0"/>
                        </a:spcAft>
                        <a:buClr>
                          <a:schemeClr val="accent1"/>
                        </a:buClr>
                        <a:buSzPct val="65000"/>
                        <a:buFont typeface="Wingdings" pitchFamily="2" charset="2"/>
                        <a:buChar char="n"/>
                        <a:tabLst/>
                      </a:pPr>
                      <a:r>
                        <a:rPr kumimoji="0" lang="en-US" sz="2200" b="0" i="0" u="none" strike="noStrike" cap="none" normalizeH="0" baseline="0" smtClean="0">
                          <a:ln>
                            <a:noFill/>
                          </a:ln>
                          <a:solidFill>
                            <a:schemeClr val="tx1"/>
                          </a:solidFill>
                          <a:effectLst/>
                          <a:latin typeface="Arial" charset="0"/>
                          <a:cs typeface="Times New Roman" charset="0"/>
                        </a:rPr>
                        <a:t>Peran daerah sebagai   perpanjangan pusat untuk  pelayanan penduduk   setempat (Wilayah Administrasi).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just" defTabSz="914400" rtl="0" eaLnBrk="1" fontAlgn="base" latinLnBrk="0" hangingPunct="1">
                        <a:lnSpc>
                          <a:spcPct val="100000"/>
                        </a:lnSpc>
                        <a:spcBef>
                          <a:spcPct val="20000"/>
                        </a:spcBef>
                        <a:spcAft>
                          <a:spcPct val="0"/>
                        </a:spcAft>
                        <a:buClr>
                          <a:schemeClr val="accent1"/>
                        </a:buClr>
                        <a:buSzPct val="65000"/>
                        <a:buFont typeface="Wingdings" pitchFamily="2" charset="2"/>
                        <a:buChar char="n"/>
                        <a:tabLst/>
                      </a:pPr>
                      <a:r>
                        <a:rPr kumimoji="0" lang="en-US" sz="2200" b="0" i="0" u="none" strike="noStrike" cap="none" normalizeH="0" baseline="0" smtClean="0">
                          <a:ln>
                            <a:noFill/>
                          </a:ln>
                          <a:solidFill>
                            <a:schemeClr val="tx1"/>
                          </a:solidFill>
                          <a:effectLst/>
                          <a:latin typeface="Arial" charset="0"/>
                          <a:cs typeface="Times New Roman" charset="0"/>
                        </a:rPr>
                        <a:t>Fungsi dan sumber</a:t>
                      </a:r>
                    </a:p>
                    <a:p>
                      <a:pPr marL="0" marR="0" lvl="0" indent="0" algn="just"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200" b="0" i="0" u="none" strike="noStrike" cap="none" normalizeH="0" baseline="0" smtClean="0">
                          <a:ln>
                            <a:noFill/>
                          </a:ln>
                          <a:solidFill>
                            <a:schemeClr val="tx1"/>
                          </a:solidFill>
                          <a:effectLst/>
                          <a:latin typeface="Arial" charset="0"/>
                          <a:cs typeface="Times New Roman" charset="0"/>
                        </a:rPr>
                        <a:t>  keuangan.</a:t>
                      </a:r>
                    </a:p>
                    <a:p>
                      <a:pPr marL="0" marR="0" lvl="0" indent="0" algn="just"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200" b="0" i="0" u="none" strike="noStrike" cap="none" normalizeH="0" baseline="0" smtClean="0">
                        <a:ln>
                          <a:noFill/>
                        </a:ln>
                        <a:solidFill>
                          <a:schemeClr val="tx1"/>
                        </a:solidFill>
                        <a:effectLst/>
                        <a:latin typeface="Arial" charset="0"/>
                        <a:cs typeface="Times New Roman" charset="0"/>
                      </a:endParaRPr>
                    </a:p>
                    <a:p>
                      <a:pPr marL="0" marR="0" lvl="0" indent="0" algn="just" defTabSz="914400" rtl="0" eaLnBrk="1" fontAlgn="base" latinLnBrk="0" hangingPunct="1">
                        <a:lnSpc>
                          <a:spcPct val="100000"/>
                        </a:lnSpc>
                        <a:spcBef>
                          <a:spcPct val="20000"/>
                        </a:spcBef>
                        <a:spcAft>
                          <a:spcPct val="0"/>
                        </a:spcAft>
                        <a:buClr>
                          <a:schemeClr val="accent1"/>
                        </a:buClr>
                        <a:buSzPct val="65000"/>
                        <a:buFont typeface="Wingdings" pitchFamily="2" charset="2"/>
                        <a:buChar char="n"/>
                        <a:tabLst/>
                      </a:pPr>
                      <a:r>
                        <a:rPr kumimoji="0" lang="en-US" sz="2200" b="0" i="0" u="none" strike="noStrike" cap="none" normalizeH="0" baseline="0" smtClean="0">
                          <a:ln>
                            <a:noFill/>
                          </a:ln>
                          <a:solidFill>
                            <a:schemeClr val="tx1"/>
                          </a:solidFill>
                          <a:effectLst/>
                          <a:latin typeface="Arial" charset="0"/>
                          <a:cs typeface="Times New Roman" charset="0"/>
                        </a:rPr>
                        <a:t>Peran daerah sebagai  lembaga penyalur aspirasi  dan ungkapan identitas  penduduk setempat (Daerah Otonom).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7"/>
          <p:cNvSpPr>
            <a:spLocks noGrp="1" noChangeArrowheads="1"/>
          </p:cNvSpPr>
          <p:nvPr>
            <p:ph type="title"/>
          </p:nvPr>
        </p:nvSpPr>
        <p:spPr/>
        <p:txBody>
          <a:bodyPr/>
          <a:lstStyle/>
          <a:p>
            <a:pPr eaLnBrk="1" hangingPunct="1"/>
            <a:endParaRPr lang="en-US" smtClean="0"/>
          </a:p>
        </p:txBody>
      </p:sp>
      <p:graphicFrame>
        <p:nvGraphicFramePr>
          <p:cNvPr id="95255" name="Group 23"/>
          <p:cNvGraphicFramePr>
            <a:graphicFrameLocks noGrp="1"/>
          </p:cNvGraphicFramePr>
          <p:nvPr>
            <p:ph idx="1"/>
          </p:nvPr>
        </p:nvGraphicFramePr>
        <p:xfrm>
          <a:off x="609600" y="1600200"/>
          <a:ext cx="8229600" cy="4530726"/>
        </p:xfrm>
        <a:graphic>
          <a:graphicData uri="http://schemas.openxmlformats.org/drawingml/2006/table">
            <a:tbl>
              <a:tblPr/>
              <a:tblGrid>
                <a:gridCol w="3468688"/>
                <a:gridCol w="1292225"/>
                <a:gridCol w="3468687"/>
              </a:tblGrid>
              <a:tr h="928688">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200" b="0" i="0" u="none" strike="noStrike" cap="none" normalizeH="0" baseline="0" smtClean="0">
                          <a:ln>
                            <a:noFill/>
                          </a:ln>
                          <a:solidFill>
                            <a:schemeClr val="tx1"/>
                          </a:solidFill>
                          <a:effectLst/>
                          <a:latin typeface="Arial" charset="0"/>
                          <a:cs typeface="Times New Roman" charset="0"/>
                        </a:rPr>
                        <a:t>Hubungan Keuangan </a:t>
                      </a:r>
                    </a:p>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200" b="0" i="0" u="none" strike="noStrike" cap="none" normalizeH="0" baseline="0" smtClean="0">
                          <a:ln>
                            <a:noFill/>
                          </a:ln>
                          <a:solidFill>
                            <a:schemeClr val="tx1"/>
                          </a:solidFill>
                          <a:effectLst/>
                          <a:latin typeface="Arial" charset="0"/>
                          <a:cs typeface="Times New Roman" charset="0"/>
                        </a:rPr>
                        <a:t>Pusat-Daerah</a:t>
                      </a:r>
                      <a:r>
                        <a:rPr kumimoji="0" lang="en-US" sz="2200" b="0" i="0" u="none" strike="noStrike" cap="none" normalizeH="0" baseline="0" smtClean="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200" b="0" i="0" u="none" strike="noStrike" cap="none" normalizeH="0" baseline="0" smtClean="0">
                          <a:ln>
                            <a:noFill/>
                          </a:ln>
                          <a:solidFill>
                            <a:schemeClr val="tx1"/>
                          </a:solidFill>
                          <a:effectLst/>
                          <a:latin typeface="Arial" charset="0"/>
                          <a:cs typeface="Times New Roman" charset="0"/>
                        </a:rPr>
                        <a:t>Konsep</a:t>
                      </a:r>
                      <a:r>
                        <a:rPr kumimoji="0" lang="en-US" sz="2200" b="0" i="0" u="none" strike="noStrike" cap="none" normalizeH="0" baseline="0" smtClean="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200" b="0" i="0" u="none" strike="noStrike" cap="none" normalizeH="0" baseline="0" smtClean="0">
                          <a:ln>
                            <a:noFill/>
                          </a:ln>
                          <a:solidFill>
                            <a:schemeClr val="tx1"/>
                          </a:solidFill>
                          <a:effectLst/>
                          <a:latin typeface="Arial" charset="0"/>
                          <a:cs typeface="Times New Roman" charset="0"/>
                        </a:rPr>
                        <a:t>Perimbangan Keuangan </a:t>
                      </a:r>
                    </a:p>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200" b="0" i="0" u="none" strike="noStrike" cap="none" normalizeH="0" baseline="0" smtClean="0">
                          <a:ln>
                            <a:noFill/>
                          </a:ln>
                          <a:solidFill>
                            <a:schemeClr val="tx1"/>
                          </a:solidFill>
                          <a:effectLst/>
                          <a:latin typeface="Arial" charset="0"/>
                          <a:cs typeface="Times New Roman" charset="0"/>
                        </a:rPr>
                        <a:t>Pusat-Daerah</a:t>
                      </a:r>
                      <a:r>
                        <a:rPr kumimoji="0" lang="en-US" sz="2200" b="0" i="0" u="none" strike="noStrike" cap="none" normalizeH="0" baseline="0" smtClean="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02038">
                <a:tc>
                  <a:txBody>
                    <a:bodyPr/>
                    <a:lstStyle/>
                    <a:p>
                      <a:pPr marL="0" marR="0" lvl="0" indent="0" algn="just" defTabSz="914400" rtl="0" eaLnBrk="1" fontAlgn="base" latinLnBrk="0" hangingPunct="1">
                        <a:lnSpc>
                          <a:spcPct val="100000"/>
                        </a:lnSpc>
                        <a:spcBef>
                          <a:spcPct val="20000"/>
                        </a:spcBef>
                        <a:spcAft>
                          <a:spcPct val="0"/>
                        </a:spcAft>
                        <a:buClr>
                          <a:schemeClr val="accent1"/>
                        </a:buClr>
                        <a:buSzPct val="65000"/>
                        <a:buFont typeface="Wingdings" pitchFamily="2" charset="2"/>
                        <a:buChar char="n"/>
                        <a:tabLst/>
                      </a:pPr>
                      <a:r>
                        <a:rPr kumimoji="0" lang="en-US" sz="2200" b="0" i="0" u="none" strike="noStrike" cap="none" normalizeH="0" baseline="0" smtClean="0">
                          <a:ln>
                            <a:noFill/>
                          </a:ln>
                          <a:solidFill>
                            <a:schemeClr val="tx1"/>
                          </a:solidFill>
                          <a:effectLst/>
                          <a:latin typeface="Arial" charset="0"/>
                          <a:cs typeface="Times New Roman" charset="0"/>
                        </a:rPr>
                        <a:t>Dengan batas menentukan tarif.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just" defTabSz="914400" rtl="0" eaLnBrk="1" fontAlgn="base" latinLnBrk="0" hangingPunct="1">
                        <a:lnSpc>
                          <a:spcPct val="100000"/>
                        </a:lnSpc>
                        <a:spcBef>
                          <a:spcPct val="20000"/>
                        </a:spcBef>
                        <a:spcAft>
                          <a:spcPct val="0"/>
                        </a:spcAft>
                        <a:buClr>
                          <a:schemeClr val="accent1"/>
                        </a:buClr>
                        <a:buSzPct val="65000"/>
                        <a:buFont typeface="Wingdings" pitchFamily="2" charset="2"/>
                        <a:buChar char="n"/>
                        <a:tabLst/>
                      </a:pPr>
                      <a:r>
                        <a:rPr kumimoji="0" lang="en-US" sz="2200" b="0" i="0" u="none" strike="noStrike" cap="none" normalizeH="0" baseline="0" smtClean="0">
                          <a:ln>
                            <a:noFill/>
                          </a:ln>
                          <a:solidFill>
                            <a:schemeClr val="tx1"/>
                          </a:solidFill>
                          <a:effectLst/>
                          <a:latin typeface="Arial" charset="0"/>
                          <a:cs typeface="Times New Roman" charset="0"/>
                        </a:rPr>
                        <a:t> Diberi keleluasaan untuk menghimpun pajak daerah dan retribusi daerah sendiri untuk memperoleh penerimaan dan keleluasaan dan untuk menentukan tarifnya sendiri.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2"/>
          <p:cNvSpPr>
            <a:spLocks noGrp="1" noChangeArrowheads="1"/>
          </p:cNvSpPr>
          <p:nvPr>
            <p:ph type="title"/>
          </p:nvPr>
        </p:nvSpPr>
        <p:spPr/>
        <p:txBody>
          <a:bodyPr/>
          <a:lstStyle/>
          <a:p>
            <a:pPr eaLnBrk="1" hangingPunct="1"/>
            <a:endParaRPr lang="en-US" smtClean="0"/>
          </a:p>
        </p:txBody>
      </p:sp>
      <p:graphicFrame>
        <p:nvGraphicFramePr>
          <p:cNvPr id="97312" name="Group 32"/>
          <p:cNvGraphicFramePr>
            <a:graphicFrameLocks noGrp="1"/>
          </p:cNvGraphicFramePr>
          <p:nvPr>
            <p:ph idx="1"/>
          </p:nvPr>
        </p:nvGraphicFramePr>
        <p:xfrm>
          <a:off x="533400" y="1600200"/>
          <a:ext cx="8229600" cy="2804160"/>
        </p:xfrm>
        <a:graphic>
          <a:graphicData uri="http://schemas.openxmlformats.org/drawingml/2006/table">
            <a:tbl>
              <a:tblPr/>
              <a:tblGrid>
                <a:gridCol w="3468688"/>
                <a:gridCol w="1292225"/>
                <a:gridCol w="3468687"/>
              </a:tblGrid>
              <a:tr h="838200">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200" b="0" i="0" u="none" strike="noStrike" cap="none" normalizeH="0" baseline="0" smtClean="0">
                          <a:ln>
                            <a:noFill/>
                          </a:ln>
                          <a:solidFill>
                            <a:schemeClr val="tx1"/>
                          </a:solidFill>
                          <a:effectLst/>
                          <a:latin typeface="Arial" charset="0"/>
                          <a:cs typeface="Times New Roman" charset="0"/>
                        </a:rPr>
                        <a:t>Hubungan Keuangan </a:t>
                      </a:r>
                    </a:p>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200" b="0" i="0" u="none" strike="noStrike" cap="none" normalizeH="0" baseline="0" smtClean="0">
                          <a:ln>
                            <a:noFill/>
                          </a:ln>
                          <a:solidFill>
                            <a:schemeClr val="tx1"/>
                          </a:solidFill>
                          <a:effectLst/>
                          <a:latin typeface="Arial" charset="0"/>
                          <a:cs typeface="Times New Roman" charset="0"/>
                        </a:rPr>
                        <a:t>Pusat-Daerah</a:t>
                      </a:r>
                      <a:r>
                        <a:rPr kumimoji="0" lang="en-US" sz="2200" b="0" i="0" u="none" strike="noStrike" cap="none" normalizeH="0" baseline="0" smtClean="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200" b="0" i="0" u="none" strike="noStrike" cap="none" normalizeH="0" baseline="0" smtClean="0">
                          <a:ln>
                            <a:noFill/>
                          </a:ln>
                          <a:solidFill>
                            <a:schemeClr val="tx1"/>
                          </a:solidFill>
                          <a:effectLst/>
                          <a:latin typeface="Arial" charset="0"/>
                          <a:cs typeface="Times New Roman" charset="0"/>
                        </a:rPr>
                        <a:t>Konsep</a:t>
                      </a:r>
                      <a:r>
                        <a:rPr kumimoji="0" lang="en-US" sz="2200" b="0" i="0" u="none" strike="noStrike" cap="none" normalizeH="0" baseline="0" smtClean="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200" b="0" i="0" u="none" strike="noStrike" cap="none" normalizeH="0" baseline="0" smtClean="0">
                          <a:ln>
                            <a:noFill/>
                          </a:ln>
                          <a:solidFill>
                            <a:schemeClr val="tx1"/>
                          </a:solidFill>
                          <a:effectLst/>
                          <a:latin typeface="Arial" charset="0"/>
                          <a:cs typeface="Times New Roman" charset="0"/>
                        </a:rPr>
                        <a:t>Perimbangan Keuangan </a:t>
                      </a:r>
                    </a:p>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200" b="0" i="0" u="none" strike="noStrike" cap="none" normalizeH="0" baseline="0" smtClean="0">
                          <a:ln>
                            <a:noFill/>
                          </a:ln>
                          <a:solidFill>
                            <a:schemeClr val="tx1"/>
                          </a:solidFill>
                          <a:effectLst/>
                          <a:latin typeface="Arial" charset="0"/>
                          <a:cs typeface="Times New Roman" charset="0"/>
                        </a:rPr>
                        <a:t>Pusat-Daerah</a:t>
                      </a:r>
                      <a:r>
                        <a:rPr kumimoji="0" lang="en-US" sz="2200" b="0" i="0" u="none" strike="noStrike" cap="none" normalizeH="0" baseline="0" smtClean="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just" defTabSz="914400" rtl="0" eaLnBrk="1" fontAlgn="base" latinLnBrk="0" hangingPunct="1">
                        <a:lnSpc>
                          <a:spcPct val="100000"/>
                        </a:lnSpc>
                        <a:spcBef>
                          <a:spcPct val="20000"/>
                        </a:spcBef>
                        <a:spcAft>
                          <a:spcPct val="0"/>
                        </a:spcAft>
                        <a:buClr>
                          <a:schemeClr val="accent1"/>
                        </a:buClr>
                        <a:buSzPct val="65000"/>
                        <a:buFont typeface="Wingdings" pitchFamily="2" charset="2"/>
                        <a:buChar char="n"/>
                        <a:tabLst/>
                      </a:pPr>
                      <a:r>
                        <a:rPr kumimoji="0" lang="en-US" sz="2200" b="0" i="0" u="none" strike="noStrike" cap="none" normalizeH="0" baseline="0" smtClean="0">
                          <a:ln>
                            <a:noFill/>
                          </a:ln>
                          <a:solidFill>
                            <a:schemeClr val="tx1"/>
                          </a:solidFill>
                          <a:effectLst/>
                          <a:latin typeface="Arial" charset="0"/>
                          <a:cs typeface="Times New Roman" charset="0"/>
                        </a:rPr>
                        <a:t>Bantuan spesifik.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en-US"/>
                    </a:p>
                  </a:txBody>
                  <a:tcPr/>
                </a:tc>
                <a:tc>
                  <a:txBody>
                    <a:bodyPr/>
                    <a:lstStyle/>
                    <a:p>
                      <a:pPr marL="0" marR="0" lvl="0" indent="0" algn="just" defTabSz="914400" rtl="0" eaLnBrk="1" fontAlgn="base" latinLnBrk="0" hangingPunct="1">
                        <a:lnSpc>
                          <a:spcPct val="100000"/>
                        </a:lnSpc>
                        <a:spcBef>
                          <a:spcPct val="20000"/>
                        </a:spcBef>
                        <a:spcAft>
                          <a:spcPct val="0"/>
                        </a:spcAft>
                        <a:buClr>
                          <a:schemeClr val="accent1"/>
                        </a:buClr>
                        <a:buSzPct val="65000"/>
                        <a:buFont typeface="Wingdings" pitchFamily="2" charset="2"/>
                        <a:buChar char="n"/>
                        <a:tabLst/>
                      </a:pPr>
                      <a:r>
                        <a:rPr kumimoji="0" lang="en-US" sz="2200" b="0" i="0" u="none" strike="noStrike" cap="none" normalizeH="0" baseline="0" smtClean="0">
                          <a:ln>
                            <a:noFill/>
                          </a:ln>
                          <a:solidFill>
                            <a:schemeClr val="tx1"/>
                          </a:solidFill>
                          <a:effectLst/>
                          <a:latin typeface="Arial" charset="0"/>
                          <a:cs typeface="Times New Roman" charset="0"/>
                        </a:rPr>
                        <a:t>Bagi hasil pajak.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r>
              <a:tr h="1138238">
                <a:tc>
                  <a:txBody>
                    <a:bodyPr/>
                    <a:lstStyle/>
                    <a:p>
                      <a:pPr marL="0" marR="0" lvl="0" indent="0" algn="just" defTabSz="914400" rtl="0" eaLnBrk="1" fontAlgn="base" latinLnBrk="0" hangingPunct="1">
                        <a:lnSpc>
                          <a:spcPct val="100000"/>
                        </a:lnSpc>
                        <a:spcBef>
                          <a:spcPct val="20000"/>
                        </a:spcBef>
                        <a:spcAft>
                          <a:spcPct val="0"/>
                        </a:spcAft>
                        <a:buClr>
                          <a:schemeClr val="accent1"/>
                        </a:buClr>
                        <a:buSzPct val="65000"/>
                        <a:buFont typeface="Wingdings" pitchFamily="2" charset="2"/>
                        <a:buChar char="n"/>
                        <a:tabLst/>
                      </a:pPr>
                      <a:r>
                        <a:rPr kumimoji="0" lang="en-US" sz="2200" b="0" i="0" u="none" strike="noStrike" cap="none" normalizeH="0" baseline="0" smtClean="0">
                          <a:ln>
                            <a:noFill/>
                          </a:ln>
                          <a:solidFill>
                            <a:schemeClr val="tx1"/>
                          </a:solidFill>
                          <a:effectLst/>
                          <a:latin typeface="Arial" charset="0"/>
                          <a:cs typeface="Times New Roman" charset="0"/>
                        </a:rPr>
                        <a:t>Bantuan untuk mengimbangi  kekurangan berdasarkan  perkiraan Pusat.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2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accent1"/>
                        </a:buClr>
                        <a:buSzPct val="65000"/>
                        <a:buFont typeface="Wingdings" pitchFamily="2" charset="2"/>
                        <a:buChar char="n"/>
                        <a:tabLst/>
                      </a:pPr>
                      <a:r>
                        <a:rPr kumimoji="0" lang="en-US" sz="2200" b="0" i="1" u="none" strike="noStrike" cap="none" normalizeH="0" baseline="0" smtClean="0">
                          <a:ln>
                            <a:noFill/>
                          </a:ln>
                          <a:solidFill>
                            <a:schemeClr val="tx1"/>
                          </a:solidFill>
                          <a:effectLst/>
                          <a:latin typeface="Arial" charset="0"/>
                          <a:cs typeface="Times New Roman" charset="0"/>
                        </a:rPr>
                        <a:t>Block grant</a:t>
                      </a:r>
                      <a:r>
                        <a:rPr kumimoji="0" lang="en-US" sz="2200" b="0" i="0" u="none" strike="noStrike" cap="none" normalizeH="0" baseline="0" smtClean="0">
                          <a:ln>
                            <a:noFill/>
                          </a:ln>
                          <a:solidFill>
                            <a:schemeClr val="tx1"/>
                          </a:solidFill>
                          <a:effectLst/>
                          <a:latin typeface="Arial" charset="0"/>
                          <a:cs typeface="Times New Roman" charset="0"/>
                        </a:rPr>
                        <a:t> tanpa </a:t>
                      </a:r>
                    </a:p>
                    <a:p>
                      <a:pPr marL="0" marR="0" lvl="0" indent="0" algn="just"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200" b="0" i="0" u="none" strike="noStrike" cap="none" normalizeH="0" baseline="0" smtClean="0">
                          <a:ln>
                            <a:noFill/>
                          </a:ln>
                          <a:solidFill>
                            <a:schemeClr val="tx1"/>
                          </a:solidFill>
                          <a:effectLst/>
                          <a:latin typeface="Arial" charset="0"/>
                          <a:cs typeface="Times New Roman" charset="0"/>
                        </a:rPr>
                        <a:t> pengendalian.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z="2800" smtClean="0">
                <a:solidFill>
                  <a:schemeClr val="tx1"/>
                </a:solidFill>
                <a:latin typeface="Arial" charset="0"/>
              </a:rPr>
              <a:t>Penerimaan Pokok Daerah</a:t>
            </a:r>
          </a:p>
        </p:txBody>
      </p:sp>
      <p:sp>
        <p:nvSpPr>
          <p:cNvPr id="16387" name="Rectangle 3"/>
          <p:cNvSpPr>
            <a:spLocks noGrp="1" noChangeArrowheads="1"/>
          </p:cNvSpPr>
          <p:nvPr>
            <p:ph type="body" idx="1"/>
          </p:nvPr>
        </p:nvSpPr>
        <p:spPr/>
        <p:txBody>
          <a:bodyPr/>
          <a:lstStyle/>
          <a:p>
            <a:pPr marL="571500" indent="-571500" eaLnBrk="1" hangingPunct="1">
              <a:lnSpc>
                <a:spcPct val="90000"/>
              </a:lnSpc>
              <a:buFontTx/>
              <a:buAutoNum type="arabicPeriod"/>
            </a:pPr>
            <a:r>
              <a:rPr lang="en-US" sz="2200" smtClean="0">
                <a:cs typeface="Times New Roman" charset="0"/>
              </a:rPr>
              <a:t>Psl. 2, UU No. 32/1956</a:t>
            </a:r>
            <a:endParaRPr lang="en-US" sz="2200" smtClean="0"/>
          </a:p>
          <a:p>
            <a:pPr marL="571500" indent="-571500" algn="just" eaLnBrk="1" hangingPunct="1">
              <a:lnSpc>
                <a:spcPct val="90000"/>
              </a:lnSpc>
              <a:buFont typeface="Wingdings" pitchFamily="2" charset="2"/>
              <a:buNone/>
            </a:pPr>
            <a:r>
              <a:rPr lang="en-US" sz="2200" smtClean="0">
                <a:cs typeface="Times New Roman" charset="0"/>
              </a:rPr>
              <a:t>	Pajak Daerah; Retribusi Daerah; Hasil Perusahaan Daerah; Pendapatan Negara yang diserahkan ke daerah; Ganjaran; Subsidi; Bantuan.</a:t>
            </a:r>
            <a:endParaRPr lang="en-US" sz="2200" smtClean="0"/>
          </a:p>
          <a:p>
            <a:pPr marL="571500" indent="-571500" eaLnBrk="1" hangingPunct="1">
              <a:lnSpc>
                <a:spcPct val="90000"/>
              </a:lnSpc>
              <a:buFontTx/>
              <a:buAutoNum type="arabicPeriod" startAt="2"/>
            </a:pPr>
            <a:r>
              <a:rPr lang="en-US" sz="2200" smtClean="0">
                <a:cs typeface="Times New Roman" charset="0"/>
              </a:rPr>
              <a:t>Psl. 3, UU No. 25/1999</a:t>
            </a:r>
            <a:r>
              <a:rPr lang="en-US" sz="2200" smtClean="0"/>
              <a:t> </a:t>
            </a:r>
          </a:p>
          <a:p>
            <a:pPr marL="571500" indent="-571500" eaLnBrk="1" hangingPunct="1">
              <a:lnSpc>
                <a:spcPct val="90000"/>
              </a:lnSpc>
              <a:buFont typeface="Wingdings" pitchFamily="2" charset="2"/>
              <a:buNone/>
            </a:pPr>
            <a:r>
              <a:rPr lang="en-US" sz="2200" smtClean="0"/>
              <a:t>	</a:t>
            </a:r>
            <a:r>
              <a:rPr lang="en-US" sz="2200" smtClean="0">
                <a:cs typeface="Times New Roman" charset="0"/>
              </a:rPr>
              <a:t>PAD; Dana Perimbangan; Pinjaman; Lain-lain penerimaan yang sah.</a:t>
            </a:r>
          </a:p>
          <a:p>
            <a:pPr marL="571500" indent="-571500" eaLnBrk="1" hangingPunct="1">
              <a:lnSpc>
                <a:spcPct val="90000"/>
              </a:lnSpc>
              <a:buFont typeface="Wingdings" pitchFamily="2" charset="2"/>
              <a:buAutoNum type="arabicPeriod" startAt="3"/>
            </a:pPr>
            <a:r>
              <a:rPr lang="en-US" sz="2200" smtClean="0"/>
              <a:t>Psl. 5, UU No. 33/2004</a:t>
            </a:r>
          </a:p>
          <a:p>
            <a:pPr marL="571500" indent="-571500" eaLnBrk="1" hangingPunct="1">
              <a:lnSpc>
                <a:spcPct val="90000"/>
              </a:lnSpc>
              <a:buFont typeface="Wingdings" pitchFamily="2" charset="2"/>
              <a:buNone/>
            </a:pPr>
            <a:r>
              <a:rPr lang="en-US" sz="2200" smtClean="0">
                <a:cs typeface="Times New Roman" charset="0"/>
              </a:rPr>
              <a:t>	Pendapatan Daerah (PAD, Dana Perimbangan, dan Lain-lain Pendapatan) dan Pembiayaan (sisa lebih perhitungan anggaran daerah, penerimaan pinjaman daerah, dana cadangan daerah, dan hasil penjualan kekayaan daerah yang dipisahkan).</a:t>
            </a:r>
          </a:p>
          <a:p>
            <a:pPr marL="571500" indent="-571500" eaLnBrk="1" hangingPunct="1">
              <a:lnSpc>
                <a:spcPct val="90000"/>
              </a:lnSpc>
            </a:pPr>
            <a:endParaRPr lang="en-US" sz="22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z="2800" smtClean="0">
                <a:solidFill>
                  <a:schemeClr val="tx1"/>
                </a:solidFill>
                <a:latin typeface="Arial" charset="0"/>
              </a:rPr>
              <a:t>Pendapatan Asli Daerah</a:t>
            </a:r>
          </a:p>
        </p:txBody>
      </p:sp>
      <p:sp>
        <p:nvSpPr>
          <p:cNvPr id="17411" name="Rectangle 3"/>
          <p:cNvSpPr>
            <a:spLocks noGrp="1" noChangeArrowheads="1"/>
          </p:cNvSpPr>
          <p:nvPr>
            <p:ph type="body" idx="1"/>
          </p:nvPr>
        </p:nvSpPr>
        <p:spPr>
          <a:xfrm>
            <a:off x="457200" y="1371600"/>
            <a:ext cx="8229600" cy="4530725"/>
          </a:xfrm>
        </p:spPr>
        <p:txBody>
          <a:bodyPr/>
          <a:lstStyle/>
          <a:p>
            <a:pPr marL="571500" indent="-571500" eaLnBrk="1" hangingPunct="1">
              <a:lnSpc>
                <a:spcPct val="80000"/>
              </a:lnSpc>
              <a:buFontTx/>
              <a:buAutoNum type="arabicPeriod"/>
            </a:pPr>
            <a:r>
              <a:rPr lang="en-US" sz="2200" smtClean="0">
                <a:cs typeface="Times New Roman" charset="0"/>
              </a:rPr>
              <a:t>UU No. 32/1956</a:t>
            </a:r>
            <a:r>
              <a:rPr lang="en-US" sz="2200" smtClean="0"/>
              <a:t> </a:t>
            </a:r>
          </a:p>
          <a:p>
            <a:pPr marL="571500" indent="-571500" algn="just" eaLnBrk="1" hangingPunct="1">
              <a:lnSpc>
                <a:spcPct val="80000"/>
              </a:lnSpc>
              <a:buFont typeface="Wingdings" pitchFamily="2" charset="2"/>
              <a:buNone/>
            </a:pPr>
            <a:r>
              <a:rPr lang="en-US" sz="2200" smtClean="0">
                <a:cs typeface="Times New Roman" charset="0"/>
              </a:rPr>
              <a:t>	Pajak daerah; Retribusi daerah; Hasil perusahaan daerah; Pendapatan sah yang diatur undang-undang; (Pendapatan dinas)</a:t>
            </a:r>
            <a:r>
              <a:rPr lang="en-US" sz="2200" smtClean="0"/>
              <a:t> </a:t>
            </a:r>
          </a:p>
          <a:p>
            <a:pPr marL="571500" indent="-571500" eaLnBrk="1" hangingPunct="1">
              <a:lnSpc>
                <a:spcPct val="80000"/>
              </a:lnSpc>
              <a:buFontTx/>
              <a:buAutoNum type="arabicPeriod" startAt="2"/>
            </a:pPr>
            <a:r>
              <a:rPr lang="en-US" sz="2200" smtClean="0">
                <a:cs typeface="Times New Roman" charset="0"/>
              </a:rPr>
              <a:t>UU No. 25/1999</a:t>
            </a:r>
            <a:r>
              <a:rPr lang="en-US" sz="2200" smtClean="0"/>
              <a:t> </a:t>
            </a:r>
          </a:p>
          <a:p>
            <a:pPr marL="571500" indent="-571500" algn="just" eaLnBrk="1" hangingPunct="1">
              <a:lnSpc>
                <a:spcPct val="80000"/>
              </a:lnSpc>
              <a:buFont typeface="Wingdings" pitchFamily="2" charset="2"/>
              <a:buNone/>
            </a:pPr>
            <a:r>
              <a:rPr lang="en-US" sz="2200" smtClean="0">
                <a:cs typeface="Times New Roman" charset="0"/>
              </a:rPr>
              <a:t>	Pajak daerah; Retribusi daerah; Hasil perusahaan milik daerah; Hasil pengelolaan kekayaan daerah yang dipisahkan; Lain-lain pendapatan daerah yang sah</a:t>
            </a:r>
            <a:r>
              <a:rPr lang="en-US" sz="2200" smtClean="0"/>
              <a:t>.</a:t>
            </a:r>
          </a:p>
          <a:p>
            <a:pPr marL="571500" indent="-571500" eaLnBrk="1" hangingPunct="1">
              <a:lnSpc>
                <a:spcPct val="80000"/>
              </a:lnSpc>
              <a:buFontTx/>
              <a:buAutoNum type="arabicPeriod" startAt="3"/>
            </a:pPr>
            <a:r>
              <a:rPr lang="en-US" sz="2200" smtClean="0"/>
              <a:t>UU No. 33/2004</a:t>
            </a:r>
          </a:p>
          <a:p>
            <a:pPr marL="571500" indent="-571500" algn="just" eaLnBrk="1" hangingPunct="1">
              <a:lnSpc>
                <a:spcPct val="80000"/>
              </a:lnSpc>
              <a:buFont typeface="Wingdings" pitchFamily="2" charset="2"/>
              <a:buNone/>
            </a:pPr>
            <a:r>
              <a:rPr lang="en-US" sz="2200" smtClean="0">
                <a:cs typeface="Times New Roman" charset="0"/>
              </a:rPr>
              <a:t>	Pajak daerah; Retribusi daerah; hasil pengelolaan kekayaan daerah yang dipisahkan; lain-lain PAD yang sah (hasil penjualan kekayaan daerah yang tidak dipisahkan, jasa giro, pendapatan bunga, keuntungan selisih nilai tukar rupiah terhadap mata uang asing, dan komisi, potongan, ataupun bentuk lain sebagai akibat dari penjualan dan/atau pengadaan barang dan/atau jasa oleh daerah).</a:t>
            </a:r>
            <a:endParaRPr lang="en-US" sz="2200" smtClean="0"/>
          </a:p>
          <a:p>
            <a:pPr marL="571500" indent="-571500" eaLnBrk="1" hangingPunct="1">
              <a:lnSpc>
                <a:spcPct val="80000"/>
              </a:lnSpc>
            </a:pPr>
            <a:endParaRPr lang="en-US" sz="22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z="2800" smtClean="0">
                <a:solidFill>
                  <a:schemeClr val="tx1"/>
                </a:solidFill>
                <a:latin typeface="Arial" charset="0"/>
                <a:cs typeface="Times New Roman" charset="0"/>
              </a:rPr>
              <a:t>Penyerahan Pajak kepada Daerah</a:t>
            </a:r>
          </a:p>
        </p:txBody>
      </p:sp>
      <p:sp>
        <p:nvSpPr>
          <p:cNvPr id="18435" name="Rectangle 3"/>
          <p:cNvSpPr>
            <a:spLocks noGrp="1" noChangeArrowheads="1"/>
          </p:cNvSpPr>
          <p:nvPr>
            <p:ph type="body" idx="1"/>
          </p:nvPr>
        </p:nvSpPr>
        <p:spPr/>
        <p:txBody>
          <a:bodyPr/>
          <a:lstStyle/>
          <a:p>
            <a:pPr eaLnBrk="1" hangingPunct="1">
              <a:lnSpc>
                <a:spcPct val="80000"/>
              </a:lnSpc>
              <a:buFont typeface="Wingdings" pitchFamily="2" charset="2"/>
              <a:buNone/>
            </a:pPr>
            <a:r>
              <a:rPr lang="en-US" sz="2200" dirty="0" smtClean="0">
                <a:cs typeface="Times New Roman" charset="0"/>
              </a:rPr>
              <a:t>UU No. 32/1956 (</a:t>
            </a:r>
            <a:r>
              <a:rPr lang="en-US" sz="2200" dirty="0" err="1" smtClean="0">
                <a:cs typeface="Times New Roman" charset="0"/>
              </a:rPr>
              <a:t>Psl</a:t>
            </a:r>
            <a:r>
              <a:rPr lang="en-US" sz="2200" dirty="0" smtClean="0">
                <a:cs typeface="Times New Roman" charset="0"/>
              </a:rPr>
              <a:t>. 3)  </a:t>
            </a:r>
            <a:r>
              <a:rPr lang="en-US" sz="2200" dirty="0" err="1" smtClean="0">
                <a:cs typeface="Times New Roman" charset="0"/>
              </a:rPr>
              <a:t>dan</a:t>
            </a:r>
            <a:r>
              <a:rPr lang="en-US" sz="2200" dirty="0" smtClean="0">
                <a:cs typeface="Times New Roman" charset="0"/>
              </a:rPr>
              <a:t> PP No. 3/1967</a:t>
            </a:r>
            <a:endParaRPr lang="en-US" sz="2200" dirty="0" smtClean="0"/>
          </a:p>
          <a:p>
            <a:pPr eaLnBrk="1" hangingPunct="1">
              <a:lnSpc>
                <a:spcPct val="80000"/>
              </a:lnSpc>
            </a:pPr>
            <a:r>
              <a:rPr lang="en-US" sz="2200" dirty="0" smtClean="0"/>
              <a:t>Daerah Tingkat I (</a:t>
            </a:r>
            <a:r>
              <a:rPr lang="en-US" sz="2200" dirty="0" err="1" smtClean="0">
                <a:cs typeface="Times New Roman" charset="0"/>
              </a:rPr>
              <a:t>Pajak</a:t>
            </a:r>
            <a:r>
              <a:rPr lang="en-US" sz="2200" dirty="0" smtClean="0">
                <a:cs typeface="Times New Roman" charset="0"/>
              </a:rPr>
              <a:t> </a:t>
            </a:r>
            <a:r>
              <a:rPr lang="en-US" sz="2200" i="1" dirty="0" err="1" smtClean="0">
                <a:cs typeface="Times New Roman" charset="0"/>
              </a:rPr>
              <a:t>Verponding</a:t>
            </a:r>
            <a:r>
              <a:rPr lang="en-US" sz="2200" i="1" dirty="0" smtClean="0">
                <a:cs typeface="Times New Roman" charset="0"/>
              </a:rPr>
              <a:t> </a:t>
            </a:r>
            <a:r>
              <a:rPr lang="en-US" sz="2200" dirty="0" err="1" smtClean="0">
                <a:cs typeface="Times New Roman" charset="0"/>
              </a:rPr>
              <a:t>Pajak</a:t>
            </a:r>
            <a:r>
              <a:rPr lang="en-US" sz="2200" dirty="0" smtClean="0">
                <a:cs typeface="Times New Roman" charset="0"/>
              </a:rPr>
              <a:t> </a:t>
            </a:r>
            <a:r>
              <a:rPr lang="en-US" sz="2200" dirty="0" err="1" smtClean="0">
                <a:cs typeface="Times New Roman" charset="0"/>
              </a:rPr>
              <a:t>Jalan</a:t>
            </a:r>
            <a:r>
              <a:rPr lang="en-US" sz="2200" dirty="0" smtClean="0">
                <a:cs typeface="Times New Roman" charset="0"/>
              </a:rPr>
              <a:t> </a:t>
            </a:r>
            <a:r>
              <a:rPr lang="en-US" sz="2200" dirty="0" err="1" smtClean="0">
                <a:cs typeface="Times New Roman" charset="0"/>
              </a:rPr>
              <a:t>Pajak</a:t>
            </a:r>
            <a:r>
              <a:rPr lang="en-US" sz="2200" dirty="0" smtClean="0">
                <a:cs typeface="Times New Roman" charset="0"/>
              </a:rPr>
              <a:t> </a:t>
            </a:r>
            <a:r>
              <a:rPr lang="en-US" sz="2200" dirty="0" err="1" smtClean="0">
                <a:cs typeface="Times New Roman" charset="0"/>
              </a:rPr>
              <a:t>Potong</a:t>
            </a:r>
            <a:r>
              <a:rPr lang="en-US" sz="2200" dirty="0" smtClean="0">
                <a:cs typeface="Times New Roman" charset="0"/>
              </a:rPr>
              <a:t> </a:t>
            </a:r>
            <a:r>
              <a:rPr lang="en-US" sz="2200" dirty="0" err="1" smtClean="0">
                <a:cs typeface="Times New Roman" charset="0"/>
              </a:rPr>
              <a:t>Hewan</a:t>
            </a:r>
            <a:r>
              <a:rPr lang="en-US" sz="2200" dirty="0" smtClean="0"/>
              <a:t>).</a:t>
            </a:r>
          </a:p>
          <a:p>
            <a:pPr eaLnBrk="1" hangingPunct="1">
              <a:lnSpc>
                <a:spcPct val="80000"/>
              </a:lnSpc>
            </a:pPr>
            <a:r>
              <a:rPr lang="en-US" sz="2200" dirty="0" smtClean="0"/>
              <a:t>Daerah Tingkat II (</a:t>
            </a:r>
            <a:r>
              <a:rPr lang="en-US" sz="2200" dirty="0" err="1" smtClean="0">
                <a:cs typeface="Times New Roman" charset="0"/>
              </a:rPr>
              <a:t>Pajak</a:t>
            </a:r>
            <a:r>
              <a:rPr lang="en-US" sz="2200" dirty="0" smtClean="0">
                <a:cs typeface="Times New Roman" charset="0"/>
              </a:rPr>
              <a:t> </a:t>
            </a:r>
            <a:r>
              <a:rPr lang="en-US" sz="2200" i="1" dirty="0" err="1" smtClean="0">
                <a:cs typeface="Times New Roman" charset="0"/>
              </a:rPr>
              <a:t>Verponding</a:t>
            </a:r>
            <a:r>
              <a:rPr lang="en-US" sz="2200" dirty="0" smtClean="0">
                <a:cs typeface="Times New Roman" charset="0"/>
              </a:rPr>
              <a:t> Indonesia, </a:t>
            </a:r>
            <a:r>
              <a:rPr lang="en-US" sz="2200" dirty="0" err="1" smtClean="0">
                <a:cs typeface="Times New Roman" charset="0"/>
              </a:rPr>
              <a:t>Pajak</a:t>
            </a:r>
            <a:r>
              <a:rPr lang="en-US" sz="2200" dirty="0" smtClean="0">
                <a:cs typeface="Times New Roman" charset="0"/>
              </a:rPr>
              <a:t> </a:t>
            </a:r>
            <a:r>
              <a:rPr lang="en-US" sz="2200" dirty="0" err="1" smtClean="0">
                <a:cs typeface="Times New Roman" charset="0"/>
              </a:rPr>
              <a:t>Jalan</a:t>
            </a:r>
            <a:r>
              <a:rPr lang="en-US" sz="2200" dirty="0" smtClean="0">
                <a:cs typeface="Times New Roman" charset="0"/>
              </a:rPr>
              <a:t>, </a:t>
            </a:r>
            <a:r>
              <a:rPr lang="en-US" sz="2200" dirty="0" err="1" smtClean="0">
                <a:cs typeface="Times New Roman" charset="0"/>
              </a:rPr>
              <a:t>Pajak</a:t>
            </a:r>
            <a:r>
              <a:rPr lang="en-US" sz="2200" dirty="0" smtClean="0">
                <a:cs typeface="Times New Roman" charset="0"/>
              </a:rPr>
              <a:t> </a:t>
            </a:r>
            <a:r>
              <a:rPr lang="en-US" sz="2200" dirty="0" err="1" smtClean="0">
                <a:cs typeface="Times New Roman" charset="0"/>
              </a:rPr>
              <a:t>Potong</a:t>
            </a:r>
            <a:r>
              <a:rPr lang="en-US" sz="2200" dirty="0" smtClean="0">
                <a:cs typeface="Times New Roman" charset="0"/>
              </a:rPr>
              <a:t> </a:t>
            </a:r>
            <a:r>
              <a:rPr lang="en-US" sz="2200" dirty="0" err="1" smtClean="0">
                <a:cs typeface="Times New Roman" charset="0"/>
              </a:rPr>
              <a:t>Hewan</a:t>
            </a:r>
            <a:r>
              <a:rPr lang="en-US" sz="2200" dirty="0" smtClean="0">
                <a:cs typeface="Times New Roman" charset="0"/>
              </a:rPr>
              <a:t>, </a:t>
            </a:r>
            <a:r>
              <a:rPr lang="en-US" sz="2200" dirty="0" err="1" smtClean="0">
                <a:cs typeface="Times New Roman" charset="0"/>
              </a:rPr>
              <a:t>Pajak</a:t>
            </a:r>
            <a:r>
              <a:rPr lang="en-US" sz="2200" dirty="0" smtClean="0">
                <a:cs typeface="Times New Roman" charset="0"/>
              </a:rPr>
              <a:t> </a:t>
            </a:r>
            <a:r>
              <a:rPr lang="en-US" sz="2200" dirty="0" err="1" smtClean="0">
                <a:cs typeface="Times New Roman" charset="0"/>
              </a:rPr>
              <a:t>Kopra</a:t>
            </a:r>
            <a:r>
              <a:rPr lang="en-US" sz="2200" dirty="0" smtClean="0">
                <a:cs typeface="Times New Roman" charset="0"/>
              </a:rPr>
              <a:t>, </a:t>
            </a:r>
            <a:r>
              <a:rPr lang="en-US" sz="2200" dirty="0" err="1" smtClean="0">
                <a:cs typeface="Times New Roman" charset="0"/>
              </a:rPr>
              <a:t>Pajak</a:t>
            </a:r>
            <a:r>
              <a:rPr lang="en-US" sz="2200" dirty="0" smtClean="0">
                <a:cs typeface="Times New Roman" charset="0"/>
              </a:rPr>
              <a:t> Pembangunan I</a:t>
            </a:r>
            <a:r>
              <a:rPr lang="en-US" sz="2200" dirty="0" smtClean="0"/>
              <a:t> ).</a:t>
            </a:r>
          </a:p>
          <a:p>
            <a:pPr eaLnBrk="1" hangingPunct="1">
              <a:lnSpc>
                <a:spcPct val="80000"/>
              </a:lnSpc>
              <a:buFont typeface="Wingdings" pitchFamily="2" charset="2"/>
              <a:buNone/>
            </a:pPr>
            <a:endParaRPr lang="en-US" sz="2200" dirty="0" smtClean="0"/>
          </a:p>
          <a:p>
            <a:pPr eaLnBrk="1" hangingPunct="1">
              <a:lnSpc>
                <a:spcPct val="80000"/>
              </a:lnSpc>
              <a:buFont typeface="Wingdings" pitchFamily="2" charset="2"/>
              <a:buNone/>
            </a:pPr>
            <a:r>
              <a:rPr lang="en-US" sz="2200" dirty="0" smtClean="0">
                <a:cs typeface="Times New Roman" charset="0"/>
              </a:rPr>
              <a:t>UU No. 16/1968</a:t>
            </a:r>
          </a:p>
          <a:p>
            <a:pPr algn="just" eaLnBrk="1" hangingPunct="1">
              <a:lnSpc>
                <a:spcPct val="80000"/>
              </a:lnSpc>
            </a:pPr>
            <a:r>
              <a:rPr lang="en-US" sz="2200" dirty="0" err="1" smtClean="0">
                <a:cs typeface="Times New Roman" charset="0"/>
              </a:rPr>
              <a:t>Pajak</a:t>
            </a:r>
            <a:r>
              <a:rPr lang="en-US" sz="2200" dirty="0" smtClean="0">
                <a:cs typeface="Times New Roman" charset="0"/>
              </a:rPr>
              <a:t> </a:t>
            </a:r>
            <a:r>
              <a:rPr lang="en-US" sz="2200" dirty="0" err="1" smtClean="0">
                <a:cs typeface="Times New Roman" charset="0"/>
              </a:rPr>
              <a:t>Bangsa</a:t>
            </a:r>
            <a:r>
              <a:rPr lang="en-US" sz="2200" dirty="0" smtClean="0">
                <a:cs typeface="Times New Roman" charset="0"/>
              </a:rPr>
              <a:t> </a:t>
            </a:r>
            <a:r>
              <a:rPr lang="en-US" sz="2200" dirty="0" err="1" smtClean="0">
                <a:cs typeface="Times New Roman" charset="0"/>
              </a:rPr>
              <a:t>Asing</a:t>
            </a:r>
            <a:r>
              <a:rPr lang="en-US" sz="2200" dirty="0" smtClean="0">
                <a:cs typeface="Times New Roman" charset="0"/>
              </a:rPr>
              <a:t>.</a:t>
            </a:r>
          </a:p>
          <a:p>
            <a:pPr algn="just" eaLnBrk="1" hangingPunct="1">
              <a:lnSpc>
                <a:spcPct val="80000"/>
              </a:lnSpc>
            </a:pPr>
            <a:r>
              <a:rPr lang="en-US" sz="2200" dirty="0" err="1" smtClean="0">
                <a:cs typeface="Times New Roman" charset="0"/>
              </a:rPr>
              <a:t>Pajak</a:t>
            </a:r>
            <a:r>
              <a:rPr lang="en-US" sz="2200" dirty="0" smtClean="0">
                <a:cs typeface="Times New Roman" charset="0"/>
              </a:rPr>
              <a:t> </a:t>
            </a:r>
            <a:r>
              <a:rPr lang="en-US" sz="2200" dirty="0" err="1" smtClean="0">
                <a:cs typeface="Times New Roman" charset="0"/>
              </a:rPr>
              <a:t>Restoran</a:t>
            </a:r>
            <a:r>
              <a:rPr lang="en-US" sz="2200" dirty="0" smtClean="0">
                <a:cs typeface="Times New Roman" charset="0"/>
              </a:rPr>
              <a:t>.</a:t>
            </a:r>
          </a:p>
          <a:p>
            <a:pPr eaLnBrk="1" hangingPunct="1">
              <a:lnSpc>
                <a:spcPct val="80000"/>
              </a:lnSpc>
            </a:pPr>
            <a:r>
              <a:rPr lang="en-US" sz="2200" dirty="0" smtClean="0">
                <a:cs typeface="Times New Roman" charset="0"/>
              </a:rPr>
              <a:t>Bea </a:t>
            </a:r>
            <a:r>
              <a:rPr lang="en-US" sz="2200" dirty="0" err="1" smtClean="0">
                <a:cs typeface="Times New Roman" charset="0"/>
              </a:rPr>
              <a:t>Balik</a:t>
            </a:r>
            <a:r>
              <a:rPr lang="en-US" sz="2200" dirty="0" smtClean="0">
                <a:cs typeface="Times New Roman" charset="0"/>
              </a:rPr>
              <a:t> </a:t>
            </a:r>
            <a:r>
              <a:rPr lang="en-US" sz="2200" dirty="0" err="1" smtClean="0">
                <a:cs typeface="Times New Roman" charset="0"/>
              </a:rPr>
              <a:t>Nama</a:t>
            </a:r>
            <a:r>
              <a:rPr lang="en-US" sz="2200" dirty="0" smtClean="0">
                <a:cs typeface="Times New Roman" charset="0"/>
              </a:rPr>
              <a:t> </a:t>
            </a:r>
            <a:r>
              <a:rPr lang="en-US" sz="2200" dirty="0" err="1" smtClean="0">
                <a:cs typeface="Times New Roman" charset="0"/>
              </a:rPr>
              <a:t>Kendaraan</a:t>
            </a:r>
            <a:r>
              <a:rPr lang="en-US" sz="2200" dirty="0" smtClean="0">
                <a:cs typeface="Times New Roman" charset="0"/>
              </a:rPr>
              <a:t> </a:t>
            </a:r>
            <a:r>
              <a:rPr lang="en-US" sz="2200" dirty="0" err="1" smtClean="0">
                <a:cs typeface="Times New Roman" charset="0"/>
              </a:rPr>
              <a:t>Bermotor</a:t>
            </a:r>
            <a:r>
              <a:rPr lang="en-US" sz="2200" dirty="0" smtClean="0">
                <a:cs typeface="Times New Roman" charset="0"/>
              </a:rPr>
              <a:t>.</a:t>
            </a:r>
          </a:p>
          <a:p>
            <a:pPr eaLnBrk="1" hangingPunct="1">
              <a:lnSpc>
                <a:spcPct val="80000"/>
              </a:lnSpc>
              <a:buNone/>
            </a:pPr>
            <a:endParaRPr lang="en-US" sz="2200" dirty="0" smtClean="0">
              <a:cs typeface="Times New Roman" charset="0"/>
            </a:endParaRPr>
          </a:p>
          <a:p>
            <a:pPr eaLnBrk="1" hangingPunct="1">
              <a:lnSpc>
                <a:spcPct val="80000"/>
              </a:lnSpc>
              <a:buNone/>
            </a:pPr>
            <a:r>
              <a:rPr lang="en-US" sz="2200" dirty="0" smtClean="0">
                <a:cs typeface="Times New Roman" charset="0"/>
              </a:rPr>
              <a:t>UU No. 28/2009</a:t>
            </a:r>
          </a:p>
          <a:p>
            <a:pPr eaLnBrk="1" hangingPunct="1">
              <a:lnSpc>
                <a:spcPct val="80000"/>
              </a:lnSpc>
              <a:buFont typeface="Wingdings" pitchFamily="2" charset="2"/>
              <a:buChar char="q"/>
            </a:pPr>
            <a:r>
              <a:rPr lang="en-US" sz="2200" dirty="0" err="1" smtClean="0">
                <a:cs typeface="Times New Roman" charset="0"/>
              </a:rPr>
              <a:t>Pajak</a:t>
            </a:r>
            <a:r>
              <a:rPr lang="en-US" sz="2200" dirty="0" smtClean="0">
                <a:cs typeface="Times New Roman" charset="0"/>
              </a:rPr>
              <a:t> </a:t>
            </a:r>
            <a:r>
              <a:rPr lang="en-US" sz="2200" dirty="0" err="1" smtClean="0">
                <a:cs typeface="Times New Roman" charset="0"/>
              </a:rPr>
              <a:t>Bumi</a:t>
            </a:r>
            <a:r>
              <a:rPr lang="en-US" sz="2200" dirty="0" smtClean="0">
                <a:cs typeface="Times New Roman" charset="0"/>
              </a:rPr>
              <a:t> </a:t>
            </a:r>
            <a:r>
              <a:rPr lang="en-US" sz="2200" dirty="0" err="1" smtClean="0">
                <a:cs typeface="Times New Roman" charset="0"/>
              </a:rPr>
              <a:t>dan</a:t>
            </a:r>
            <a:r>
              <a:rPr lang="en-US" sz="2200" dirty="0" smtClean="0">
                <a:cs typeface="Times New Roman" charset="0"/>
              </a:rPr>
              <a:t> </a:t>
            </a:r>
            <a:r>
              <a:rPr lang="en-US" sz="2200" dirty="0" err="1" smtClean="0">
                <a:cs typeface="Times New Roman" charset="0"/>
              </a:rPr>
              <a:t>Bangunan</a:t>
            </a:r>
            <a:r>
              <a:rPr lang="en-US" sz="2200" dirty="0" smtClean="0">
                <a:cs typeface="Times New Roman" charset="0"/>
              </a:rPr>
              <a:t> (PBB)</a:t>
            </a:r>
          </a:p>
          <a:p>
            <a:pPr eaLnBrk="1" hangingPunct="1">
              <a:lnSpc>
                <a:spcPct val="80000"/>
              </a:lnSpc>
              <a:buFont typeface="Wingdings" pitchFamily="2" charset="2"/>
              <a:buChar char="q"/>
            </a:pPr>
            <a:r>
              <a:rPr lang="en-US" sz="2200" dirty="0" smtClean="0">
                <a:cs typeface="Times New Roman" charset="0"/>
              </a:rPr>
              <a:t>Bea </a:t>
            </a:r>
            <a:r>
              <a:rPr lang="en-US" sz="2200" dirty="0" err="1" smtClean="0">
                <a:cs typeface="Times New Roman" charset="0"/>
              </a:rPr>
              <a:t>Pengalihan</a:t>
            </a:r>
            <a:r>
              <a:rPr lang="en-US" sz="2200" dirty="0" smtClean="0">
                <a:cs typeface="Times New Roman" charset="0"/>
              </a:rPr>
              <a:t> </a:t>
            </a:r>
            <a:r>
              <a:rPr lang="en-US" sz="2200" dirty="0" err="1" smtClean="0">
                <a:cs typeface="Times New Roman" charset="0"/>
              </a:rPr>
              <a:t>Hak</a:t>
            </a:r>
            <a:r>
              <a:rPr lang="en-US" sz="2200" dirty="0" smtClean="0">
                <a:cs typeface="Times New Roman" charset="0"/>
              </a:rPr>
              <a:t> </a:t>
            </a:r>
            <a:r>
              <a:rPr lang="en-US" sz="2200" dirty="0" err="1" smtClean="0">
                <a:cs typeface="Times New Roman" charset="0"/>
              </a:rPr>
              <a:t>Atas</a:t>
            </a:r>
            <a:r>
              <a:rPr lang="en-US" sz="2200" dirty="0" smtClean="0">
                <a:cs typeface="Times New Roman" charset="0"/>
              </a:rPr>
              <a:t> Tanah </a:t>
            </a:r>
            <a:r>
              <a:rPr lang="en-US" sz="2200" dirty="0" err="1" smtClean="0">
                <a:cs typeface="Times New Roman" charset="0"/>
              </a:rPr>
              <a:t>dan</a:t>
            </a:r>
            <a:r>
              <a:rPr lang="en-US" sz="2200" dirty="0" smtClean="0">
                <a:cs typeface="Times New Roman" charset="0"/>
              </a:rPr>
              <a:t> </a:t>
            </a:r>
            <a:r>
              <a:rPr lang="en-US" sz="2200" dirty="0" err="1" smtClean="0">
                <a:cs typeface="Times New Roman" charset="0"/>
              </a:rPr>
              <a:t>Bangunan</a:t>
            </a:r>
            <a:r>
              <a:rPr lang="en-US" sz="2200" dirty="0" smtClean="0">
                <a:cs typeface="Times New Roman" charset="0"/>
              </a:rPr>
              <a:t> (BPHTB)</a:t>
            </a:r>
            <a:endParaRPr lang="en-US" sz="2200" dirty="0" smtClean="0">
              <a:cs typeface="Times New Roman" charset="0"/>
            </a:endParaRPr>
          </a:p>
          <a:p>
            <a:pPr eaLnBrk="1" hangingPunct="1">
              <a:lnSpc>
                <a:spcPct val="80000"/>
              </a:lnSpc>
            </a:pPr>
            <a:endParaRPr lang="en-US" sz="22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z="2800" smtClean="0">
                <a:solidFill>
                  <a:schemeClr val="tx1"/>
                </a:solidFill>
                <a:latin typeface="Arial" charset="0"/>
              </a:rPr>
              <a:t>Beberapa Jenis Alokasi Keuangan Pusat - Daerah</a:t>
            </a:r>
          </a:p>
        </p:txBody>
      </p:sp>
      <p:sp>
        <p:nvSpPr>
          <p:cNvPr id="19459" name="Rectangle 3"/>
          <p:cNvSpPr>
            <a:spLocks noGrp="1" noChangeArrowheads="1"/>
          </p:cNvSpPr>
          <p:nvPr>
            <p:ph type="body" idx="1"/>
          </p:nvPr>
        </p:nvSpPr>
        <p:spPr>
          <a:xfrm>
            <a:off x="457200" y="1600200"/>
            <a:ext cx="8458200" cy="4530725"/>
          </a:xfrm>
        </p:spPr>
        <p:txBody>
          <a:bodyPr/>
          <a:lstStyle/>
          <a:p>
            <a:pPr marL="571500" indent="-571500" algn="just" eaLnBrk="1" hangingPunct="1">
              <a:lnSpc>
                <a:spcPct val="90000"/>
              </a:lnSpc>
              <a:buFontTx/>
              <a:buAutoNum type="arabicPeriod"/>
            </a:pPr>
            <a:r>
              <a:rPr lang="en-US" sz="2200" smtClean="0">
                <a:cs typeface="Times New Roman" charset="0"/>
              </a:rPr>
              <a:t>Alokasi Anggaran (</a:t>
            </a:r>
            <a:r>
              <a:rPr lang="en-US" sz="2200" i="1" smtClean="0">
                <a:cs typeface="Times New Roman" charset="0"/>
              </a:rPr>
              <a:t>Budget Allocation or Vote</a:t>
            </a:r>
            <a:r>
              <a:rPr lang="en-US" sz="2200" smtClean="0">
                <a:cs typeface="Times New Roman" charset="0"/>
              </a:rPr>
              <a:t>).</a:t>
            </a:r>
          </a:p>
          <a:p>
            <a:pPr marL="571500" indent="-571500" algn="just" eaLnBrk="1" hangingPunct="1">
              <a:lnSpc>
                <a:spcPct val="90000"/>
              </a:lnSpc>
              <a:buFontTx/>
              <a:buAutoNum type="arabicPeriod"/>
            </a:pPr>
            <a:r>
              <a:rPr lang="en-US" sz="2200" smtClean="0">
                <a:cs typeface="Times New Roman" charset="0"/>
              </a:rPr>
              <a:t>Penambahan Modal (</a:t>
            </a:r>
            <a:r>
              <a:rPr lang="en-US" sz="2200" i="1" smtClean="0">
                <a:cs typeface="Times New Roman" charset="0"/>
              </a:rPr>
              <a:t>Capitalization</a:t>
            </a:r>
            <a:r>
              <a:rPr lang="en-US" sz="2200" smtClean="0">
                <a:cs typeface="Times New Roman" charset="0"/>
              </a:rPr>
              <a:t>). </a:t>
            </a:r>
          </a:p>
          <a:p>
            <a:pPr marL="571500" indent="-571500" algn="just" eaLnBrk="1" hangingPunct="1">
              <a:lnSpc>
                <a:spcPct val="90000"/>
              </a:lnSpc>
              <a:buFontTx/>
              <a:buAutoNum type="arabicPeriod"/>
            </a:pPr>
            <a:r>
              <a:rPr lang="en-US" sz="2200" smtClean="0">
                <a:cs typeface="Times New Roman" charset="0"/>
              </a:rPr>
              <a:t>Bagi hasil pajak (</a:t>
            </a:r>
            <a:r>
              <a:rPr lang="en-US" sz="2200" i="1" smtClean="0">
                <a:cs typeface="Times New Roman" charset="0"/>
              </a:rPr>
              <a:t>Tax Sharing</a:t>
            </a:r>
            <a:r>
              <a:rPr lang="en-US" sz="2200" smtClean="0">
                <a:cs typeface="Times New Roman" charset="0"/>
              </a:rPr>
              <a:t>).</a:t>
            </a:r>
          </a:p>
          <a:p>
            <a:pPr marL="571500" indent="-571500" algn="just" eaLnBrk="1" hangingPunct="1">
              <a:lnSpc>
                <a:spcPct val="90000"/>
              </a:lnSpc>
              <a:buFontTx/>
              <a:buAutoNum type="arabicPeriod"/>
            </a:pPr>
            <a:r>
              <a:rPr lang="en-US" sz="2200" smtClean="0">
                <a:cs typeface="Times New Roman" charset="0"/>
              </a:rPr>
              <a:t>Pinjaman (</a:t>
            </a:r>
            <a:r>
              <a:rPr lang="en-US" sz="2200" i="1" smtClean="0">
                <a:cs typeface="Times New Roman" charset="0"/>
              </a:rPr>
              <a:t>Loan</a:t>
            </a:r>
            <a:r>
              <a:rPr lang="en-US" sz="2200" smtClean="0">
                <a:cs typeface="Times New Roman" charset="0"/>
              </a:rPr>
              <a:t>).</a:t>
            </a:r>
            <a:endParaRPr lang="en-US" sz="2200" b="1" smtClean="0">
              <a:cs typeface="Times New Roman" charset="0"/>
            </a:endParaRPr>
          </a:p>
          <a:p>
            <a:pPr marL="571500" indent="-571500" algn="just" eaLnBrk="1" hangingPunct="1">
              <a:lnSpc>
                <a:spcPct val="90000"/>
              </a:lnSpc>
              <a:buFontTx/>
              <a:buAutoNum type="arabicPeriod" startAt="5"/>
            </a:pPr>
            <a:r>
              <a:rPr lang="en-US" sz="2200" smtClean="0">
                <a:cs typeface="Times New Roman" charset="0"/>
              </a:rPr>
              <a:t>Hibah atau bantuan (</a:t>
            </a:r>
            <a:r>
              <a:rPr lang="en-US" sz="2200" i="1" smtClean="0">
                <a:cs typeface="Times New Roman" charset="0"/>
              </a:rPr>
              <a:t>Grant/subsidize)</a:t>
            </a:r>
            <a:r>
              <a:rPr lang="en-US" sz="2200" smtClean="0">
                <a:cs typeface="Times New Roman" charset="0"/>
              </a:rPr>
              <a:t>.</a:t>
            </a:r>
          </a:p>
          <a:p>
            <a:pPr marL="571500" indent="-571500" eaLnBrk="1" hangingPunct="1">
              <a:lnSpc>
                <a:spcPct val="90000"/>
              </a:lnSpc>
              <a:buFont typeface="Wingdings" pitchFamily="2" charset="2"/>
              <a:buNone/>
            </a:pPr>
            <a:endParaRPr lang="en-US" sz="22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2800" smtClean="0">
                <a:solidFill>
                  <a:schemeClr val="tx1"/>
                </a:solidFill>
                <a:latin typeface="Arial" charset="0"/>
              </a:rPr>
              <a:t>Bagi Hasil Pajak</a:t>
            </a:r>
          </a:p>
        </p:txBody>
      </p:sp>
      <p:sp>
        <p:nvSpPr>
          <p:cNvPr id="20483" name="Rectangle 3"/>
          <p:cNvSpPr>
            <a:spLocks noGrp="1" noChangeArrowheads="1"/>
          </p:cNvSpPr>
          <p:nvPr>
            <p:ph type="body" idx="1"/>
          </p:nvPr>
        </p:nvSpPr>
        <p:spPr/>
        <p:txBody>
          <a:bodyPr/>
          <a:lstStyle/>
          <a:p>
            <a:pPr marL="571500" indent="-571500" algn="just" eaLnBrk="1" hangingPunct="1">
              <a:buFontTx/>
              <a:buAutoNum type="arabicPeriod"/>
            </a:pPr>
            <a:r>
              <a:rPr lang="en-US" sz="2200" smtClean="0">
                <a:cs typeface="Times New Roman" charset="0"/>
              </a:rPr>
              <a:t>Dimungkinkan terjadi </a:t>
            </a:r>
            <a:r>
              <a:rPr lang="en-US" sz="2200" i="1" smtClean="0">
                <a:cs typeface="Times New Roman" charset="0"/>
              </a:rPr>
              <a:t>tax sharing</a:t>
            </a:r>
            <a:r>
              <a:rPr lang="en-US" sz="2200" smtClean="0">
                <a:cs typeface="Times New Roman" charset="0"/>
              </a:rPr>
              <a:t> antara pajak yang dipungut oleh pemerintah pusat kepada daerah.</a:t>
            </a:r>
          </a:p>
          <a:p>
            <a:pPr marL="571500" indent="-571500" algn="just" eaLnBrk="1" hangingPunct="1">
              <a:buFontTx/>
              <a:buAutoNum type="arabicPeriod"/>
            </a:pPr>
            <a:r>
              <a:rPr lang="en-US" sz="2200" smtClean="0">
                <a:cs typeface="Times New Roman" charset="0"/>
              </a:rPr>
              <a:t>Tidak tertutup kemungkinan terjadi </a:t>
            </a:r>
            <a:r>
              <a:rPr lang="en-US" sz="2200" i="1" smtClean="0">
                <a:cs typeface="Times New Roman" charset="0"/>
              </a:rPr>
              <a:t>tax sharing</a:t>
            </a:r>
            <a:r>
              <a:rPr lang="en-US" sz="2200" smtClean="0">
                <a:cs typeface="Times New Roman" charset="0"/>
              </a:rPr>
              <a:t>, baik secara vertikal maupun horizontal, dalam praktek pemingutan pajak oleh pemerintah daerah.</a:t>
            </a:r>
            <a:endParaRPr lang="en-US" sz="2200" smtClean="0"/>
          </a:p>
          <a:p>
            <a:pPr marL="571500" indent="-571500" eaLnBrk="1" hangingPunct="1"/>
            <a:endParaRPr lang="en-US" sz="220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z="2800" smtClean="0">
                <a:solidFill>
                  <a:schemeClr val="tx1"/>
                </a:solidFill>
                <a:latin typeface="Arial" charset="0"/>
              </a:rPr>
              <a:t>Metode Pemberian Alokasi </a:t>
            </a:r>
            <a:br>
              <a:rPr lang="en-US" sz="2800" smtClean="0">
                <a:solidFill>
                  <a:schemeClr val="tx1"/>
                </a:solidFill>
                <a:latin typeface="Arial" charset="0"/>
              </a:rPr>
            </a:br>
            <a:r>
              <a:rPr lang="en-US" sz="2800" smtClean="0">
                <a:solidFill>
                  <a:schemeClr val="tx1"/>
                </a:solidFill>
                <a:latin typeface="Arial" charset="0"/>
              </a:rPr>
              <a:t>Keuangan Pusat - Daerah</a:t>
            </a:r>
          </a:p>
        </p:txBody>
      </p:sp>
      <p:sp>
        <p:nvSpPr>
          <p:cNvPr id="21507" name="Rectangle 3"/>
          <p:cNvSpPr>
            <a:spLocks noGrp="1" noChangeArrowheads="1"/>
          </p:cNvSpPr>
          <p:nvPr>
            <p:ph type="body" idx="1"/>
          </p:nvPr>
        </p:nvSpPr>
        <p:spPr>
          <a:xfrm>
            <a:off x="457200" y="1600200"/>
            <a:ext cx="8458200" cy="4530725"/>
          </a:xfrm>
        </p:spPr>
        <p:txBody>
          <a:bodyPr/>
          <a:lstStyle/>
          <a:p>
            <a:pPr algn="just" eaLnBrk="1" hangingPunct="1">
              <a:lnSpc>
                <a:spcPct val="90000"/>
              </a:lnSpc>
            </a:pPr>
            <a:r>
              <a:rPr lang="en-US" sz="2200" i="1" smtClean="0">
                <a:cs typeface="Times New Roman" charset="0"/>
              </a:rPr>
              <a:t>By Formula</a:t>
            </a:r>
          </a:p>
          <a:p>
            <a:pPr algn="just" eaLnBrk="1" hangingPunct="1">
              <a:lnSpc>
                <a:spcPct val="90000"/>
              </a:lnSpc>
              <a:buFont typeface="Wingdings" pitchFamily="2" charset="2"/>
              <a:buNone/>
            </a:pPr>
            <a:r>
              <a:rPr lang="en-US" sz="2200" smtClean="0">
                <a:cs typeface="Times New Roman" charset="0"/>
              </a:rPr>
              <a:t>	Alokasi diberikan berdasarkan kriteria yang telah ditetapkan sebelumnya. Kriteria ditetapkan oleh pemerintah pusat. Setelah kriteria ini ditetapkan, selanjutnya kriteria ini diberi bobot untuk selanjutnya diperhitungkan dengan suatu rumusan tertentu untuk selanjutnya dijadikan dasar dalam pemberian alokasi keuangan kepada suatu daerah.</a:t>
            </a:r>
            <a:endParaRPr lang="en-US" sz="2200" smtClean="0"/>
          </a:p>
          <a:p>
            <a:pPr algn="just" eaLnBrk="1" hangingPunct="1">
              <a:lnSpc>
                <a:spcPct val="90000"/>
              </a:lnSpc>
            </a:pPr>
            <a:r>
              <a:rPr lang="en-US" sz="2200" i="1" smtClean="0">
                <a:cs typeface="Times New Roman" charset="0"/>
              </a:rPr>
              <a:t>By Origin</a:t>
            </a:r>
          </a:p>
          <a:p>
            <a:pPr algn="just" eaLnBrk="1" hangingPunct="1">
              <a:lnSpc>
                <a:spcPct val="90000"/>
              </a:lnSpc>
              <a:buFont typeface="Wingdings" pitchFamily="2" charset="2"/>
              <a:buNone/>
            </a:pPr>
            <a:r>
              <a:rPr lang="en-US" sz="2200" smtClean="0">
                <a:cs typeface="Times New Roman" charset="0"/>
              </a:rPr>
              <a:t>	Alokasi diberikan ke daerah berdasarkan penerimaan yang diperoleh daerah tersebut dan/atau sumbangan yang diberikan oleh daerah tersebut kepada pemerintah yang ada diatasnya. Besarnya perolehan ini selanjutnya jadikan tolak ukur untuk menetukan berapa besar alokasi yang akan diterima.</a:t>
            </a:r>
            <a:endParaRPr lang="en-US" sz="22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z="2800" smtClean="0">
                <a:solidFill>
                  <a:schemeClr val="tx1"/>
                </a:solidFill>
                <a:latin typeface="Arial" charset="0"/>
                <a:cs typeface="Times New Roman" charset="0"/>
              </a:rPr>
              <a:t>Azas-azas Pemerintahan</a:t>
            </a:r>
            <a:endParaRPr lang="en-US" sz="2800" smtClean="0">
              <a:solidFill>
                <a:schemeClr val="tx1"/>
              </a:solidFill>
              <a:cs typeface="Times New Roman" charset="0"/>
            </a:endParaRPr>
          </a:p>
        </p:txBody>
      </p:sp>
      <p:sp>
        <p:nvSpPr>
          <p:cNvPr id="4099" name="Rectangle 3"/>
          <p:cNvSpPr>
            <a:spLocks noGrp="1" noChangeArrowheads="1"/>
          </p:cNvSpPr>
          <p:nvPr>
            <p:ph type="body" idx="1"/>
          </p:nvPr>
        </p:nvSpPr>
        <p:spPr/>
        <p:txBody>
          <a:bodyPr/>
          <a:lstStyle/>
          <a:p>
            <a:pPr marL="609600" indent="-609600" algn="just" eaLnBrk="1" hangingPunct="1">
              <a:lnSpc>
                <a:spcPct val="90000"/>
              </a:lnSpc>
              <a:buFontTx/>
              <a:buAutoNum type="arabicPeriod"/>
            </a:pPr>
            <a:r>
              <a:rPr lang="en-US" sz="2200" smtClean="0">
                <a:cs typeface="Times New Roman" charset="0"/>
              </a:rPr>
              <a:t>Azas Sentralisasi</a:t>
            </a:r>
            <a:endParaRPr lang="en-US" sz="2200" b="1" smtClean="0">
              <a:cs typeface="Times New Roman" charset="0"/>
            </a:endParaRPr>
          </a:p>
          <a:p>
            <a:pPr marL="609600" indent="-609600" algn="just" eaLnBrk="1" hangingPunct="1">
              <a:lnSpc>
                <a:spcPct val="90000"/>
              </a:lnSpc>
              <a:buFontTx/>
              <a:buNone/>
            </a:pPr>
            <a:r>
              <a:rPr lang="en-US" sz="2200" smtClean="0">
                <a:cs typeface="Times New Roman" charset="0"/>
              </a:rPr>
              <a:t>	Penyelengaraan kewenangan pemerintahan dilaksanakan oleh pemerintah pusat sendiri, tidak didelegasikan kepada pemerintah daerah.</a:t>
            </a:r>
            <a:endParaRPr lang="en-US" sz="2200" b="1" smtClean="0">
              <a:cs typeface="Times New Roman" charset="0"/>
            </a:endParaRPr>
          </a:p>
          <a:p>
            <a:pPr marL="609600" indent="-609600" algn="just" eaLnBrk="1" hangingPunct="1">
              <a:lnSpc>
                <a:spcPct val="90000"/>
              </a:lnSpc>
              <a:buFontTx/>
              <a:buAutoNum type="arabicPeriod" startAt="2"/>
            </a:pPr>
            <a:r>
              <a:rPr lang="en-US" sz="2200" smtClean="0">
                <a:cs typeface="Times New Roman" charset="0"/>
              </a:rPr>
              <a:t>Azas Desentralisasi</a:t>
            </a:r>
            <a:endParaRPr lang="en-US" sz="2200" b="1" smtClean="0">
              <a:cs typeface="Times New Roman" charset="0"/>
            </a:endParaRPr>
          </a:p>
          <a:p>
            <a:pPr marL="609600" indent="-609600" algn="just" eaLnBrk="1" hangingPunct="1">
              <a:lnSpc>
                <a:spcPct val="90000"/>
              </a:lnSpc>
              <a:buFont typeface="Wingdings" pitchFamily="2" charset="2"/>
              <a:buNone/>
            </a:pPr>
            <a:r>
              <a:rPr lang="en-US" sz="2200" smtClean="0">
                <a:cs typeface="Times New Roman" charset="0"/>
              </a:rPr>
              <a:t>	Terjadi pendelegasian atau penyerahan kewenangan untuk penyelenggaraan urusan-urusan pemerintahan tertentu kepada daerah atau tingkat pemerintahan yang lebih rendah sehingga urusan tersebut kemudian sepenuhnya menjadi urusan rumah tangga daerah yang bersangkutan dan tidak lagi menjadi kewenangan pemerintah pusat atau tingkatan pemerintahan yang lebih tinggi.</a:t>
            </a:r>
            <a:endParaRPr lang="en-US" sz="2200" b="1" smtClean="0">
              <a:cs typeface="Times New Roman" charset="0"/>
            </a:endParaRPr>
          </a:p>
          <a:p>
            <a:pPr marL="609600" indent="-609600" eaLnBrk="1" hangingPunct="1">
              <a:lnSpc>
                <a:spcPct val="90000"/>
              </a:lnSpc>
              <a:buFont typeface="Wingdings" pitchFamily="2" charset="2"/>
              <a:buNone/>
            </a:pPr>
            <a:endParaRPr lang="en-US" sz="22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z="2800" smtClean="0">
                <a:solidFill>
                  <a:schemeClr val="tx1"/>
                </a:solidFill>
                <a:latin typeface="Arial" charset="0"/>
              </a:rPr>
              <a:t>Jenis-jenis Alokasi Keuangan di Indonesia</a:t>
            </a:r>
          </a:p>
        </p:txBody>
      </p:sp>
      <p:sp>
        <p:nvSpPr>
          <p:cNvPr id="22531" name="Rectangle 3"/>
          <p:cNvSpPr>
            <a:spLocks noGrp="1" noChangeArrowheads="1"/>
          </p:cNvSpPr>
          <p:nvPr>
            <p:ph type="body" idx="1"/>
          </p:nvPr>
        </p:nvSpPr>
        <p:spPr/>
        <p:txBody>
          <a:bodyPr/>
          <a:lstStyle/>
          <a:p>
            <a:pPr eaLnBrk="1" hangingPunct="1"/>
            <a:r>
              <a:rPr lang="en-US" sz="2200" smtClean="0"/>
              <a:t>Alokasi keuangan yang diberikan oleh Pemerintah pusat kepada daerah disebut dengan Dana Perimbangan.</a:t>
            </a:r>
          </a:p>
          <a:p>
            <a:pPr eaLnBrk="1" hangingPunct="1"/>
            <a:r>
              <a:rPr lang="en-US" sz="2200" smtClean="0"/>
              <a:t>Dana Perimbangan terdiri dari : Dana Bagi Hasil, Dana Alokasi Umum, Dana Alokasi Khusus.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z="2800" smtClean="0">
                <a:solidFill>
                  <a:schemeClr val="tx1"/>
                </a:solidFill>
                <a:latin typeface="Arial" charset="0"/>
              </a:rPr>
              <a:t>Dana Bagi Hasil</a:t>
            </a:r>
          </a:p>
        </p:txBody>
      </p:sp>
      <p:sp>
        <p:nvSpPr>
          <p:cNvPr id="23555" name="Rectangle 3"/>
          <p:cNvSpPr>
            <a:spLocks noGrp="1" noChangeArrowheads="1"/>
          </p:cNvSpPr>
          <p:nvPr>
            <p:ph type="body" idx="1"/>
          </p:nvPr>
        </p:nvSpPr>
        <p:spPr>
          <a:xfrm>
            <a:off x="457200" y="1295400"/>
            <a:ext cx="8229600" cy="4530725"/>
          </a:xfrm>
        </p:spPr>
        <p:txBody>
          <a:bodyPr/>
          <a:lstStyle/>
          <a:p>
            <a:pPr marL="571500" indent="-571500" eaLnBrk="1" hangingPunct="1">
              <a:buFont typeface="Wingdings" pitchFamily="2" charset="2"/>
              <a:buAutoNum type="arabicPeriod"/>
            </a:pPr>
            <a:r>
              <a:rPr lang="en-US" sz="2200" smtClean="0"/>
              <a:t>Bersumber dari Pajak</a:t>
            </a:r>
          </a:p>
          <a:p>
            <a:pPr marL="1090613" lvl="2" indent="-419100" eaLnBrk="1" hangingPunct="1"/>
            <a:r>
              <a:rPr lang="en-US" smtClean="0"/>
              <a:t>Pajak Bumi dan Bangunan.</a:t>
            </a:r>
          </a:p>
          <a:p>
            <a:pPr marL="1090613" lvl="2" indent="-419100" eaLnBrk="1" hangingPunct="1"/>
            <a:r>
              <a:rPr lang="en-US" smtClean="0"/>
              <a:t>Bea Perolehan Hak atas Tanah dan Bangunan (dikecualikan PBB Sektor Perkotaan dan Pedesaan).</a:t>
            </a:r>
          </a:p>
          <a:p>
            <a:pPr marL="1090613" lvl="2" indent="-419100" eaLnBrk="1" hangingPunct="1"/>
            <a:r>
              <a:rPr lang="en-US" smtClean="0"/>
              <a:t>Pajak penghasilan (Pasal 21, Pasal 25, dan Pasal 29).</a:t>
            </a:r>
          </a:p>
          <a:p>
            <a:pPr marL="571500" indent="-571500" eaLnBrk="1" hangingPunct="1">
              <a:buFont typeface="Wingdings" pitchFamily="2" charset="2"/>
              <a:buAutoNum type="arabicPeriod"/>
            </a:pPr>
            <a:r>
              <a:rPr lang="en-US" sz="2200" smtClean="0"/>
              <a:t>Bersumber dari Sumber Daya Alam</a:t>
            </a:r>
          </a:p>
          <a:p>
            <a:pPr marL="1090613" lvl="2" indent="-419100" eaLnBrk="1" hangingPunct="1"/>
            <a:r>
              <a:rPr lang="en-US" smtClean="0"/>
              <a:t>Kehutanan (IHPH, PSDH).</a:t>
            </a:r>
          </a:p>
          <a:p>
            <a:pPr marL="1090613" lvl="2" indent="-419100" eaLnBrk="1" hangingPunct="1"/>
            <a:r>
              <a:rPr lang="en-US" smtClean="0"/>
              <a:t>Perikanan.</a:t>
            </a:r>
          </a:p>
          <a:p>
            <a:pPr marL="1090613" lvl="2" indent="-419100" eaLnBrk="1" hangingPunct="1"/>
            <a:r>
              <a:rPr lang="en-US" smtClean="0"/>
              <a:t>Pertambangan umum.</a:t>
            </a:r>
          </a:p>
          <a:p>
            <a:pPr marL="1090613" lvl="2" indent="-419100" eaLnBrk="1" hangingPunct="1"/>
            <a:r>
              <a:rPr lang="en-US" smtClean="0"/>
              <a:t>Pertambangan minyak.</a:t>
            </a:r>
          </a:p>
          <a:p>
            <a:pPr marL="1090613" lvl="2" indent="-419100" eaLnBrk="1" hangingPunct="1"/>
            <a:r>
              <a:rPr lang="en-US" smtClean="0"/>
              <a:t>Pertambangan gas alam.</a:t>
            </a:r>
          </a:p>
          <a:p>
            <a:pPr marL="1090613" lvl="2" indent="-419100" eaLnBrk="1" hangingPunct="1"/>
            <a:r>
              <a:rPr lang="en-US" smtClean="0"/>
              <a:t>Pertambangan panas bumi.</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endParaRPr lang="en-US" smtClean="0"/>
          </a:p>
        </p:txBody>
      </p:sp>
      <p:sp>
        <p:nvSpPr>
          <p:cNvPr id="5123" name="Rectangle 3"/>
          <p:cNvSpPr>
            <a:spLocks noGrp="1" noChangeArrowheads="1"/>
          </p:cNvSpPr>
          <p:nvPr>
            <p:ph type="body" idx="1"/>
          </p:nvPr>
        </p:nvSpPr>
        <p:spPr/>
        <p:txBody>
          <a:bodyPr/>
          <a:lstStyle/>
          <a:p>
            <a:pPr marL="609600" indent="-609600" algn="just" eaLnBrk="1" hangingPunct="1">
              <a:lnSpc>
                <a:spcPct val="80000"/>
              </a:lnSpc>
              <a:buFontTx/>
              <a:buAutoNum type="arabicPeriod" startAt="3"/>
            </a:pPr>
            <a:r>
              <a:rPr lang="en-US" sz="2200" smtClean="0">
                <a:cs typeface="Times New Roman" charset="0"/>
              </a:rPr>
              <a:t>Azas Dekonsentrasi</a:t>
            </a:r>
            <a:endParaRPr lang="en-US" sz="2200" b="1" smtClean="0">
              <a:cs typeface="Times New Roman" charset="0"/>
            </a:endParaRPr>
          </a:p>
          <a:p>
            <a:pPr marL="609600" indent="-609600" algn="just" eaLnBrk="1" hangingPunct="1">
              <a:lnSpc>
                <a:spcPct val="80000"/>
              </a:lnSpc>
              <a:buFontTx/>
              <a:buNone/>
            </a:pPr>
            <a:r>
              <a:rPr lang="en-US" sz="2200" smtClean="0">
                <a:cs typeface="Times New Roman" charset="0"/>
              </a:rPr>
              <a:t>	Dengan azas ini berarti urusan-urusan yang menjadi tanggung jawab pemerintah pusat dalam pelaksanaannya ditangani oleh aparat pemerintah pusat yang berada di daerah, instansi vertikal.</a:t>
            </a:r>
            <a:endParaRPr lang="en-US" sz="2200" b="1" smtClean="0">
              <a:cs typeface="Times New Roman" charset="0"/>
            </a:endParaRPr>
          </a:p>
          <a:p>
            <a:pPr marL="609600" indent="-609600" algn="just" eaLnBrk="1" hangingPunct="1">
              <a:lnSpc>
                <a:spcPct val="80000"/>
              </a:lnSpc>
              <a:buFontTx/>
              <a:buAutoNum type="arabicPeriod" startAt="4"/>
            </a:pPr>
            <a:r>
              <a:rPr lang="en-US" sz="2200" smtClean="0">
                <a:cs typeface="Times New Roman" charset="0"/>
              </a:rPr>
              <a:t>Azas Tugas Perbantuan (</a:t>
            </a:r>
            <a:r>
              <a:rPr lang="en-US" sz="2200" i="1" smtClean="0">
                <a:cs typeface="Times New Roman" charset="0"/>
              </a:rPr>
              <a:t>Madebewind</a:t>
            </a:r>
            <a:r>
              <a:rPr lang="en-US" sz="2200" smtClean="0">
                <a:cs typeface="Times New Roman" charset="0"/>
              </a:rPr>
              <a:t>)</a:t>
            </a:r>
            <a:endParaRPr lang="en-US" sz="2200" b="1" smtClean="0">
              <a:cs typeface="Times New Roman" charset="0"/>
            </a:endParaRPr>
          </a:p>
          <a:p>
            <a:pPr marL="609600" indent="-609600" eaLnBrk="1" hangingPunct="1">
              <a:lnSpc>
                <a:spcPct val="80000"/>
              </a:lnSpc>
              <a:buFont typeface="Wingdings" pitchFamily="2" charset="2"/>
              <a:buNone/>
            </a:pPr>
            <a:r>
              <a:rPr lang="en-US" sz="2200" smtClean="0">
                <a:cs typeface="Times New Roman" charset="0"/>
              </a:rPr>
              <a:t>	Dalam azas tugas perbantuan berarti pelaksanaan urusan-urusan tertentu, yang seharusnya menjadi urusan tingkat pemerintahan yang lebih tinggi, oleh tingkat pemerintah an yang berada di bawahnya.</a:t>
            </a:r>
            <a:r>
              <a:rPr lang="en-US" sz="2200" smtClean="0"/>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endParaRPr lang="en-US" smtClean="0"/>
          </a:p>
        </p:txBody>
      </p:sp>
      <p:sp>
        <p:nvSpPr>
          <p:cNvPr id="6147" name="Rectangle 3"/>
          <p:cNvSpPr>
            <a:spLocks noGrp="1" noChangeArrowheads="1"/>
          </p:cNvSpPr>
          <p:nvPr>
            <p:ph type="body" idx="1"/>
          </p:nvPr>
        </p:nvSpPr>
        <p:spPr/>
        <p:txBody>
          <a:bodyPr/>
          <a:lstStyle/>
          <a:p>
            <a:pPr eaLnBrk="1" hangingPunct="1">
              <a:buFont typeface="Wingdings" pitchFamily="2" charset="2"/>
              <a:buNone/>
            </a:pPr>
            <a:r>
              <a:rPr lang="en-US" sz="2200" smtClean="0">
                <a:cs typeface="Times New Roman" charset="0"/>
              </a:rPr>
              <a:t>Konsep desentralisasi erat kaitannya dengan penyelenggaraan </a:t>
            </a:r>
          </a:p>
          <a:p>
            <a:pPr eaLnBrk="1" hangingPunct="1">
              <a:buFont typeface="Wingdings" pitchFamily="2" charset="2"/>
              <a:buNone/>
            </a:pPr>
            <a:r>
              <a:rPr lang="en-US" sz="2200" smtClean="0">
                <a:cs typeface="Times New Roman" charset="0"/>
              </a:rPr>
              <a:t>sistem pemerintahan dan pelaksanaan proses pembangunan. </a:t>
            </a:r>
          </a:p>
          <a:p>
            <a:pPr eaLnBrk="1" hangingPunct="1">
              <a:buFont typeface="Wingdings" pitchFamily="2" charset="2"/>
              <a:buNone/>
            </a:pPr>
            <a:r>
              <a:rPr lang="en-US" sz="2200" smtClean="0">
                <a:cs typeface="Times New Roman" charset="0"/>
              </a:rPr>
              <a:t>Pelaksanaan desentralisasi yang berwujud pada otonomi </a:t>
            </a:r>
          </a:p>
          <a:p>
            <a:pPr eaLnBrk="1" hangingPunct="1">
              <a:buFont typeface="Wingdings" pitchFamily="2" charset="2"/>
              <a:buNone/>
            </a:pPr>
            <a:r>
              <a:rPr lang="en-US" sz="2200" smtClean="0">
                <a:cs typeface="Times New Roman" charset="0"/>
              </a:rPr>
              <a:t>daerah, merupakan gejala yang tidak terhindarkan dan </a:t>
            </a:r>
          </a:p>
          <a:p>
            <a:pPr eaLnBrk="1" hangingPunct="1">
              <a:buFont typeface="Wingdings" pitchFamily="2" charset="2"/>
              <a:buNone/>
            </a:pPr>
            <a:r>
              <a:rPr lang="en-US" sz="2200" smtClean="0">
                <a:cs typeface="Times New Roman" charset="0"/>
              </a:rPr>
              <a:t>diimplementasikan oleh hampir seluruh negara di dunia dengan </a:t>
            </a:r>
          </a:p>
          <a:p>
            <a:pPr eaLnBrk="1" hangingPunct="1">
              <a:buFont typeface="Wingdings" pitchFamily="2" charset="2"/>
              <a:buNone/>
            </a:pPr>
            <a:r>
              <a:rPr lang="en-US" sz="2200" smtClean="0">
                <a:cs typeface="Times New Roman" charset="0"/>
              </a:rPr>
              <a:t>segala variasinya sesuai kondisi dan karekteristiknya</a:t>
            </a:r>
            <a:r>
              <a:rPr lang="en-US" sz="2200" smtClean="0"/>
              <a:t>.</a:t>
            </a:r>
          </a:p>
          <a:p>
            <a:pPr eaLnBrk="1" hangingPunct="1"/>
            <a:endParaRPr lang="en-US" sz="22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endParaRPr lang="en-US" smtClean="0"/>
          </a:p>
        </p:txBody>
      </p:sp>
      <p:sp>
        <p:nvSpPr>
          <p:cNvPr id="7171" name="Rectangle 3"/>
          <p:cNvSpPr>
            <a:spLocks noGrp="1" noChangeArrowheads="1"/>
          </p:cNvSpPr>
          <p:nvPr>
            <p:ph type="body" idx="1"/>
          </p:nvPr>
        </p:nvSpPr>
        <p:spPr/>
        <p:txBody>
          <a:bodyPr/>
          <a:lstStyle/>
          <a:p>
            <a:pPr eaLnBrk="1" hangingPunct="1">
              <a:lnSpc>
                <a:spcPct val="90000"/>
              </a:lnSpc>
              <a:buFont typeface="Wingdings" pitchFamily="2" charset="2"/>
              <a:buNone/>
            </a:pPr>
            <a:r>
              <a:rPr lang="en-US" sz="2200" smtClean="0">
                <a:cs typeface="Times New Roman" charset="0"/>
              </a:rPr>
              <a:t>Sistem pemerintahan disusun sebagai konsekuensi </a:t>
            </a:r>
          </a:p>
          <a:p>
            <a:pPr eaLnBrk="1" hangingPunct="1">
              <a:lnSpc>
                <a:spcPct val="90000"/>
              </a:lnSpc>
              <a:buFont typeface="Wingdings" pitchFamily="2" charset="2"/>
              <a:buNone/>
            </a:pPr>
            <a:r>
              <a:rPr lang="en-US" sz="2200" smtClean="0">
                <a:cs typeface="Times New Roman" charset="0"/>
              </a:rPr>
              <a:t>diterapkannya azas-azas pemerintahan di suatu negara.</a:t>
            </a:r>
          </a:p>
          <a:p>
            <a:pPr eaLnBrk="1" hangingPunct="1">
              <a:lnSpc>
                <a:spcPct val="90000"/>
              </a:lnSpc>
              <a:buFont typeface="Wingdings" pitchFamily="2" charset="2"/>
              <a:buNone/>
            </a:pPr>
            <a:r>
              <a:rPr lang="en-US" sz="2200" smtClean="0">
                <a:cs typeface="Times New Roman" charset="0"/>
              </a:rPr>
              <a:t>Sistem pemerintahan merupakan mekanisme bagaimana </a:t>
            </a:r>
          </a:p>
          <a:p>
            <a:pPr eaLnBrk="1" hangingPunct="1">
              <a:lnSpc>
                <a:spcPct val="90000"/>
              </a:lnSpc>
              <a:buFont typeface="Wingdings" pitchFamily="2" charset="2"/>
              <a:buNone/>
            </a:pPr>
            <a:r>
              <a:rPr lang="en-US" sz="2200" smtClean="0">
                <a:cs typeface="Times New Roman" charset="0"/>
              </a:rPr>
              <a:t>fungsi pemerintahan dijalankan, dimana bentuk </a:t>
            </a:r>
          </a:p>
          <a:p>
            <a:pPr eaLnBrk="1" hangingPunct="1">
              <a:lnSpc>
                <a:spcPct val="90000"/>
              </a:lnSpc>
              <a:buFont typeface="Wingdings" pitchFamily="2" charset="2"/>
              <a:buNone/>
            </a:pPr>
            <a:r>
              <a:rPr lang="en-US" sz="2200" smtClean="0">
                <a:cs typeface="Times New Roman" charset="0"/>
              </a:rPr>
              <a:t>operasionalnya adalah bagaimana suatu urusan/kewenangan </a:t>
            </a:r>
          </a:p>
          <a:p>
            <a:pPr eaLnBrk="1" hangingPunct="1">
              <a:lnSpc>
                <a:spcPct val="90000"/>
              </a:lnSpc>
              <a:buFont typeface="Wingdings" pitchFamily="2" charset="2"/>
              <a:buNone/>
            </a:pPr>
            <a:r>
              <a:rPr lang="en-US" sz="2200" smtClean="0">
                <a:cs typeface="Times New Roman" charset="0"/>
              </a:rPr>
              <a:t>diselenggarakan oleh pemerintah, siapa yang</a:t>
            </a:r>
          </a:p>
          <a:p>
            <a:pPr eaLnBrk="1" hangingPunct="1">
              <a:lnSpc>
                <a:spcPct val="90000"/>
              </a:lnSpc>
              <a:buFont typeface="Wingdings" pitchFamily="2" charset="2"/>
              <a:buNone/>
            </a:pPr>
            <a:r>
              <a:rPr lang="en-US" sz="2200" smtClean="0">
                <a:cs typeface="Times New Roman" charset="0"/>
              </a:rPr>
              <a:t>menjalankannya, kepada siapa harus </a:t>
            </a:r>
          </a:p>
          <a:p>
            <a:pPr eaLnBrk="1" hangingPunct="1">
              <a:lnSpc>
                <a:spcPct val="90000"/>
              </a:lnSpc>
              <a:buFont typeface="Wingdings" pitchFamily="2" charset="2"/>
              <a:buNone/>
            </a:pPr>
            <a:r>
              <a:rPr lang="en-US" sz="2200" smtClean="0">
                <a:cs typeface="Times New Roman" charset="0"/>
              </a:rPr>
              <a:t>dipertanggungjawabkan, termasuk siapa yang harus </a:t>
            </a:r>
          </a:p>
          <a:p>
            <a:pPr eaLnBrk="1" hangingPunct="1">
              <a:lnSpc>
                <a:spcPct val="90000"/>
              </a:lnSpc>
              <a:buFont typeface="Wingdings" pitchFamily="2" charset="2"/>
              <a:buNone/>
            </a:pPr>
            <a:r>
              <a:rPr lang="en-US" sz="2200" smtClean="0">
                <a:cs typeface="Times New Roman" charset="0"/>
              </a:rPr>
              <a:t>menyediakan pendanaannya</a:t>
            </a:r>
            <a:r>
              <a:rPr lang="en-US" sz="2200" smtClean="0"/>
              <a:t>.</a:t>
            </a:r>
          </a:p>
          <a:p>
            <a:pPr eaLnBrk="1" hangingPunct="1">
              <a:lnSpc>
                <a:spcPct val="90000"/>
              </a:lnSpc>
            </a:pPr>
            <a:endParaRPr lang="en-US" sz="22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endParaRPr lang="en-US" smtClean="0"/>
          </a:p>
        </p:txBody>
      </p:sp>
      <p:sp>
        <p:nvSpPr>
          <p:cNvPr id="8195" name="Rectangle 3"/>
          <p:cNvSpPr>
            <a:spLocks noGrp="1" noChangeArrowheads="1"/>
          </p:cNvSpPr>
          <p:nvPr>
            <p:ph type="body" idx="1"/>
          </p:nvPr>
        </p:nvSpPr>
        <p:spPr/>
        <p:txBody>
          <a:bodyPr/>
          <a:lstStyle/>
          <a:p>
            <a:pPr eaLnBrk="1" hangingPunct="1">
              <a:lnSpc>
                <a:spcPct val="90000"/>
              </a:lnSpc>
              <a:buFont typeface="Wingdings" pitchFamily="2" charset="2"/>
              <a:buNone/>
            </a:pPr>
            <a:r>
              <a:rPr lang="en-US" sz="2200" smtClean="0">
                <a:cs typeface="Times New Roman" charset="0"/>
              </a:rPr>
              <a:t>Untuk menjalankan kewenangan/kekuasaan yang diberikan </a:t>
            </a:r>
          </a:p>
          <a:p>
            <a:pPr eaLnBrk="1" hangingPunct="1">
              <a:lnSpc>
                <a:spcPct val="90000"/>
              </a:lnSpc>
              <a:buFont typeface="Wingdings" pitchFamily="2" charset="2"/>
              <a:buNone/>
            </a:pPr>
            <a:r>
              <a:rPr lang="en-US" sz="2200" smtClean="0">
                <a:cs typeface="Times New Roman" charset="0"/>
              </a:rPr>
              <a:t>ini, tentunya pemerintah daerah memerlukan sumber daya </a:t>
            </a:r>
          </a:p>
          <a:p>
            <a:pPr eaLnBrk="1" hangingPunct="1">
              <a:lnSpc>
                <a:spcPct val="90000"/>
              </a:lnSpc>
              <a:buFont typeface="Wingdings" pitchFamily="2" charset="2"/>
              <a:buNone/>
            </a:pPr>
            <a:r>
              <a:rPr lang="en-US" sz="2200" smtClean="0">
                <a:cs typeface="Times New Roman" charset="0"/>
              </a:rPr>
              <a:t>yang cukup. Menurut analisis Nellis (1983) dan Mathur </a:t>
            </a:r>
          </a:p>
          <a:p>
            <a:pPr eaLnBrk="1" hangingPunct="1">
              <a:lnSpc>
                <a:spcPct val="90000"/>
              </a:lnSpc>
              <a:buFont typeface="Wingdings" pitchFamily="2" charset="2"/>
              <a:buNone/>
            </a:pPr>
            <a:r>
              <a:rPr lang="en-US" sz="2200" smtClean="0">
                <a:cs typeface="Times New Roman" charset="0"/>
              </a:rPr>
              <a:t>(1983) pada pelaksanaan kewenangan/kekuasaan yang </a:t>
            </a:r>
          </a:p>
          <a:p>
            <a:pPr eaLnBrk="1" hangingPunct="1">
              <a:lnSpc>
                <a:spcPct val="90000"/>
              </a:lnSpc>
              <a:buFont typeface="Wingdings" pitchFamily="2" charset="2"/>
              <a:buNone/>
            </a:pPr>
            <a:r>
              <a:rPr lang="en-US" sz="2200" smtClean="0">
                <a:cs typeface="Times New Roman" charset="0"/>
              </a:rPr>
              <a:t>telah didesentralisasikan di Afrika Utara dan Asia, yang </a:t>
            </a:r>
          </a:p>
          <a:p>
            <a:pPr eaLnBrk="1" hangingPunct="1">
              <a:lnSpc>
                <a:spcPct val="90000"/>
              </a:lnSpc>
              <a:buFont typeface="Wingdings" pitchFamily="2" charset="2"/>
              <a:buNone/>
            </a:pPr>
            <a:r>
              <a:rPr lang="en-US" sz="2200" smtClean="0">
                <a:cs typeface="Times New Roman" charset="0"/>
              </a:rPr>
              <a:t>penting diperhatikan agar desentralisasi dapat berjalan </a:t>
            </a:r>
          </a:p>
          <a:p>
            <a:pPr eaLnBrk="1" hangingPunct="1">
              <a:lnSpc>
                <a:spcPct val="90000"/>
              </a:lnSpc>
              <a:buFont typeface="Wingdings" pitchFamily="2" charset="2"/>
              <a:buNone/>
            </a:pPr>
            <a:r>
              <a:rPr lang="en-US" sz="2200" smtClean="0">
                <a:cs typeface="Times New Roman" charset="0"/>
              </a:rPr>
              <a:t>dengan baik adalah </a:t>
            </a:r>
            <a:r>
              <a:rPr lang="en-US" sz="2200" i="1" smtClean="0">
                <a:cs typeface="Times New Roman" charset="0"/>
              </a:rPr>
              <a:t>the importance of financial resources, </a:t>
            </a:r>
          </a:p>
          <a:p>
            <a:pPr eaLnBrk="1" hangingPunct="1">
              <a:lnSpc>
                <a:spcPct val="90000"/>
              </a:lnSpc>
              <a:buFont typeface="Wingdings" pitchFamily="2" charset="2"/>
              <a:buNone/>
            </a:pPr>
            <a:r>
              <a:rPr lang="en-US" sz="2200" i="1" smtClean="0">
                <a:cs typeface="Times New Roman" charset="0"/>
              </a:rPr>
              <a:t>administrative capacity, and technical support to success full </a:t>
            </a:r>
          </a:p>
          <a:p>
            <a:pPr eaLnBrk="1" hangingPunct="1">
              <a:lnSpc>
                <a:spcPct val="90000"/>
              </a:lnSpc>
              <a:buFont typeface="Wingdings" pitchFamily="2" charset="2"/>
              <a:buNone/>
            </a:pPr>
            <a:r>
              <a:rPr lang="en-US" sz="2200" i="1" smtClean="0">
                <a:cs typeface="Times New Roman" charset="0"/>
              </a:rPr>
              <a:t>development planning and management at the regional and </a:t>
            </a:r>
          </a:p>
          <a:p>
            <a:pPr eaLnBrk="1" hangingPunct="1">
              <a:lnSpc>
                <a:spcPct val="90000"/>
              </a:lnSpc>
              <a:buFont typeface="Wingdings" pitchFamily="2" charset="2"/>
              <a:buNone/>
            </a:pPr>
            <a:r>
              <a:rPr lang="en-US" sz="2200" i="1" smtClean="0">
                <a:cs typeface="Times New Roman" charset="0"/>
              </a:rPr>
              <a:t>local level.</a:t>
            </a:r>
            <a:endParaRPr lang="en-US" sz="2200" smtClean="0"/>
          </a:p>
          <a:p>
            <a:pPr eaLnBrk="1" hangingPunct="1">
              <a:lnSpc>
                <a:spcPct val="90000"/>
              </a:lnSpc>
            </a:pPr>
            <a:endParaRPr lang="en-US" sz="22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z="2800" smtClean="0">
                <a:solidFill>
                  <a:schemeClr val="tx1"/>
                </a:solidFill>
                <a:latin typeface="Arial" charset="0"/>
                <a:cs typeface="Times New Roman" charset="0"/>
              </a:rPr>
              <a:t>Pendekatan yang Memadukan Pembagian Fungsi Pemerintahan dan Sumber Pembiayaannya</a:t>
            </a:r>
          </a:p>
        </p:txBody>
      </p:sp>
      <p:sp>
        <p:nvSpPr>
          <p:cNvPr id="9219" name="Rectangle 3"/>
          <p:cNvSpPr>
            <a:spLocks noGrp="1" noChangeArrowheads="1"/>
          </p:cNvSpPr>
          <p:nvPr>
            <p:ph type="body" idx="1"/>
          </p:nvPr>
        </p:nvSpPr>
        <p:spPr>
          <a:xfrm>
            <a:off x="457200" y="1905000"/>
            <a:ext cx="8229600" cy="4225925"/>
          </a:xfrm>
        </p:spPr>
        <p:txBody>
          <a:bodyPr/>
          <a:lstStyle/>
          <a:p>
            <a:pPr marL="571500" indent="-571500" algn="just" eaLnBrk="1" hangingPunct="1">
              <a:lnSpc>
                <a:spcPct val="90000"/>
              </a:lnSpc>
              <a:buFontTx/>
              <a:buAutoNum type="arabicPeriod"/>
            </a:pPr>
            <a:r>
              <a:rPr lang="en-US" sz="2200" smtClean="0">
                <a:cs typeface="Times New Roman" charset="0"/>
              </a:rPr>
              <a:t>Kepada daerah diberikan sumber-sumber keuangan terlebih dahulu, baru berdasarkan sumber-sumber keuangan yang telah dimilikinya kepada daerah diserahkan fungsi-fungsi atau tugas-tugas tertentu untuk dilaksanakan (</a:t>
            </a:r>
            <a:r>
              <a:rPr lang="en-US" sz="2200" i="1" smtClean="0">
                <a:cs typeface="Times New Roman" charset="0"/>
              </a:rPr>
              <a:t>function follow money</a:t>
            </a:r>
            <a:r>
              <a:rPr lang="en-US" sz="2200" smtClean="0">
                <a:cs typeface="Times New Roman" charset="0"/>
              </a:rPr>
              <a:t>).</a:t>
            </a:r>
            <a:endParaRPr lang="en-US" sz="2200" b="1" smtClean="0">
              <a:cs typeface="Times New Roman" charset="0"/>
            </a:endParaRPr>
          </a:p>
          <a:p>
            <a:pPr marL="571500" indent="-571500" eaLnBrk="1" hangingPunct="1">
              <a:lnSpc>
                <a:spcPct val="90000"/>
              </a:lnSpc>
              <a:buFontTx/>
              <a:buAutoNum type="arabicPeriod"/>
            </a:pPr>
            <a:r>
              <a:rPr lang="en-US" sz="2200" smtClean="0">
                <a:cs typeface="Times New Roman" charset="0"/>
              </a:rPr>
              <a:t>Fungsi-fungsi atau tugas-tugas pemerintahan antara pemerintah pusat dan pemerintah daerah dibagi terlebih dahulu baru kemudian kepada daerah diberikan sumber-sumber keuangan yang dibutuhkan untuk menjalankan fungsi-fungsi yang telah diberikan terlebih dahulu (</a:t>
            </a:r>
            <a:r>
              <a:rPr lang="en-US" sz="2200" i="1" smtClean="0">
                <a:cs typeface="Times New Roman" charset="0"/>
              </a:rPr>
              <a:t>money follow function</a:t>
            </a:r>
            <a:r>
              <a:rPr lang="en-US" sz="2200" smtClean="0">
                <a:cs typeface="Times New Roman" charset="0"/>
              </a:rPr>
              <a:t>).</a:t>
            </a:r>
            <a:r>
              <a:rPr lang="en-US" sz="2200" smtClean="0"/>
              <a:t> </a:t>
            </a:r>
          </a:p>
          <a:p>
            <a:pPr marL="571500" indent="-571500" eaLnBrk="1" hangingPunct="1">
              <a:lnSpc>
                <a:spcPct val="90000"/>
              </a:lnSpc>
            </a:pPr>
            <a:endParaRPr lang="en-US" sz="22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z="2800" smtClean="0">
                <a:solidFill>
                  <a:schemeClr val="tx1"/>
                </a:solidFill>
                <a:latin typeface="Arial" charset="0"/>
                <a:cs typeface="Times New Roman" charset="0"/>
              </a:rPr>
              <a:t>Pembagian Daerah</a:t>
            </a:r>
            <a:r>
              <a:rPr lang="en-US" sz="2800" smtClean="0">
                <a:solidFill>
                  <a:schemeClr val="tx1"/>
                </a:solidFill>
                <a:latin typeface="Arial" charset="0"/>
              </a:rPr>
              <a:t> di Indonesia</a:t>
            </a:r>
          </a:p>
        </p:txBody>
      </p:sp>
      <p:sp>
        <p:nvSpPr>
          <p:cNvPr id="10243" name="Rectangle 3"/>
          <p:cNvSpPr>
            <a:spLocks noGrp="1" noChangeArrowheads="1"/>
          </p:cNvSpPr>
          <p:nvPr>
            <p:ph type="body" idx="1"/>
          </p:nvPr>
        </p:nvSpPr>
        <p:spPr/>
        <p:txBody>
          <a:bodyPr/>
          <a:lstStyle/>
          <a:p>
            <a:pPr marL="571500" indent="-571500" algn="just" eaLnBrk="1" hangingPunct="1">
              <a:buFontTx/>
              <a:buAutoNum type="arabicPeriod"/>
            </a:pPr>
            <a:r>
              <a:rPr lang="en-US" sz="2200" smtClean="0">
                <a:solidFill>
                  <a:srgbClr val="000000"/>
                </a:solidFill>
                <a:cs typeface="Times New Roman" charset="0"/>
              </a:rPr>
              <a:t>Wilayah Negara Kesatuan Republik Indonesia dibagi dalam daerah Propinsi, Daerah Kabupaten, dan Daerah Kota yang bersifat otonom.</a:t>
            </a:r>
            <a:endParaRPr lang="en-US" sz="2200" b="1" smtClean="0">
              <a:cs typeface="Times New Roman" charset="0"/>
            </a:endParaRPr>
          </a:p>
          <a:p>
            <a:pPr marL="571500" indent="-571500" eaLnBrk="1" hangingPunct="1">
              <a:buFontTx/>
              <a:buAutoNum type="arabicPeriod"/>
            </a:pPr>
            <a:r>
              <a:rPr lang="en-US" sz="2200" smtClean="0">
                <a:solidFill>
                  <a:srgbClr val="000000"/>
                </a:solidFill>
                <a:cs typeface="Times New Roman" charset="0"/>
              </a:rPr>
              <a:t>Daerah Propinsi berkedudukan juga sebagai Wilayah Administrasi</a:t>
            </a:r>
            <a:r>
              <a:rPr lang="en-US" sz="2200" smtClean="0"/>
              <a:t>.</a:t>
            </a:r>
          </a:p>
          <a:p>
            <a:pPr marL="571500" indent="-571500" eaLnBrk="1" hangingPunct="1"/>
            <a:endParaRPr lang="en-US" sz="22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endParaRPr lang="en-US" smtClean="0"/>
          </a:p>
        </p:txBody>
      </p:sp>
      <p:sp>
        <p:nvSpPr>
          <p:cNvPr id="11267" name="Rectangle 3"/>
          <p:cNvSpPr>
            <a:spLocks noGrp="1" noChangeArrowheads="1"/>
          </p:cNvSpPr>
          <p:nvPr>
            <p:ph type="body" idx="1"/>
          </p:nvPr>
        </p:nvSpPr>
        <p:spPr/>
        <p:txBody>
          <a:bodyPr/>
          <a:lstStyle/>
          <a:p>
            <a:pPr eaLnBrk="1" hangingPunct="1">
              <a:lnSpc>
                <a:spcPct val="90000"/>
              </a:lnSpc>
              <a:buFont typeface="Wingdings" pitchFamily="2" charset="2"/>
              <a:buNone/>
            </a:pPr>
            <a:r>
              <a:rPr lang="en-US" sz="2200" smtClean="0">
                <a:solidFill>
                  <a:srgbClr val="000000"/>
                </a:solidFill>
                <a:cs typeface="Times New Roman" charset="0"/>
              </a:rPr>
              <a:t>Dalam rangka Pelaksanaan asas Desentralisasi dibentuk </a:t>
            </a:r>
          </a:p>
          <a:p>
            <a:pPr eaLnBrk="1" hangingPunct="1">
              <a:lnSpc>
                <a:spcPct val="90000"/>
              </a:lnSpc>
              <a:buFont typeface="Wingdings" pitchFamily="2" charset="2"/>
              <a:buNone/>
            </a:pPr>
            <a:r>
              <a:rPr lang="en-US" sz="2200" smtClean="0">
                <a:solidFill>
                  <a:srgbClr val="000000"/>
                </a:solidFill>
                <a:cs typeface="Times New Roman" charset="0"/>
              </a:rPr>
              <a:t>dan disusun Daerah Propinsi, Daerah Kabupaten, dan </a:t>
            </a:r>
          </a:p>
          <a:p>
            <a:pPr eaLnBrk="1" hangingPunct="1">
              <a:lnSpc>
                <a:spcPct val="90000"/>
              </a:lnSpc>
              <a:buFont typeface="Wingdings" pitchFamily="2" charset="2"/>
              <a:buNone/>
            </a:pPr>
            <a:r>
              <a:rPr lang="en-US" sz="2200" smtClean="0">
                <a:solidFill>
                  <a:srgbClr val="000000"/>
                </a:solidFill>
                <a:cs typeface="Times New Roman" charset="0"/>
              </a:rPr>
              <a:t>Daerah Kota yang berwenang mengatur dan mengurus </a:t>
            </a:r>
          </a:p>
          <a:p>
            <a:pPr eaLnBrk="1" hangingPunct="1">
              <a:lnSpc>
                <a:spcPct val="90000"/>
              </a:lnSpc>
              <a:buFont typeface="Wingdings" pitchFamily="2" charset="2"/>
              <a:buNone/>
            </a:pPr>
            <a:r>
              <a:rPr lang="en-US" sz="2200" smtClean="0">
                <a:solidFill>
                  <a:srgbClr val="000000"/>
                </a:solidFill>
                <a:cs typeface="Times New Roman" charset="0"/>
              </a:rPr>
              <a:t>kepentingan masyarakat setempat menurut prakarsa sendiri</a:t>
            </a:r>
            <a:r>
              <a:rPr lang="en-US" sz="2200" b="1" smtClean="0">
                <a:solidFill>
                  <a:srgbClr val="000000"/>
                </a:solidFill>
                <a:cs typeface="Times New Roman" charset="0"/>
              </a:rPr>
              <a:t> </a:t>
            </a:r>
          </a:p>
          <a:p>
            <a:pPr eaLnBrk="1" hangingPunct="1">
              <a:lnSpc>
                <a:spcPct val="90000"/>
              </a:lnSpc>
              <a:buFont typeface="Wingdings" pitchFamily="2" charset="2"/>
              <a:buNone/>
            </a:pPr>
            <a:r>
              <a:rPr lang="en-US" sz="2200" smtClean="0">
                <a:solidFill>
                  <a:srgbClr val="000000"/>
                </a:solidFill>
                <a:cs typeface="Times New Roman" charset="0"/>
              </a:rPr>
              <a:t>berdasarkan aspirasi masyarakat. Daerah-daerah yang ada</a:t>
            </a:r>
          </a:p>
          <a:p>
            <a:pPr eaLnBrk="1" hangingPunct="1">
              <a:lnSpc>
                <a:spcPct val="90000"/>
              </a:lnSpc>
              <a:buFont typeface="Wingdings" pitchFamily="2" charset="2"/>
              <a:buNone/>
            </a:pPr>
            <a:r>
              <a:rPr lang="en-US" sz="2200" smtClean="0">
                <a:solidFill>
                  <a:srgbClr val="000000"/>
                </a:solidFill>
                <a:cs typeface="Times New Roman" charset="0"/>
              </a:rPr>
              <a:t>(Daerah Propinsi, Daerah Kabupaten, dan Daerah Kota) </a:t>
            </a:r>
          </a:p>
          <a:p>
            <a:pPr eaLnBrk="1" hangingPunct="1">
              <a:lnSpc>
                <a:spcPct val="90000"/>
              </a:lnSpc>
              <a:buFont typeface="Wingdings" pitchFamily="2" charset="2"/>
              <a:buNone/>
            </a:pPr>
            <a:r>
              <a:rPr lang="en-US" sz="2200" smtClean="0">
                <a:solidFill>
                  <a:srgbClr val="000000"/>
                </a:solidFill>
                <a:cs typeface="Times New Roman" charset="0"/>
              </a:rPr>
              <a:t>berdiri sendiri dan tidak mempunyai hubungan hirarki satu sama </a:t>
            </a:r>
          </a:p>
          <a:p>
            <a:pPr eaLnBrk="1" hangingPunct="1">
              <a:lnSpc>
                <a:spcPct val="90000"/>
              </a:lnSpc>
              <a:buFont typeface="Wingdings" pitchFamily="2" charset="2"/>
              <a:buNone/>
            </a:pPr>
            <a:r>
              <a:rPr lang="en-US" sz="2200" smtClean="0">
                <a:solidFill>
                  <a:srgbClr val="000000"/>
                </a:solidFill>
                <a:cs typeface="Times New Roman" charset="0"/>
              </a:rPr>
              <a:t>lain.</a:t>
            </a:r>
            <a:endParaRPr lang="en-US" sz="2200" smtClean="0"/>
          </a:p>
          <a:p>
            <a:pPr eaLnBrk="1" hangingPunct="1">
              <a:lnSpc>
                <a:spcPct val="90000"/>
              </a:lnSpc>
            </a:pPr>
            <a:endParaRPr lang="en-US" sz="22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236</TotalTime>
  <Words>857</Words>
  <Application>Microsoft Office PowerPoint</Application>
  <PresentationFormat>On-screen Show (4:3)</PresentationFormat>
  <Paragraphs>141</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Edge</vt:lpstr>
      <vt:lpstr>Teori dan Konsep  Keuangan Daerah</vt:lpstr>
      <vt:lpstr>Azas-azas Pemerintahan</vt:lpstr>
      <vt:lpstr>Slide 3</vt:lpstr>
      <vt:lpstr>Slide 4</vt:lpstr>
      <vt:lpstr>Slide 5</vt:lpstr>
      <vt:lpstr>Slide 6</vt:lpstr>
      <vt:lpstr>Pendekatan yang Memadukan Pembagian Fungsi Pemerintahan dan Sumber Pembiayaannya</vt:lpstr>
      <vt:lpstr>Pembagian Daerah di Indonesia</vt:lpstr>
      <vt:lpstr>Slide 9</vt:lpstr>
      <vt:lpstr>Perspektif Hubungan Keuangan Pusat - Daerah</vt:lpstr>
      <vt:lpstr>Konsep Hubungan Keuangan Pusat - Daerah dan Perimbangan Keuangan Pusat - Daerah</vt:lpstr>
      <vt:lpstr>Slide 12</vt:lpstr>
      <vt:lpstr>Slide 13</vt:lpstr>
      <vt:lpstr>Penerimaan Pokok Daerah</vt:lpstr>
      <vt:lpstr>Pendapatan Asli Daerah</vt:lpstr>
      <vt:lpstr>Penyerahan Pajak kepada Daerah</vt:lpstr>
      <vt:lpstr>Beberapa Jenis Alokasi Keuangan Pusat - Daerah</vt:lpstr>
      <vt:lpstr>Bagi Hasil Pajak</vt:lpstr>
      <vt:lpstr>Metode Pemberian Alokasi  Keuangan Pusat - Daerah</vt:lpstr>
      <vt:lpstr>Jenis-jenis Alokasi Keuangan di Indonesia</vt:lpstr>
      <vt:lpstr>Dana Bagi Hasil</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Teori dan Konsep Keuangan Daerah</dc:title>
  <dc:creator>Lutfi</dc:creator>
  <cp:lastModifiedBy>Personal</cp:lastModifiedBy>
  <cp:revision>16</cp:revision>
  <dcterms:created xsi:type="dcterms:W3CDTF">2006-09-05T00:44:29Z</dcterms:created>
  <dcterms:modified xsi:type="dcterms:W3CDTF">2011-09-09T19:19:53Z</dcterms:modified>
</cp:coreProperties>
</file>