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7"/>
  </p:notesMasterIdLst>
  <p:sldIdLst>
    <p:sldId id="257" r:id="rId2"/>
    <p:sldId id="330" r:id="rId3"/>
    <p:sldId id="335" r:id="rId4"/>
    <p:sldId id="283" r:id="rId5"/>
    <p:sldId id="259" r:id="rId6"/>
    <p:sldId id="340" r:id="rId7"/>
    <p:sldId id="332" r:id="rId8"/>
    <p:sldId id="334" r:id="rId9"/>
    <p:sldId id="337" r:id="rId10"/>
    <p:sldId id="333" r:id="rId11"/>
    <p:sldId id="341" r:id="rId12"/>
    <p:sldId id="342" r:id="rId13"/>
    <p:sldId id="339" r:id="rId14"/>
    <p:sldId id="33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Gaya Medium 2 - Akse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Gaya Medium 2 - Akse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Gaya Medium 2 - Aks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Gaya Medium 2 - Akse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1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E004DE-D549-4940-9186-39B055FF384B}" type="doc">
      <dgm:prSet loTypeId="urn:microsoft.com/office/officeart/2011/layout/Circle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E2630A36-EB20-48EE-A8B3-AEFDB9544296}">
      <dgm:prSet phldrT="[Teks]"/>
      <dgm:spPr/>
      <dgm:t>
        <a:bodyPr/>
        <a:lstStyle/>
        <a:p>
          <a:r>
            <a:rPr lang="en-ID" dirty="0" err="1"/>
            <a:t>Mengumpulkan</a:t>
          </a:r>
          <a:r>
            <a:rPr lang="en-ID" dirty="0"/>
            <a:t> </a:t>
          </a:r>
          <a:r>
            <a:rPr lang="en-ID" dirty="0" err="1"/>
            <a:t>Subyek</a:t>
          </a:r>
          <a:r>
            <a:rPr lang="en-ID" dirty="0"/>
            <a:t> dan </a:t>
          </a:r>
          <a:r>
            <a:rPr lang="en-ID" dirty="0" err="1"/>
            <a:t>memeriksa</a:t>
          </a:r>
          <a:r>
            <a:rPr lang="en-ID" dirty="0"/>
            <a:t> </a:t>
          </a:r>
          <a:r>
            <a:rPr lang="en-ID" dirty="0" err="1"/>
            <a:t>faktor</a:t>
          </a:r>
          <a:r>
            <a:rPr lang="en-ID" dirty="0"/>
            <a:t> </a:t>
          </a:r>
          <a:r>
            <a:rPr lang="en-ID" dirty="0" err="1"/>
            <a:t>risiko</a:t>
          </a:r>
          <a:endParaRPr lang="en-ID" dirty="0"/>
        </a:p>
      </dgm:t>
    </dgm:pt>
    <dgm:pt modelId="{C20923A0-A4D6-4F42-B344-2174DA3F863A}" type="parTrans" cxnId="{19D2053F-A108-46B4-B019-C70D63FE22E5}">
      <dgm:prSet/>
      <dgm:spPr/>
      <dgm:t>
        <a:bodyPr/>
        <a:lstStyle/>
        <a:p>
          <a:endParaRPr lang="en-ID"/>
        </a:p>
      </dgm:t>
    </dgm:pt>
    <dgm:pt modelId="{48490BF7-64B2-4D82-B614-1027FED19011}" type="sibTrans" cxnId="{19D2053F-A108-46B4-B019-C70D63FE22E5}">
      <dgm:prSet/>
      <dgm:spPr/>
      <dgm:t>
        <a:bodyPr/>
        <a:lstStyle/>
        <a:p>
          <a:endParaRPr lang="en-ID"/>
        </a:p>
      </dgm:t>
    </dgm:pt>
    <dgm:pt modelId="{08DD36AF-0E94-4ECA-AFB2-81CD7BED2935}">
      <dgm:prSet phldrT="[Teks]"/>
      <dgm:spPr/>
      <dgm:t>
        <a:bodyPr/>
        <a:lstStyle/>
        <a:p>
          <a:r>
            <a:rPr lang="en-ID" dirty="0" err="1"/>
            <a:t>Membagi</a:t>
          </a:r>
          <a:r>
            <a:rPr lang="en-ID" dirty="0"/>
            <a:t> </a:t>
          </a:r>
          <a:r>
            <a:rPr lang="en-ID" dirty="0" err="1"/>
            <a:t>kelompok</a:t>
          </a:r>
          <a:r>
            <a:rPr lang="en-ID" dirty="0"/>
            <a:t>: </a:t>
          </a:r>
          <a:r>
            <a:rPr lang="en-ID" dirty="0" err="1"/>
            <a:t>Subyek</a:t>
          </a:r>
          <a:r>
            <a:rPr lang="en-ID" dirty="0"/>
            <a:t> yang </a:t>
          </a:r>
          <a:r>
            <a:rPr lang="en-ID" dirty="0" err="1"/>
            <a:t>terpajan</a:t>
          </a:r>
          <a:r>
            <a:rPr lang="en-ID" dirty="0"/>
            <a:t> dan </a:t>
          </a:r>
          <a:r>
            <a:rPr lang="en-ID" dirty="0" err="1"/>
            <a:t>tidak</a:t>
          </a:r>
          <a:r>
            <a:rPr lang="en-ID" dirty="0"/>
            <a:t> </a:t>
          </a:r>
          <a:r>
            <a:rPr lang="en-ID" dirty="0" err="1"/>
            <a:t>terpajan</a:t>
          </a:r>
          <a:endParaRPr lang="en-ID" dirty="0"/>
        </a:p>
      </dgm:t>
    </dgm:pt>
    <dgm:pt modelId="{4938A55E-E8ED-40D9-A3B7-5C0D5C1551AC}" type="parTrans" cxnId="{7EDC1737-FD00-4C68-8820-6867FFE1920C}">
      <dgm:prSet/>
      <dgm:spPr/>
      <dgm:t>
        <a:bodyPr/>
        <a:lstStyle/>
        <a:p>
          <a:endParaRPr lang="en-ID"/>
        </a:p>
      </dgm:t>
    </dgm:pt>
    <dgm:pt modelId="{55F3AFD1-1A2D-450F-98B9-1C817920A85D}" type="sibTrans" cxnId="{7EDC1737-FD00-4C68-8820-6867FFE1920C}">
      <dgm:prSet/>
      <dgm:spPr/>
      <dgm:t>
        <a:bodyPr/>
        <a:lstStyle/>
        <a:p>
          <a:endParaRPr lang="en-ID"/>
        </a:p>
      </dgm:t>
    </dgm:pt>
    <dgm:pt modelId="{09B60830-96A6-4798-8480-24A4C589D1AC}">
      <dgm:prSet phldrT="[Teks]"/>
      <dgm:spPr/>
      <dgm:t>
        <a:bodyPr/>
        <a:lstStyle/>
        <a:p>
          <a:r>
            <a:rPr lang="en-ID" dirty="0" err="1"/>
            <a:t>Pengamatan</a:t>
          </a:r>
          <a:r>
            <a:rPr lang="en-ID" dirty="0"/>
            <a:t> </a:t>
          </a:r>
          <a:r>
            <a:rPr lang="en-ID" dirty="0" err="1"/>
            <a:t>selama</a:t>
          </a:r>
          <a:r>
            <a:rPr lang="en-ID" dirty="0"/>
            <a:t> masa </a:t>
          </a:r>
          <a:r>
            <a:rPr lang="en-ID" dirty="0" err="1"/>
            <a:t>inkubasi</a:t>
          </a:r>
          <a:r>
            <a:rPr lang="en-ID" dirty="0"/>
            <a:t> </a:t>
          </a:r>
          <a:r>
            <a:rPr lang="en-ID" dirty="0" err="1"/>
            <a:t>penyakit</a:t>
          </a:r>
          <a:endParaRPr lang="en-ID" dirty="0"/>
        </a:p>
      </dgm:t>
    </dgm:pt>
    <dgm:pt modelId="{3317A9A7-BE13-49CB-88E3-A89C06542EF4}" type="parTrans" cxnId="{EE783406-A55F-4511-AB76-F6B6FEFDF475}">
      <dgm:prSet/>
      <dgm:spPr/>
      <dgm:t>
        <a:bodyPr/>
        <a:lstStyle/>
        <a:p>
          <a:endParaRPr lang="en-ID"/>
        </a:p>
      </dgm:t>
    </dgm:pt>
    <dgm:pt modelId="{B104B82C-0619-47A1-BC23-B7841BE03BB3}" type="sibTrans" cxnId="{EE783406-A55F-4511-AB76-F6B6FEFDF475}">
      <dgm:prSet/>
      <dgm:spPr/>
      <dgm:t>
        <a:bodyPr/>
        <a:lstStyle/>
        <a:p>
          <a:endParaRPr lang="en-ID"/>
        </a:p>
      </dgm:t>
    </dgm:pt>
    <dgm:pt modelId="{F956D574-D171-4D55-80D7-D35B94E10B4A}">
      <dgm:prSet phldrT="[Teks]"/>
      <dgm:spPr/>
      <dgm:t>
        <a:bodyPr/>
        <a:lstStyle/>
        <a:p>
          <a:r>
            <a:rPr lang="en-ID" dirty="0" err="1"/>
            <a:t>Penilaian</a:t>
          </a:r>
          <a:r>
            <a:rPr lang="en-ID" dirty="0"/>
            <a:t> </a:t>
          </a:r>
          <a:r>
            <a:rPr lang="en-ID" dirty="0" err="1"/>
            <a:t>hasil</a:t>
          </a:r>
          <a:r>
            <a:rPr lang="en-ID" dirty="0"/>
            <a:t> </a:t>
          </a:r>
          <a:r>
            <a:rPr lang="en-ID" dirty="0" err="1"/>
            <a:t>akhir</a:t>
          </a:r>
          <a:r>
            <a:rPr lang="en-ID" dirty="0"/>
            <a:t>: </a:t>
          </a:r>
          <a:r>
            <a:rPr lang="en-ID" dirty="0" err="1"/>
            <a:t>Sakit</a:t>
          </a:r>
          <a:r>
            <a:rPr lang="en-ID" dirty="0"/>
            <a:t> vs </a:t>
          </a:r>
          <a:r>
            <a:rPr lang="en-ID" dirty="0" err="1"/>
            <a:t>Sehat</a:t>
          </a:r>
          <a:endParaRPr lang="en-ID" dirty="0"/>
        </a:p>
      </dgm:t>
    </dgm:pt>
    <dgm:pt modelId="{48595823-D832-40D7-9739-F873DC96B459}" type="parTrans" cxnId="{E07EC941-FB6B-4D55-BADE-B7381D96FF26}">
      <dgm:prSet/>
      <dgm:spPr/>
    </dgm:pt>
    <dgm:pt modelId="{FE1AFEE5-F24A-4292-8776-6652AB09B9CB}" type="sibTrans" cxnId="{E07EC941-FB6B-4D55-BADE-B7381D96FF26}">
      <dgm:prSet/>
      <dgm:spPr/>
    </dgm:pt>
    <dgm:pt modelId="{D20AAAAB-A27E-4233-8A70-E1F30F6B5A7F}" type="pres">
      <dgm:prSet presAssocID="{F5E004DE-D549-4940-9186-39B055FF384B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EC1F35A-BCF5-4DA4-9587-4F68E5AD97E0}" type="pres">
      <dgm:prSet presAssocID="{F956D574-D171-4D55-80D7-D35B94E10B4A}" presName="Accent4" presStyleCnt="0"/>
      <dgm:spPr/>
    </dgm:pt>
    <dgm:pt modelId="{BE686D71-E109-4915-B479-9C4004089FD4}" type="pres">
      <dgm:prSet presAssocID="{F956D574-D171-4D55-80D7-D35B94E10B4A}" presName="Accent" presStyleLbl="node1" presStyleIdx="0" presStyleCnt="4"/>
      <dgm:spPr/>
    </dgm:pt>
    <dgm:pt modelId="{07CB4648-42B2-4F4B-B470-3C4F172532C7}" type="pres">
      <dgm:prSet presAssocID="{F956D574-D171-4D55-80D7-D35B94E10B4A}" presName="ParentBackground4" presStyleCnt="0"/>
      <dgm:spPr/>
    </dgm:pt>
    <dgm:pt modelId="{CF57BCC2-07CF-40B8-8A68-AF19E12CC07B}" type="pres">
      <dgm:prSet presAssocID="{F956D574-D171-4D55-80D7-D35B94E10B4A}" presName="ParentBackground" presStyleLbl="fgAcc1" presStyleIdx="0" presStyleCnt="4"/>
      <dgm:spPr/>
      <dgm:t>
        <a:bodyPr/>
        <a:lstStyle/>
        <a:p>
          <a:endParaRPr lang="en-US"/>
        </a:p>
      </dgm:t>
    </dgm:pt>
    <dgm:pt modelId="{8CBAC64B-9DBA-4C50-AC75-4AD429CF3A24}" type="pres">
      <dgm:prSet presAssocID="{F956D574-D171-4D55-80D7-D35B94E10B4A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55894-83CB-49ED-877C-5FFF3E993BCA}" type="pres">
      <dgm:prSet presAssocID="{09B60830-96A6-4798-8480-24A4C589D1AC}" presName="Accent3" presStyleCnt="0"/>
      <dgm:spPr/>
    </dgm:pt>
    <dgm:pt modelId="{96F6FD9C-F592-457B-B1CD-0D81032617FE}" type="pres">
      <dgm:prSet presAssocID="{09B60830-96A6-4798-8480-24A4C589D1AC}" presName="Accent" presStyleLbl="node1" presStyleIdx="1" presStyleCnt="4"/>
      <dgm:spPr/>
    </dgm:pt>
    <dgm:pt modelId="{097C17DA-8A7F-40E4-84C9-2A612E2C142F}" type="pres">
      <dgm:prSet presAssocID="{09B60830-96A6-4798-8480-24A4C589D1AC}" presName="ParentBackground3" presStyleCnt="0"/>
      <dgm:spPr/>
    </dgm:pt>
    <dgm:pt modelId="{2FD4BA35-242D-4965-BC10-E4E61F7B2B80}" type="pres">
      <dgm:prSet presAssocID="{09B60830-96A6-4798-8480-24A4C589D1AC}" presName="ParentBackground" presStyleLbl="fgAcc1" presStyleIdx="1" presStyleCnt="4"/>
      <dgm:spPr/>
      <dgm:t>
        <a:bodyPr/>
        <a:lstStyle/>
        <a:p>
          <a:endParaRPr lang="en-US"/>
        </a:p>
      </dgm:t>
    </dgm:pt>
    <dgm:pt modelId="{5D479AAA-0993-436F-86B7-1DEFD23152D7}" type="pres">
      <dgm:prSet presAssocID="{09B60830-96A6-4798-8480-24A4C589D1AC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8A0F6-6C65-4B08-8DD8-A6A4BEBB34E8}" type="pres">
      <dgm:prSet presAssocID="{08DD36AF-0E94-4ECA-AFB2-81CD7BED2935}" presName="Accent2" presStyleCnt="0"/>
      <dgm:spPr/>
    </dgm:pt>
    <dgm:pt modelId="{6CA8ECE6-7C81-4BC7-91D8-2F63B22E675D}" type="pres">
      <dgm:prSet presAssocID="{08DD36AF-0E94-4ECA-AFB2-81CD7BED2935}" presName="Accent" presStyleLbl="node1" presStyleIdx="2" presStyleCnt="4"/>
      <dgm:spPr/>
    </dgm:pt>
    <dgm:pt modelId="{0EEB19AF-4F52-43FC-8EF9-BFFBAEF079CA}" type="pres">
      <dgm:prSet presAssocID="{08DD36AF-0E94-4ECA-AFB2-81CD7BED2935}" presName="ParentBackground2" presStyleCnt="0"/>
      <dgm:spPr/>
    </dgm:pt>
    <dgm:pt modelId="{4BD75B23-2FFC-47B6-B5D5-FC0EFB7E6B3F}" type="pres">
      <dgm:prSet presAssocID="{08DD36AF-0E94-4ECA-AFB2-81CD7BED2935}" presName="ParentBackground" presStyleLbl="fgAcc1" presStyleIdx="2" presStyleCnt="4"/>
      <dgm:spPr/>
      <dgm:t>
        <a:bodyPr/>
        <a:lstStyle/>
        <a:p>
          <a:endParaRPr lang="en-US"/>
        </a:p>
      </dgm:t>
    </dgm:pt>
    <dgm:pt modelId="{176393C8-B610-4DCA-8056-5F1BEA6F9D45}" type="pres">
      <dgm:prSet presAssocID="{08DD36AF-0E94-4ECA-AFB2-81CD7BED2935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5FB40-61B5-4EC5-955A-020B775DBEF8}" type="pres">
      <dgm:prSet presAssocID="{E2630A36-EB20-48EE-A8B3-AEFDB9544296}" presName="Accent1" presStyleCnt="0"/>
      <dgm:spPr/>
    </dgm:pt>
    <dgm:pt modelId="{B6E8537F-6A3B-4957-BCD9-F466F30D4099}" type="pres">
      <dgm:prSet presAssocID="{E2630A36-EB20-48EE-A8B3-AEFDB9544296}" presName="Accent" presStyleLbl="node1" presStyleIdx="3" presStyleCnt="4"/>
      <dgm:spPr/>
    </dgm:pt>
    <dgm:pt modelId="{1D93E40B-B08D-4E0A-8927-AB49FAFEE680}" type="pres">
      <dgm:prSet presAssocID="{E2630A36-EB20-48EE-A8B3-AEFDB9544296}" presName="ParentBackground1" presStyleCnt="0"/>
      <dgm:spPr/>
    </dgm:pt>
    <dgm:pt modelId="{EF79C181-869E-42A5-8EC0-CF4CAF7FEB37}" type="pres">
      <dgm:prSet presAssocID="{E2630A36-EB20-48EE-A8B3-AEFDB9544296}" presName="ParentBackground" presStyleLbl="fgAcc1" presStyleIdx="3" presStyleCnt="4"/>
      <dgm:spPr/>
      <dgm:t>
        <a:bodyPr/>
        <a:lstStyle/>
        <a:p>
          <a:endParaRPr lang="en-US"/>
        </a:p>
      </dgm:t>
    </dgm:pt>
    <dgm:pt modelId="{0793E9D9-C277-4073-9F8D-A447D3469B08}" type="pres">
      <dgm:prSet presAssocID="{E2630A36-EB20-48EE-A8B3-AEFDB9544296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D2053F-A108-46B4-B019-C70D63FE22E5}" srcId="{F5E004DE-D549-4940-9186-39B055FF384B}" destId="{E2630A36-EB20-48EE-A8B3-AEFDB9544296}" srcOrd="0" destOrd="0" parTransId="{C20923A0-A4D6-4F42-B344-2174DA3F863A}" sibTransId="{48490BF7-64B2-4D82-B614-1027FED19011}"/>
    <dgm:cxn modelId="{E07EC941-FB6B-4D55-BADE-B7381D96FF26}" srcId="{F5E004DE-D549-4940-9186-39B055FF384B}" destId="{F956D574-D171-4D55-80D7-D35B94E10B4A}" srcOrd="3" destOrd="0" parTransId="{48595823-D832-40D7-9739-F873DC96B459}" sibTransId="{FE1AFEE5-F24A-4292-8776-6652AB09B9CB}"/>
    <dgm:cxn modelId="{7EDC1737-FD00-4C68-8820-6867FFE1920C}" srcId="{F5E004DE-D549-4940-9186-39B055FF384B}" destId="{08DD36AF-0E94-4ECA-AFB2-81CD7BED2935}" srcOrd="1" destOrd="0" parTransId="{4938A55E-E8ED-40D9-A3B7-5C0D5C1551AC}" sibTransId="{55F3AFD1-1A2D-450F-98B9-1C817920A85D}"/>
    <dgm:cxn modelId="{E64CDC60-0B89-4262-AE26-5FAB0F9F33B9}" type="presOf" srcId="{09B60830-96A6-4798-8480-24A4C589D1AC}" destId="{5D479AAA-0993-436F-86B7-1DEFD23152D7}" srcOrd="1" destOrd="0" presId="urn:microsoft.com/office/officeart/2011/layout/CircleProcess"/>
    <dgm:cxn modelId="{798B7D55-3BB0-4AF1-9416-B6F6570235ED}" type="presOf" srcId="{F956D574-D171-4D55-80D7-D35B94E10B4A}" destId="{CF57BCC2-07CF-40B8-8A68-AF19E12CC07B}" srcOrd="0" destOrd="0" presId="urn:microsoft.com/office/officeart/2011/layout/CircleProcess"/>
    <dgm:cxn modelId="{EE783406-A55F-4511-AB76-F6B6FEFDF475}" srcId="{F5E004DE-D549-4940-9186-39B055FF384B}" destId="{09B60830-96A6-4798-8480-24A4C589D1AC}" srcOrd="2" destOrd="0" parTransId="{3317A9A7-BE13-49CB-88E3-A89C06542EF4}" sibTransId="{B104B82C-0619-47A1-BC23-B7841BE03BB3}"/>
    <dgm:cxn modelId="{C4E0FA55-C07F-4C60-A64D-ACD77628A89F}" type="presOf" srcId="{08DD36AF-0E94-4ECA-AFB2-81CD7BED2935}" destId="{4BD75B23-2FFC-47B6-B5D5-FC0EFB7E6B3F}" srcOrd="0" destOrd="0" presId="urn:microsoft.com/office/officeart/2011/layout/CircleProcess"/>
    <dgm:cxn modelId="{0AF33B79-0A0C-4E13-86E3-3FA22BF32F67}" type="presOf" srcId="{E2630A36-EB20-48EE-A8B3-AEFDB9544296}" destId="{0793E9D9-C277-4073-9F8D-A447D3469B08}" srcOrd="1" destOrd="0" presId="urn:microsoft.com/office/officeart/2011/layout/CircleProcess"/>
    <dgm:cxn modelId="{044203F0-D60B-4069-8272-3059474E4AD3}" type="presOf" srcId="{08DD36AF-0E94-4ECA-AFB2-81CD7BED2935}" destId="{176393C8-B610-4DCA-8056-5F1BEA6F9D45}" srcOrd="1" destOrd="0" presId="urn:microsoft.com/office/officeart/2011/layout/CircleProcess"/>
    <dgm:cxn modelId="{721CD5E7-2614-4E9B-B65A-25D0E05FAED0}" type="presOf" srcId="{E2630A36-EB20-48EE-A8B3-AEFDB9544296}" destId="{EF79C181-869E-42A5-8EC0-CF4CAF7FEB37}" srcOrd="0" destOrd="0" presId="urn:microsoft.com/office/officeart/2011/layout/CircleProcess"/>
    <dgm:cxn modelId="{AEE3E6A5-C361-4523-A9B9-E90704E3D9B6}" type="presOf" srcId="{F956D574-D171-4D55-80D7-D35B94E10B4A}" destId="{8CBAC64B-9DBA-4C50-AC75-4AD429CF3A24}" srcOrd="1" destOrd="0" presId="urn:microsoft.com/office/officeart/2011/layout/CircleProcess"/>
    <dgm:cxn modelId="{6B01B1FF-D605-4408-8310-482A396858B6}" type="presOf" srcId="{09B60830-96A6-4798-8480-24A4C589D1AC}" destId="{2FD4BA35-242D-4965-BC10-E4E61F7B2B80}" srcOrd="0" destOrd="0" presId="urn:microsoft.com/office/officeart/2011/layout/CircleProcess"/>
    <dgm:cxn modelId="{7ED904BE-9B3F-4A5D-AC13-31D3036939FF}" type="presOf" srcId="{F5E004DE-D549-4940-9186-39B055FF384B}" destId="{D20AAAAB-A27E-4233-8A70-E1F30F6B5A7F}" srcOrd="0" destOrd="0" presId="urn:microsoft.com/office/officeart/2011/layout/CircleProcess"/>
    <dgm:cxn modelId="{4A5EAEF3-9DB8-4483-A887-4D26CE4CED3E}" type="presParOf" srcId="{D20AAAAB-A27E-4233-8A70-E1F30F6B5A7F}" destId="{3EC1F35A-BCF5-4DA4-9587-4F68E5AD97E0}" srcOrd="0" destOrd="0" presId="urn:microsoft.com/office/officeart/2011/layout/CircleProcess"/>
    <dgm:cxn modelId="{EB714DBB-27DD-4F98-A0FD-8BABF5A8A4EE}" type="presParOf" srcId="{3EC1F35A-BCF5-4DA4-9587-4F68E5AD97E0}" destId="{BE686D71-E109-4915-B479-9C4004089FD4}" srcOrd="0" destOrd="0" presId="urn:microsoft.com/office/officeart/2011/layout/CircleProcess"/>
    <dgm:cxn modelId="{62AD7F84-1C5E-4154-BB9F-F2513763B4B0}" type="presParOf" srcId="{D20AAAAB-A27E-4233-8A70-E1F30F6B5A7F}" destId="{07CB4648-42B2-4F4B-B470-3C4F172532C7}" srcOrd="1" destOrd="0" presId="urn:microsoft.com/office/officeart/2011/layout/CircleProcess"/>
    <dgm:cxn modelId="{5C7ADA1D-5054-4165-B815-63DE20DAF2CB}" type="presParOf" srcId="{07CB4648-42B2-4F4B-B470-3C4F172532C7}" destId="{CF57BCC2-07CF-40B8-8A68-AF19E12CC07B}" srcOrd="0" destOrd="0" presId="urn:microsoft.com/office/officeart/2011/layout/CircleProcess"/>
    <dgm:cxn modelId="{951269CD-5DA6-48B8-B325-C02D8F02EC22}" type="presParOf" srcId="{D20AAAAB-A27E-4233-8A70-E1F30F6B5A7F}" destId="{8CBAC64B-9DBA-4C50-AC75-4AD429CF3A24}" srcOrd="2" destOrd="0" presId="urn:microsoft.com/office/officeart/2011/layout/CircleProcess"/>
    <dgm:cxn modelId="{07CA739F-8EDC-4B4C-AEAA-C29A2B9926D2}" type="presParOf" srcId="{D20AAAAB-A27E-4233-8A70-E1F30F6B5A7F}" destId="{1FF55894-83CB-49ED-877C-5FFF3E993BCA}" srcOrd="3" destOrd="0" presId="urn:microsoft.com/office/officeart/2011/layout/CircleProcess"/>
    <dgm:cxn modelId="{81EBAF16-F463-4DC8-B677-AD3FDEA4441A}" type="presParOf" srcId="{1FF55894-83CB-49ED-877C-5FFF3E993BCA}" destId="{96F6FD9C-F592-457B-B1CD-0D81032617FE}" srcOrd="0" destOrd="0" presId="urn:microsoft.com/office/officeart/2011/layout/CircleProcess"/>
    <dgm:cxn modelId="{46ECB57D-A859-4A16-88EA-CA1EA1220A82}" type="presParOf" srcId="{D20AAAAB-A27E-4233-8A70-E1F30F6B5A7F}" destId="{097C17DA-8A7F-40E4-84C9-2A612E2C142F}" srcOrd="4" destOrd="0" presId="urn:microsoft.com/office/officeart/2011/layout/CircleProcess"/>
    <dgm:cxn modelId="{40B15C50-0B2F-4450-BF53-1F5D7421432B}" type="presParOf" srcId="{097C17DA-8A7F-40E4-84C9-2A612E2C142F}" destId="{2FD4BA35-242D-4965-BC10-E4E61F7B2B80}" srcOrd="0" destOrd="0" presId="urn:microsoft.com/office/officeart/2011/layout/CircleProcess"/>
    <dgm:cxn modelId="{1D86E69C-C57A-4293-83A8-1BBD5A66C446}" type="presParOf" srcId="{D20AAAAB-A27E-4233-8A70-E1F30F6B5A7F}" destId="{5D479AAA-0993-436F-86B7-1DEFD23152D7}" srcOrd="5" destOrd="0" presId="urn:microsoft.com/office/officeart/2011/layout/CircleProcess"/>
    <dgm:cxn modelId="{8F0C8667-259C-45A4-9F0B-4E90B7877E21}" type="presParOf" srcId="{D20AAAAB-A27E-4233-8A70-E1F30F6B5A7F}" destId="{99D8A0F6-6C65-4B08-8DD8-A6A4BEBB34E8}" srcOrd="6" destOrd="0" presId="urn:microsoft.com/office/officeart/2011/layout/CircleProcess"/>
    <dgm:cxn modelId="{14ADF4BE-3CB7-491F-B089-5905ADC5F69F}" type="presParOf" srcId="{99D8A0F6-6C65-4B08-8DD8-A6A4BEBB34E8}" destId="{6CA8ECE6-7C81-4BC7-91D8-2F63B22E675D}" srcOrd="0" destOrd="0" presId="urn:microsoft.com/office/officeart/2011/layout/CircleProcess"/>
    <dgm:cxn modelId="{9469B838-1FCF-42E2-82BD-6CDBC3D4DD8E}" type="presParOf" srcId="{D20AAAAB-A27E-4233-8A70-E1F30F6B5A7F}" destId="{0EEB19AF-4F52-43FC-8EF9-BFFBAEF079CA}" srcOrd="7" destOrd="0" presId="urn:microsoft.com/office/officeart/2011/layout/CircleProcess"/>
    <dgm:cxn modelId="{D8DA56D5-DAE3-4058-96DF-C0E5412366D0}" type="presParOf" srcId="{0EEB19AF-4F52-43FC-8EF9-BFFBAEF079CA}" destId="{4BD75B23-2FFC-47B6-B5D5-FC0EFB7E6B3F}" srcOrd="0" destOrd="0" presId="urn:microsoft.com/office/officeart/2011/layout/CircleProcess"/>
    <dgm:cxn modelId="{2BA2DEB9-96BF-4A85-9836-FE50F9002A6E}" type="presParOf" srcId="{D20AAAAB-A27E-4233-8A70-E1F30F6B5A7F}" destId="{176393C8-B610-4DCA-8056-5F1BEA6F9D45}" srcOrd="8" destOrd="0" presId="urn:microsoft.com/office/officeart/2011/layout/CircleProcess"/>
    <dgm:cxn modelId="{7749D05C-E9BF-4DB4-A5AB-CA9C6A867352}" type="presParOf" srcId="{D20AAAAB-A27E-4233-8A70-E1F30F6B5A7F}" destId="{D515FB40-61B5-4EC5-955A-020B775DBEF8}" srcOrd="9" destOrd="0" presId="urn:microsoft.com/office/officeart/2011/layout/CircleProcess"/>
    <dgm:cxn modelId="{4B163AFA-CAFD-4824-94A8-77798FD92485}" type="presParOf" srcId="{D515FB40-61B5-4EC5-955A-020B775DBEF8}" destId="{B6E8537F-6A3B-4957-BCD9-F466F30D4099}" srcOrd="0" destOrd="0" presId="urn:microsoft.com/office/officeart/2011/layout/CircleProcess"/>
    <dgm:cxn modelId="{1A509A24-B9CA-4A17-90CB-D6853EC8BB8B}" type="presParOf" srcId="{D20AAAAB-A27E-4233-8A70-E1F30F6B5A7F}" destId="{1D93E40B-B08D-4E0A-8927-AB49FAFEE680}" srcOrd="10" destOrd="0" presId="urn:microsoft.com/office/officeart/2011/layout/CircleProcess"/>
    <dgm:cxn modelId="{29B57713-E665-4FD9-83F5-42A8A9CE82CD}" type="presParOf" srcId="{1D93E40B-B08D-4E0A-8927-AB49FAFEE680}" destId="{EF79C181-869E-42A5-8EC0-CF4CAF7FEB37}" srcOrd="0" destOrd="0" presId="urn:microsoft.com/office/officeart/2011/layout/CircleProcess"/>
    <dgm:cxn modelId="{8B40D5D2-D480-4D8E-AA5B-5E84E456ED01}" type="presParOf" srcId="{D20AAAAB-A27E-4233-8A70-E1F30F6B5A7F}" destId="{0793E9D9-C277-4073-9F8D-A447D3469B08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86D71-E109-4915-B479-9C4004089FD4}">
      <dsp:nvSpPr>
        <dsp:cNvPr id="0" name=""/>
        <dsp:cNvSpPr/>
      </dsp:nvSpPr>
      <dsp:spPr>
        <a:xfrm>
          <a:off x="7761539" y="1014384"/>
          <a:ext cx="2322857" cy="232297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7BCC2-07CF-40B8-8A68-AF19E12CC07B}">
      <dsp:nvSpPr>
        <dsp:cNvPr id="0" name=""/>
        <dsp:cNvSpPr/>
      </dsp:nvSpPr>
      <dsp:spPr>
        <a:xfrm>
          <a:off x="7839233" y="1091830"/>
          <a:ext cx="2168465" cy="2168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/>
            <a:t>Penilaian</a:t>
          </a:r>
          <a:r>
            <a:rPr lang="en-ID" sz="1800" kern="1200" dirty="0"/>
            <a:t> </a:t>
          </a:r>
          <a:r>
            <a:rPr lang="en-ID" sz="1800" kern="1200" dirty="0" err="1"/>
            <a:t>hasil</a:t>
          </a:r>
          <a:r>
            <a:rPr lang="en-ID" sz="1800" kern="1200" dirty="0"/>
            <a:t> </a:t>
          </a:r>
          <a:r>
            <a:rPr lang="en-ID" sz="1800" kern="1200" dirty="0" err="1"/>
            <a:t>akhir</a:t>
          </a:r>
          <a:r>
            <a:rPr lang="en-ID" sz="1800" kern="1200" dirty="0"/>
            <a:t>: </a:t>
          </a:r>
          <a:r>
            <a:rPr lang="en-ID" sz="1800" kern="1200" dirty="0" err="1"/>
            <a:t>Sakit</a:t>
          </a:r>
          <a:r>
            <a:rPr lang="en-ID" sz="1800" kern="1200" dirty="0"/>
            <a:t> vs </a:t>
          </a:r>
          <a:r>
            <a:rPr lang="en-ID" sz="1800" kern="1200" dirty="0" err="1"/>
            <a:t>Sehat</a:t>
          </a:r>
          <a:endParaRPr lang="en-ID" sz="1800" kern="1200" dirty="0"/>
        </a:p>
      </dsp:txBody>
      <dsp:txXfrm>
        <a:off x="8149014" y="1401615"/>
        <a:ext cx="1548903" cy="1548514"/>
      </dsp:txXfrm>
    </dsp:sp>
    <dsp:sp modelId="{96F6FD9C-F592-457B-B1CD-0D81032617FE}">
      <dsp:nvSpPr>
        <dsp:cNvPr id="0" name=""/>
        <dsp:cNvSpPr/>
      </dsp:nvSpPr>
      <dsp:spPr>
        <a:xfrm rot="2700000">
          <a:off x="5351007" y="1014221"/>
          <a:ext cx="2322895" cy="2322895"/>
        </a:xfrm>
        <a:prstGeom prst="teardrop">
          <a:avLst>
            <a:gd name="adj" fmla="val 10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4BA35-242D-4965-BC10-E4E61F7B2B80}">
      <dsp:nvSpPr>
        <dsp:cNvPr id="0" name=""/>
        <dsp:cNvSpPr/>
      </dsp:nvSpPr>
      <dsp:spPr>
        <a:xfrm>
          <a:off x="5438681" y="1091830"/>
          <a:ext cx="2168465" cy="2168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/>
            <a:t>Pengamatan</a:t>
          </a:r>
          <a:r>
            <a:rPr lang="en-ID" sz="1800" kern="1200" dirty="0"/>
            <a:t> </a:t>
          </a:r>
          <a:r>
            <a:rPr lang="en-ID" sz="1800" kern="1200" dirty="0" err="1"/>
            <a:t>selama</a:t>
          </a:r>
          <a:r>
            <a:rPr lang="en-ID" sz="1800" kern="1200" dirty="0"/>
            <a:t> masa </a:t>
          </a:r>
          <a:r>
            <a:rPr lang="en-ID" sz="1800" kern="1200" dirty="0" err="1"/>
            <a:t>inkubasi</a:t>
          </a:r>
          <a:r>
            <a:rPr lang="en-ID" sz="1800" kern="1200" dirty="0"/>
            <a:t> </a:t>
          </a:r>
          <a:r>
            <a:rPr lang="en-ID" sz="1800" kern="1200" dirty="0" err="1"/>
            <a:t>penyakit</a:t>
          </a:r>
          <a:endParaRPr lang="en-ID" sz="1800" kern="1200" dirty="0"/>
        </a:p>
      </dsp:txBody>
      <dsp:txXfrm>
        <a:off x="5748462" y="1401615"/>
        <a:ext cx="1548903" cy="1548514"/>
      </dsp:txXfrm>
    </dsp:sp>
    <dsp:sp modelId="{6CA8ECE6-7C81-4BC7-91D8-2F63B22E675D}">
      <dsp:nvSpPr>
        <dsp:cNvPr id="0" name=""/>
        <dsp:cNvSpPr/>
      </dsp:nvSpPr>
      <dsp:spPr>
        <a:xfrm rot="2700000">
          <a:off x="2960417" y="1014221"/>
          <a:ext cx="2322895" cy="2322895"/>
        </a:xfrm>
        <a:prstGeom prst="teardrop">
          <a:avLst>
            <a:gd name="adj" fmla="val 100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75B23-2FFC-47B6-B5D5-FC0EFB7E6B3F}">
      <dsp:nvSpPr>
        <dsp:cNvPr id="0" name=""/>
        <dsp:cNvSpPr/>
      </dsp:nvSpPr>
      <dsp:spPr>
        <a:xfrm>
          <a:off x="3038130" y="1091830"/>
          <a:ext cx="2168465" cy="2168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/>
            <a:t>Membagi</a:t>
          </a:r>
          <a:r>
            <a:rPr lang="en-ID" sz="1800" kern="1200" dirty="0"/>
            <a:t> </a:t>
          </a:r>
          <a:r>
            <a:rPr lang="en-ID" sz="1800" kern="1200" dirty="0" err="1"/>
            <a:t>kelompok</a:t>
          </a:r>
          <a:r>
            <a:rPr lang="en-ID" sz="1800" kern="1200" dirty="0"/>
            <a:t>: </a:t>
          </a:r>
          <a:r>
            <a:rPr lang="en-ID" sz="1800" kern="1200" dirty="0" err="1"/>
            <a:t>Subyek</a:t>
          </a:r>
          <a:r>
            <a:rPr lang="en-ID" sz="1800" kern="1200" dirty="0"/>
            <a:t> yang </a:t>
          </a:r>
          <a:r>
            <a:rPr lang="en-ID" sz="1800" kern="1200" dirty="0" err="1"/>
            <a:t>terpajan</a:t>
          </a:r>
          <a:r>
            <a:rPr lang="en-ID" sz="1800" kern="1200" dirty="0"/>
            <a:t> dan </a:t>
          </a:r>
          <a:r>
            <a:rPr lang="en-ID" sz="1800" kern="1200" dirty="0" err="1"/>
            <a:t>tidak</a:t>
          </a:r>
          <a:r>
            <a:rPr lang="en-ID" sz="1800" kern="1200" dirty="0"/>
            <a:t> </a:t>
          </a:r>
          <a:r>
            <a:rPr lang="en-ID" sz="1800" kern="1200" dirty="0" err="1"/>
            <a:t>terpajan</a:t>
          </a:r>
          <a:endParaRPr lang="en-ID" sz="1800" kern="1200" dirty="0"/>
        </a:p>
      </dsp:txBody>
      <dsp:txXfrm>
        <a:off x="3347911" y="1401615"/>
        <a:ext cx="1548903" cy="1548514"/>
      </dsp:txXfrm>
    </dsp:sp>
    <dsp:sp modelId="{B6E8537F-6A3B-4957-BCD9-F466F30D4099}">
      <dsp:nvSpPr>
        <dsp:cNvPr id="0" name=""/>
        <dsp:cNvSpPr/>
      </dsp:nvSpPr>
      <dsp:spPr>
        <a:xfrm rot="2700000">
          <a:off x="559865" y="1014221"/>
          <a:ext cx="2322895" cy="2322895"/>
        </a:xfrm>
        <a:prstGeom prst="teardrop">
          <a:avLst>
            <a:gd name="adj" fmla="val 1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9C181-869E-42A5-8EC0-CF4CAF7FEB37}">
      <dsp:nvSpPr>
        <dsp:cNvPr id="0" name=""/>
        <dsp:cNvSpPr/>
      </dsp:nvSpPr>
      <dsp:spPr>
        <a:xfrm>
          <a:off x="637578" y="1091830"/>
          <a:ext cx="2168465" cy="2168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/>
            <a:t>Mengumpulkan</a:t>
          </a:r>
          <a:r>
            <a:rPr lang="en-ID" sz="1800" kern="1200" dirty="0"/>
            <a:t> </a:t>
          </a:r>
          <a:r>
            <a:rPr lang="en-ID" sz="1800" kern="1200" dirty="0" err="1"/>
            <a:t>Subyek</a:t>
          </a:r>
          <a:r>
            <a:rPr lang="en-ID" sz="1800" kern="1200" dirty="0"/>
            <a:t> dan </a:t>
          </a:r>
          <a:r>
            <a:rPr lang="en-ID" sz="1800" kern="1200" dirty="0" err="1"/>
            <a:t>memeriksa</a:t>
          </a:r>
          <a:r>
            <a:rPr lang="en-ID" sz="1800" kern="1200" dirty="0"/>
            <a:t> </a:t>
          </a:r>
          <a:r>
            <a:rPr lang="en-ID" sz="1800" kern="1200" dirty="0" err="1"/>
            <a:t>faktor</a:t>
          </a:r>
          <a:r>
            <a:rPr lang="en-ID" sz="1800" kern="1200" dirty="0"/>
            <a:t> </a:t>
          </a:r>
          <a:r>
            <a:rPr lang="en-ID" sz="1800" kern="1200" dirty="0" err="1"/>
            <a:t>risiko</a:t>
          </a:r>
          <a:endParaRPr lang="en-ID" sz="1800" kern="1200" dirty="0"/>
        </a:p>
      </dsp:txBody>
      <dsp:txXfrm>
        <a:off x="947359" y="1401615"/>
        <a:ext cx="1548903" cy="1548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DE18-76FB-4785-A708-CAEE3F6BF79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02B2F-F247-45BC-9A48-8858052A85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A7F9-29A5-4D1C-B890-619EAAD0A83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5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52F-BA22-494F-ACBB-59227D45488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2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8A41-750C-4BCD-97C1-2997529AB4E1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2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9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973" y="1709740"/>
            <a:ext cx="101574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3" y="4589465"/>
            <a:ext cx="101574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7E11-4A96-4DB7-AEF6-8CB0EADFACA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5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972" y="1825625"/>
            <a:ext cx="482982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A419-97B0-417A-974C-C184599933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6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8A92-D51F-4B0A-BBF7-456E3EFC340B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304-9711-4B3D-837E-3DAE6E43B74F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9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5148-7839-49CF-B195-C7EDD522F603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2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C2AB-1DC6-4149-A562-B54EF19EB235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5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FD99-B038-460A-B5EA-077DEB4A0E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1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972" y="365127"/>
            <a:ext cx="10163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825625"/>
            <a:ext cx="10163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1CF04-9406-489C-A1AC-C7EB13DC0D47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24039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9879" r="18448" b="5547"/>
          <a:stretch/>
        </p:blipFill>
        <p:spPr>
          <a:xfrm>
            <a:off x="99164" y="47954"/>
            <a:ext cx="932245" cy="12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56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960" y="477838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 err="1"/>
              <a:t>Uniknya</a:t>
            </a:r>
            <a:r>
              <a:rPr lang="en-US" sz="4000" dirty="0"/>
              <a:t> </a:t>
            </a:r>
            <a:r>
              <a:rPr lang="en-US" sz="4000" dirty="0" err="1"/>
              <a:t>desain</a:t>
            </a:r>
            <a:r>
              <a:rPr lang="en-US" sz="4000" dirty="0"/>
              <a:t> </a:t>
            </a:r>
            <a:r>
              <a:rPr lang="en-US" sz="4000" dirty="0" err="1"/>
              <a:t>penelitian</a:t>
            </a:r>
            <a:r>
              <a:rPr lang="en-US" sz="4000" dirty="0"/>
              <a:t> </a:t>
            </a:r>
          </a:p>
          <a:p>
            <a:r>
              <a:rPr lang="en-US" sz="4000" dirty="0"/>
              <a:t>KOHORT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124200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6939" y="4572000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32004" y="5562600"/>
            <a:ext cx="7315200" cy="5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MASSIVE OPEN ONLINE COURSES (MOOCs)</a:t>
            </a:r>
          </a:p>
        </p:txBody>
      </p:sp>
    </p:spTree>
    <p:extLst>
      <p:ext uri="{BB962C8B-B14F-4D97-AF65-F5344CB8AC3E}">
        <p14:creationId xmlns:p14="http://schemas.microsoft.com/office/powerpoint/2010/main" val="642214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2F61B859-78AB-472F-BCE3-FF5A67B4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caranya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  <a:r>
              <a:rPr lang="en-ID" dirty="0" err="1"/>
              <a:t>Potong</a:t>
            </a:r>
            <a:r>
              <a:rPr lang="en-ID" dirty="0"/>
              <a:t> </a:t>
            </a:r>
            <a:r>
              <a:rPr lang="en-ID" dirty="0" err="1"/>
              <a:t>Lintang</a:t>
            </a:r>
            <a:r>
              <a:rPr lang="en-ID" dirty="0"/>
              <a:t>? </a:t>
            </a:r>
          </a:p>
        </p:txBody>
      </p:sp>
      <p:graphicFrame>
        <p:nvGraphicFramePr>
          <p:cNvPr id="10" name="Tampungan Konten 9">
            <a:extLst>
              <a:ext uri="{FF2B5EF4-FFF2-40B4-BE49-F238E27FC236}">
                <a16:creationId xmlns:a16="http://schemas.microsoft.com/office/drawing/2014/main" xmlns="" id="{61230C43-6C9A-4595-ADFD-15F53578D3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572638"/>
              </p:ext>
            </p:extLst>
          </p:nvPr>
        </p:nvGraphicFramePr>
        <p:xfrm>
          <a:off x="1190625" y="1825625"/>
          <a:ext cx="1016317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271DD654-EA69-4266-BDEA-82408D2D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6A58592E-F5AB-408B-B5DF-079115F6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273D4553-CADA-4642-9AB7-1D1A2354D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25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1D19E418-1D73-4BD0-A867-BD08CD32C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81000"/>
            <a:ext cx="8305800" cy="8953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 err="1">
                <a:latin typeface="+mn-lt"/>
              </a:rPr>
              <a:t>Desain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Studi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Kohort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Prospektif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1267" name="TextBox 7">
            <a:extLst>
              <a:ext uri="{FF2B5EF4-FFF2-40B4-BE49-F238E27FC236}">
                <a16:creationId xmlns:a16="http://schemas.microsoft.com/office/drawing/2014/main" xmlns="" id="{DAB023DF-35F9-4570-A85D-B4DC7D7EB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057" y="1254579"/>
            <a:ext cx="3505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Kasus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Gangguan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Fungsi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Paru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</p:txBody>
      </p:sp>
      <p:sp>
        <p:nvSpPr>
          <p:cNvPr id="11268" name="TextBox 9">
            <a:extLst>
              <a:ext uri="{FF2B5EF4-FFF2-40B4-BE49-F238E27FC236}">
                <a16:creationId xmlns:a16="http://schemas.microsoft.com/office/drawing/2014/main" xmlns="" id="{64DCB5B0-27FE-4835-AF7E-1BF967EAC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657" y="4683579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latin typeface="Constantia" panose="02030602050306030303" pitchFamily="18" charset="0"/>
              </a:rPr>
              <a:t>MASKER -</a:t>
            </a:r>
          </a:p>
        </p:txBody>
      </p:sp>
      <p:sp>
        <p:nvSpPr>
          <p:cNvPr id="11269" name="TextBox 10">
            <a:extLst>
              <a:ext uri="{FF2B5EF4-FFF2-40B4-BE49-F238E27FC236}">
                <a16:creationId xmlns:a16="http://schemas.microsoft.com/office/drawing/2014/main" xmlns="" id="{7523919A-F6F4-469D-BBDC-1AA9E312F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257" y="5140779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Constantia" panose="02030602050306030303" pitchFamily="18" charset="0"/>
              </a:rPr>
              <a:t>Sehat</a:t>
            </a:r>
            <a:endParaRPr lang="en-US" altLang="en-US" sz="3200" dirty="0">
              <a:latin typeface="Constantia" panose="02030602050306030303" pitchFamily="18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F2BCCE58-DAE8-4EEB-BC0C-330BC422F515}"/>
              </a:ext>
            </a:extLst>
          </p:cNvPr>
          <p:cNvCxnSpPr/>
          <p:nvPr/>
        </p:nvCxnSpPr>
        <p:spPr>
          <a:xfrm rot="5400000">
            <a:off x="691922" y="6055830"/>
            <a:ext cx="762000" cy="3175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72ED44E-9E41-458D-A20A-3A3DC4C74B09}"/>
              </a:ext>
            </a:extLst>
          </p:cNvPr>
          <p:cNvSpPr txBox="1"/>
          <p:nvPr/>
        </p:nvSpPr>
        <p:spPr>
          <a:xfrm>
            <a:off x="677182" y="1151452"/>
            <a:ext cx="762000" cy="4524315"/>
          </a:xfrm>
          <a:prstGeom prst="rect">
            <a:avLst/>
          </a:prstGeom>
          <a:noFill/>
          <a:ln w="38100">
            <a:solidFill>
              <a:schemeClr val="tx1"/>
            </a:solidFill>
          </a:ln>
          <a:scene3d>
            <a:camera prst="perspectiveLef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O</a:t>
            </a:r>
          </a:p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U</a:t>
            </a:r>
          </a:p>
          <a:p>
            <a:pPr>
              <a:defRPr/>
            </a:pPr>
            <a:r>
              <a:rPr lang="en-US" sz="3600" b="1" dirty="0"/>
              <a:t>L</a:t>
            </a:r>
          </a:p>
          <a:p>
            <a:pPr>
              <a:defRPr/>
            </a:pPr>
            <a:r>
              <a:rPr lang="en-US" sz="3600" b="1" dirty="0"/>
              <a:t>A</a:t>
            </a:r>
          </a:p>
          <a:p>
            <a:pPr>
              <a:defRPr/>
            </a:pPr>
            <a:r>
              <a:rPr lang="en-US" sz="3600" b="1" dirty="0"/>
              <a:t>S</a:t>
            </a:r>
          </a:p>
          <a:p>
            <a:pPr>
              <a:defRPr/>
            </a:pPr>
            <a:r>
              <a:rPr lang="en-US" sz="3600" b="1" dirty="0"/>
              <a:t>I</a:t>
            </a:r>
          </a:p>
        </p:txBody>
      </p:sp>
      <p:sp>
        <p:nvSpPr>
          <p:cNvPr id="11272" name="TextBox 5">
            <a:extLst>
              <a:ext uri="{FF2B5EF4-FFF2-40B4-BE49-F238E27FC236}">
                <a16:creationId xmlns:a16="http://schemas.microsoft.com/office/drawing/2014/main" xmlns="" id="{33BF04D5-DC2A-4BF4-9CC0-CF1D2E80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5857" y="1864179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latin typeface="Constantia" panose="02030602050306030303" pitchFamily="18" charset="0"/>
              </a:rPr>
              <a:t>MASKER  +</a:t>
            </a:r>
          </a:p>
        </p:txBody>
      </p:sp>
      <p:sp>
        <p:nvSpPr>
          <p:cNvPr id="11273" name="TextBox 7">
            <a:extLst>
              <a:ext uri="{FF2B5EF4-FFF2-40B4-BE49-F238E27FC236}">
                <a16:creationId xmlns:a16="http://schemas.microsoft.com/office/drawing/2014/main" xmlns="" id="{5B01EF81-9883-4DE2-9995-9861744E4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3457" y="3946979"/>
            <a:ext cx="3810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Kasus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Gangguan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Fungsi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Paru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</p:txBody>
      </p:sp>
      <p:sp>
        <p:nvSpPr>
          <p:cNvPr id="11274" name="TextBox 10">
            <a:extLst>
              <a:ext uri="{FF2B5EF4-FFF2-40B4-BE49-F238E27FC236}">
                <a16:creationId xmlns:a16="http://schemas.microsoft.com/office/drawing/2014/main" xmlns="" id="{9664068D-F7A6-4772-8009-006A0B20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857" y="2473779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Constantia" panose="02030602050306030303" pitchFamily="18" charset="0"/>
              </a:rPr>
              <a:t>Sehat</a:t>
            </a:r>
            <a:endParaRPr lang="en-US" altLang="en-US" sz="3200" dirty="0">
              <a:latin typeface="Constantia" panose="02030602050306030303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7EE5F553-87C1-4B73-AF30-C2577E4DB0B1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1439182" y="2434885"/>
            <a:ext cx="1739447" cy="978725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95AC1490-AFAB-4489-9785-074405D6125F}"/>
              </a:ext>
            </a:extLst>
          </p:cNvPr>
          <p:cNvCxnSpPr/>
          <p:nvPr/>
        </p:nvCxnSpPr>
        <p:spPr>
          <a:xfrm>
            <a:off x="1404257" y="3692979"/>
            <a:ext cx="1828800" cy="9144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CF1F7CE8-FC15-4F5A-A793-24A2F5163C87}"/>
              </a:ext>
            </a:extLst>
          </p:cNvPr>
          <p:cNvCxnSpPr>
            <a:stCxn id="11272" idx="3"/>
          </p:cNvCxnSpPr>
          <p:nvPr/>
        </p:nvCxnSpPr>
        <p:spPr>
          <a:xfrm flipV="1">
            <a:off x="5061857" y="1635579"/>
            <a:ext cx="1066800" cy="520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F15645C7-4877-412C-AF71-1D935FBF91D1}"/>
              </a:ext>
            </a:extLst>
          </p:cNvPr>
          <p:cNvCxnSpPr>
            <a:stCxn id="11272" idx="3"/>
          </p:cNvCxnSpPr>
          <p:nvPr/>
        </p:nvCxnSpPr>
        <p:spPr>
          <a:xfrm>
            <a:off x="5061857" y="2156279"/>
            <a:ext cx="914400" cy="393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21834D84-8ED2-4182-9ECA-85176E203263}"/>
              </a:ext>
            </a:extLst>
          </p:cNvPr>
          <p:cNvCxnSpPr/>
          <p:nvPr/>
        </p:nvCxnSpPr>
        <p:spPr>
          <a:xfrm>
            <a:off x="5214257" y="5128079"/>
            <a:ext cx="914400" cy="393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883C88B9-081F-43C5-8B51-C6B0BFBAA61E}"/>
              </a:ext>
            </a:extLst>
          </p:cNvPr>
          <p:cNvCxnSpPr/>
          <p:nvPr/>
        </p:nvCxnSpPr>
        <p:spPr>
          <a:xfrm flipV="1">
            <a:off x="5214257" y="4543879"/>
            <a:ext cx="1066800" cy="520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6C21680A-DF86-4C1B-B02E-5455AC4F8CF4}"/>
              </a:ext>
            </a:extLst>
          </p:cNvPr>
          <p:cNvCxnSpPr/>
          <p:nvPr/>
        </p:nvCxnSpPr>
        <p:spPr>
          <a:xfrm>
            <a:off x="718457" y="6359979"/>
            <a:ext cx="7010400" cy="158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ersegi Panjang: Sudut Lengkung 1">
            <a:extLst>
              <a:ext uri="{FF2B5EF4-FFF2-40B4-BE49-F238E27FC236}">
                <a16:creationId xmlns:a16="http://schemas.microsoft.com/office/drawing/2014/main" xmlns="" id="{159FE8DD-E879-438A-8994-1DE39B5AB3CB}"/>
              </a:ext>
            </a:extLst>
          </p:cNvPr>
          <p:cNvSpPr/>
          <p:nvPr/>
        </p:nvSpPr>
        <p:spPr>
          <a:xfrm>
            <a:off x="7728857" y="5744030"/>
            <a:ext cx="3548743" cy="8953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/>
              <a:t>Masa </a:t>
            </a:r>
            <a:r>
              <a:rPr lang="en-ID" sz="2400" b="1" dirty="0" err="1"/>
              <a:t>Depan</a:t>
            </a:r>
            <a:r>
              <a:rPr lang="en-ID" sz="2400" b="1" dirty="0"/>
              <a:t> (</a:t>
            </a:r>
            <a:r>
              <a:rPr lang="en-ID" sz="2400" b="1" dirty="0" err="1"/>
              <a:t>selama</a:t>
            </a:r>
            <a:r>
              <a:rPr lang="en-ID" sz="2400" b="1" dirty="0"/>
              <a:t> masa </a:t>
            </a:r>
            <a:r>
              <a:rPr lang="en-ID" sz="2400" b="1" dirty="0" err="1"/>
              <a:t>inkubasi</a:t>
            </a:r>
            <a:r>
              <a:rPr lang="en-ID" sz="2400" b="1" dirty="0"/>
              <a:t> </a:t>
            </a:r>
            <a:r>
              <a:rPr lang="en-ID" sz="2400" b="1" dirty="0" err="1"/>
              <a:t>penyakit</a:t>
            </a:r>
            <a:r>
              <a:rPr lang="en-ID" sz="2400" b="1" dirty="0"/>
              <a:t>)</a:t>
            </a:r>
          </a:p>
        </p:txBody>
      </p:sp>
      <p:sp>
        <p:nvSpPr>
          <p:cNvPr id="20" name="Persegi Panjang: Sudut Lengkung 19">
            <a:extLst>
              <a:ext uri="{FF2B5EF4-FFF2-40B4-BE49-F238E27FC236}">
                <a16:creationId xmlns:a16="http://schemas.microsoft.com/office/drawing/2014/main" xmlns="" id="{240FA49F-86B0-4DED-BD15-EE89A84F5201}"/>
              </a:ext>
            </a:extLst>
          </p:cNvPr>
          <p:cNvSpPr/>
          <p:nvPr/>
        </p:nvSpPr>
        <p:spPr>
          <a:xfrm>
            <a:off x="2699657" y="5744030"/>
            <a:ext cx="1478640" cy="8953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err="1"/>
              <a:t>Saat</a:t>
            </a:r>
            <a:r>
              <a:rPr lang="en-ID" sz="2400" b="1" dirty="0"/>
              <a:t> </a:t>
            </a:r>
            <a:r>
              <a:rPr lang="en-ID" sz="2400" b="1" dirty="0" err="1"/>
              <a:t>Ini</a:t>
            </a:r>
            <a:endParaRPr lang="en-ID" sz="2400" b="1" dirty="0"/>
          </a:p>
        </p:txBody>
      </p:sp>
    </p:spTree>
    <p:extLst>
      <p:ext uri="{BB962C8B-B14F-4D97-AF65-F5344CB8AC3E}">
        <p14:creationId xmlns:p14="http://schemas.microsoft.com/office/powerpoint/2010/main" val="1136718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1D19E418-1D73-4BD0-A867-BD08CD32C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81000"/>
            <a:ext cx="8305800" cy="8953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 err="1">
                <a:latin typeface="+mn-lt"/>
              </a:rPr>
              <a:t>Desain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Studi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Kohort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Retrospektif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1267" name="TextBox 7">
            <a:extLst>
              <a:ext uri="{FF2B5EF4-FFF2-40B4-BE49-F238E27FC236}">
                <a16:creationId xmlns:a16="http://schemas.microsoft.com/office/drawing/2014/main" xmlns="" id="{DAB023DF-35F9-4570-A85D-B4DC7D7EB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057" y="1254579"/>
            <a:ext cx="3505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Kasus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Gangguan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Fungsi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Paru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</p:txBody>
      </p:sp>
      <p:sp>
        <p:nvSpPr>
          <p:cNvPr id="11268" name="TextBox 9">
            <a:extLst>
              <a:ext uri="{FF2B5EF4-FFF2-40B4-BE49-F238E27FC236}">
                <a16:creationId xmlns:a16="http://schemas.microsoft.com/office/drawing/2014/main" xmlns="" id="{64DCB5B0-27FE-4835-AF7E-1BF967EAC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657" y="4683579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latin typeface="Constantia" panose="02030602050306030303" pitchFamily="18" charset="0"/>
              </a:rPr>
              <a:t>MASKER -</a:t>
            </a:r>
          </a:p>
        </p:txBody>
      </p:sp>
      <p:sp>
        <p:nvSpPr>
          <p:cNvPr id="11269" name="TextBox 10">
            <a:extLst>
              <a:ext uri="{FF2B5EF4-FFF2-40B4-BE49-F238E27FC236}">
                <a16:creationId xmlns:a16="http://schemas.microsoft.com/office/drawing/2014/main" xmlns="" id="{7523919A-F6F4-469D-BBDC-1AA9E312F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257" y="5140779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Constantia" panose="02030602050306030303" pitchFamily="18" charset="0"/>
              </a:rPr>
              <a:t>Sehat</a:t>
            </a:r>
            <a:endParaRPr lang="en-US" altLang="en-US" sz="3200" dirty="0">
              <a:latin typeface="Constantia" panose="02030602050306030303" pitchFamily="18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F2BCCE58-DAE8-4EEB-BC0C-330BC422F515}"/>
              </a:ext>
            </a:extLst>
          </p:cNvPr>
          <p:cNvCxnSpPr/>
          <p:nvPr/>
        </p:nvCxnSpPr>
        <p:spPr>
          <a:xfrm rot="5400000">
            <a:off x="691922" y="6055830"/>
            <a:ext cx="762000" cy="3175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72ED44E-9E41-458D-A20A-3A3DC4C74B09}"/>
              </a:ext>
            </a:extLst>
          </p:cNvPr>
          <p:cNvSpPr txBox="1"/>
          <p:nvPr/>
        </p:nvSpPr>
        <p:spPr>
          <a:xfrm>
            <a:off x="677182" y="1151452"/>
            <a:ext cx="762000" cy="4524315"/>
          </a:xfrm>
          <a:prstGeom prst="rect">
            <a:avLst/>
          </a:prstGeom>
          <a:noFill/>
          <a:ln w="38100">
            <a:solidFill>
              <a:schemeClr val="tx1"/>
            </a:solidFill>
          </a:ln>
          <a:scene3d>
            <a:camera prst="perspectiveLef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O</a:t>
            </a:r>
          </a:p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U</a:t>
            </a:r>
          </a:p>
          <a:p>
            <a:pPr>
              <a:defRPr/>
            </a:pPr>
            <a:r>
              <a:rPr lang="en-US" sz="3600" b="1" dirty="0"/>
              <a:t>L</a:t>
            </a:r>
          </a:p>
          <a:p>
            <a:pPr>
              <a:defRPr/>
            </a:pPr>
            <a:r>
              <a:rPr lang="en-US" sz="3600" b="1" dirty="0"/>
              <a:t>A</a:t>
            </a:r>
          </a:p>
          <a:p>
            <a:pPr>
              <a:defRPr/>
            </a:pPr>
            <a:r>
              <a:rPr lang="en-US" sz="3600" b="1" dirty="0"/>
              <a:t>S</a:t>
            </a:r>
          </a:p>
          <a:p>
            <a:pPr>
              <a:defRPr/>
            </a:pPr>
            <a:r>
              <a:rPr lang="en-US" sz="3600" b="1" dirty="0"/>
              <a:t>I</a:t>
            </a:r>
          </a:p>
        </p:txBody>
      </p:sp>
      <p:sp>
        <p:nvSpPr>
          <p:cNvPr id="11272" name="TextBox 5">
            <a:extLst>
              <a:ext uri="{FF2B5EF4-FFF2-40B4-BE49-F238E27FC236}">
                <a16:creationId xmlns:a16="http://schemas.microsoft.com/office/drawing/2014/main" xmlns="" id="{33BF04D5-DC2A-4BF4-9CC0-CF1D2E80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5857" y="1864179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latin typeface="Constantia" panose="02030602050306030303" pitchFamily="18" charset="0"/>
              </a:rPr>
              <a:t>MASKER  +</a:t>
            </a:r>
          </a:p>
        </p:txBody>
      </p:sp>
      <p:sp>
        <p:nvSpPr>
          <p:cNvPr id="11273" name="TextBox 7">
            <a:extLst>
              <a:ext uri="{FF2B5EF4-FFF2-40B4-BE49-F238E27FC236}">
                <a16:creationId xmlns:a16="http://schemas.microsoft.com/office/drawing/2014/main" xmlns="" id="{5B01EF81-9883-4DE2-9995-9861744E4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3457" y="3946979"/>
            <a:ext cx="3810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Kasus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Gangguan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Fungsi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Paru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</p:txBody>
      </p:sp>
      <p:sp>
        <p:nvSpPr>
          <p:cNvPr id="11274" name="TextBox 10">
            <a:extLst>
              <a:ext uri="{FF2B5EF4-FFF2-40B4-BE49-F238E27FC236}">
                <a16:creationId xmlns:a16="http://schemas.microsoft.com/office/drawing/2014/main" xmlns="" id="{9664068D-F7A6-4772-8009-006A0B20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857" y="2473779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Constantia" panose="02030602050306030303" pitchFamily="18" charset="0"/>
              </a:rPr>
              <a:t>Sehat</a:t>
            </a:r>
            <a:endParaRPr lang="en-US" altLang="en-US" sz="3200" dirty="0">
              <a:latin typeface="Constantia" panose="02030602050306030303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7EE5F553-87C1-4B73-AF30-C2577E4DB0B1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1439182" y="2434885"/>
            <a:ext cx="1739447" cy="978725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95AC1490-AFAB-4489-9785-074405D6125F}"/>
              </a:ext>
            </a:extLst>
          </p:cNvPr>
          <p:cNvCxnSpPr/>
          <p:nvPr/>
        </p:nvCxnSpPr>
        <p:spPr>
          <a:xfrm>
            <a:off x="1404257" y="3692979"/>
            <a:ext cx="1828800" cy="9144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CF1F7CE8-FC15-4F5A-A793-24A2F5163C87}"/>
              </a:ext>
            </a:extLst>
          </p:cNvPr>
          <p:cNvCxnSpPr>
            <a:stCxn id="11272" idx="3"/>
          </p:cNvCxnSpPr>
          <p:nvPr/>
        </p:nvCxnSpPr>
        <p:spPr>
          <a:xfrm flipV="1">
            <a:off x="5061857" y="1635579"/>
            <a:ext cx="1066800" cy="520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F15645C7-4877-412C-AF71-1D935FBF91D1}"/>
              </a:ext>
            </a:extLst>
          </p:cNvPr>
          <p:cNvCxnSpPr>
            <a:stCxn id="11272" idx="3"/>
          </p:cNvCxnSpPr>
          <p:nvPr/>
        </p:nvCxnSpPr>
        <p:spPr>
          <a:xfrm>
            <a:off x="5061857" y="2156279"/>
            <a:ext cx="914400" cy="393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21834D84-8ED2-4182-9ECA-85176E203263}"/>
              </a:ext>
            </a:extLst>
          </p:cNvPr>
          <p:cNvCxnSpPr/>
          <p:nvPr/>
        </p:nvCxnSpPr>
        <p:spPr>
          <a:xfrm>
            <a:off x="5214257" y="5128079"/>
            <a:ext cx="914400" cy="393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883C88B9-081F-43C5-8B51-C6B0BFBAA61E}"/>
              </a:ext>
            </a:extLst>
          </p:cNvPr>
          <p:cNvCxnSpPr/>
          <p:nvPr/>
        </p:nvCxnSpPr>
        <p:spPr>
          <a:xfrm flipV="1">
            <a:off x="5214257" y="4543879"/>
            <a:ext cx="1066800" cy="520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6C21680A-DF86-4C1B-B02E-5455AC4F8CF4}"/>
              </a:ext>
            </a:extLst>
          </p:cNvPr>
          <p:cNvCxnSpPr/>
          <p:nvPr/>
        </p:nvCxnSpPr>
        <p:spPr>
          <a:xfrm>
            <a:off x="718457" y="6359979"/>
            <a:ext cx="7010400" cy="158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ersegi Panjang: Sudut Lengkung 1">
            <a:extLst>
              <a:ext uri="{FF2B5EF4-FFF2-40B4-BE49-F238E27FC236}">
                <a16:creationId xmlns:a16="http://schemas.microsoft.com/office/drawing/2014/main" xmlns="" id="{159FE8DD-E879-438A-8994-1DE39B5AB3CB}"/>
              </a:ext>
            </a:extLst>
          </p:cNvPr>
          <p:cNvSpPr/>
          <p:nvPr/>
        </p:nvSpPr>
        <p:spPr>
          <a:xfrm>
            <a:off x="7728857" y="5744030"/>
            <a:ext cx="1478639" cy="8953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err="1"/>
              <a:t>Saat</a:t>
            </a:r>
            <a:r>
              <a:rPr lang="en-ID" sz="2400" b="1" dirty="0"/>
              <a:t> </a:t>
            </a:r>
            <a:r>
              <a:rPr lang="en-ID" sz="2400" b="1" dirty="0" err="1"/>
              <a:t>Ini</a:t>
            </a:r>
            <a:endParaRPr lang="en-ID" sz="2400" b="1" dirty="0"/>
          </a:p>
        </p:txBody>
      </p:sp>
      <p:sp>
        <p:nvSpPr>
          <p:cNvPr id="20" name="Persegi Panjang: Sudut Lengkung 19">
            <a:extLst>
              <a:ext uri="{FF2B5EF4-FFF2-40B4-BE49-F238E27FC236}">
                <a16:creationId xmlns:a16="http://schemas.microsoft.com/office/drawing/2014/main" xmlns="" id="{240FA49F-86B0-4DED-BD15-EE89A84F5201}"/>
              </a:ext>
            </a:extLst>
          </p:cNvPr>
          <p:cNvSpPr/>
          <p:nvPr/>
        </p:nvSpPr>
        <p:spPr>
          <a:xfrm>
            <a:off x="1600201" y="5419728"/>
            <a:ext cx="2578096" cy="121965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/>
              <a:t>Masa </a:t>
            </a:r>
            <a:r>
              <a:rPr lang="en-ID" sz="2400" b="1" dirty="0" err="1"/>
              <a:t>Lalu</a:t>
            </a:r>
            <a:r>
              <a:rPr lang="en-ID" sz="2400" b="1" dirty="0"/>
              <a:t> (</a:t>
            </a:r>
            <a:r>
              <a:rPr lang="en-ID" sz="2400" b="1" dirty="0" err="1"/>
              <a:t>mengandalkan</a:t>
            </a:r>
            <a:r>
              <a:rPr lang="en-ID" sz="2400" b="1" dirty="0"/>
              <a:t> </a:t>
            </a:r>
            <a:r>
              <a:rPr lang="en-ID" sz="2400" b="1" dirty="0" err="1"/>
              <a:t>rekam</a:t>
            </a:r>
            <a:r>
              <a:rPr lang="en-ID" sz="2400" b="1" dirty="0"/>
              <a:t> </a:t>
            </a:r>
            <a:r>
              <a:rPr lang="en-ID" sz="2400" b="1" dirty="0" err="1"/>
              <a:t>medis</a:t>
            </a:r>
            <a:r>
              <a:rPr lang="en-ID" sz="2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5536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E088A8A4-33B2-4051-8283-808195F5B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caranya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KOHORT?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ADCCDC65-5484-43C3-86E1-902B9A301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1550987"/>
          </a:xfrm>
        </p:spPr>
        <p:txBody>
          <a:bodyPr>
            <a:normAutofit fontScale="92500" lnSpcReduction="10000"/>
          </a:bodyPr>
          <a:lstStyle/>
          <a:p>
            <a:r>
              <a:rPr lang="en-ID" sz="2800" dirty="0" err="1"/>
              <a:t>Dimulai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mencari</a:t>
            </a:r>
            <a:r>
              <a:rPr lang="en-ID" sz="2800" dirty="0"/>
              <a:t> </a:t>
            </a:r>
            <a:r>
              <a:rPr lang="en-ID" sz="2800" dirty="0" err="1"/>
              <a:t>pekerja</a:t>
            </a:r>
            <a:r>
              <a:rPr lang="en-ID" sz="2800" dirty="0"/>
              <a:t> yang </a:t>
            </a:r>
            <a:r>
              <a:rPr lang="en-ID" sz="2800" dirty="0" err="1"/>
              <a:t>patuh</a:t>
            </a:r>
            <a:r>
              <a:rPr lang="en-ID" sz="2800" dirty="0"/>
              <a:t> vs </a:t>
            </a:r>
            <a:r>
              <a:rPr lang="en-ID" sz="2800" dirty="0" err="1"/>
              <a:t>tidak</a:t>
            </a:r>
            <a:r>
              <a:rPr lang="en-ID" sz="2800" dirty="0"/>
              <a:t> </a:t>
            </a:r>
            <a:r>
              <a:rPr lang="en-ID" sz="2800" dirty="0" err="1"/>
              <a:t>patuh</a:t>
            </a:r>
            <a:r>
              <a:rPr lang="en-ID" sz="2800" dirty="0"/>
              <a:t> </a:t>
            </a:r>
            <a:r>
              <a:rPr lang="en-ID" sz="2800" dirty="0" err="1"/>
              <a:t>menggunakan</a:t>
            </a:r>
            <a:r>
              <a:rPr lang="en-ID" sz="2800" dirty="0"/>
              <a:t> masker (TAPI SEHAT) </a:t>
            </a:r>
            <a:r>
              <a:rPr lang="en-ID" sz="2800" dirty="0" err="1"/>
              <a:t>kemudian</a:t>
            </a:r>
            <a:r>
              <a:rPr lang="en-ID" sz="2800" dirty="0"/>
              <a:t> </a:t>
            </a:r>
            <a:r>
              <a:rPr lang="en-ID" sz="2800" dirty="0" err="1"/>
              <a:t>diikuti</a:t>
            </a:r>
            <a:r>
              <a:rPr lang="en-ID" sz="2800" dirty="0"/>
              <a:t> </a:t>
            </a:r>
            <a:r>
              <a:rPr lang="en-ID" sz="2800" dirty="0" err="1"/>
              <a:t>selama</a:t>
            </a:r>
            <a:r>
              <a:rPr lang="en-ID" sz="2800" dirty="0"/>
              <a:t> masa </a:t>
            </a:r>
            <a:r>
              <a:rPr lang="en-ID" sz="2800" dirty="0" err="1"/>
              <a:t>inkubasi</a:t>
            </a:r>
            <a:r>
              <a:rPr lang="en-ID" sz="2800" dirty="0"/>
              <a:t> </a:t>
            </a:r>
            <a:r>
              <a:rPr lang="en-ID" sz="2800" dirty="0" err="1"/>
              <a:t>bisa</a:t>
            </a:r>
            <a:r>
              <a:rPr lang="en-ID" sz="2800" dirty="0"/>
              <a:t> </a:t>
            </a:r>
            <a:r>
              <a:rPr lang="en-ID" sz="2800" dirty="0" err="1"/>
              <a:t>terkena</a:t>
            </a:r>
            <a:r>
              <a:rPr lang="en-ID" sz="2800" dirty="0"/>
              <a:t> </a:t>
            </a:r>
            <a:r>
              <a:rPr lang="en-ID" sz="2800" dirty="0" err="1"/>
              <a:t>gangguan</a:t>
            </a:r>
            <a:r>
              <a:rPr lang="en-ID" sz="2800" dirty="0"/>
              <a:t> </a:t>
            </a:r>
            <a:r>
              <a:rPr lang="en-ID" sz="2800" dirty="0" err="1"/>
              <a:t>fungsi</a:t>
            </a:r>
            <a:r>
              <a:rPr lang="en-ID" sz="2800" dirty="0"/>
              <a:t> </a:t>
            </a:r>
            <a:r>
              <a:rPr lang="en-ID" sz="2800" dirty="0" err="1"/>
              <a:t>paru</a:t>
            </a:r>
            <a:r>
              <a:rPr lang="en-ID" sz="2800" dirty="0"/>
              <a:t>  </a:t>
            </a:r>
          </a:p>
          <a:p>
            <a:r>
              <a:rPr lang="en-ID" sz="2800" dirty="0" err="1"/>
              <a:t>Pengukuran</a:t>
            </a:r>
            <a:r>
              <a:rPr lang="en-ID" sz="2800" dirty="0"/>
              <a:t> </a:t>
            </a:r>
            <a:r>
              <a:rPr lang="en-ID" sz="2800" dirty="0" err="1"/>
              <a:t>kekuatan</a:t>
            </a:r>
            <a:r>
              <a:rPr lang="en-ID" sz="2800" dirty="0"/>
              <a:t> </a:t>
            </a:r>
            <a:r>
              <a:rPr lang="en-ID" sz="2800" dirty="0" err="1"/>
              <a:t>hubungan</a:t>
            </a:r>
            <a:r>
              <a:rPr lang="en-ID" sz="2800" dirty="0"/>
              <a:t> </a:t>
            </a:r>
            <a:r>
              <a:rPr lang="en-ID" sz="2800" dirty="0" err="1"/>
              <a:t>menggunakan</a:t>
            </a:r>
            <a:r>
              <a:rPr lang="en-ID" sz="2800" dirty="0"/>
              <a:t> </a:t>
            </a:r>
            <a:r>
              <a:rPr lang="en-ID" sz="2800" dirty="0" err="1"/>
              <a:t>Relatif</a:t>
            </a:r>
            <a:r>
              <a:rPr lang="en-ID" sz="2800" dirty="0"/>
              <a:t> Risk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E407219A-1E54-4FC9-AB85-704172CC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3DE92B48-EA23-439D-B235-55AD775E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61630349-7E00-4A36-8C7E-7BD88B9A8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xmlns="" id="{864DC6E6-2610-4011-B6F5-C144E0DF7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620196"/>
              </p:ext>
            </p:extLst>
          </p:nvPr>
        </p:nvGraphicFramePr>
        <p:xfrm>
          <a:off x="838200" y="3043465"/>
          <a:ext cx="9122228" cy="20886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80557">
                  <a:extLst>
                    <a:ext uri="{9D8B030D-6E8A-4147-A177-3AD203B41FA5}">
                      <a16:colId xmlns:a16="http://schemas.microsoft.com/office/drawing/2014/main" xmlns="" val="1571513872"/>
                    </a:ext>
                  </a:extLst>
                </a:gridCol>
                <a:gridCol w="2280557">
                  <a:extLst>
                    <a:ext uri="{9D8B030D-6E8A-4147-A177-3AD203B41FA5}">
                      <a16:colId xmlns:a16="http://schemas.microsoft.com/office/drawing/2014/main" xmlns="" val="2054388941"/>
                    </a:ext>
                  </a:extLst>
                </a:gridCol>
                <a:gridCol w="2280557">
                  <a:extLst>
                    <a:ext uri="{9D8B030D-6E8A-4147-A177-3AD203B41FA5}">
                      <a16:colId xmlns:a16="http://schemas.microsoft.com/office/drawing/2014/main" xmlns="" val="1098230941"/>
                    </a:ext>
                  </a:extLst>
                </a:gridCol>
                <a:gridCol w="2280557">
                  <a:extLst>
                    <a:ext uri="{9D8B030D-6E8A-4147-A177-3AD203B41FA5}">
                      <a16:colId xmlns:a16="http://schemas.microsoft.com/office/drawing/2014/main" xmlns="" val="524605828"/>
                    </a:ext>
                  </a:extLst>
                </a:gridCol>
              </a:tblGrid>
              <a:tr h="440319">
                <a:tc rowSpan="2" gridSpan="2">
                  <a:txBody>
                    <a:bodyPr/>
                    <a:lstStyle/>
                    <a:p>
                      <a:endParaRPr lang="en-ID" sz="1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D" sz="1800" b="1" dirty="0" err="1"/>
                        <a:t>Gangguan</a:t>
                      </a:r>
                      <a:r>
                        <a:rPr lang="en-ID" sz="1800" b="1" dirty="0"/>
                        <a:t> </a:t>
                      </a:r>
                      <a:r>
                        <a:rPr lang="en-ID" sz="1800" b="1" dirty="0" err="1"/>
                        <a:t>Pernafasan</a:t>
                      </a:r>
                      <a:endParaRPr lang="en-ID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0382648"/>
                  </a:ext>
                </a:extLst>
              </a:tr>
              <a:tr h="549458">
                <a:tc gridSpan="2"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b="1" dirty="0" err="1"/>
                        <a:t>Ya</a:t>
                      </a:r>
                      <a:r>
                        <a:rPr lang="en-ID" sz="18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b="1" dirty="0" err="1"/>
                        <a:t>Tidak</a:t>
                      </a:r>
                      <a:endParaRPr lang="en-ID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0332308"/>
                  </a:ext>
                </a:extLst>
              </a:tr>
              <a:tr h="549458">
                <a:tc rowSpan="2">
                  <a:txBody>
                    <a:bodyPr/>
                    <a:lstStyle/>
                    <a:p>
                      <a:r>
                        <a:rPr lang="en-ID" sz="1800" b="1" dirty="0" err="1"/>
                        <a:t>Kepatuhan</a:t>
                      </a:r>
                      <a:r>
                        <a:rPr lang="en-ID" sz="1800" b="1" dirty="0"/>
                        <a:t> </a:t>
                      </a:r>
                      <a:r>
                        <a:rPr lang="en-ID" sz="1800" b="1" dirty="0" err="1"/>
                        <a:t>menggunakan</a:t>
                      </a:r>
                      <a:r>
                        <a:rPr lang="en-ID" sz="1800" b="1" dirty="0"/>
                        <a:t> Masker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dirty="0" err="1"/>
                        <a:t>Kurang</a:t>
                      </a:r>
                      <a:r>
                        <a:rPr lang="en-ID" sz="1800" b="1" dirty="0"/>
                        <a:t> </a:t>
                      </a:r>
                      <a:r>
                        <a:rPr lang="en-ID" sz="1800" b="1" dirty="0" err="1"/>
                        <a:t>baik</a:t>
                      </a:r>
                      <a:endParaRPr lang="en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0778555"/>
                  </a:ext>
                </a:extLst>
              </a:tr>
              <a:tr h="549458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dirty="0" err="1"/>
                        <a:t>Baik</a:t>
                      </a:r>
                      <a:r>
                        <a:rPr lang="en-ID" sz="18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4339704"/>
                  </a:ext>
                </a:extLst>
              </a:tr>
            </a:tbl>
          </a:graphicData>
        </a:graphic>
      </p:graphicFrame>
      <p:sp>
        <p:nvSpPr>
          <p:cNvPr id="9" name="Tampungan Konten 2">
            <a:extLst>
              <a:ext uri="{FF2B5EF4-FFF2-40B4-BE49-F238E27FC236}">
                <a16:creationId xmlns:a16="http://schemas.microsoft.com/office/drawing/2014/main" xmlns="" id="{2EACA7CF-A738-426E-8266-938BB51CA43D}"/>
              </a:ext>
            </a:extLst>
          </p:cNvPr>
          <p:cNvSpPr txBox="1">
            <a:spLocks/>
          </p:cNvSpPr>
          <p:nvPr/>
        </p:nvSpPr>
        <p:spPr>
          <a:xfrm>
            <a:off x="838200" y="5450113"/>
            <a:ext cx="10515600" cy="10536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dirty="0"/>
              <a:t>Odd Ratio = (50:100) / (25/100) = 2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risiko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gangguan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pernafasan</a:t>
            </a:r>
            <a:r>
              <a:rPr lang="en-ID" dirty="0">
                <a:sym typeface="Wingdings" panose="05000000000000000000" pitchFamily="2" charset="2"/>
              </a:rPr>
              <a:t> 2 kali </a:t>
            </a:r>
            <a:r>
              <a:rPr lang="en-ID" dirty="0" err="1">
                <a:sym typeface="Wingdings" panose="05000000000000000000" pitchFamily="2" charset="2"/>
              </a:rPr>
              <a:t>lebih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besar</a:t>
            </a:r>
            <a:r>
              <a:rPr lang="en-ID" dirty="0">
                <a:sym typeface="Wingdings" panose="05000000000000000000" pitchFamily="2" charset="2"/>
              </a:rPr>
              <a:t> pada </a:t>
            </a:r>
            <a:r>
              <a:rPr lang="en-ID" dirty="0" err="1">
                <a:sym typeface="Wingdings" panose="05000000000000000000" pitchFamily="2" charset="2"/>
              </a:rPr>
              <a:t>pekerja</a:t>
            </a:r>
            <a:r>
              <a:rPr lang="en-ID" dirty="0">
                <a:sym typeface="Wingdings" panose="05000000000000000000" pitchFamily="2" charset="2"/>
              </a:rPr>
              <a:t> yang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patuh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menggunakan</a:t>
            </a:r>
            <a:r>
              <a:rPr lang="en-ID" dirty="0">
                <a:sym typeface="Wingdings" panose="05000000000000000000" pitchFamily="2" charset="2"/>
              </a:rPr>
              <a:t> masker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51590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2BFF7EA6-80BC-4F33-9525-5E78DDD4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7" name="Tampungan Konten 6">
            <a:extLst>
              <a:ext uri="{FF2B5EF4-FFF2-40B4-BE49-F238E27FC236}">
                <a16:creationId xmlns:a16="http://schemas.microsoft.com/office/drawing/2014/main" xmlns="" id="{12FA4DBA-5091-4956-8F0D-84AD89EAE3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614" y="228599"/>
            <a:ext cx="8857985" cy="6284119"/>
          </a:xfrm>
          <a:prstGeom prst="rect">
            <a:avLst/>
          </a:prstGeom>
        </p:spPr>
      </p:pic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C216A2F3-727A-4EE6-A462-617C4A64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64FB70BF-8483-40F2-B638-60401227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25EE5A43-049C-4B6C-93F3-297F9B38A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Persegi Panjang 7">
            <a:extLst>
              <a:ext uri="{FF2B5EF4-FFF2-40B4-BE49-F238E27FC236}">
                <a16:creationId xmlns:a16="http://schemas.microsoft.com/office/drawing/2014/main" xmlns="" id="{D478F523-41D8-44AF-A73D-18809363B816}"/>
              </a:ext>
            </a:extLst>
          </p:cNvPr>
          <p:cNvSpPr/>
          <p:nvPr/>
        </p:nvSpPr>
        <p:spPr>
          <a:xfrm>
            <a:off x="9372599" y="5351575"/>
            <a:ext cx="259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200" dirty="0"/>
              <a:t>Setia MS. Methodology Series Module 1: Cohort Studies. Indian J Dermatol. 2016 Jan-Feb;61(1):21-5. </a:t>
            </a:r>
            <a:r>
              <a:rPr lang="en-ID" sz="1200" dirty="0" err="1"/>
              <a:t>doi</a:t>
            </a:r>
            <a:r>
              <a:rPr lang="en-ID" sz="1200" dirty="0"/>
              <a:t>: 10.4103/0019-5154.174011. PMID: 26955090; PMCID: PMC4763690.</a:t>
            </a:r>
          </a:p>
        </p:txBody>
      </p:sp>
    </p:spTree>
    <p:extLst>
      <p:ext uri="{BB962C8B-B14F-4D97-AF65-F5344CB8AC3E}">
        <p14:creationId xmlns:p14="http://schemas.microsoft.com/office/powerpoint/2010/main" val="2676852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0812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C533D-FAC5-44EA-87A4-0B53D368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FF7AE2-4CED-4678-B81A-30125D93D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Uniknya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KOHORT</a:t>
            </a:r>
          </a:p>
          <a:p>
            <a:pPr lvl="1"/>
            <a:r>
              <a:rPr lang="en-US" dirty="0" err="1"/>
              <a:t>Apa</a:t>
            </a:r>
            <a:r>
              <a:rPr lang="en-US" dirty="0"/>
              <a:t> ?</a:t>
            </a:r>
          </a:p>
          <a:p>
            <a:pPr lvl="1"/>
            <a:r>
              <a:rPr lang="en-US" dirty="0"/>
              <a:t>Kapan ?</a:t>
            </a:r>
          </a:p>
          <a:p>
            <a:pPr lvl="1"/>
            <a:r>
              <a:rPr lang="en-US" dirty="0" err="1"/>
              <a:t>Mengapa</a:t>
            </a:r>
            <a:r>
              <a:rPr lang="en-US" dirty="0"/>
              <a:t> ?</a:t>
            </a:r>
          </a:p>
          <a:p>
            <a:pPr lvl="1"/>
            <a:r>
              <a:rPr lang="en-US" dirty="0" err="1"/>
              <a:t>Bagaimana</a:t>
            </a:r>
            <a:r>
              <a:rPr lang="en-US" dirty="0"/>
              <a:t> ?</a:t>
            </a:r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813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20"/>
    </mc:Choice>
    <mc:Fallback xmlns="">
      <p:transition spd="slow" advTm="2362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87086EF8-2391-4B2B-9334-D8012D50B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6A6F2627-D797-4C9C-9413-C7443F9D0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Di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tambang</a:t>
            </a:r>
            <a:r>
              <a:rPr lang="en-ID" dirty="0"/>
              <a:t>,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yang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pernafasan</a:t>
            </a:r>
            <a:r>
              <a:rPr lang="en-ID" dirty="0"/>
              <a:t>. Perusahaan </a:t>
            </a:r>
            <a:r>
              <a:rPr lang="en-ID" dirty="0" err="1"/>
              <a:t>mencurigai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masker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. </a:t>
            </a:r>
          </a:p>
          <a:p>
            <a:r>
              <a:rPr lang="en-ID" dirty="0" err="1"/>
              <a:t>Disamping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lain yang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pernafasan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lama </a:t>
            </a:r>
            <a:r>
              <a:rPr lang="en-ID" dirty="0" err="1"/>
              <a:t>pegawai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di </a:t>
            </a:r>
            <a:r>
              <a:rPr lang="en-ID" dirty="0" err="1"/>
              <a:t>tambang</a:t>
            </a:r>
            <a:r>
              <a:rPr lang="en-ID" dirty="0"/>
              <a:t>, </a:t>
            </a:r>
            <a:r>
              <a:rPr lang="en-ID" dirty="0" err="1"/>
              <a:t>kebiasaan</a:t>
            </a:r>
            <a:r>
              <a:rPr lang="en-ID" dirty="0"/>
              <a:t> </a:t>
            </a:r>
            <a:r>
              <a:rPr lang="en-ID" dirty="0" err="1"/>
              <a:t>merokok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komorbid</a:t>
            </a:r>
            <a:r>
              <a:rPr lang="en-ID" dirty="0"/>
              <a:t>  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D8998183-1421-4E57-992F-2D12FE9AF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143E80F5-F576-4714-B3B1-2A2E8BB7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3E6BC1B7-1BE6-448E-B1BF-F7DBB8FA8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5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>
            <a:extLst>
              <a:ext uri="{FF2B5EF4-FFF2-40B4-BE49-F238E27FC236}">
                <a16:creationId xmlns:a16="http://schemas.microsoft.com/office/drawing/2014/main" xmlns="" id="{FA02768D-9B27-4E34-8589-9C1D9C137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57200"/>
            <a:ext cx="9144000" cy="838200"/>
          </a:xfrm>
        </p:spPr>
        <p:txBody>
          <a:bodyPr/>
          <a:lstStyle/>
          <a:p>
            <a:pPr algn="ctr">
              <a:defRPr/>
            </a:pPr>
            <a:r>
              <a:rPr lang="en-ID" sz="5400" dirty="0" err="1"/>
              <a:t>Apa</a:t>
            </a:r>
            <a:r>
              <a:rPr lang="en-ID" sz="5400" dirty="0"/>
              <a:t> </a:t>
            </a:r>
            <a:r>
              <a:rPr lang="en-ID" sz="5400" dirty="0" err="1"/>
              <a:t>itu</a:t>
            </a:r>
            <a:r>
              <a:rPr lang="en-ID" sz="5400" dirty="0"/>
              <a:t> </a:t>
            </a:r>
            <a:r>
              <a:rPr lang="en-ID" sz="5400" dirty="0" err="1"/>
              <a:t>desain</a:t>
            </a:r>
            <a:r>
              <a:rPr lang="en-ID" sz="5400" dirty="0"/>
              <a:t> </a:t>
            </a:r>
            <a:r>
              <a:rPr lang="en-ID" sz="5400" dirty="0" err="1"/>
              <a:t>Kohort</a:t>
            </a:r>
            <a:r>
              <a:rPr lang="en-ID" sz="5400" dirty="0"/>
              <a:t>? </a:t>
            </a:r>
            <a:endParaRPr lang="en-US" sz="5400" dirty="0">
              <a:latin typeface="Bodoni MT Black" pitchFamily="18" charset="0"/>
            </a:endParaRPr>
          </a:p>
        </p:txBody>
      </p:sp>
      <p:sp>
        <p:nvSpPr>
          <p:cNvPr id="10243" name="Content Placeholder 5">
            <a:extLst>
              <a:ext uri="{FF2B5EF4-FFF2-40B4-BE49-F238E27FC236}">
                <a16:creationId xmlns:a16="http://schemas.microsoft.com/office/drawing/2014/main" xmlns="" id="{478C9CB3-74E2-4CFB-85BC-260AA321B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05000" y="1447800"/>
            <a:ext cx="83820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Mulai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orang </a:t>
            </a:r>
            <a:r>
              <a:rPr lang="en-US" altLang="en-US" dirty="0" err="1"/>
              <a:t>sehat</a:t>
            </a:r>
            <a:r>
              <a:rPr lang="en-US" altLang="en-US" dirty="0"/>
              <a:t> yang </a:t>
            </a:r>
            <a:r>
              <a:rPr lang="en-US" altLang="en-US" dirty="0" err="1"/>
              <a:t>diikuti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lama</a:t>
            </a:r>
            <a:endParaRPr lang="id-ID" altLang="en-US" dirty="0"/>
          </a:p>
          <a:p>
            <a:pPr eaLnBrk="1" hangingPunct="1"/>
            <a:r>
              <a:rPr lang="en-US" altLang="en-US" dirty="0" err="1"/>
              <a:t>Mengumpulkan</a:t>
            </a:r>
            <a:r>
              <a:rPr lang="en-US" altLang="en-US" dirty="0"/>
              <a:t> </a:t>
            </a:r>
            <a:r>
              <a:rPr lang="en-US" altLang="en-US" dirty="0" err="1"/>
              <a:t>pajanan</a:t>
            </a:r>
            <a:r>
              <a:rPr lang="en-US" altLang="en-US" dirty="0"/>
              <a:t> yang </a:t>
            </a:r>
            <a:r>
              <a:rPr lang="en-US" altLang="en-US" dirty="0" err="1"/>
              <a:t>didapat</a:t>
            </a:r>
            <a:r>
              <a:rPr lang="en-US" altLang="en-US" dirty="0"/>
              <a:t> di </a:t>
            </a:r>
            <a:r>
              <a:rPr lang="en-US" altLang="en-US" dirty="0" err="1"/>
              <a:t>awal</a:t>
            </a:r>
            <a:r>
              <a:rPr lang="en-US" altLang="en-US" dirty="0"/>
              <a:t>  </a:t>
            </a:r>
            <a:r>
              <a:rPr lang="en-US" altLang="en-US" dirty="0" err="1"/>
              <a:t>penelitian</a:t>
            </a:r>
            <a:r>
              <a:rPr lang="en-US" altLang="en-US" dirty="0"/>
              <a:t> </a:t>
            </a:r>
            <a:endParaRPr lang="id-ID" altLang="en-US" dirty="0"/>
          </a:p>
          <a:p>
            <a:pPr eaLnBrk="1" hangingPunct="1"/>
            <a:r>
              <a:rPr lang="en-US" altLang="en-US" dirty="0" err="1"/>
              <a:t>Membandingkan</a:t>
            </a:r>
            <a:r>
              <a:rPr lang="en-US" altLang="en-US" dirty="0"/>
              <a:t>  </a:t>
            </a:r>
            <a:r>
              <a:rPr lang="en-US" altLang="en-US" dirty="0" err="1"/>
              <a:t>jumlah</a:t>
            </a:r>
            <a:r>
              <a:rPr lang="en-US" altLang="en-US" dirty="0"/>
              <a:t> yang </a:t>
            </a:r>
            <a:r>
              <a:rPr lang="en-US" altLang="en-US" dirty="0" err="1"/>
              <a:t>sakit</a:t>
            </a:r>
            <a:r>
              <a:rPr lang="en-US" altLang="en-US" dirty="0"/>
              <a:t> </a:t>
            </a:r>
            <a:r>
              <a:rPr lang="en-US" altLang="en-US" dirty="0" err="1"/>
              <a:t>antara</a:t>
            </a:r>
            <a:r>
              <a:rPr lang="en-US" altLang="en-US" dirty="0"/>
              <a:t> yang </a:t>
            </a:r>
            <a:r>
              <a:rPr lang="en-US" altLang="en-US" dirty="0" err="1"/>
              <a:t>terpajan</a:t>
            </a:r>
            <a:r>
              <a:rPr lang="en-US" altLang="en-US" dirty="0"/>
              <a:t> &amp; </a:t>
            </a:r>
            <a:r>
              <a:rPr lang="en-US" altLang="en-US" dirty="0" err="1"/>
              <a:t>tdk</a:t>
            </a:r>
            <a:r>
              <a:rPr lang="en-US" altLang="en-US" dirty="0"/>
              <a:t> </a:t>
            </a:r>
            <a:r>
              <a:rPr lang="en-US" altLang="en-US" dirty="0" err="1"/>
              <a:t>terpajan</a:t>
            </a:r>
            <a:r>
              <a:rPr lang="en-US" altLang="en-US" dirty="0"/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1D19E418-1D73-4BD0-A867-BD08CD32C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81000"/>
            <a:ext cx="8305800" cy="895350"/>
          </a:xfrm>
        </p:spPr>
        <p:txBody>
          <a:bodyPr/>
          <a:lstStyle/>
          <a:p>
            <a:pPr algn="ctr">
              <a:defRPr/>
            </a:pPr>
            <a:r>
              <a:rPr lang="en-US" dirty="0" err="1">
                <a:latin typeface="+mn-lt"/>
              </a:rPr>
              <a:t>Desain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Studi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Kohor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1267" name="TextBox 7">
            <a:extLst>
              <a:ext uri="{FF2B5EF4-FFF2-40B4-BE49-F238E27FC236}">
                <a16:creationId xmlns:a16="http://schemas.microsoft.com/office/drawing/2014/main" xmlns="" id="{DAB023DF-35F9-4570-A85D-B4DC7D7EB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295400"/>
            <a:ext cx="137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C000"/>
                </a:solidFill>
                <a:latin typeface="Constantia" panose="02030602050306030303" pitchFamily="18" charset="0"/>
              </a:rPr>
              <a:t>Kasus</a:t>
            </a:r>
          </a:p>
        </p:txBody>
      </p:sp>
      <p:sp>
        <p:nvSpPr>
          <p:cNvPr id="11268" name="TextBox 9">
            <a:extLst>
              <a:ext uri="{FF2B5EF4-FFF2-40B4-BE49-F238E27FC236}">
                <a16:creationId xmlns:a16="http://schemas.microsoft.com/office/drawing/2014/main" xmlns="" id="{64DCB5B0-27FE-4835-AF7E-1BF967EAC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724400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Constantia" panose="02030602050306030303" pitchFamily="18" charset="0"/>
              </a:rPr>
              <a:t>Pajanan -</a:t>
            </a:r>
          </a:p>
        </p:txBody>
      </p:sp>
      <p:sp>
        <p:nvSpPr>
          <p:cNvPr id="11269" name="TextBox 10">
            <a:extLst>
              <a:ext uri="{FF2B5EF4-FFF2-40B4-BE49-F238E27FC236}">
                <a16:creationId xmlns:a16="http://schemas.microsoft.com/office/drawing/2014/main" xmlns="" id="{7523919A-F6F4-469D-BBDC-1AA9E312F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5181600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Constantia" panose="02030602050306030303" pitchFamily="18" charset="0"/>
              </a:rPr>
              <a:t>Kontrol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F2BCCE58-DAE8-4EEB-BC0C-330BC422F515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3124200" y="6048316"/>
            <a:ext cx="0" cy="428685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72ED44E-9E41-458D-A20A-3A3DC4C74B09}"/>
              </a:ext>
            </a:extLst>
          </p:cNvPr>
          <p:cNvSpPr txBox="1"/>
          <p:nvPr/>
        </p:nvSpPr>
        <p:spPr>
          <a:xfrm>
            <a:off x="2743200" y="1524001"/>
            <a:ext cx="762000" cy="4524315"/>
          </a:xfrm>
          <a:prstGeom prst="rect">
            <a:avLst/>
          </a:prstGeom>
          <a:noFill/>
          <a:ln w="38100">
            <a:solidFill>
              <a:schemeClr val="tx1"/>
            </a:solidFill>
          </a:ln>
          <a:scene3d>
            <a:camera prst="perspectiveLef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O</a:t>
            </a:r>
          </a:p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U</a:t>
            </a:r>
          </a:p>
          <a:p>
            <a:pPr>
              <a:defRPr/>
            </a:pPr>
            <a:r>
              <a:rPr lang="en-US" sz="3600" b="1" dirty="0"/>
              <a:t>L</a:t>
            </a:r>
          </a:p>
          <a:p>
            <a:pPr>
              <a:defRPr/>
            </a:pPr>
            <a:r>
              <a:rPr lang="en-US" sz="3600" b="1" dirty="0"/>
              <a:t>A</a:t>
            </a:r>
          </a:p>
          <a:p>
            <a:pPr>
              <a:defRPr/>
            </a:pPr>
            <a:r>
              <a:rPr lang="en-US" sz="3600" b="1" dirty="0"/>
              <a:t>S</a:t>
            </a:r>
          </a:p>
          <a:p>
            <a:pPr>
              <a:defRPr/>
            </a:pPr>
            <a:r>
              <a:rPr lang="en-US" sz="3600" b="1" dirty="0"/>
              <a:t>I</a:t>
            </a:r>
          </a:p>
        </p:txBody>
      </p:sp>
      <p:sp>
        <p:nvSpPr>
          <p:cNvPr id="11272" name="TextBox 5">
            <a:extLst>
              <a:ext uri="{FF2B5EF4-FFF2-40B4-BE49-F238E27FC236}">
                <a16:creationId xmlns:a16="http://schemas.microsoft.com/office/drawing/2014/main" xmlns="" id="{33BF04D5-DC2A-4BF4-9CC0-CF1D2E80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05000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Constantia" panose="02030602050306030303" pitchFamily="18" charset="0"/>
              </a:rPr>
              <a:t>Pajanan  +</a:t>
            </a:r>
          </a:p>
        </p:txBody>
      </p:sp>
      <p:sp>
        <p:nvSpPr>
          <p:cNvPr id="11273" name="TextBox 7">
            <a:extLst>
              <a:ext uri="{FF2B5EF4-FFF2-40B4-BE49-F238E27FC236}">
                <a16:creationId xmlns:a16="http://schemas.microsoft.com/office/drawing/2014/main" xmlns="" id="{5B01EF81-9883-4DE2-9995-9861744E4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987800"/>
            <a:ext cx="137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C000"/>
                </a:solidFill>
                <a:latin typeface="Constantia" panose="02030602050306030303" pitchFamily="18" charset="0"/>
              </a:rPr>
              <a:t>Kasus</a:t>
            </a:r>
          </a:p>
        </p:txBody>
      </p:sp>
      <p:sp>
        <p:nvSpPr>
          <p:cNvPr id="11274" name="TextBox 10">
            <a:extLst>
              <a:ext uri="{FF2B5EF4-FFF2-40B4-BE49-F238E27FC236}">
                <a16:creationId xmlns:a16="http://schemas.microsoft.com/office/drawing/2014/main" xmlns="" id="{9664068D-F7A6-4772-8009-006A0B20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514600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Constantia" panose="02030602050306030303" pitchFamily="18" charset="0"/>
              </a:rPr>
              <a:t>Kontrol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7EE5F553-87C1-4B73-AF30-C2577E4DB0B1}"/>
              </a:ext>
            </a:extLst>
          </p:cNvPr>
          <p:cNvCxnSpPr>
            <a:stCxn id="22" idx="3"/>
          </p:cNvCxnSpPr>
          <p:nvPr/>
        </p:nvCxnSpPr>
        <p:spPr>
          <a:xfrm flipV="1">
            <a:off x="3505200" y="2590800"/>
            <a:ext cx="1905000" cy="119538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95AC1490-AFAB-4489-9785-074405D6125F}"/>
              </a:ext>
            </a:extLst>
          </p:cNvPr>
          <p:cNvCxnSpPr/>
          <p:nvPr/>
        </p:nvCxnSpPr>
        <p:spPr>
          <a:xfrm>
            <a:off x="3505200" y="3733800"/>
            <a:ext cx="1828800" cy="9144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CF1F7CE8-FC15-4F5A-A793-24A2F5163C87}"/>
              </a:ext>
            </a:extLst>
          </p:cNvPr>
          <p:cNvCxnSpPr>
            <a:stCxn id="11272" idx="3"/>
          </p:cNvCxnSpPr>
          <p:nvPr/>
        </p:nvCxnSpPr>
        <p:spPr>
          <a:xfrm flipV="1">
            <a:off x="7162800" y="1676400"/>
            <a:ext cx="1066800" cy="520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F15645C7-4877-412C-AF71-1D935FBF91D1}"/>
              </a:ext>
            </a:extLst>
          </p:cNvPr>
          <p:cNvCxnSpPr>
            <a:stCxn id="11272" idx="3"/>
          </p:cNvCxnSpPr>
          <p:nvPr/>
        </p:nvCxnSpPr>
        <p:spPr>
          <a:xfrm>
            <a:off x="7162800" y="2197100"/>
            <a:ext cx="914400" cy="393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21834D84-8ED2-4182-9ECA-85176E203263}"/>
              </a:ext>
            </a:extLst>
          </p:cNvPr>
          <p:cNvCxnSpPr/>
          <p:nvPr/>
        </p:nvCxnSpPr>
        <p:spPr>
          <a:xfrm>
            <a:off x="7315200" y="5168900"/>
            <a:ext cx="914400" cy="393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883C88B9-081F-43C5-8B51-C6B0BFBAA61E}"/>
              </a:ext>
            </a:extLst>
          </p:cNvPr>
          <p:cNvCxnSpPr/>
          <p:nvPr/>
        </p:nvCxnSpPr>
        <p:spPr>
          <a:xfrm flipV="1">
            <a:off x="7315200" y="4584700"/>
            <a:ext cx="1066800" cy="520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6C21680A-DF86-4C1B-B02E-5455AC4F8CF4}"/>
              </a:ext>
            </a:extLst>
          </p:cNvPr>
          <p:cNvCxnSpPr/>
          <p:nvPr/>
        </p:nvCxnSpPr>
        <p:spPr>
          <a:xfrm>
            <a:off x="2884714" y="6516628"/>
            <a:ext cx="7010400" cy="158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1D19E418-1D73-4BD0-A867-BD08CD32C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81000"/>
            <a:ext cx="8305800" cy="895350"/>
          </a:xfrm>
        </p:spPr>
        <p:txBody>
          <a:bodyPr/>
          <a:lstStyle/>
          <a:p>
            <a:pPr algn="ctr">
              <a:defRPr/>
            </a:pPr>
            <a:r>
              <a:rPr lang="en-US" dirty="0" err="1">
                <a:latin typeface="+mn-lt"/>
              </a:rPr>
              <a:t>Desain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Studi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Kohor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1267" name="TextBox 7">
            <a:extLst>
              <a:ext uri="{FF2B5EF4-FFF2-40B4-BE49-F238E27FC236}">
                <a16:creationId xmlns:a16="http://schemas.microsoft.com/office/drawing/2014/main" xmlns="" id="{DAB023DF-35F9-4570-A85D-B4DC7D7EB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295400"/>
            <a:ext cx="3505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Kasus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Gangguan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Fungsi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Paru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</p:txBody>
      </p:sp>
      <p:sp>
        <p:nvSpPr>
          <p:cNvPr id="11268" name="TextBox 9">
            <a:extLst>
              <a:ext uri="{FF2B5EF4-FFF2-40B4-BE49-F238E27FC236}">
                <a16:creationId xmlns:a16="http://schemas.microsoft.com/office/drawing/2014/main" xmlns="" id="{64DCB5B0-27FE-4835-AF7E-1BF967EAC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724400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latin typeface="Constantia" panose="02030602050306030303" pitchFamily="18" charset="0"/>
              </a:rPr>
              <a:t>MASKER -</a:t>
            </a:r>
          </a:p>
        </p:txBody>
      </p:sp>
      <p:sp>
        <p:nvSpPr>
          <p:cNvPr id="11269" name="TextBox 10">
            <a:extLst>
              <a:ext uri="{FF2B5EF4-FFF2-40B4-BE49-F238E27FC236}">
                <a16:creationId xmlns:a16="http://schemas.microsoft.com/office/drawing/2014/main" xmlns="" id="{7523919A-F6F4-469D-BBDC-1AA9E312F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5181600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Constantia" panose="02030602050306030303" pitchFamily="18" charset="0"/>
              </a:rPr>
              <a:t>Sehat</a:t>
            </a:r>
            <a:endParaRPr lang="en-US" altLang="en-US" sz="3200" dirty="0">
              <a:latin typeface="Constantia" panose="02030602050306030303" pitchFamily="18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F2BCCE58-DAE8-4EEB-BC0C-330BC422F515}"/>
              </a:ext>
            </a:extLst>
          </p:cNvPr>
          <p:cNvCxnSpPr/>
          <p:nvPr/>
        </p:nvCxnSpPr>
        <p:spPr>
          <a:xfrm rot="5400000">
            <a:off x="3122613" y="6096001"/>
            <a:ext cx="762000" cy="3175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72ED44E-9E41-458D-A20A-3A3DC4C74B09}"/>
              </a:ext>
            </a:extLst>
          </p:cNvPr>
          <p:cNvSpPr txBox="1"/>
          <p:nvPr/>
        </p:nvSpPr>
        <p:spPr>
          <a:xfrm>
            <a:off x="2743200" y="1524001"/>
            <a:ext cx="762000" cy="4524315"/>
          </a:xfrm>
          <a:prstGeom prst="rect">
            <a:avLst/>
          </a:prstGeom>
          <a:noFill/>
          <a:ln w="38100">
            <a:solidFill>
              <a:schemeClr val="tx1"/>
            </a:solidFill>
          </a:ln>
          <a:scene3d>
            <a:camera prst="perspectiveLef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O</a:t>
            </a:r>
          </a:p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U</a:t>
            </a:r>
          </a:p>
          <a:p>
            <a:pPr>
              <a:defRPr/>
            </a:pPr>
            <a:r>
              <a:rPr lang="en-US" sz="3600" b="1" dirty="0"/>
              <a:t>L</a:t>
            </a:r>
          </a:p>
          <a:p>
            <a:pPr>
              <a:defRPr/>
            </a:pPr>
            <a:r>
              <a:rPr lang="en-US" sz="3600" b="1" dirty="0"/>
              <a:t>A</a:t>
            </a:r>
          </a:p>
          <a:p>
            <a:pPr>
              <a:defRPr/>
            </a:pPr>
            <a:r>
              <a:rPr lang="en-US" sz="3600" b="1" dirty="0"/>
              <a:t>S</a:t>
            </a:r>
          </a:p>
          <a:p>
            <a:pPr>
              <a:defRPr/>
            </a:pPr>
            <a:r>
              <a:rPr lang="en-US" sz="3600" b="1" dirty="0"/>
              <a:t>I</a:t>
            </a:r>
          </a:p>
        </p:txBody>
      </p:sp>
      <p:sp>
        <p:nvSpPr>
          <p:cNvPr id="11272" name="TextBox 5">
            <a:extLst>
              <a:ext uri="{FF2B5EF4-FFF2-40B4-BE49-F238E27FC236}">
                <a16:creationId xmlns:a16="http://schemas.microsoft.com/office/drawing/2014/main" xmlns="" id="{33BF04D5-DC2A-4BF4-9CC0-CF1D2E80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05000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latin typeface="Constantia" panose="02030602050306030303" pitchFamily="18" charset="0"/>
              </a:rPr>
              <a:t>MASKER  +</a:t>
            </a:r>
          </a:p>
        </p:txBody>
      </p:sp>
      <p:sp>
        <p:nvSpPr>
          <p:cNvPr id="11273" name="TextBox 7">
            <a:extLst>
              <a:ext uri="{FF2B5EF4-FFF2-40B4-BE49-F238E27FC236}">
                <a16:creationId xmlns:a16="http://schemas.microsoft.com/office/drawing/2014/main" xmlns="" id="{5B01EF81-9883-4DE2-9995-9861744E4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987800"/>
            <a:ext cx="3810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Kasus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Gangguan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  <a:p>
            <a:pPr eaLnBrk="1" hangingPunct="1"/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Fungsi</a:t>
            </a:r>
            <a:r>
              <a:rPr lang="en-US" altLang="en-US" sz="3200" b="1" dirty="0">
                <a:solidFill>
                  <a:srgbClr val="FFC0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Constantia" panose="02030602050306030303" pitchFamily="18" charset="0"/>
              </a:rPr>
              <a:t>Paru</a:t>
            </a:r>
            <a:endParaRPr lang="en-US" altLang="en-US" sz="3200" b="1" dirty="0">
              <a:solidFill>
                <a:srgbClr val="FFC000"/>
              </a:solidFill>
              <a:latin typeface="Constantia" panose="02030602050306030303" pitchFamily="18" charset="0"/>
            </a:endParaRPr>
          </a:p>
        </p:txBody>
      </p:sp>
      <p:sp>
        <p:nvSpPr>
          <p:cNvPr id="11274" name="TextBox 10">
            <a:extLst>
              <a:ext uri="{FF2B5EF4-FFF2-40B4-BE49-F238E27FC236}">
                <a16:creationId xmlns:a16="http://schemas.microsoft.com/office/drawing/2014/main" xmlns="" id="{9664068D-F7A6-4772-8009-006A0B20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514600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Constantia" panose="02030602050306030303" pitchFamily="18" charset="0"/>
              </a:rPr>
              <a:t>Sehat</a:t>
            </a:r>
            <a:endParaRPr lang="en-US" altLang="en-US" sz="3200" dirty="0">
              <a:latin typeface="Constantia" panose="02030602050306030303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7EE5F553-87C1-4B73-AF30-C2577E4DB0B1}"/>
              </a:ext>
            </a:extLst>
          </p:cNvPr>
          <p:cNvCxnSpPr>
            <a:stCxn id="22" idx="3"/>
          </p:cNvCxnSpPr>
          <p:nvPr/>
        </p:nvCxnSpPr>
        <p:spPr>
          <a:xfrm flipV="1">
            <a:off x="3505200" y="2590800"/>
            <a:ext cx="1905000" cy="119538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95AC1490-AFAB-4489-9785-074405D6125F}"/>
              </a:ext>
            </a:extLst>
          </p:cNvPr>
          <p:cNvCxnSpPr/>
          <p:nvPr/>
        </p:nvCxnSpPr>
        <p:spPr>
          <a:xfrm>
            <a:off x="3505200" y="3733800"/>
            <a:ext cx="1828800" cy="9144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CF1F7CE8-FC15-4F5A-A793-24A2F5163C87}"/>
              </a:ext>
            </a:extLst>
          </p:cNvPr>
          <p:cNvCxnSpPr>
            <a:stCxn id="11272" idx="3"/>
          </p:cNvCxnSpPr>
          <p:nvPr/>
        </p:nvCxnSpPr>
        <p:spPr>
          <a:xfrm flipV="1">
            <a:off x="7162800" y="1676400"/>
            <a:ext cx="1066800" cy="520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F15645C7-4877-412C-AF71-1D935FBF91D1}"/>
              </a:ext>
            </a:extLst>
          </p:cNvPr>
          <p:cNvCxnSpPr>
            <a:stCxn id="11272" idx="3"/>
          </p:cNvCxnSpPr>
          <p:nvPr/>
        </p:nvCxnSpPr>
        <p:spPr>
          <a:xfrm>
            <a:off x="7162800" y="2197100"/>
            <a:ext cx="914400" cy="393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21834D84-8ED2-4182-9ECA-85176E203263}"/>
              </a:ext>
            </a:extLst>
          </p:cNvPr>
          <p:cNvCxnSpPr/>
          <p:nvPr/>
        </p:nvCxnSpPr>
        <p:spPr>
          <a:xfrm>
            <a:off x="7315200" y="5168900"/>
            <a:ext cx="914400" cy="393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883C88B9-081F-43C5-8B51-C6B0BFBAA61E}"/>
              </a:ext>
            </a:extLst>
          </p:cNvPr>
          <p:cNvCxnSpPr/>
          <p:nvPr/>
        </p:nvCxnSpPr>
        <p:spPr>
          <a:xfrm flipV="1">
            <a:off x="7315200" y="4584700"/>
            <a:ext cx="1066800" cy="5207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6C21680A-DF86-4C1B-B02E-5455AC4F8CF4}"/>
              </a:ext>
            </a:extLst>
          </p:cNvPr>
          <p:cNvCxnSpPr/>
          <p:nvPr/>
        </p:nvCxnSpPr>
        <p:spPr>
          <a:xfrm>
            <a:off x="2819400" y="6400800"/>
            <a:ext cx="7010400" cy="158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567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6C475FB2-3558-44A8-8522-34CEF8E3F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Kapan </a:t>
            </a:r>
            <a:r>
              <a:rPr lang="en-ID" dirty="0" err="1"/>
              <a:t>Melakukan</a:t>
            </a:r>
            <a:r>
              <a:rPr lang="en-ID" dirty="0"/>
              <a:t> KOHORT?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B801F0EE-C601-4CCB-B9F7-66846DA26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err="1"/>
              <a:t>Pajanan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dan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terukur</a:t>
            </a:r>
            <a:endParaRPr lang="en-US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/>
              <a:t>Interval 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pajanan</a:t>
            </a:r>
            <a:endParaRPr lang="en-US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err="1"/>
              <a:t>Kohor</a:t>
            </a:r>
            <a:r>
              <a:rPr lang="en-US" dirty="0"/>
              <a:t> </a:t>
            </a:r>
            <a:r>
              <a:rPr lang="en-US" dirty="0" err="1"/>
              <a:t>dinamik</a:t>
            </a:r>
            <a:r>
              <a:rPr lang="en-US" dirty="0"/>
              <a:t> / </a:t>
            </a:r>
            <a:r>
              <a:rPr lang="en-US" dirty="0" err="1"/>
              <a:t>kohor</a:t>
            </a:r>
            <a:r>
              <a:rPr lang="en-US" dirty="0"/>
              <a:t> </a:t>
            </a:r>
            <a:r>
              <a:rPr lang="en-US" dirty="0" err="1"/>
              <a:t>tetap</a:t>
            </a:r>
            <a:endParaRPr lang="en-US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Kohor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pajanan</a:t>
            </a:r>
            <a:r>
              <a:rPr lang="en-US" dirty="0"/>
              <a:t>  :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en-US" dirty="0" err="1"/>
              <a:t>Kohor</a:t>
            </a:r>
            <a:r>
              <a:rPr lang="en-US" dirty="0"/>
              <a:t> </a:t>
            </a:r>
            <a:r>
              <a:rPr lang="en-US" dirty="0" err="1"/>
              <a:t>Retrospektif</a:t>
            </a:r>
            <a:r>
              <a:rPr lang="en-US" dirty="0"/>
              <a:t>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en-US" dirty="0" err="1"/>
              <a:t>Kohor</a:t>
            </a:r>
            <a:r>
              <a:rPr lang="en-US" dirty="0"/>
              <a:t> </a:t>
            </a:r>
            <a:r>
              <a:rPr lang="en-US" dirty="0" err="1"/>
              <a:t>Prospektif</a:t>
            </a:r>
            <a:r>
              <a:rPr lang="en-US" dirty="0"/>
              <a:t> 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dirty="0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879B6D67-EFE0-4FB3-B626-F714E788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C6A9E1C8-EE16-43E3-A79A-25CBBB294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329326DC-C5AB-4EB6-90EE-81FCCE9A8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95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879C14E9-76A6-4CD9-96F5-265DC516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Mengapa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KOHORT?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4FA76175-7CE9-45B0-9B4C-522E1C2D0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KEUNTUNGAN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menghitung</a:t>
            </a:r>
            <a:r>
              <a:rPr lang="en-US" altLang="en-US" dirty="0"/>
              <a:t> </a:t>
            </a:r>
            <a:r>
              <a:rPr lang="en-US" altLang="en-US" dirty="0" err="1"/>
              <a:t>angka</a:t>
            </a:r>
            <a:r>
              <a:rPr lang="en-US" altLang="en-US" dirty="0"/>
              <a:t> </a:t>
            </a:r>
            <a:r>
              <a:rPr lang="en-US" altLang="en-US" dirty="0" err="1"/>
              <a:t>insidens</a:t>
            </a:r>
            <a:r>
              <a:rPr lang="en-US" altLang="en-US" dirty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Data </a:t>
            </a:r>
            <a:r>
              <a:rPr lang="en-US" altLang="en-US" dirty="0" err="1"/>
              <a:t>pajanan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akurat</a:t>
            </a:r>
            <a:r>
              <a:rPr lang="en-US" alt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err="1"/>
              <a:t>Baik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menilai</a:t>
            </a:r>
            <a:r>
              <a:rPr lang="en-US" altLang="en-US" dirty="0"/>
              <a:t> PENGARUH </a:t>
            </a:r>
            <a:r>
              <a:rPr lang="en-US" altLang="en-US" dirty="0" err="1"/>
              <a:t>pajanan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penyakit</a:t>
            </a:r>
            <a:r>
              <a:rPr lang="en-US" altLang="en-US" dirty="0"/>
              <a:t> (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faktor</a:t>
            </a:r>
            <a:r>
              <a:rPr lang="en-US" altLang="en-US" dirty="0"/>
              <a:t> </a:t>
            </a:r>
            <a:r>
              <a:rPr lang="en-US" altLang="en-US" dirty="0" err="1"/>
              <a:t>temporalitas</a:t>
            </a:r>
            <a:r>
              <a:rPr lang="en-US" altLang="en-US" dirty="0"/>
              <a:t>) 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mempelajari</a:t>
            </a:r>
            <a:r>
              <a:rPr lang="en-US" altLang="en-US" dirty="0"/>
              <a:t> </a:t>
            </a:r>
            <a:r>
              <a:rPr lang="en-US" altLang="en-US" dirty="0" err="1"/>
              <a:t>perkembangan</a:t>
            </a:r>
            <a:r>
              <a:rPr lang="en-US" altLang="en-US" dirty="0"/>
              <a:t> </a:t>
            </a:r>
            <a:r>
              <a:rPr lang="en-US" altLang="en-US" dirty="0" err="1"/>
              <a:t>penyakit</a:t>
            </a:r>
            <a:r>
              <a:rPr lang="en-US" altLang="en-US" dirty="0"/>
              <a:t>  (multiple outcome)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err="1"/>
              <a:t>Baik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mempelajari</a:t>
            </a:r>
            <a:r>
              <a:rPr lang="en-US" altLang="en-US" dirty="0"/>
              <a:t> </a:t>
            </a:r>
            <a:r>
              <a:rPr lang="en-US" altLang="en-US" dirty="0" err="1"/>
              <a:t>penyakit</a:t>
            </a:r>
            <a:r>
              <a:rPr lang="en-US" altLang="en-US" dirty="0"/>
              <a:t> yang </a:t>
            </a:r>
            <a:r>
              <a:rPr lang="en-US" altLang="en-US" dirty="0" err="1"/>
              <a:t>kasusnya</a:t>
            </a:r>
            <a:r>
              <a:rPr lang="en-US" altLang="en-US" dirty="0"/>
              <a:t> BESAR  (</a:t>
            </a:r>
            <a:r>
              <a:rPr lang="en-US" altLang="en-US" dirty="0" err="1"/>
              <a:t>prevalensi</a:t>
            </a:r>
            <a:r>
              <a:rPr lang="en-US" altLang="en-US" dirty="0"/>
              <a:t> &gt; 20%)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B4CB5688-D755-4EB2-9638-C0CC61ECE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64BBF739-1332-48B6-8B34-0CD64838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60E244DA-022B-4537-BDDD-4A20BEF4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Persegi Panjang 6">
            <a:extLst>
              <a:ext uri="{FF2B5EF4-FFF2-40B4-BE49-F238E27FC236}">
                <a16:creationId xmlns:a16="http://schemas.microsoft.com/office/drawing/2014/main" xmlns="" id="{6C80B674-B45E-4971-916E-D0E05FB12965}"/>
              </a:ext>
            </a:extLst>
          </p:cNvPr>
          <p:cNvSpPr/>
          <p:nvPr/>
        </p:nvSpPr>
        <p:spPr>
          <a:xfrm>
            <a:off x="2819400" y="6005048"/>
            <a:ext cx="944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200" dirty="0"/>
              <a:t>Setia MS. Methodology Series Module 1: Cohort Studies. Indian J Dermatol. 2016 Jan-Feb;61(1):21-5. </a:t>
            </a:r>
            <a:r>
              <a:rPr lang="en-ID" sz="1200" dirty="0" err="1"/>
              <a:t>doi</a:t>
            </a:r>
            <a:r>
              <a:rPr lang="en-ID" sz="1200" dirty="0"/>
              <a:t>: 10.4103/0019-5154.174011. PMID: 26955090; PMCID: PMC4763690.</a:t>
            </a:r>
          </a:p>
        </p:txBody>
      </p:sp>
    </p:spTree>
    <p:extLst>
      <p:ext uri="{BB962C8B-B14F-4D97-AF65-F5344CB8AC3E}">
        <p14:creationId xmlns:p14="http://schemas.microsoft.com/office/powerpoint/2010/main" val="614158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879C14E9-76A6-4CD9-96F5-265DC516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Mengapa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KOHORT?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4FA76175-7CE9-45B0-9B4C-522E1C2D0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KELEMAHAN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lama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ym typeface="Wingdings" panose="05000000000000000000" pitchFamily="2" charset="2"/>
              </a:rPr>
              <a:t>penentuan</a:t>
            </a:r>
            <a:r>
              <a:rPr lang="en-US" altLang="en-US" dirty="0">
                <a:sym typeface="Wingdings" panose="05000000000000000000" pitchFamily="2" charset="2"/>
              </a:rPr>
              <a:t> lama </a:t>
            </a:r>
            <a:r>
              <a:rPr lang="en-US" altLang="en-US" dirty="0" err="1">
                <a:sym typeface="Wingdings" panose="05000000000000000000" pitchFamily="2" charset="2"/>
              </a:rPr>
              <a:t>pengamatan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sesuai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inkubasi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penyakit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dirty="0"/>
              <a:t>Dana yang </a:t>
            </a:r>
            <a:r>
              <a:rPr lang="en-US" altLang="en-US" dirty="0" err="1"/>
              <a:t>dibutuhkan</a:t>
            </a:r>
            <a:r>
              <a:rPr lang="en-US" altLang="en-US" dirty="0"/>
              <a:t> </a:t>
            </a:r>
            <a:r>
              <a:rPr lang="en-US" altLang="en-US" dirty="0" err="1"/>
              <a:t>banyak</a:t>
            </a:r>
            <a:endParaRPr lang="en-US" altLang="en-US" dirty="0"/>
          </a:p>
          <a:p>
            <a:pPr marL="742950" indent="-742950">
              <a:buFont typeface="+mj-lt"/>
              <a:buAutoNum type="arabicPeriod"/>
            </a:pPr>
            <a:r>
              <a:rPr lang="en-US" altLang="en-US" dirty="0" err="1"/>
              <a:t>Kemungkinan</a:t>
            </a:r>
            <a:r>
              <a:rPr lang="en-US" altLang="en-US" dirty="0"/>
              <a:t> drop out </a:t>
            </a:r>
            <a:r>
              <a:rPr lang="en-US" altLang="en-US" dirty="0" err="1"/>
              <a:t>selama</a:t>
            </a:r>
            <a:r>
              <a:rPr lang="en-US" altLang="en-US" dirty="0"/>
              <a:t> masa </a:t>
            </a:r>
            <a:r>
              <a:rPr lang="en-US" altLang="en-US" dirty="0" err="1"/>
              <a:t>pengamatan</a:t>
            </a:r>
            <a:r>
              <a:rPr lang="en-US" altLang="en-US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memastikan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subyek</a:t>
            </a:r>
            <a:r>
              <a:rPr lang="en-US" altLang="en-US" dirty="0"/>
              <a:t> </a:t>
            </a:r>
            <a:r>
              <a:rPr lang="en-US" altLang="en-US" dirty="0" err="1"/>
              <a:t>jumlahnya</a:t>
            </a:r>
            <a:r>
              <a:rPr lang="en-US" altLang="en-US" dirty="0"/>
              <a:t> yang </a:t>
            </a:r>
            <a:r>
              <a:rPr lang="en-US" altLang="en-US" dirty="0" err="1"/>
              <a:t>terpajan</a:t>
            </a:r>
            <a:r>
              <a:rPr lang="en-US" altLang="en-US" dirty="0"/>
              <a:t> vs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terpajan</a:t>
            </a:r>
            <a:r>
              <a:rPr lang="en-US" altLang="en-US" dirty="0"/>
              <a:t> </a:t>
            </a:r>
            <a:r>
              <a:rPr lang="en-US" altLang="en-US" dirty="0" err="1"/>
              <a:t>proporsional</a:t>
            </a:r>
            <a:r>
              <a:rPr lang="en-US" altLang="en-US" dirty="0"/>
              <a:t> (</a:t>
            </a:r>
            <a:r>
              <a:rPr lang="en-US" altLang="en-US" dirty="0" err="1"/>
              <a:t>umumnya</a:t>
            </a:r>
            <a:r>
              <a:rPr lang="en-US" altLang="en-US" dirty="0"/>
              <a:t> </a:t>
            </a:r>
            <a:r>
              <a:rPr lang="en-US" altLang="en-US" dirty="0" err="1"/>
              <a:t>didahului</a:t>
            </a:r>
            <a:r>
              <a:rPr lang="en-US" altLang="en-US" dirty="0"/>
              <a:t> </a:t>
            </a:r>
            <a:r>
              <a:rPr lang="en-US" altLang="en-US" dirty="0" err="1"/>
              <a:t>survei</a:t>
            </a:r>
            <a:r>
              <a:rPr lang="en-US" altLang="en-US" dirty="0"/>
              <a:t> </a:t>
            </a:r>
            <a:r>
              <a:rPr lang="en-US" altLang="en-US" dirty="0" err="1"/>
              <a:t>potong</a:t>
            </a:r>
            <a:r>
              <a:rPr lang="en-US" altLang="en-US" dirty="0"/>
              <a:t> </a:t>
            </a:r>
            <a:r>
              <a:rPr lang="en-US" altLang="en-US" dirty="0" err="1"/>
              <a:t>lintang</a:t>
            </a:r>
            <a:r>
              <a:rPr lang="en-US" altLang="en-US" dirty="0"/>
              <a:t>)    </a:t>
            </a:r>
          </a:p>
          <a:p>
            <a:pPr marL="342900" lvl="1" indent="0">
              <a:buNone/>
            </a:pPr>
            <a:endParaRPr lang="en-ID" dirty="0"/>
          </a:p>
          <a:p>
            <a:pPr lvl="2"/>
            <a:endParaRPr lang="en-ID" dirty="0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B4CB5688-D755-4EB2-9638-C0CC61ECE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64BBF739-1332-48B6-8B34-0CD64838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60E244DA-022B-4537-BDDD-4A20BEF4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Persegi Panjang 6">
            <a:extLst>
              <a:ext uri="{FF2B5EF4-FFF2-40B4-BE49-F238E27FC236}">
                <a16:creationId xmlns:a16="http://schemas.microsoft.com/office/drawing/2014/main" xmlns="" id="{ED974A03-6859-47DD-B5E1-A149701A14D1}"/>
              </a:ext>
            </a:extLst>
          </p:cNvPr>
          <p:cNvSpPr/>
          <p:nvPr/>
        </p:nvSpPr>
        <p:spPr>
          <a:xfrm>
            <a:off x="3124200" y="6135853"/>
            <a:ext cx="9448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03030"/>
                </a:solidFill>
                <a:latin typeface="arial" panose="020B0604020202020204" pitchFamily="34" charset="0"/>
              </a:rPr>
              <a:t>Setia MS. Methodology Series Module 3: Cross-sectional Studies. </a:t>
            </a:r>
            <a:r>
              <a:rPr lang="en-US" sz="1100" i="1" dirty="0">
                <a:solidFill>
                  <a:srgbClr val="303030"/>
                </a:solidFill>
                <a:latin typeface="arial" panose="020B0604020202020204" pitchFamily="34" charset="0"/>
              </a:rPr>
              <a:t>Indian J Dermatol</a:t>
            </a:r>
            <a:r>
              <a:rPr lang="en-US" sz="1100" dirty="0">
                <a:solidFill>
                  <a:srgbClr val="303030"/>
                </a:solidFill>
                <a:latin typeface="arial" panose="020B0604020202020204" pitchFamily="34" charset="0"/>
              </a:rPr>
              <a:t>. 2016;61(3):261-264. doi:10.4103/0019-5154.182410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630064386"/>
      </p:ext>
    </p:extLst>
  </p:cSld>
  <p:clrMapOvr>
    <a:masterClrMapping/>
  </p:clrMapOvr>
</p:sld>
</file>

<file path=ppt/theme/theme1.xml><?xml version="1.0" encoding="utf-8"?>
<a:theme xmlns:a="http://schemas.openxmlformats.org/drawingml/2006/main" name="Konten MOOCs MKK revisi logo 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 revisi logo UI" id="{3E02BE36-552B-446E-9E54-6F9DB478F4A2}" vid="{BC7068CE-4713-41B0-847F-431D67242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 revisi logo UI</Template>
  <TotalTime>3752</TotalTime>
  <Words>564</Words>
  <Application>Microsoft Office PowerPoint</Application>
  <PresentationFormat>Widescreen</PresentationFormat>
  <Paragraphs>152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arial</vt:lpstr>
      <vt:lpstr>Bodoni MT Black</vt:lpstr>
      <vt:lpstr>Calibri</vt:lpstr>
      <vt:lpstr>Calibri Light</vt:lpstr>
      <vt:lpstr>Constantia</vt:lpstr>
      <vt:lpstr>Franklin Gothic Heavy</vt:lpstr>
      <vt:lpstr>Franklin Gothic Medium</vt:lpstr>
      <vt:lpstr>Franklin Gothic Medium Cond</vt:lpstr>
      <vt:lpstr>Wingdings</vt:lpstr>
      <vt:lpstr>Wingdings 2</vt:lpstr>
      <vt:lpstr>Konten MOOCs MKK revisi logo UI</vt:lpstr>
      <vt:lpstr>PowerPoint Presentation</vt:lpstr>
      <vt:lpstr>OUTLINE</vt:lpstr>
      <vt:lpstr>Contoh kasus </vt:lpstr>
      <vt:lpstr>Apa itu desain Kohort? </vt:lpstr>
      <vt:lpstr>Desain Studi Kohor </vt:lpstr>
      <vt:lpstr>Desain Studi Kohor </vt:lpstr>
      <vt:lpstr>Kapan Melakukan KOHORT?</vt:lpstr>
      <vt:lpstr>Mengapa melakukan KOHORT? </vt:lpstr>
      <vt:lpstr>Mengapa melakukan KOHORT? </vt:lpstr>
      <vt:lpstr>Bagaimana caranya melakukan studi Potong Lintang? </vt:lpstr>
      <vt:lpstr>Desain Studi Kohort Prospektif </vt:lpstr>
      <vt:lpstr>Desain Studi Kohort Retrospektif </vt:lpstr>
      <vt:lpstr>Bagaimana caranya melakukan studi KOHORT?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KESEHATAN PEKERJA (OCCUPATIONAL HEALTH ASSESSMENT)</dc:title>
  <dc:creator>Astrid Sulistomo</dc:creator>
  <cp:lastModifiedBy>Blanc et Noir</cp:lastModifiedBy>
  <cp:revision>107</cp:revision>
  <dcterms:created xsi:type="dcterms:W3CDTF">2013-06-26T20:12:07Z</dcterms:created>
  <dcterms:modified xsi:type="dcterms:W3CDTF">2020-11-06T12:14:22Z</dcterms:modified>
</cp:coreProperties>
</file>