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2"/>
  </p:notesMasterIdLst>
  <p:sldIdLst>
    <p:sldId id="331" r:id="rId4"/>
    <p:sldId id="340" r:id="rId5"/>
    <p:sldId id="349" r:id="rId6"/>
    <p:sldId id="350" r:id="rId7"/>
    <p:sldId id="351" r:id="rId8"/>
    <p:sldId id="261" r:id="rId9"/>
    <p:sldId id="355" r:id="rId10"/>
    <p:sldId id="356" r:id="rId11"/>
    <p:sldId id="282" r:id="rId12"/>
    <p:sldId id="283" r:id="rId13"/>
    <p:sldId id="275" r:id="rId14"/>
    <p:sldId id="357" r:id="rId15"/>
    <p:sldId id="276" r:id="rId16"/>
    <p:sldId id="277" r:id="rId17"/>
    <p:sldId id="278" r:id="rId18"/>
    <p:sldId id="263" r:id="rId19"/>
    <p:sldId id="358" r:id="rId20"/>
    <p:sldId id="359" r:id="rId21"/>
    <p:sldId id="360" r:id="rId22"/>
    <p:sldId id="361" r:id="rId23"/>
    <p:sldId id="267" r:id="rId24"/>
    <p:sldId id="362" r:id="rId25"/>
    <p:sldId id="363" r:id="rId26"/>
    <p:sldId id="270" r:id="rId27"/>
    <p:sldId id="364" r:id="rId28"/>
    <p:sldId id="365" r:id="rId29"/>
    <p:sldId id="366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96196" autoAdjust="0"/>
  </p:normalViewPr>
  <p:slideViewPr>
    <p:cSldViewPr snapToGrid="0" showGuides="1">
      <p:cViewPr varScale="1">
        <p:scale>
          <a:sx n="68" d="100"/>
          <a:sy n="68" d="100"/>
        </p:scale>
        <p:origin x="822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8D168-0DFE-46E4-BBEA-A10028510A8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06D0FE-0230-4D8A-9C7B-99E307C0E9C1}">
      <dgm:prSet/>
      <dgm:spPr/>
      <dgm:t>
        <a:bodyPr/>
        <a:lstStyle/>
        <a:p>
          <a:r>
            <a:rPr lang="en-US"/>
            <a:t>Basic Level</a:t>
          </a:r>
        </a:p>
      </dgm:t>
    </dgm:pt>
    <dgm:pt modelId="{3A9BEB23-AA44-4EC8-929C-7DD9E58FA43D}" type="parTrans" cxnId="{CF5AB629-E08D-47B6-988E-A8CE23B7F488}">
      <dgm:prSet/>
      <dgm:spPr/>
      <dgm:t>
        <a:bodyPr/>
        <a:lstStyle/>
        <a:p>
          <a:endParaRPr lang="en-US"/>
        </a:p>
      </dgm:t>
    </dgm:pt>
    <dgm:pt modelId="{A332AC8E-9AEA-4BDF-86D4-90D435C5B34B}" type="sibTrans" cxnId="{CF5AB629-E08D-47B6-988E-A8CE23B7F488}">
      <dgm:prSet/>
      <dgm:spPr/>
      <dgm:t>
        <a:bodyPr/>
        <a:lstStyle/>
        <a:p>
          <a:endParaRPr lang="en-US"/>
        </a:p>
      </dgm:t>
    </dgm:pt>
    <dgm:pt modelId="{3A83623B-BE2B-48D1-9A07-BF7232934FB7}">
      <dgm:prSet/>
      <dgm:spPr/>
      <dgm:t>
        <a:bodyPr/>
        <a:lstStyle/>
        <a:p>
          <a:r>
            <a:rPr lang="en-US" dirty="0"/>
            <a:t>(without considering the existing program)</a:t>
          </a:r>
        </a:p>
      </dgm:t>
    </dgm:pt>
    <dgm:pt modelId="{77C60ED7-928D-4ED7-818A-468317A2DC15}" type="parTrans" cxnId="{340899B5-33CC-4DB1-AAB7-F62A4EB42A7E}">
      <dgm:prSet/>
      <dgm:spPr/>
      <dgm:t>
        <a:bodyPr/>
        <a:lstStyle/>
        <a:p>
          <a:endParaRPr lang="en-US"/>
        </a:p>
      </dgm:t>
    </dgm:pt>
    <dgm:pt modelId="{FAC8BD03-0F66-46AA-B377-D0CF9B7F6B5F}" type="sibTrans" cxnId="{340899B5-33CC-4DB1-AAB7-F62A4EB42A7E}">
      <dgm:prSet/>
      <dgm:spPr/>
      <dgm:t>
        <a:bodyPr/>
        <a:lstStyle/>
        <a:p>
          <a:endParaRPr lang="en-US"/>
        </a:p>
      </dgm:t>
    </dgm:pt>
    <dgm:pt modelId="{6EACC4C8-D960-476B-BAF8-C439D2673442}">
      <dgm:prSet/>
      <dgm:spPr/>
      <dgm:t>
        <a:bodyPr/>
        <a:lstStyle/>
        <a:p>
          <a:r>
            <a:rPr lang="en-US"/>
            <a:t>Existing level</a:t>
          </a:r>
        </a:p>
      </dgm:t>
    </dgm:pt>
    <dgm:pt modelId="{766C5E1A-9465-4ADC-843C-13D0B538D124}" type="parTrans" cxnId="{D5625623-29B3-456F-AB4A-79B9F96E625F}">
      <dgm:prSet/>
      <dgm:spPr/>
      <dgm:t>
        <a:bodyPr/>
        <a:lstStyle/>
        <a:p>
          <a:endParaRPr lang="en-US"/>
        </a:p>
      </dgm:t>
    </dgm:pt>
    <dgm:pt modelId="{6FAE2C0F-51B3-48F7-8137-05FED7CF545C}" type="sibTrans" cxnId="{D5625623-29B3-456F-AB4A-79B9F96E625F}">
      <dgm:prSet/>
      <dgm:spPr/>
      <dgm:t>
        <a:bodyPr/>
        <a:lstStyle/>
        <a:p>
          <a:endParaRPr lang="en-US"/>
        </a:p>
      </dgm:t>
    </dgm:pt>
    <dgm:pt modelId="{F4444DB8-AE5A-4D7B-BC2E-5B63DC89306C}">
      <dgm:prSet/>
      <dgm:spPr/>
      <dgm:t>
        <a:bodyPr/>
        <a:lstStyle/>
        <a:p>
          <a:r>
            <a:rPr lang="en-US" dirty="0"/>
            <a:t>(By considering the existing program)</a:t>
          </a:r>
        </a:p>
      </dgm:t>
    </dgm:pt>
    <dgm:pt modelId="{39A0D259-7967-4789-B535-B01F274BDD1B}" type="parTrans" cxnId="{8D9A98DA-15F4-4027-BBE6-82D873B141F0}">
      <dgm:prSet/>
      <dgm:spPr/>
      <dgm:t>
        <a:bodyPr/>
        <a:lstStyle/>
        <a:p>
          <a:endParaRPr lang="en-US"/>
        </a:p>
      </dgm:t>
    </dgm:pt>
    <dgm:pt modelId="{5ADB3427-8A7B-454A-94F3-731E3DA2250A}" type="sibTrans" cxnId="{8D9A98DA-15F4-4027-BBE6-82D873B141F0}">
      <dgm:prSet/>
      <dgm:spPr/>
      <dgm:t>
        <a:bodyPr/>
        <a:lstStyle/>
        <a:p>
          <a:endParaRPr lang="en-US"/>
        </a:p>
      </dgm:t>
    </dgm:pt>
    <dgm:pt modelId="{43F35C9A-0E7F-4AD3-85F5-6FEC8BE2B610}">
      <dgm:prSet/>
      <dgm:spPr/>
      <dgm:t>
        <a:bodyPr/>
        <a:lstStyle/>
        <a:p>
          <a:r>
            <a:rPr lang="en-US"/>
            <a:t>Predictive Level</a:t>
          </a:r>
        </a:p>
      </dgm:t>
    </dgm:pt>
    <dgm:pt modelId="{2100BE8D-86C3-4ABD-9EF8-35C50F07F00D}" type="parTrans" cxnId="{D6DD58FC-2B45-45A6-A0B5-B48B3FD532CC}">
      <dgm:prSet/>
      <dgm:spPr/>
      <dgm:t>
        <a:bodyPr/>
        <a:lstStyle/>
        <a:p>
          <a:endParaRPr lang="en-US"/>
        </a:p>
      </dgm:t>
    </dgm:pt>
    <dgm:pt modelId="{72DC0BBA-5DEA-4DB9-808C-6539CB32BF8C}" type="sibTrans" cxnId="{D6DD58FC-2B45-45A6-A0B5-B48B3FD532CC}">
      <dgm:prSet/>
      <dgm:spPr/>
      <dgm:t>
        <a:bodyPr/>
        <a:lstStyle/>
        <a:p>
          <a:endParaRPr lang="en-US"/>
        </a:p>
      </dgm:t>
    </dgm:pt>
    <dgm:pt modelId="{DA8B70F7-C14F-4D21-B39E-A2CC7A7A652A}">
      <dgm:prSet/>
      <dgm:spPr/>
      <dgm:t>
        <a:bodyPr/>
        <a:lstStyle/>
        <a:p>
          <a:r>
            <a:rPr lang="en-US" dirty="0"/>
            <a:t>(By considering recommended program)</a:t>
          </a:r>
        </a:p>
      </dgm:t>
    </dgm:pt>
    <dgm:pt modelId="{524F5C6E-E905-4B9F-8875-ADEC5C918F7C}" type="parTrans" cxnId="{8F361A75-0EF4-4CD8-B3BF-2297556721D7}">
      <dgm:prSet/>
      <dgm:spPr/>
      <dgm:t>
        <a:bodyPr/>
        <a:lstStyle/>
        <a:p>
          <a:endParaRPr lang="en-US"/>
        </a:p>
      </dgm:t>
    </dgm:pt>
    <dgm:pt modelId="{F95A1453-F525-41EC-8426-51D7A11909A3}" type="sibTrans" cxnId="{8F361A75-0EF4-4CD8-B3BF-2297556721D7}">
      <dgm:prSet/>
      <dgm:spPr/>
      <dgm:t>
        <a:bodyPr/>
        <a:lstStyle/>
        <a:p>
          <a:endParaRPr lang="en-US"/>
        </a:p>
      </dgm:t>
    </dgm:pt>
    <dgm:pt modelId="{53EDD4DF-4006-480B-9C4E-EBA4C1DCA6DE}" type="pres">
      <dgm:prSet presAssocID="{1648D168-0DFE-46E4-BBEA-A10028510A8E}" presName="linear" presStyleCnt="0">
        <dgm:presLayoutVars>
          <dgm:dir/>
          <dgm:animLvl val="lvl"/>
          <dgm:resizeHandles val="exact"/>
        </dgm:presLayoutVars>
      </dgm:prSet>
      <dgm:spPr/>
    </dgm:pt>
    <dgm:pt modelId="{10277DD1-C4F1-4027-9E5E-7BEE0C36579B}" type="pres">
      <dgm:prSet presAssocID="{AE06D0FE-0230-4D8A-9C7B-99E307C0E9C1}" presName="parentLin" presStyleCnt="0"/>
      <dgm:spPr/>
    </dgm:pt>
    <dgm:pt modelId="{7AB644D6-F481-4F1D-BFDA-4BAD7BFDC2CD}" type="pres">
      <dgm:prSet presAssocID="{AE06D0FE-0230-4D8A-9C7B-99E307C0E9C1}" presName="parentLeftMargin" presStyleLbl="node1" presStyleIdx="0" presStyleCnt="3"/>
      <dgm:spPr/>
    </dgm:pt>
    <dgm:pt modelId="{29E7D4CB-D43A-42AB-8972-98250B216D71}" type="pres">
      <dgm:prSet presAssocID="{AE06D0FE-0230-4D8A-9C7B-99E307C0E9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D77D72-2E2B-4A1D-804B-A5CE00DF3D57}" type="pres">
      <dgm:prSet presAssocID="{AE06D0FE-0230-4D8A-9C7B-99E307C0E9C1}" presName="negativeSpace" presStyleCnt="0"/>
      <dgm:spPr/>
    </dgm:pt>
    <dgm:pt modelId="{5D74F785-4DF9-415C-85E4-F9BD795998D8}" type="pres">
      <dgm:prSet presAssocID="{AE06D0FE-0230-4D8A-9C7B-99E307C0E9C1}" presName="childText" presStyleLbl="conFgAcc1" presStyleIdx="0" presStyleCnt="3">
        <dgm:presLayoutVars>
          <dgm:bulletEnabled val="1"/>
        </dgm:presLayoutVars>
      </dgm:prSet>
      <dgm:spPr/>
    </dgm:pt>
    <dgm:pt modelId="{796F29DB-CB21-498C-9EAE-99000869C743}" type="pres">
      <dgm:prSet presAssocID="{A332AC8E-9AEA-4BDF-86D4-90D435C5B34B}" presName="spaceBetweenRectangles" presStyleCnt="0"/>
      <dgm:spPr/>
    </dgm:pt>
    <dgm:pt modelId="{533F55F3-D2D8-465A-AB58-23BC53615501}" type="pres">
      <dgm:prSet presAssocID="{6EACC4C8-D960-476B-BAF8-C439D2673442}" presName="parentLin" presStyleCnt="0"/>
      <dgm:spPr/>
    </dgm:pt>
    <dgm:pt modelId="{8B9B5AEB-98BA-43AA-9B04-C78DC48AD9BE}" type="pres">
      <dgm:prSet presAssocID="{6EACC4C8-D960-476B-BAF8-C439D2673442}" presName="parentLeftMargin" presStyleLbl="node1" presStyleIdx="0" presStyleCnt="3"/>
      <dgm:spPr/>
    </dgm:pt>
    <dgm:pt modelId="{06A0E9D7-AE57-46ED-BB97-A3A82CCB7086}" type="pres">
      <dgm:prSet presAssocID="{6EACC4C8-D960-476B-BAF8-C439D26734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F6FD97-14B0-4C0C-90C9-7B1B6240D1CC}" type="pres">
      <dgm:prSet presAssocID="{6EACC4C8-D960-476B-BAF8-C439D2673442}" presName="negativeSpace" presStyleCnt="0"/>
      <dgm:spPr/>
    </dgm:pt>
    <dgm:pt modelId="{ADBC1045-1688-4F0E-AE72-8059EB1261D8}" type="pres">
      <dgm:prSet presAssocID="{6EACC4C8-D960-476B-BAF8-C439D2673442}" presName="childText" presStyleLbl="conFgAcc1" presStyleIdx="1" presStyleCnt="3">
        <dgm:presLayoutVars>
          <dgm:bulletEnabled val="1"/>
        </dgm:presLayoutVars>
      </dgm:prSet>
      <dgm:spPr/>
    </dgm:pt>
    <dgm:pt modelId="{196CA3C7-5B92-46B9-8AB7-3FB44C4CB355}" type="pres">
      <dgm:prSet presAssocID="{6FAE2C0F-51B3-48F7-8137-05FED7CF545C}" presName="spaceBetweenRectangles" presStyleCnt="0"/>
      <dgm:spPr/>
    </dgm:pt>
    <dgm:pt modelId="{93B83549-7AAF-4E0F-8725-217825009DEA}" type="pres">
      <dgm:prSet presAssocID="{43F35C9A-0E7F-4AD3-85F5-6FEC8BE2B610}" presName="parentLin" presStyleCnt="0"/>
      <dgm:spPr/>
    </dgm:pt>
    <dgm:pt modelId="{8AC82390-2DFC-4ADA-807A-F2CD057C180C}" type="pres">
      <dgm:prSet presAssocID="{43F35C9A-0E7F-4AD3-85F5-6FEC8BE2B610}" presName="parentLeftMargin" presStyleLbl="node1" presStyleIdx="1" presStyleCnt="3"/>
      <dgm:spPr/>
    </dgm:pt>
    <dgm:pt modelId="{8022F220-11E1-4833-8258-B09F39538ECE}" type="pres">
      <dgm:prSet presAssocID="{43F35C9A-0E7F-4AD3-85F5-6FEC8BE2B6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36E4070-BC99-4B85-B571-FB30259F7AB6}" type="pres">
      <dgm:prSet presAssocID="{43F35C9A-0E7F-4AD3-85F5-6FEC8BE2B610}" presName="negativeSpace" presStyleCnt="0"/>
      <dgm:spPr/>
    </dgm:pt>
    <dgm:pt modelId="{57098D3B-94E1-4AB4-9D8A-312BCEC54245}" type="pres">
      <dgm:prSet presAssocID="{43F35C9A-0E7F-4AD3-85F5-6FEC8BE2B6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625623-29B3-456F-AB4A-79B9F96E625F}" srcId="{1648D168-0DFE-46E4-BBEA-A10028510A8E}" destId="{6EACC4C8-D960-476B-BAF8-C439D2673442}" srcOrd="1" destOrd="0" parTransId="{766C5E1A-9465-4ADC-843C-13D0B538D124}" sibTransId="{6FAE2C0F-51B3-48F7-8137-05FED7CF545C}"/>
    <dgm:cxn modelId="{568C0627-4479-49F4-8517-A19D75661AEA}" type="presOf" srcId="{1648D168-0DFE-46E4-BBEA-A10028510A8E}" destId="{53EDD4DF-4006-480B-9C4E-EBA4C1DCA6DE}" srcOrd="0" destOrd="0" presId="urn:microsoft.com/office/officeart/2005/8/layout/list1"/>
    <dgm:cxn modelId="{CF5AB629-E08D-47B6-988E-A8CE23B7F488}" srcId="{1648D168-0DFE-46E4-BBEA-A10028510A8E}" destId="{AE06D0FE-0230-4D8A-9C7B-99E307C0E9C1}" srcOrd="0" destOrd="0" parTransId="{3A9BEB23-AA44-4EC8-929C-7DD9E58FA43D}" sibTransId="{A332AC8E-9AEA-4BDF-86D4-90D435C5B34B}"/>
    <dgm:cxn modelId="{3F38CB2A-F35C-4505-80D6-9F8B300CD6DB}" type="presOf" srcId="{F4444DB8-AE5A-4D7B-BC2E-5B63DC89306C}" destId="{ADBC1045-1688-4F0E-AE72-8059EB1261D8}" srcOrd="0" destOrd="0" presId="urn:microsoft.com/office/officeart/2005/8/layout/list1"/>
    <dgm:cxn modelId="{C725135C-9071-4FAE-97A2-5E55E38C4DE8}" type="presOf" srcId="{6EACC4C8-D960-476B-BAF8-C439D2673442}" destId="{06A0E9D7-AE57-46ED-BB97-A3A82CCB7086}" srcOrd="1" destOrd="0" presId="urn:microsoft.com/office/officeart/2005/8/layout/list1"/>
    <dgm:cxn modelId="{DB98835D-B5A8-46A3-A4F7-610C047AFA90}" type="presOf" srcId="{43F35C9A-0E7F-4AD3-85F5-6FEC8BE2B610}" destId="{8022F220-11E1-4833-8258-B09F39538ECE}" srcOrd="1" destOrd="0" presId="urn:microsoft.com/office/officeart/2005/8/layout/list1"/>
    <dgm:cxn modelId="{76BD964E-A97C-447F-90AE-3A2F97419D7A}" type="presOf" srcId="{AE06D0FE-0230-4D8A-9C7B-99E307C0E9C1}" destId="{7AB644D6-F481-4F1D-BFDA-4BAD7BFDC2CD}" srcOrd="0" destOrd="0" presId="urn:microsoft.com/office/officeart/2005/8/layout/list1"/>
    <dgm:cxn modelId="{B59F3670-F98B-41F6-AB72-3822A8CB68F5}" type="presOf" srcId="{DA8B70F7-C14F-4D21-B39E-A2CC7A7A652A}" destId="{57098D3B-94E1-4AB4-9D8A-312BCEC54245}" srcOrd="0" destOrd="0" presId="urn:microsoft.com/office/officeart/2005/8/layout/list1"/>
    <dgm:cxn modelId="{8F361A75-0EF4-4CD8-B3BF-2297556721D7}" srcId="{43F35C9A-0E7F-4AD3-85F5-6FEC8BE2B610}" destId="{DA8B70F7-C14F-4D21-B39E-A2CC7A7A652A}" srcOrd="0" destOrd="0" parTransId="{524F5C6E-E905-4B9F-8875-ADEC5C918F7C}" sibTransId="{F95A1453-F525-41EC-8426-51D7A11909A3}"/>
    <dgm:cxn modelId="{6FBA1AAB-3F47-40E9-8A17-756CCA121B50}" type="presOf" srcId="{3A83623B-BE2B-48D1-9A07-BF7232934FB7}" destId="{5D74F785-4DF9-415C-85E4-F9BD795998D8}" srcOrd="0" destOrd="0" presId="urn:microsoft.com/office/officeart/2005/8/layout/list1"/>
    <dgm:cxn modelId="{340899B5-33CC-4DB1-AAB7-F62A4EB42A7E}" srcId="{AE06D0FE-0230-4D8A-9C7B-99E307C0E9C1}" destId="{3A83623B-BE2B-48D1-9A07-BF7232934FB7}" srcOrd="0" destOrd="0" parTransId="{77C60ED7-928D-4ED7-818A-468317A2DC15}" sibTransId="{FAC8BD03-0F66-46AA-B377-D0CF9B7F6B5F}"/>
    <dgm:cxn modelId="{8D9A98DA-15F4-4027-BBE6-82D873B141F0}" srcId="{6EACC4C8-D960-476B-BAF8-C439D2673442}" destId="{F4444DB8-AE5A-4D7B-BC2E-5B63DC89306C}" srcOrd="0" destOrd="0" parTransId="{39A0D259-7967-4789-B535-B01F274BDD1B}" sibTransId="{5ADB3427-8A7B-454A-94F3-731E3DA2250A}"/>
    <dgm:cxn modelId="{1D826CEB-3E78-44E9-9306-0C5B99B7A428}" type="presOf" srcId="{43F35C9A-0E7F-4AD3-85F5-6FEC8BE2B610}" destId="{8AC82390-2DFC-4ADA-807A-F2CD057C180C}" srcOrd="0" destOrd="0" presId="urn:microsoft.com/office/officeart/2005/8/layout/list1"/>
    <dgm:cxn modelId="{A251CFF1-9C68-4263-AA76-0955960C7E68}" type="presOf" srcId="{6EACC4C8-D960-476B-BAF8-C439D2673442}" destId="{8B9B5AEB-98BA-43AA-9B04-C78DC48AD9BE}" srcOrd="0" destOrd="0" presId="urn:microsoft.com/office/officeart/2005/8/layout/list1"/>
    <dgm:cxn modelId="{D6DD58FC-2B45-45A6-A0B5-B48B3FD532CC}" srcId="{1648D168-0DFE-46E4-BBEA-A10028510A8E}" destId="{43F35C9A-0E7F-4AD3-85F5-6FEC8BE2B610}" srcOrd="2" destOrd="0" parTransId="{2100BE8D-86C3-4ABD-9EF8-35C50F07F00D}" sibTransId="{72DC0BBA-5DEA-4DB9-808C-6539CB32BF8C}"/>
    <dgm:cxn modelId="{B658BFFC-A2BE-41DE-8E72-4359ACEEECE0}" type="presOf" srcId="{AE06D0FE-0230-4D8A-9C7B-99E307C0E9C1}" destId="{29E7D4CB-D43A-42AB-8972-98250B216D71}" srcOrd="1" destOrd="0" presId="urn:microsoft.com/office/officeart/2005/8/layout/list1"/>
    <dgm:cxn modelId="{62870F05-EFAB-4B11-8C89-5D36A9CF06D5}" type="presParOf" srcId="{53EDD4DF-4006-480B-9C4E-EBA4C1DCA6DE}" destId="{10277DD1-C4F1-4027-9E5E-7BEE0C36579B}" srcOrd="0" destOrd="0" presId="urn:microsoft.com/office/officeart/2005/8/layout/list1"/>
    <dgm:cxn modelId="{5E891970-B590-46E2-9EFA-DC66E8DB1F87}" type="presParOf" srcId="{10277DD1-C4F1-4027-9E5E-7BEE0C36579B}" destId="{7AB644D6-F481-4F1D-BFDA-4BAD7BFDC2CD}" srcOrd="0" destOrd="0" presId="urn:microsoft.com/office/officeart/2005/8/layout/list1"/>
    <dgm:cxn modelId="{590147BC-67F6-4899-8576-910F6A731B0A}" type="presParOf" srcId="{10277DD1-C4F1-4027-9E5E-7BEE0C36579B}" destId="{29E7D4CB-D43A-42AB-8972-98250B216D71}" srcOrd="1" destOrd="0" presId="urn:microsoft.com/office/officeart/2005/8/layout/list1"/>
    <dgm:cxn modelId="{022D7A00-441C-43F0-8701-835AC4713D5C}" type="presParOf" srcId="{53EDD4DF-4006-480B-9C4E-EBA4C1DCA6DE}" destId="{A6D77D72-2E2B-4A1D-804B-A5CE00DF3D57}" srcOrd="1" destOrd="0" presId="urn:microsoft.com/office/officeart/2005/8/layout/list1"/>
    <dgm:cxn modelId="{79E0B5DE-1D02-4148-A747-01626E6A58EC}" type="presParOf" srcId="{53EDD4DF-4006-480B-9C4E-EBA4C1DCA6DE}" destId="{5D74F785-4DF9-415C-85E4-F9BD795998D8}" srcOrd="2" destOrd="0" presId="urn:microsoft.com/office/officeart/2005/8/layout/list1"/>
    <dgm:cxn modelId="{C8990EA9-221A-4540-8B81-B18976E7C5D5}" type="presParOf" srcId="{53EDD4DF-4006-480B-9C4E-EBA4C1DCA6DE}" destId="{796F29DB-CB21-498C-9EAE-99000869C743}" srcOrd="3" destOrd="0" presId="urn:microsoft.com/office/officeart/2005/8/layout/list1"/>
    <dgm:cxn modelId="{5B3EA5EE-B6BF-44E1-B35A-19D9B01F81EC}" type="presParOf" srcId="{53EDD4DF-4006-480B-9C4E-EBA4C1DCA6DE}" destId="{533F55F3-D2D8-465A-AB58-23BC53615501}" srcOrd="4" destOrd="0" presId="urn:microsoft.com/office/officeart/2005/8/layout/list1"/>
    <dgm:cxn modelId="{CBC3294A-68ED-4D9F-AF62-E7C823A29C01}" type="presParOf" srcId="{533F55F3-D2D8-465A-AB58-23BC53615501}" destId="{8B9B5AEB-98BA-43AA-9B04-C78DC48AD9BE}" srcOrd="0" destOrd="0" presId="urn:microsoft.com/office/officeart/2005/8/layout/list1"/>
    <dgm:cxn modelId="{13DBF425-7410-41EF-B4E5-90B85584DE01}" type="presParOf" srcId="{533F55F3-D2D8-465A-AB58-23BC53615501}" destId="{06A0E9D7-AE57-46ED-BB97-A3A82CCB7086}" srcOrd="1" destOrd="0" presId="urn:microsoft.com/office/officeart/2005/8/layout/list1"/>
    <dgm:cxn modelId="{484AF67C-B271-4517-9FC8-5E58BD30F487}" type="presParOf" srcId="{53EDD4DF-4006-480B-9C4E-EBA4C1DCA6DE}" destId="{49F6FD97-14B0-4C0C-90C9-7B1B6240D1CC}" srcOrd="5" destOrd="0" presId="urn:microsoft.com/office/officeart/2005/8/layout/list1"/>
    <dgm:cxn modelId="{6FAB2455-ED3C-4754-91BF-4BBEC70A399D}" type="presParOf" srcId="{53EDD4DF-4006-480B-9C4E-EBA4C1DCA6DE}" destId="{ADBC1045-1688-4F0E-AE72-8059EB1261D8}" srcOrd="6" destOrd="0" presId="urn:microsoft.com/office/officeart/2005/8/layout/list1"/>
    <dgm:cxn modelId="{238E867C-5D77-42F9-B738-2E778B2A8D0B}" type="presParOf" srcId="{53EDD4DF-4006-480B-9C4E-EBA4C1DCA6DE}" destId="{196CA3C7-5B92-46B9-8AB7-3FB44C4CB355}" srcOrd="7" destOrd="0" presId="urn:microsoft.com/office/officeart/2005/8/layout/list1"/>
    <dgm:cxn modelId="{859CA09B-B2A1-4623-AB77-EA5513812915}" type="presParOf" srcId="{53EDD4DF-4006-480B-9C4E-EBA4C1DCA6DE}" destId="{93B83549-7AAF-4E0F-8725-217825009DEA}" srcOrd="8" destOrd="0" presId="urn:microsoft.com/office/officeart/2005/8/layout/list1"/>
    <dgm:cxn modelId="{B5DE0B53-8EBC-4533-AD3A-82C7A76D59AB}" type="presParOf" srcId="{93B83549-7AAF-4E0F-8725-217825009DEA}" destId="{8AC82390-2DFC-4ADA-807A-F2CD057C180C}" srcOrd="0" destOrd="0" presId="urn:microsoft.com/office/officeart/2005/8/layout/list1"/>
    <dgm:cxn modelId="{7ED61672-B788-45D9-B962-79618BD65404}" type="presParOf" srcId="{93B83549-7AAF-4E0F-8725-217825009DEA}" destId="{8022F220-11E1-4833-8258-B09F39538ECE}" srcOrd="1" destOrd="0" presId="urn:microsoft.com/office/officeart/2005/8/layout/list1"/>
    <dgm:cxn modelId="{0DD00D3B-86C2-4318-9BB4-5B68AC1D4B31}" type="presParOf" srcId="{53EDD4DF-4006-480B-9C4E-EBA4C1DCA6DE}" destId="{E36E4070-BC99-4B85-B571-FB30259F7AB6}" srcOrd="9" destOrd="0" presId="urn:microsoft.com/office/officeart/2005/8/layout/list1"/>
    <dgm:cxn modelId="{B6FF26E5-4347-4AC5-A9B8-21B9419DF1AC}" type="presParOf" srcId="{53EDD4DF-4006-480B-9C4E-EBA4C1DCA6DE}" destId="{57098D3B-94E1-4AB4-9D8A-312BCEC542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4F785-4DF9-415C-85E4-F9BD795998D8}">
      <dsp:nvSpPr>
        <dsp:cNvPr id="0" name=""/>
        <dsp:cNvSpPr/>
      </dsp:nvSpPr>
      <dsp:spPr>
        <a:xfrm>
          <a:off x="0" y="378324"/>
          <a:ext cx="7729860" cy="104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23" tIns="520700" rIns="59992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(without considering the existing program)</a:t>
          </a:r>
        </a:p>
      </dsp:txBody>
      <dsp:txXfrm>
        <a:off x="0" y="378324"/>
        <a:ext cx="7729860" cy="1043437"/>
      </dsp:txXfrm>
    </dsp:sp>
    <dsp:sp modelId="{29E7D4CB-D43A-42AB-8972-98250B216D71}">
      <dsp:nvSpPr>
        <dsp:cNvPr id="0" name=""/>
        <dsp:cNvSpPr/>
      </dsp:nvSpPr>
      <dsp:spPr>
        <a:xfrm>
          <a:off x="386493" y="9324"/>
          <a:ext cx="541090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19" tIns="0" rIns="20451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Basic Level</a:t>
          </a:r>
        </a:p>
      </dsp:txBody>
      <dsp:txXfrm>
        <a:off x="422519" y="45350"/>
        <a:ext cx="5338850" cy="665948"/>
      </dsp:txXfrm>
    </dsp:sp>
    <dsp:sp modelId="{ADBC1045-1688-4F0E-AE72-8059EB1261D8}">
      <dsp:nvSpPr>
        <dsp:cNvPr id="0" name=""/>
        <dsp:cNvSpPr/>
      </dsp:nvSpPr>
      <dsp:spPr>
        <a:xfrm>
          <a:off x="0" y="1925762"/>
          <a:ext cx="7729860" cy="104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23" tIns="520700" rIns="59992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(By considering the existing program)</a:t>
          </a:r>
        </a:p>
      </dsp:txBody>
      <dsp:txXfrm>
        <a:off x="0" y="1925762"/>
        <a:ext cx="7729860" cy="1043437"/>
      </dsp:txXfrm>
    </dsp:sp>
    <dsp:sp modelId="{06A0E9D7-AE57-46ED-BB97-A3A82CCB7086}">
      <dsp:nvSpPr>
        <dsp:cNvPr id="0" name=""/>
        <dsp:cNvSpPr/>
      </dsp:nvSpPr>
      <dsp:spPr>
        <a:xfrm>
          <a:off x="386493" y="1556762"/>
          <a:ext cx="541090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19" tIns="0" rIns="20451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Existing level</a:t>
          </a:r>
        </a:p>
      </dsp:txBody>
      <dsp:txXfrm>
        <a:off x="422519" y="1592788"/>
        <a:ext cx="5338850" cy="665948"/>
      </dsp:txXfrm>
    </dsp:sp>
    <dsp:sp modelId="{57098D3B-94E1-4AB4-9D8A-312BCEC54245}">
      <dsp:nvSpPr>
        <dsp:cNvPr id="0" name=""/>
        <dsp:cNvSpPr/>
      </dsp:nvSpPr>
      <dsp:spPr>
        <a:xfrm>
          <a:off x="0" y="3473199"/>
          <a:ext cx="7729860" cy="104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23" tIns="520700" rIns="59992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(By considering recommended program)</a:t>
          </a:r>
        </a:p>
      </dsp:txBody>
      <dsp:txXfrm>
        <a:off x="0" y="3473199"/>
        <a:ext cx="7729860" cy="1043437"/>
      </dsp:txXfrm>
    </dsp:sp>
    <dsp:sp modelId="{8022F220-11E1-4833-8258-B09F39538ECE}">
      <dsp:nvSpPr>
        <dsp:cNvPr id="0" name=""/>
        <dsp:cNvSpPr/>
      </dsp:nvSpPr>
      <dsp:spPr>
        <a:xfrm>
          <a:off x="386493" y="3104199"/>
          <a:ext cx="541090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19" tIns="0" rIns="20451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Predictive Level</a:t>
          </a:r>
        </a:p>
      </dsp:txBody>
      <dsp:txXfrm>
        <a:off x="422519" y="3140225"/>
        <a:ext cx="533885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AC7CB7-F415-498D-8F73-E536CE27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B97B-0DE1-44CA-9464-68DA8E3FBFF5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4FCA845-55F1-42A3-83EF-490945BB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AEE7CD-529E-4887-B743-5413B706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1A2-AE39-44B9-95A9-199DACB68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97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952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FC6D-C9FD-42D0-8BD5-37AF95E6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AD17-7B9A-4680-9046-7453AC5242A3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A50D-38B5-4386-92EB-245D5CBB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F3DE-A902-4C93-A91C-4C5348F6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7B1D-DE56-4074-BD52-1BBFFAB0F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9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1" y="228600"/>
            <a:ext cx="99885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00251" y="1524001"/>
            <a:ext cx="9988549" cy="4714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77D7BDAE-A667-454D-B7EA-F2BFB34E6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B902102-7B3C-4DBD-A7A5-E464C5EE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779BD7A-079D-4FCF-99AB-28A8E94B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B85BC-1B4C-40AB-AB02-104350412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95CE41D-D0E0-4931-A9EA-AB086741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4285-824F-44CD-ACA5-1E3910C67E79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DA9A01AD-A882-415A-9102-FAD48E86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C2C2048-C37A-4B76-ABB2-91FA58AA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AB45-A448-4F9B-A00D-FC73FC282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safetyline.wa.gov.au/institute/level1/course6/lecture93/images/l93_0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581745" y="2484954"/>
            <a:ext cx="103757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RISK ASSESSMENT TABLES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Subtitle 2">
            <a:extLst>
              <a:ext uri="{FF2B5EF4-FFF2-40B4-BE49-F238E27FC236}">
                <a16:creationId xmlns:a16="http://schemas.microsoft.com/office/drawing/2014/main" id="{7EA86055-5A22-4F8D-81F0-12BABEB71DD1}"/>
              </a:ext>
            </a:extLst>
          </p:cNvPr>
          <p:cNvSpPr txBox="1">
            <a:spLocks/>
          </p:cNvSpPr>
          <p:nvPr/>
        </p:nvSpPr>
        <p:spPr>
          <a:xfrm>
            <a:off x="2720473" y="3884441"/>
            <a:ext cx="64008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DR.dr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  <a:r>
              <a:rPr lang="en-US" altLang="en-US" dirty="0" err="1">
                <a:solidFill>
                  <a:schemeClr val="bg1"/>
                </a:solidFill>
              </a:rPr>
              <a:t>Zulkifli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Djunaidi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MAppSc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Sesi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id-ID" altLang="en-US" dirty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</a:rPr>
              <a:t>16/10/2020</a:t>
            </a:r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1DA0FA-77BD-4DCE-B655-25D80F6AE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69131"/>
              </p:ext>
            </p:extLst>
          </p:nvPr>
        </p:nvGraphicFramePr>
        <p:xfrm>
          <a:off x="500741" y="1219200"/>
          <a:ext cx="11517087" cy="5029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1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Keunggulan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Biaya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rendah</a:t>
                      </a:r>
                      <a:r>
                        <a:rPr lang="en-US" sz="2400" dirty="0"/>
                        <a:t>, dan </a:t>
                      </a:r>
                      <a:r>
                        <a:rPr lang="en-US" sz="2400" dirty="0" err="1"/>
                        <a:t>cepat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memberikan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gambaran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umum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mengenai</a:t>
                      </a:r>
                      <a:r>
                        <a:rPr lang="en-US" sz="2400" dirty="0"/>
                        <a:t> level </a:t>
                      </a:r>
                      <a:r>
                        <a:rPr lang="en-US" sz="2400" dirty="0" err="1"/>
                        <a:t>risiko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ada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sehingga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dapat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dijadikan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sebagai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masukan</a:t>
                      </a:r>
                      <a:r>
                        <a:rPr lang="en-US" sz="2400" dirty="0"/>
                        <a:t> pada proses </a:t>
                      </a:r>
                      <a:r>
                        <a:rPr lang="en-US" sz="2400" dirty="0" err="1"/>
                        <a:t>pengambilan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keputusan</a:t>
                      </a:r>
                      <a:r>
                        <a:rPr lang="en-US" sz="2400" dirty="0"/>
                        <a:t>. Oleh </a:t>
                      </a:r>
                      <a:r>
                        <a:rPr lang="en-US" sz="2400" dirty="0" err="1"/>
                        <a:t>karena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iu</a:t>
                      </a:r>
                      <a:r>
                        <a:rPr lang="en-US" sz="2400" dirty="0"/>
                        <a:t> model </a:t>
                      </a:r>
                      <a:r>
                        <a:rPr lang="en-US" sz="2400" dirty="0" err="1"/>
                        <a:t>ini</a:t>
                      </a:r>
                      <a:r>
                        <a:rPr lang="en-US" sz="2400" dirty="0"/>
                        <a:t> juga </a:t>
                      </a:r>
                      <a:r>
                        <a:rPr lang="en-US" sz="2400" dirty="0" err="1"/>
                        <a:t>disebut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sebagai</a:t>
                      </a:r>
                      <a:r>
                        <a:rPr lang="en-US" sz="2400" dirty="0"/>
                        <a:t> decision making analysis model.</a:t>
                      </a:r>
                      <a:endParaRPr lang="en-US" sz="24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Biaya rendah, dan cepat memberikan gambaran umum mengenai level risiko dan lokasi-lokasi berisiko yang ada disepanjang jalur pipa.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Komperhensif dan terpadu karena menggunakan data-data kuantitatif terhadap seluruh faktor yang mempengaruhi risiko.</a:t>
                      </a:r>
                      <a:endParaRPr lang="en-US" sz="24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Lebih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akurat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A85FBB-BB6B-42ED-A3FF-64387D2A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31215"/>
              </p:ext>
            </p:extLst>
          </p:nvPr>
        </p:nvGraphicFramePr>
        <p:xfrm>
          <a:off x="500741" y="533400"/>
          <a:ext cx="11517087" cy="609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1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Perbedaan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Matriks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Index/Scoring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Probabilitas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Matematik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82" name="Rectangle 8">
            <a:extLst>
              <a:ext uri="{FF2B5EF4-FFF2-40B4-BE49-F238E27FC236}">
                <a16:creationId xmlns:a16="http://schemas.microsoft.com/office/drawing/2014/main" id="{E16921F7-2DC7-4164-BB08-10E67A12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868" y="6324602"/>
            <a:ext cx="882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pt-PT" altLang="en-US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Sumber: </a:t>
            </a:r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Engberg, D. J. Johns Hopkins University, Baltimore, MD, 2008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7" name="Freeform: Shape 7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950AD01-8237-49CF-8E05-AF012FFCD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814" y="625683"/>
            <a:ext cx="3420016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Tabel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Konsekuensi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Analisa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Semi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Kuantitatif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Kriteria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Fine)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BB16F-FCDF-40CA-BF45-D3298FDE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52" y="1304544"/>
            <a:ext cx="8581435" cy="5302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BBFC1-840B-42D6-BE1B-0E695598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1" y="193478"/>
            <a:ext cx="4921333" cy="820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Consequences 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586C71-BA1C-4CAC-B50D-B322A349B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3" y="1120682"/>
            <a:ext cx="9165770" cy="573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3A78F48-AECF-4F5C-B0E9-8A2A85A1D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Tabel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Exposure</a:t>
            </a:r>
            <a:br>
              <a:rPr lang="id-ID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Analisa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Semi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Kuantitatif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Kriteria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Fine)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390" name="Group 150">
            <a:extLst>
              <a:ext uri="{FF2B5EF4-FFF2-40B4-BE49-F238E27FC236}">
                <a16:creationId xmlns:a16="http://schemas.microsoft.com/office/drawing/2014/main" id="{68E4AD32-5865-4248-BE57-2005D363F0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4608" y="816937"/>
          <a:ext cx="6846365" cy="5072874"/>
        </p:xfrm>
        <a:graphic>
          <a:graphicData uri="http://schemas.openxmlformats.org/drawingml/2006/table">
            <a:tbl>
              <a:tblPr firstRow="1" bandRow="1"/>
              <a:tblGrid>
                <a:gridCol w="151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0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Continously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Sering terjadi dalam sehari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42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Frekuensi pemajanan terhadap bahaya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Frequently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kali dalam sehari</a:t>
                      </a:r>
                      <a:endParaRPr kumimoji="0" lang="fi-FI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fi-FI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Occasionally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kali seminggu sampai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kali sebulan</a:t>
                      </a:r>
                      <a:endParaRPr kumimoji="0" lang="fi-FI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fi-FI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Infrequent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kali dalam sebulan sampai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kali dalam setahun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Rare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Pernah terjadi pada waktu yang lama di masa lalu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Rare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Tidak pernah terjadi di masa lalu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sv-S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058" marR="98058" marT="49029" marB="490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9" name="Rectangle 18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60926A6-8BF8-48E2-B678-8AA961D32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Tabel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Probability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Analisa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Semi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Kuantitatif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Kriteria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Fine)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472" name="Group 184">
            <a:extLst>
              <a:ext uri="{FF2B5EF4-FFF2-40B4-BE49-F238E27FC236}">
                <a16:creationId xmlns:a16="http://schemas.microsoft.com/office/drawing/2014/main" id="{F6976BCE-DCCA-40A8-AA91-D079A13AD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1509"/>
              </p:ext>
            </p:extLst>
          </p:nvPr>
        </p:nvGraphicFramePr>
        <p:xfrm>
          <a:off x="549058" y="2427591"/>
          <a:ext cx="11097350" cy="3533250"/>
        </p:xfrm>
        <a:graphic>
          <a:graphicData uri="http://schemas.openxmlformats.org/drawingml/2006/table">
            <a:tbl>
              <a:tblPr/>
              <a:tblGrid>
                <a:gridCol w="316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Probability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 certain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Hampir sering terjadi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4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Kemungkinan yang menyertai suatu akibat</a:t>
                      </a:r>
                      <a:endParaRPr kumimoji="0" lang="fi-FI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Likely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kemungkinan terjadinya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50%-50%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Unusual but possible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tidak biasa namun mungkin terjadi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Remotely possible</a:t>
                      </a: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kecil kemungkinan terjadi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Conceivable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Tidak pernah terjadi sebelumnya, tetapi mungkin terjadi di masa mendatang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Practically Imposible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Tidak mungkin terjadi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sv-S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664" marR="84664" marT="42327" marB="423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182">
            <a:extLst>
              <a:ext uri="{FF2B5EF4-FFF2-40B4-BE49-F238E27FC236}">
                <a16:creationId xmlns:a16="http://schemas.microsoft.com/office/drawing/2014/main" id="{12FA4A6D-616B-4526-B181-C0061DDE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0343" y="6178439"/>
            <a:ext cx="418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1800" b="1" dirty="0">
                <a:latin typeface="Arial" panose="020B0604020202020204" pitchFamily="34" charset="0"/>
              </a:rPr>
              <a:t>  Sumber : AS/NZS 4360 :2004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2ADBC49-9328-438B-AC43-17436551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Level/Prioritas Risiko (Fine Chart)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457" name="Group 121">
            <a:extLst>
              <a:ext uri="{FF2B5EF4-FFF2-40B4-BE49-F238E27FC236}">
                <a16:creationId xmlns:a16="http://schemas.microsoft.com/office/drawing/2014/main" id="{A45374DB-E529-4BF3-8D18-31A401C2F1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058" y="2471360"/>
          <a:ext cx="11097351" cy="34457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6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Tingkat Risiko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Comment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8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350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Penghentian aktifitas sampai risiko dikurangi</a:t>
                      </a:r>
                      <a:endParaRPr kumimoji="0" lang="fi-FI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– 350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Priority 1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Penanganan secepatnya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 – 180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Subtancial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Mengharuskan ada perbaikan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– 70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Priority 3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Memerlukan perhatian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20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Acceptable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5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Lakukan kegiatan sesuai SOP</a:t>
                      </a:r>
                      <a:endParaRPr kumimoji="0" lang="sv-S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60" marR="94660" marT="47337" marB="4733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120">
            <a:extLst>
              <a:ext uri="{FF2B5EF4-FFF2-40B4-BE49-F238E27FC236}">
                <a16:creationId xmlns:a16="http://schemas.microsoft.com/office/drawing/2014/main" id="{DA4751AE-BF17-493A-85FB-75A5778A2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029" y="6423395"/>
            <a:ext cx="402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1800" b="1" dirty="0">
                <a:latin typeface="Arial" panose="020B0604020202020204" pitchFamily="34" charset="0"/>
              </a:rPr>
              <a:t>Sumber : AS/NZS 4360 :2004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603" name="Picture 3" descr="http://www.safetyline.wa.gov.au/institute/level1/course6/lecture93/images/l93_03.jpg">
            <a:extLst>
              <a:ext uri="{FF2B5EF4-FFF2-40B4-BE49-F238E27FC236}">
                <a16:creationId xmlns:a16="http://schemas.microsoft.com/office/drawing/2014/main" id="{A41E648E-70F0-4B44-81B9-632797FC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96" y="0"/>
            <a:ext cx="7067190" cy="69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A6939F49-55A8-4B18-8D46-858F3217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9667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876799" y="217835"/>
            <a:ext cx="51393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Fault-Tree Analysis</a:t>
            </a:r>
            <a:endParaRPr lang="id-ID" altLang="en-US" sz="2400" b="1" dirty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This is a method of constructing a sequence of events that will lead to a failure or undesired event. The event must be </a:t>
            </a:r>
            <a:r>
              <a:rPr lang="en-US" altLang="en-US" sz="2400" dirty="0" err="1">
                <a:solidFill>
                  <a:schemeClr val="bg1"/>
                </a:solidFill>
              </a:rPr>
              <a:t>characterised</a:t>
            </a:r>
            <a:r>
              <a:rPr lang="en-US" altLang="en-US" sz="2400" dirty="0">
                <a:solidFill>
                  <a:schemeClr val="bg1"/>
                </a:solidFill>
              </a:rPr>
              <a:t> by three parameters, what, where and when – e.g. explosion in the main boiler room during shutdown.</a:t>
            </a:r>
            <a:endParaRPr lang="id-ID" alt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The method then tracks back to trace the faults and failures that are needed for this event to take place.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1375104" y="1414508"/>
            <a:ext cx="30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en-US" sz="3600" b="1" dirty="0">
                <a:solidFill>
                  <a:schemeClr val="bg1"/>
                </a:solidFill>
              </a:rPr>
              <a:t>METODE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3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33F31-48C8-4436-B9C7-E116E166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3142" y="1048927"/>
            <a:ext cx="7489372" cy="536276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F047F7-D275-42E7-AEEB-B6D7F6B940E7}"/>
              </a:ext>
            </a:extLst>
          </p:cNvPr>
          <p:cNvSpPr/>
          <p:nvPr/>
        </p:nvSpPr>
        <p:spPr>
          <a:xfrm>
            <a:off x="239486" y="5120640"/>
            <a:ext cx="3615062" cy="1519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AABBC-5D42-42EA-B460-08A8BDF30227}"/>
              </a:ext>
            </a:extLst>
          </p:cNvPr>
          <p:cNvSpPr/>
          <p:nvPr/>
        </p:nvSpPr>
        <p:spPr>
          <a:xfrm>
            <a:off x="727874" y="5557129"/>
            <a:ext cx="2638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Contoh</a:t>
            </a:r>
            <a:r>
              <a:rPr lang="en-US" sz="3600" dirty="0">
                <a:solidFill>
                  <a:schemeClr val="bg1"/>
                </a:solidFill>
              </a:rPr>
              <a:t> FTA</a:t>
            </a:r>
          </a:p>
        </p:txBody>
      </p:sp>
    </p:spTree>
    <p:extLst>
      <p:ext uri="{BB962C8B-B14F-4D97-AF65-F5344CB8AC3E}">
        <p14:creationId xmlns:p14="http://schemas.microsoft.com/office/powerpoint/2010/main" val="354856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613508" y="827565"/>
            <a:ext cx="5598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400" dirty="0">
                <a:solidFill>
                  <a:schemeClr val="bg1"/>
                </a:solidFill>
              </a:rPr>
              <a:t>Each of the three contributing events in the circles would then be </a:t>
            </a:r>
            <a:r>
              <a:rPr lang="en-US" sz="2400" dirty="0" err="1">
                <a:solidFill>
                  <a:schemeClr val="bg1"/>
                </a:solidFill>
              </a:rPr>
              <a:t>analysed</a:t>
            </a:r>
            <a:r>
              <a:rPr lang="en-US" sz="2400" dirty="0">
                <a:solidFill>
                  <a:schemeClr val="bg1"/>
                </a:solidFill>
              </a:rPr>
              <a:t> to determine how they arise, by extending the fault tree backwards.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400" dirty="0">
                <a:solidFill>
                  <a:schemeClr val="bg1"/>
                </a:solidFill>
              </a:rPr>
              <a:t>Control measures for the critical events in the fault tree could then be devised.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400" dirty="0">
                <a:solidFill>
                  <a:schemeClr val="bg1"/>
                </a:solidFill>
              </a:rPr>
              <a:t>In this particular instance it would be by controlling both the ignition and gas release.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400" dirty="0">
                <a:solidFill>
                  <a:schemeClr val="bg1"/>
                </a:solidFill>
              </a:rPr>
              <a:t>The line for air would not normally be extended back, since in normal circumstances air will be present.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1375104" y="1980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Explanation of FTA example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39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RISK ASSESSMENT </a:t>
            </a:r>
            <a:r>
              <a:rPr lang="en-US" altLang="en-US" dirty="0"/>
              <a:t>METHODS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E68B6-5193-46C9-821B-BBB2A1DFF3AF}"/>
              </a:ext>
            </a:extLst>
          </p:cNvPr>
          <p:cNvSpPr/>
          <p:nvPr/>
        </p:nvSpPr>
        <p:spPr>
          <a:xfrm>
            <a:off x="1963699" y="1754356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3"/>
                </a:solidFill>
              </a:rPr>
              <a:t>Qualitative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39119-00F9-4C1C-9120-4C39B12121E4}"/>
              </a:ext>
            </a:extLst>
          </p:cNvPr>
          <p:cNvSpPr/>
          <p:nvPr/>
        </p:nvSpPr>
        <p:spPr>
          <a:xfrm>
            <a:off x="952418" y="5114482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4"/>
                </a:solidFill>
              </a:rPr>
              <a:t>Semi Quantitative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CA9F8-D87E-4719-87EC-61838AD66ACA}"/>
              </a:ext>
            </a:extLst>
          </p:cNvPr>
          <p:cNvSpPr/>
          <p:nvPr/>
        </p:nvSpPr>
        <p:spPr>
          <a:xfrm>
            <a:off x="7858633" y="1985189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159604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483378" y="1024516"/>
            <a:ext cx="577787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 failure mode effects analysis the effect of the failure of each component part of the system is considered, whether it is to fail to safety or to danger.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9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 industrial situations this method would calculate the probability of failure to give a composite failure rate for the whole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05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This method is quite good for deciding what spares to keep.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1139123" y="106114"/>
            <a:ext cx="888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</a:rPr>
              <a:t>Failure Mode </a:t>
            </a:r>
            <a:r>
              <a:rPr lang="fr-FR" sz="3600" dirty="0" err="1">
                <a:solidFill>
                  <a:schemeClr val="bg1"/>
                </a:solidFill>
              </a:rPr>
              <a:t>Effects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Analysis</a:t>
            </a:r>
            <a:r>
              <a:rPr lang="fr-FR" sz="3600" dirty="0">
                <a:solidFill>
                  <a:schemeClr val="bg1"/>
                </a:solidFill>
              </a:rPr>
              <a:t> (FMEA)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62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B97E8-E71E-41B1-9295-20B9FCCC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635"/>
            <a:ext cx="5643816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3100" dirty="0">
                <a:solidFill>
                  <a:schemeClr val="bg1"/>
                </a:solidFill>
              </a:rPr>
              <a:t>Example for a hydraulic pump: (FMEA Case)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F4A7E-77A4-4807-A41D-F3BF2690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232D9-36B0-4FBF-8D4A-8F0725A8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53" y="1332274"/>
            <a:ext cx="10002564" cy="53908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3702492" y="4093022"/>
              <a:ext cx="845489" cy="843861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C220B3-0098-4205-A625-3CCC838CD0D1}"/>
              </a:ext>
            </a:extLst>
          </p:cNvPr>
          <p:cNvSpPr txBox="1"/>
          <p:nvPr/>
        </p:nvSpPr>
        <p:spPr>
          <a:xfrm>
            <a:off x="4653951" y="1701024"/>
            <a:ext cx="577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HAZOP and HAZAN (Hazard Analysis) were developed by ICI and are widely used in process industries.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The basis of the method is to study the effect of deviations on the system (without initially establishing how those deviations have been created)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1484349" y="152615"/>
            <a:ext cx="888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Hazard And Operability Studies (HAZOP)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112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047F7-D275-42E7-AEEB-B6D7F6B940E7}"/>
              </a:ext>
            </a:extLst>
          </p:cNvPr>
          <p:cNvSpPr/>
          <p:nvPr/>
        </p:nvSpPr>
        <p:spPr>
          <a:xfrm>
            <a:off x="239486" y="5120640"/>
            <a:ext cx="3615062" cy="1519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AABBC-5D42-42EA-B460-08A8BDF30227}"/>
              </a:ext>
            </a:extLst>
          </p:cNvPr>
          <p:cNvSpPr/>
          <p:nvPr/>
        </p:nvSpPr>
        <p:spPr>
          <a:xfrm>
            <a:off x="505569" y="5211358"/>
            <a:ext cx="3082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Hazops</a:t>
            </a:r>
            <a:r>
              <a:rPr lang="en-US" sz="3600" dirty="0">
                <a:solidFill>
                  <a:schemeClr val="bg1"/>
                </a:solidFill>
              </a:rPr>
              <a:t> Case </a:t>
            </a:r>
            <a:endParaRPr lang="id-ID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(example)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459033-ECE7-4F85-9DF5-413C9A2D5DCB}"/>
              </a:ext>
            </a:extLst>
          </p:cNvPr>
          <p:cNvSpPr txBox="1">
            <a:spLocks/>
          </p:cNvSpPr>
          <p:nvPr/>
        </p:nvSpPr>
        <p:spPr>
          <a:xfrm>
            <a:off x="4124455" y="161836"/>
            <a:ext cx="7828059" cy="5257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For instance if a pipe is to carry helium gas, then the method would consider what if: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helium flow rate is too high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helium flow rate is too low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helium is moving in the wrong direction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It is carrying something other than helium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It is carrying something in addition to helium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It is carrying nothing at all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helium is too hot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helium is too cold.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pressure is too high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pressure is too low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any of these were predicted to produce a particularly catastrophic outcome, then consideration would be given to the circumstances in which it might happen, in order to produce a control strategy.</a:t>
            </a:r>
          </a:p>
        </p:txBody>
      </p:sp>
    </p:spTree>
    <p:extLst>
      <p:ext uri="{BB962C8B-B14F-4D97-AF65-F5344CB8AC3E}">
        <p14:creationId xmlns:p14="http://schemas.microsoft.com/office/powerpoint/2010/main" val="336865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DDD-ECC6-4BD0-9EBE-A54D4BB6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Worked example (Hazops)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D9DDF48-C3E5-40C7-8330-DCB33763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341641"/>
            <a:ext cx="6675627" cy="1690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In this example, chemical A is mixed with chemical B to produce C. Too much or too little of A or B will result in inadequate reaction and the production of an undesirable toxic product instead of C.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794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54164ED-C733-4B9B-91E8-DA1B597EB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0" y="2633701"/>
            <a:ext cx="11173227" cy="381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047F7-D275-42E7-AEEB-B6D7F6B940E7}"/>
              </a:ext>
            </a:extLst>
          </p:cNvPr>
          <p:cNvSpPr/>
          <p:nvPr/>
        </p:nvSpPr>
        <p:spPr>
          <a:xfrm>
            <a:off x="239486" y="5120640"/>
            <a:ext cx="3615062" cy="1519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AABBC-5D42-42EA-B460-08A8BDF30227}"/>
              </a:ext>
            </a:extLst>
          </p:cNvPr>
          <p:cNvSpPr/>
          <p:nvPr/>
        </p:nvSpPr>
        <p:spPr>
          <a:xfrm>
            <a:off x="1095474" y="5211358"/>
            <a:ext cx="19030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Hazops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id-ID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102FCA-67B2-4B6F-AE4F-C4844E354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324" y="446313"/>
            <a:ext cx="9193676" cy="5725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11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047F7-D275-42E7-AEEB-B6D7F6B940E7}"/>
              </a:ext>
            </a:extLst>
          </p:cNvPr>
          <p:cNvSpPr/>
          <p:nvPr/>
        </p:nvSpPr>
        <p:spPr>
          <a:xfrm>
            <a:off x="239486" y="5120640"/>
            <a:ext cx="3615062" cy="1519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AABBC-5D42-42EA-B460-08A8BDF30227}"/>
              </a:ext>
            </a:extLst>
          </p:cNvPr>
          <p:cNvSpPr/>
          <p:nvPr/>
        </p:nvSpPr>
        <p:spPr>
          <a:xfrm>
            <a:off x="239486" y="5280130"/>
            <a:ext cx="3615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Selection of The Risk Techniques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350565F-E8CA-477E-BABC-BFAEC4AB6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189949"/>
              </p:ext>
            </p:extLst>
          </p:nvPr>
        </p:nvGraphicFramePr>
        <p:xfrm>
          <a:off x="3962400" y="700881"/>
          <a:ext cx="8229600" cy="5456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/>
                        <a:t>When the need is to.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/>
                        <a:t>Technique to use</a:t>
                      </a:r>
                    </a:p>
                    <a:p>
                      <a:pPr algn="ctr"/>
                      <a:endParaRPr lang="en-US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Study specific events. perform post-incident investigations, compare risks of specific failures.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calculate specific event probabilities</a:t>
                      </a:r>
                    </a:p>
                    <a:p>
                      <a:endParaRPr lang="en-US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Event trees. fault trees,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FMEA. PRA, HAZOP</a:t>
                      </a:r>
                    </a:p>
                    <a:p>
                      <a:endParaRPr lang="en-US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Obtain an inexpensive overall risk model, create a resource allocation model, model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the interaction of many potential failure mechanisms, study or create an operating discipline</a:t>
                      </a:r>
                    </a:p>
                    <a:p>
                      <a:endParaRPr lang="en-US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Indexing model</a:t>
                      </a:r>
                    </a:p>
                    <a:p>
                      <a:endParaRPr lang="en-US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Better quantify a belief, create a simple decision support tool, combine several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/>
                        <a:t>beliefs into a single solution, document choices in resource allocation</a:t>
                      </a:r>
                    </a:p>
                    <a:p>
                      <a:endParaRPr lang="en-US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/>
                        <a:t>Matrix model</a:t>
                      </a: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7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047F7-D275-42E7-AEEB-B6D7F6B940E7}"/>
              </a:ext>
            </a:extLst>
          </p:cNvPr>
          <p:cNvSpPr/>
          <p:nvPr/>
        </p:nvSpPr>
        <p:spPr>
          <a:xfrm>
            <a:off x="239486" y="5120640"/>
            <a:ext cx="3615062" cy="1519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AABBC-5D42-42EA-B460-08A8BDF30227}"/>
              </a:ext>
            </a:extLst>
          </p:cNvPr>
          <p:cNvSpPr/>
          <p:nvPr/>
        </p:nvSpPr>
        <p:spPr>
          <a:xfrm>
            <a:off x="239486" y="5280130"/>
            <a:ext cx="3615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RISK LEVEL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6A917D-95A8-451C-89AA-7421DB1F0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507266"/>
              </p:ext>
            </p:extLst>
          </p:nvPr>
        </p:nvGraphicFramePr>
        <p:xfrm>
          <a:off x="4222654" y="1012019"/>
          <a:ext cx="772986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991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0315" y="2433791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BF12BF-68AE-4468-8F25-30210226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663"/>
            <a:ext cx="10678886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7A0DCD-4D59-4FD0-ABB1-14D25816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5737"/>
            <a:ext cx="78486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4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E9AE99-137D-4E42-9F88-0587C0D1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"/>
            <a:ext cx="7467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7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9E7349B6-C0C4-4108-958A-C20E2256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30985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 b="1" dirty="0">
                <a:solidFill>
                  <a:srgbClr val="FFFFFF"/>
                </a:solidFill>
              </a:rPr>
              <a:t>RISK ASSESSMENT PROCESS</a:t>
            </a:r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2D9AAA-8D49-44CC-AAA7-5C5F4866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2" y="7620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>
                <a:solidFill>
                  <a:schemeClr val="accent2"/>
                </a:solidFill>
              </a:rPr>
              <a:t>Analisis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Risiko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8433950" y="2514534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4586593" y="5010965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5462231" y="2573019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6096000" y="2859073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6557879" y="333924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9094764" y="4455973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6555272" y="5322039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7669246" y="4146542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E68B6-5193-46C9-821B-BBB2A1DFF3AF}"/>
              </a:ext>
            </a:extLst>
          </p:cNvPr>
          <p:cNvSpPr/>
          <p:nvPr/>
        </p:nvSpPr>
        <p:spPr>
          <a:xfrm>
            <a:off x="2369219" y="2292526"/>
            <a:ext cx="412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3"/>
                </a:solidFill>
              </a:rPr>
              <a:t>Matriks</a:t>
            </a:r>
            <a:r>
              <a:rPr lang="en-US" sz="2400" b="1" dirty="0">
                <a:solidFill>
                  <a:schemeClr val="accent3"/>
                </a:solidFill>
              </a:rPr>
              <a:t> (Qualitative)</a:t>
            </a:r>
          </a:p>
          <a:p>
            <a:endParaRPr lang="en-US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39119-00F9-4C1C-9120-4C39B12121E4}"/>
              </a:ext>
            </a:extLst>
          </p:cNvPr>
          <p:cNvSpPr/>
          <p:nvPr/>
        </p:nvSpPr>
        <p:spPr>
          <a:xfrm>
            <a:off x="-28543" y="5591557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400" b="1" dirty="0" err="1">
                <a:solidFill>
                  <a:schemeClr val="accent4"/>
                </a:solidFill>
              </a:rPr>
              <a:t>Probabilitas</a:t>
            </a:r>
            <a:r>
              <a:rPr lang="en-US" sz="2400" b="1" dirty="0">
                <a:solidFill>
                  <a:schemeClr val="accent4"/>
                </a:solidFill>
              </a:rPr>
              <a:t>/</a:t>
            </a:r>
            <a:r>
              <a:rPr lang="en-US" sz="2400" b="1" dirty="0" err="1">
                <a:solidFill>
                  <a:schemeClr val="accent4"/>
                </a:solidFill>
              </a:rPr>
              <a:t>Matematik</a:t>
            </a:r>
            <a:r>
              <a:rPr lang="en-US" sz="2400" b="1" dirty="0">
                <a:solidFill>
                  <a:schemeClr val="accent4"/>
                </a:solidFill>
              </a:rPr>
              <a:t> (Quantitative)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CA9F8-D87E-4719-87EC-61838AD66ACA}"/>
              </a:ext>
            </a:extLst>
          </p:cNvPr>
          <p:cNvSpPr/>
          <p:nvPr/>
        </p:nvSpPr>
        <p:spPr>
          <a:xfrm>
            <a:off x="9165978" y="2573019"/>
            <a:ext cx="298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Index/Scoring </a:t>
            </a:r>
            <a:endParaRPr lang="id-ID" sz="2400" b="1" i="1" dirty="0">
              <a:solidFill>
                <a:schemeClr val="accent1"/>
              </a:solidFill>
            </a:endParaRPr>
          </a:p>
          <a:p>
            <a:r>
              <a:rPr lang="en-US" sz="2400" b="1" i="1" dirty="0">
                <a:solidFill>
                  <a:schemeClr val="accent1"/>
                </a:solidFill>
              </a:rPr>
              <a:t>(Semi Quantitative)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3EBFA-836E-42AB-94C7-F24FD0525E51}"/>
              </a:ext>
            </a:extLst>
          </p:cNvPr>
          <p:cNvSpPr/>
          <p:nvPr/>
        </p:nvSpPr>
        <p:spPr>
          <a:xfrm>
            <a:off x="0" y="1435351"/>
            <a:ext cx="1110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53975">
              <a:defRPr/>
            </a:pPr>
            <a:r>
              <a:rPr lang="en-US" sz="2400" dirty="0" err="1"/>
              <a:t>Terdapat</a:t>
            </a:r>
            <a:r>
              <a:rPr lang="en-US" sz="2400" dirty="0"/>
              <a:t> 3 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tipe</a:t>
            </a:r>
            <a:r>
              <a:rPr lang="en-US" sz="2400" dirty="0"/>
              <a:t> model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(</a:t>
            </a:r>
            <a:r>
              <a:rPr lang="en-US" sz="2400" i="1" dirty="0"/>
              <a:t>Engberg</a:t>
            </a:r>
            <a:r>
              <a:rPr lang="en-US" sz="2400" dirty="0"/>
              <a:t>, 2008):</a:t>
            </a:r>
          </a:p>
        </p:txBody>
      </p:sp>
    </p:spTree>
    <p:extLst>
      <p:ext uri="{BB962C8B-B14F-4D97-AF65-F5344CB8AC3E}">
        <p14:creationId xmlns:p14="http://schemas.microsoft.com/office/powerpoint/2010/main" val="32740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EB183BA-C9D8-4EF1-A044-3A0E1ACCC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67442"/>
              </p:ext>
            </p:extLst>
          </p:nvPr>
        </p:nvGraphicFramePr>
        <p:xfrm>
          <a:off x="130628" y="1020762"/>
          <a:ext cx="11930743" cy="56391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5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Perbedaan</a:t>
                      </a:r>
                      <a:endParaRPr lang="en-US" sz="24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Matriks</a:t>
                      </a:r>
                      <a:endParaRPr lang="en-US" sz="24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Index/Scoring</a:t>
                      </a:r>
                      <a:endParaRPr lang="en-US" sz="24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Probabilitas/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Matematik</a:t>
                      </a:r>
                      <a:endParaRPr lang="en-US" sz="24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Pengertian</a:t>
                      </a:r>
                      <a:endParaRPr lang="en-US" sz="2400" b="1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290513" marR="0" indent="-2905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/>
                        <a:t>Model sederhana berbentuk matriks yang membuat ranking risiko berdasarkan nilai probabilitas dan konsekuensi dari suatu kejadian ataupun proses.</a:t>
                      </a:r>
                    </a:p>
                    <a:p>
                      <a:pPr marL="290513" marR="0" indent="-2905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/>
                    </a:p>
                    <a:p>
                      <a:pPr marL="290513" marR="0" indent="-2905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/>
                        <a:t>Variabel Probabilitas dan Konsekuensi diberi ranking seperti tinggi (high), sedang (medium) dan rendah (low) atau dalam ranking angka seperti 1,2,3,4,5</a:t>
                      </a:r>
                    </a:p>
                    <a:p>
                      <a:pPr marL="290513" marR="0" indent="-2905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166688" marR="0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/>
                        <a:t>Model berbentuk index yang merupakan kumpulan penilaian (scoring) terhadap faktor-faktor yang mempengaruhi variabel probabilitas dan konsekuensi.</a:t>
                      </a:r>
                    </a:p>
                    <a:p>
                      <a:pPr marL="166688" marR="0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/>
                    </a:p>
                    <a:p>
                      <a:pPr marL="166688" marR="0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/>
                        <a:t>Setiap faktor yang berpengaruh terhadap risiko diberi bobot dalam kisaran nilai minimum dan maximum score sesuai dengan kriteria yang merujuk kepada standar dan peraturan yang berlaku.</a:t>
                      </a:r>
                      <a:endParaRPr lang="en-US" sz="20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marL="166688" marR="0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Model </a:t>
                      </a:r>
                      <a:r>
                        <a:rPr lang="en-US" sz="2000" dirty="0" err="1"/>
                        <a:t>berbentuk</a:t>
                      </a:r>
                      <a:r>
                        <a:rPr lang="en-US" sz="2000" dirty="0"/>
                        <a:t> formula </a:t>
                      </a:r>
                      <a:r>
                        <a:rPr lang="en-US" sz="2000" dirty="0" err="1"/>
                        <a:t>matematik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lebih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kompleks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berdasarkan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analisis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risiko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kuantitatif</a:t>
                      </a:r>
                      <a:r>
                        <a:rPr lang="en-US" sz="2000" dirty="0"/>
                        <a:t> (Quantitative Risk Assessment Model) </a:t>
                      </a:r>
                      <a:r>
                        <a:rPr lang="en-US" sz="2000" dirty="0" err="1"/>
                        <a:t>terhadap</a:t>
                      </a:r>
                      <a:r>
                        <a:rPr lang="en-US" sz="2000" dirty="0"/>
                        <a:t> data-data </a:t>
                      </a:r>
                      <a:r>
                        <a:rPr lang="en-US" sz="2000" dirty="0" err="1"/>
                        <a:t>kejadian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kegagalan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diwaktu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lalu</a:t>
                      </a:r>
                      <a:r>
                        <a:rPr lang="en-US" sz="2000" dirty="0"/>
                        <a:t>. </a:t>
                      </a:r>
                    </a:p>
                    <a:p>
                      <a:pPr marL="166688" marR="0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/>
                    </a:p>
                    <a:p>
                      <a:pPr marL="166688" marR="0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err="1"/>
                        <a:t>Perhitungan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biasanya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dilakukan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matematik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ataupun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statistik</a:t>
                      </a:r>
                      <a:endParaRPr lang="en-US" sz="20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1430" marR="314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A0ECE82-2A80-44BE-AECE-1D4FE93B14EB}"/>
              </a:ext>
            </a:extLst>
          </p:cNvPr>
          <p:cNvSpPr txBox="1">
            <a:spLocks/>
          </p:cNvSpPr>
          <p:nvPr/>
        </p:nvSpPr>
        <p:spPr>
          <a:xfrm>
            <a:off x="1981199" y="3048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Model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Matriks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Index/Scoring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Probabilitas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39A403-2960-46DD-91D7-22A9CD83E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902993"/>
              </p:ext>
            </p:extLst>
          </p:nvPr>
        </p:nvGraphicFramePr>
        <p:xfrm>
          <a:off x="457201" y="914400"/>
          <a:ext cx="11451770" cy="222306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30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Metode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Kualitatif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Risiko kemudian ditentukan sebagai koordinat nilai probabilitas dan konsekuensi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Semi Kuantitatif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Hasil risiko yang didapat bersifat relatif (relative risk)</a:t>
                      </a:r>
                      <a:endParaRPr lang="en-US" sz="200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Kuantitatif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statistik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Event/Fault Tree Analysis.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Hasil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didapat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bersifat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absolut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(absolute risk).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0FD4EE-1BDC-4A87-9E99-20EFC3C7E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92434"/>
              </p:ext>
            </p:extLst>
          </p:nvPr>
        </p:nvGraphicFramePr>
        <p:xfrm>
          <a:off x="457201" y="3200399"/>
          <a:ext cx="11451770" cy="3396343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Keterbatasan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Akurasi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dianggap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lemah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jika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berdasarkan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data-data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kuantitatif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Penilaian seringkali dinilai terlalu subyektif karena dilakukan secara profesional judgment bila data tidak tersedia.</a:t>
                      </a:r>
                      <a:endParaRPr lang="en-US" sz="200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Biaya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tinggi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membutuhkan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lebih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lama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karena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analisis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dilakukan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setiap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faktor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mempengaruhi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variabel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probabilitas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konsekuensi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Seringkali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mengalami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kesulitan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bila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data-data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lengkap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AD2497-D073-4520-A29E-08703FC4C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13211"/>
              </p:ext>
            </p:extLst>
          </p:nvPr>
        </p:nvGraphicFramePr>
        <p:xfrm>
          <a:off x="457199" y="152400"/>
          <a:ext cx="11451771" cy="64692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Perbedaan</a:t>
                      </a:r>
                      <a:endParaRPr lang="en-US" sz="20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Matriks</a:t>
                      </a:r>
                      <a:endParaRPr lang="en-US" sz="20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Index/Scoring</a:t>
                      </a:r>
                      <a:endParaRPr lang="en-US" sz="200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Probabilitas</a:t>
                      </a:r>
                      <a:r>
                        <a:rPr lang="en-US" sz="2000" dirty="0"/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Matematik</a:t>
                      </a:r>
                      <a:endParaRPr lang="en-US" sz="2000" dirty="0"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1216</Words>
  <Application>Microsoft Office PowerPoint</Application>
  <PresentationFormat>Widescreen</PresentationFormat>
  <Paragraphs>192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Aharoni</vt:lpstr>
      <vt:lpstr>Arial</vt:lpstr>
      <vt:lpstr>Calibri</vt:lpstr>
      <vt:lpstr>Times New Roman</vt:lpstr>
      <vt:lpstr>Verdana</vt:lpstr>
      <vt:lpstr>Wingdings 3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ASSESSMENT PROCESS</vt:lpstr>
      <vt:lpstr>PowerPoint Presentation</vt:lpstr>
      <vt:lpstr>PowerPoint Presentation</vt:lpstr>
      <vt:lpstr>PowerPoint Presentation</vt:lpstr>
      <vt:lpstr>PowerPoint Presentation</vt:lpstr>
      <vt:lpstr>Tabel Konsekuensi Analisa Risiko Semi Kuantitatif (Kriteria Risiko Fine)</vt:lpstr>
      <vt:lpstr>Consequences Table</vt:lpstr>
      <vt:lpstr>Tabel Exposure  Analisa Risiko Semi Kuantitatif (Kriteria Risiko Fine)</vt:lpstr>
      <vt:lpstr>Tabel Probability Analisa Risiko Semi Kuantitatif (Kriteria Risiko Fine)</vt:lpstr>
      <vt:lpstr>Level/Prioritas Risiko (Fine Chart)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for a hydraulic pump: (FMEA Case)</vt:lpstr>
      <vt:lpstr>PowerPoint Presentation</vt:lpstr>
      <vt:lpstr>PowerPoint Presentation</vt:lpstr>
      <vt:lpstr>Worked example (Hazops)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Sutrani Rachmawati</dc:creator>
  <cp:lastModifiedBy>Sutrani Rachmawati</cp:lastModifiedBy>
  <cp:revision>2</cp:revision>
  <dcterms:created xsi:type="dcterms:W3CDTF">2020-10-06T14:01:37Z</dcterms:created>
  <dcterms:modified xsi:type="dcterms:W3CDTF">2020-10-06T14:06:39Z</dcterms:modified>
</cp:coreProperties>
</file>