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6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374" r:id="rId22"/>
    <p:sldId id="373" r:id="rId23"/>
    <p:sldId id="375" r:id="rId24"/>
    <p:sldId id="376" r:id="rId25"/>
    <p:sldId id="377" r:id="rId26"/>
    <p:sldId id="378" r:id="rId27"/>
    <p:sldId id="380" r:id="rId28"/>
    <p:sldId id="379" r:id="rId29"/>
    <p:sldId id="381" r:id="rId30"/>
    <p:sldId id="386" r:id="rId31"/>
    <p:sldId id="382" r:id="rId32"/>
    <p:sldId id="383" r:id="rId33"/>
    <p:sldId id="384" r:id="rId34"/>
    <p:sldId id="38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>
        <p:scale>
          <a:sx n="95" d="100"/>
          <a:sy n="95" d="100"/>
        </p:scale>
        <p:origin x="-366" y="-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F1B4C21-0EB6-4617-B64F-8574E1579141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93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4C21-0EB6-4617-B64F-8574E1579141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377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F1B4C21-0EB6-4617-B64F-8574E1579141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4C21-0EB6-4617-B64F-8574E1579141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556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1B4C21-0EB6-4617-B64F-8574E1579141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7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4C21-0EB6-4617-B64F-8574E1579141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293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4C21-0EB6-4617-B64F-8574E1579141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230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4C21-0EB6-4617-B64F-8574E1579141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024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4C21-0EB6-4617-B64F-8574E1579141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109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F1B4C21-0EB6-4617-B64F-8574E1579141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5595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F1B4C21-0EB6-4617-B64F-8574E1579141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16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F1B4C21-0EB6-4617-B64F-8574E1579141}" type="datetimeFigureOut">
              <a:rPr lang="en-ID" smtClean="0"/>
              <a:t>01/10/2020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7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4B02-8418-4A6B-8F28-507477E61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D"/>
              <a:t>Proses Bisnis dan Pengendalian Internal Siklus Pengeluaran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8BAEF-63D6-4267-AFBE-F4AE19FE8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406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96A1-5772-40D5-800C-7788A5E6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1"/>
              <a:t>Pengendalian: Tujuan, Ancaman, dan Prosedur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80C7-F436-460A-B032-D76EE165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41840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D" sz="2400"/>
              <a:t>Fungsi lain dari SIA yang dirancang dengan baik adalah memberikan kontrol yang memadai untuk memastikan bahwa tujuan berikut ini terpenuhi: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Transaksi diotorisasi dengan benar.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Transaksi yang tercatat valid.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Hanya transaksi yang resmi dan valid yang dicatat.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Transaksi dicatat secara akurat.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Aset (uang tunai, inventaris, dan data) dilindungi dari kehilangan atau pencurian.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Kegiatan bisnis dilakukan secara efisien dan efektif.</a:t>
            </a:r>
          </a:p>
        </p:txBody>
      </p:sp>
    </p:spTree>
    <p:extLst>
      <p:ext uri="{BB962C8B-B14F-4D97-AF65-F5344CB8AC3E}">
        <p14:creationId xmlns:p14="http://schemas.microsoft.com/office/powerpoint/2010/main" val="306790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96A1-5772-40D5-800C-7788A5E6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951" y="332460"/>
            <a:ext cx="8770571" cy="780358"/>
          </a:xfrm>
        </p:spPr>
        <p:txBody>
          <a:bodyPr>
            <a:normAutofit/>
          </a:bodyPr>
          <a:lstStyle/>
          <a:p>
            <a:r>
              <a:rPr lang="en-ID" sz="3200" b="1"/>
              <a:t>Ancaman – Pemesanan Barang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84C7A03-9387-4305-8E3B-64B78FA55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771899"/>
              </p:ext>
            </p:extLst>
          </p:nvPr>
        </p:nvGraphicFramePr>
        <p:xfrm>
          <a:off x="2933700" y="1348703"/>
          <a:ext cx="8601075" cy="517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3" imgW="5949456" imgH="3580875" progId="Word.Document.12">
                  <p:embed/>
                </p:oleObj>
              </mc:Choice>
              <mc:Fallback>
                <p:oleObj name="Document" r:id="rId3" imgW="5949456" imgH="35808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3700" y="1348703"/>
                        <a:ext cx="8601075" cy="517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84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96A1-5772-40D5-800C-7788A5E6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951" y="332460"/>
            <a:ext cx="8770571" cy="780358"/>
          </a:xfrm>
        </p:spPr>
        <p:txBody>
          <a:bodyPr>
            <a:normAutofit fontScale="90000"/>
          </a:bodyPr>
          <a:lstStyle/>
          <a:p>
            <a:r>
              <a:rPr lang="en-ID" sz="3200" b="1"/>
              <a:t>Ancaman – Penerimaan Barang dan Pembayaran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E6DFF43-0DA7-4F14-8E59-7AA30A407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65768"/>
              </p:ext>
            </p:extLst>
          </p:nvPr>
        </p:nvGraphicFramePr>
        <p:xfrm>
          <a:off x="2848951" y="1937665"/>
          <a:ext cx="8029575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3" imgW="8036270" imgH="5432827" progId="Word.Document.12">
                  <p:embed/>
                </p:oleObj>
              </mc:Choice>
              <mc:Fallback>
                <p:oleObj name="Document" r:id="rId3" imgW="8036270" imgH="54328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8951" y="1937665"/>
                        <a:ext cx="8029575" cy="458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30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C8C9-3609-494B-84D3-FABF752C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860" y="568345"/>
            <a:ext cx="10332411" cy="702466"/>
          </a:xfrm>
        </p:spPr>
        <p:txBody>
          <a:bodyPr>
            <a:normAutofit/>
          </a:bodyPr>
          <a:lstStyle/>
          <a:p>
            <a:r>
              <a:rPr lang="en-ID" sz="3600"/>
              <a:t>Control pada Siklus Pengeluaran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3103-CDF6-4CF2-9181-1104F4386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A316AF-5CA1-4F14-B254-D9002062A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271" y="1657908"/>
            <a:ext cx="207790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E7A038D2-FC6E-492B-ABA9-D1AA02213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087693"/>
              </p:ext>
            </p:extLst>
          </p:nvPr>
        </p:nvGraphicFramePr>
        <p:xfrm>
          <a:off x="1558271" y="1270811"/>
          <a:ext cx="10146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3" imgW="5466667" imgH="4600000" progId="PBrush">
                  <p:embed/>
                </p:oleObj>
              </mc:Choice>
              <mc:Fallback>
                <p:oleObj name="Bitmap Image" r:id="rId3" imgW="5466667" imgH="4600000" progId="PBrush">
                  <p:embed/>
                  <p:pic>
                    <p:nvPicPr>
                      <p:cNvPr id="41987" name="Object 2">
                        <a:extLst>
                          <a:ext uri="{FF2B5EF4-FFF2-40B4-BE49-F238E27FC236}">
                            <a16:creationId xmlns:a16="http://schemas.microsoft.com/office/drawing/2014/main" id="{87296D46-110B-42A2-B620-6ADE8F19D1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271" y="1270811"/>
                        <a:ext cx="101460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10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B92F-2784-4163-997A-CCFE7C96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1"/>
              <a:t>Computer-Based Accounting Systems (CBAS)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9EA4D-3DCE-458D-9201-36FB4CBE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Teknologi CBAS dapat dipandang sebagai sebuah kontinum dengan dua ekstrem: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otomatisasi - gunakan teknologi untuk meningkatkan efisiensi dan efektivitas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rekayasa ulang - gunakan teknologi untuk merestrukturisasi proses bisnis dan organisasi perusahaan.</a:t>
            </a:r>
          </a:p>
          <a:p>
            <a:endParaRPr lang="en-ID" sz="2800"/>
          </a:p>
        </p:txBody>
      </p:sp>
    </p:spTree>
    <p:extLst>
      <p:ext uri="{BB962C8B-B14F-4D97-AF65-F5344CB8AC3E}">
        <p14:creationId xmlns:p14="http://schemas.microsoft.com/office/powerpoint/2010/main" val="96313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94F1-A231-42AA-800D-1F6EBB47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1"/>
              <a:t>Tingkat Pengurutan Otomatis dan Rekayasa Ulang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8A1AB-779A-4B11-B629-A6DFC7975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Komputer menghasilkan PR</a:t>
            </a:r>
          </a:p>
          <a:p>
            <a:pPr marL="360363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Pembelian secara manual menghasilkan PO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Komputer menghasilkan PO (tidak perlu PR)</a:t>
            </a:r>
          </a:p>
          <a:p>
            <a:pPr marL="360363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tidak dikirim sampai ditinjau secara manual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yang dihasilkan komputer secara otomatis dikirim tanpa tinjauan manual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Data Interchange (EDI)</a:t>
            </a:r>
          </a:p>
          <a:p>
            <a:pPr marL="360363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 komputer-ke-komputer tanpa PO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endParaRPr lang="en-ID" sz="2800"/>
          </a:p>
        </p:txBody>
      </p:sp>
    </p:spTree>
    <p:extLst>
      <p:ext uri="{BB962C8B-B14F-4D97-AF65-F5344CB8AC3E}">
        <p14:creationId xmlns:p14="http://schemas.microsoft.com/office/powerpoint/2010/main" val="65815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A81D-86C8-4FA9-B0F6-AF22BB0D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773" y="1067109"/>
            <a:ext cx="8770571" cy="914091"/>
          </a:xfrm>
        </p:spPr>
        <p:txBody>
          <a:bodyPr>
            <a:normAutofit/>
          </a:bodyPr>
          <a:lstStyle/>
          <a:p>
            <a:r>
              <a:rPr lang="en-ID" sz="3200" b="1"/>
              <a:t>Pembelian Berbasis Komputer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E275-8915-4802-9836-4541A67C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292" y="2244436"/>
            <a:ext cx="9556816" cy="365150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Departemen Pengolahan Data. melakukan tugas akuntansi rutin.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Pembelian - program komputer mengidentifikasi kebutuhan inventaris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 berikut digunakan untuk mengotorisasi dan memesan persediaan:</a:t>
            </a: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 mempersiapkan PO dan mengirimkannya ke Pembelian untuk ditinjau, ditandatangani, dan didistribusikan</a:t>
            </a: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 mendistribusikan PO langsung ke vendor dan pengguna internal, melewati Pembelian</a:t>
            </a: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 menggunakan pertukaran data elektronik (EDI) dan secara elektronik menempatkan pesanan tanpa PO</a:t>
            </a:r>
          </a:p>
          <a:p>
            <a:pPr marL="0" indent="0">
              <a:spcBef>
                <a:spcPts val="0"/>
              </a:spcBef>
              <a:buNone/>
            </a:pPr>
            <a:endParaRPr lang="en-ID" sz="2400"/>
          </a:p>
        </p:txBody>
      </p:sp>
    </p:spTree>
    <p:extLst>
      <p:ext uri="{BB962C8B-B14F-4D97-AF65-F5344CB8AC3E}">
        <p14:creationId xmlns:p14="http://schemas.microsoft.com/office/powerpoint/2010/main" val="206169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A81D-86C8-4FA9-B0F6-AF22BB0D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36" y="1067109"/>
            <a:ext cx="8614708" cy="914091"/>
          </a:xfrm>
        </p:spPr>
        <p:txBody>
          <a:bodyPr>
            <a:normAutofit/>
          </a:bodyPr>
          <a:lstStyle/>
          <a:p>
            <a:r>
              <a:rPr lang="en-ID" sz="3200" b="1"/>
              <a:t>Pembelian Berbasis Komputer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E275-8915-4802-9836-4541A67C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36" y="2244436"/>
            <a:ext cx="9113472" cy="36515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 lain yang dilakukan secara otomatis oleh komputer: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memperbarui file anak persediaan dari laporan penerimaan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menghitung total batch untuk pembaruan buku besar umum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menutup catatan terkait dalam file PO terbuka ke file PO tertutup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memvalidasi catatan voucher terhadap file vendor yang valid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ID" sz="3200"/>
          </a:p>
        </p:txBody>
      </p:sp>
    </p:spTree>
    <p:extLst>
      <p:ext uri="{BB962C8B-B14F-4D97-AF65-F5344CB8AC3E}">
        <p14:creationId xmlns:p14="http://schemas.microsoft.com/office/powerpoint/2010/main" val="333843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30D7-A6D5-4FDE-B26A-8032A488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 b="1"/>
              <a:t>Pengeluaran Kas  Berbasis Komputer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7308-D330-48D0-9E2F-B5266E910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 dilakukan secara otomatis oleh komputer: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 memindai voucher yang saat ini jatuh tempo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mencetak cek untuk voucher ini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mencatat cek  di check register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batch disiapkan untuk prosedur pemutakhiran buku besar</a:t>
            </a:r>
          </a:p>
          <a:p>
            <a:pPr marL="0" indent="0">
              <a:buNone/>
            </a:pPr>
            <a:endParaRPr lang="en-ID" sz="2800"/>
          </a:p>
        </p:txBody>
      </p:sp>
    </p:spTree>
    <p:extLst>
      <p:ext uri="{BB962C8B-B14F-4D97-AF65-F5344CB8AC3E}">
        <p14:creationId xmlns:p14="http://schemas.microsoft.com/office/powerpoint/2010/main" val="2657841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97ED-4739-445E-9BE4-464EE428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568345"/>
            <a:ext cx="11011544" cy="623146"/>
          </a:xfrm>
        </p:spPr>
        <p:txBody>
          <a:bodyPr>
            <a:normAutofit fontScale="90000"/>
          </a:bodyPr>
          <a:lstStyle/>
          <a:p>
            <a:r>
              <a:rPr lang="en-ID" sz="3600" b="1"/>
              <a:t>Flowchart  untuk Sistem Pembelian Batch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6D09-C31D-43E4-80A9-E8BDB3649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977A4F8-9FA9-4389-AC16-434AC1A19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155" y="1292226"/>
            <a:ext cx="10814116" cy="51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7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0C9C-14A8-4355-B68D-D92C982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/>
          <a:lstStyle/>
          <a:p>
            <a:r>
              <a:rPr lang="en-ID"/>
              <a:t>Pengantar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5BE5-D633-4B4E-B3E2-E8675A9CE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28" y="2392297"/>
            <a:ext cx="8476162" cy="3651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/>
              <a:t>Siklus pengeluaran adalah sekumpulan aktivitas  bisnis yang berulang yang berhubungan dengan operasi pengolahan informasi terkait pembelian dan pembayaran  barang dan jasa.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/>
              <a:t>Tujuan dari siklus pengeluaran  adalah: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sz="2400"/>
              <a:t>Meminimalkan  biaya total untuk memperoleh dan memelihara persediaan, perlengkapan, dan berbagai layanan yang dibutuhkan organisasi untuk berfungsi.</a:t>
            </a:r>
          </a:p>
        </p:txBody>
      </p:sp>
    </p:spTree>
    <p:extLst>
      <p:ext uri="{BB962C8B-B14F-4D97-AF65-F5344CB8AC3E}">
        <p14:creationId xmlns:p14="http://schemas.microsoft.com/office/powerpoint/2010/main" val="426581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97ED-4739-445E-9BE4-464EE428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568345"/>
            <a:ext cx="11011544" cy="623146"/>
          </a:xfrm>
        </p:spPr>
        <p:txBody>
          <a:bodyPr>
            <a:normAutofit fontScale="90000"/>
          </a:bodyPr>
          <a:lstStyle/>
          <a:p>
            <a:r>
              <a:rPr lang="en-ID" sz="3600" b="1"/>
              <a:t>Flowchart  untuk Sistem Pembelian Batch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6D09-C31D-43E4-80A9-E8BDB3649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20C2452-5331-4908-B43E-910658E1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727" y="1348509"/>
            <a:ext cx="11011543" cy="53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27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16D2-6629-4ABD-A867-87944FAC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983981"/>
            <a:ext cx="8770571" cy="1108055"/>
          </a:xfrm>
        </p:spPr>
        <p:txBody>
          <a:bodyPr>
            <a:normAutofit/>
          </a:bodyPr>
          <a:lstStyle/>
          <a:p>
            <a:r>
              <a:rPr lang="en-ID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Keuntungan Input &amp; Pemrosesan Data Real-Time Dibandingkan Pemrosesan Batch</a:t>
            </a:r>
            <a:endParaRPr lang="en-ID" sz="3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6660-82C8-4D64-BF75-9FA475AC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Mempersingkat jeda waktu dalam pencatatan; karenanya, rekaman lebih terkini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Menghilangkan banyak prosedur manual rutin, seperti menyalin informasi ke dokumen kertas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Menghilangkan banyak penyimpanan dan pengocokan dokumen kertas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 prosedur koreksi entri data</a:t>
            </a:r>
          </a:p>
          <a:p>
            <a:endParaRPr lang="en-ID" sz="2800"/>
          </a:p>
        </p:txBody>
      </p:sp>
    </p:spTree>
    <p:extLst>
      <p:ext uri="{BB962C8B-B14F-4D97-AF65-F5344CB8AC3E}">
        <p14:creationId xmlns:p14="http://schemas.microsoft.com/office/powerpoint/2010/main" val="1996018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C9B397E-883F-4C5D-9E37-C149B0ED9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291" y="304800"/>
            <a:ext cx="111252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b="1"/>
              <a:t>Sistem Pembelian / Pembayaran Tunai yang Direkayasa Ulang</a:t>
            </a:r>
          </a:p>
        </p:txBody>
      </p:sp>
      <p:pic>
        <p:nvPicPr>
          <p:cNvPr id="40963" name="Picture 5">
            <a:extLst>
              <a:ext uri="{FF2B5EF4-FFF2-40B4-BE49-F238E27FC236}">
                <a16:creationId xmlns:a16="http://schemas.microsoft.com/office/drawing/2014/main" id="{E7EB5AB9-144D-469D-953C-FBDDB4F9EE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527" y="1104900"/>
            <a:ext cx="10706744" cy="54483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A120F-5D1D-4BD5-9A1E-472058DF2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FB6EEF-02A1-4537-8400-0C73899DB02E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40965" name="TextBox 4">
            <a:extLst>
              <a:ext uri="{FF2B5EF4-FFF2-40B4-BE49-F238E27FC236}">
                <a16:creationId xmlns:a16="http://schemas.microsoft.com/office/drawing/2014/main" id="{1F6CD21C-BECB-4AB2-9A4C-4601CFF3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172200"/>
            <a:ext cx="7127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28B1B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C9D7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896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/>
              <a:t>Figure 5-17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C86B05-C1E6-4D7E-8FF5-15BE5EA2B150}"/>
              </a:ext>
            </a:extLst>
          </p:cNvPr>
          <p:cNvSpPr txBox="1"/>
          <p:nvPr/>
        </p:nvSpPr>
        <p:spPr>
          <a:xfrm>
            <a:off x="3366653" y="2413061"/>
            <a:ext cx="748145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400" b="1">
                <a:latin typeface="+mj-lt"/>
              </a:rPr>
              <a:t>Dokumen pada Siklus Pengeluaran 1</a:t>
            </a:r>
          </a:p>
        </p:txBody>
      </p:sp>
    </p:spTree>
    <p:extLst>
      <p:ext uri="{BB962C8B-B14F-4D97-AF65-F5344CB8AC3E}">
        <p14:creationId xmlns:p14="http://schemas.microsoft.com/office/powerpoint/2010/main" val="1199673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67B81-9A9E-4D3E-8812-E7D62AEBB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25" y="1010516"/>
            <a:ext cx="8661257" cy="533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45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FBDD4-7BF0-46D6-B2B5-612B31027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97" y="913101"/>
            <a:ext cx="8925233" cy="59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17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F023E-D3A3-42D2-B8B1-A05FB7DD0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48" y="754639"/>
            <a:ext cx="8316624" cy="563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6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4F198-5BBD-460D-8A56-52A99C1AE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47" y="895783"/>
            <a:ext cx="8329179" cy="563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7BF90F-D108-4BEB-B9C7-FA3B48579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456" y="1371601"/>
            <a:ext cx="9305925" cy="47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63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0C65B-7761-4F8B-B69E-C35FB36C0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55" y="364348"/>
            <a:ext cx="6303818" cy="612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8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AA03-4F7B-4973-A640-6C7D08B7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Tujuan Siklus Pengeluaran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4AA31-4CEE-45D4-B9A5-637A3B697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244436"/>
            <a:ext cx="8770571" cy="46135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D" sz="2400"/>
              <a:t>Tujuan menyediakan sumber daya yang dibutuhkan untuk organisasi dapat diuraikan menjadi beberapa tujuan: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membeli dari vendor terpercaya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membeli barang berkualitas tinggi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mendapatkan harga terbaik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membeli hanya item yang  telah diotorisasi dengan benar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memiliki sumber daya yang tersedia saat dibutuhkan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hanya menerima barang yang dipesan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memastikan barang tidak hilang, dicuri atau rusak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membayar barang secara tepat waktu</a:t>
            </a:r>
          </a:p>
        </p:txBody>
      </p:sp>
    </p:spTree>
    <p:extLst>
      <p:ext uri="{BB962C8B-B14F-4D97-AF65-F5344CB8AC3E}">
        <p14:creationId xmlns:p14="http://schemas.microsoft.com/office/powerpoint/2010/main" val="569880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DFC3C-56AC-4A91-8F51-2AB867E73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6" t="7467" r="3753" b="3534"/>
          <a:stretch/>
        </p:blipFill>
        <p:spPr>
          <a:xfrm>
            <a:off x="3228110" y="1052944"/>
            <a:ext cx="6442364" cy="5583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3972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D0974-7D03-45E6-BD8A-D38AE7F9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14" y="1001423"/>
            <a:ext cx="8329613" cy="53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58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0F0B1-31B1-4D4C-BAEC-02987117E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1354281"/>
            <a:ext cx="8723663" cy="42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7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B0EF22-B6E1-4971-9821-CEB0DC61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656" y="1174173"/>
            <a:ext cx="9129961" cy="45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71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86BF-BDA4-40F3-B6C3-A62B9DF0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SESI 2</a:t>
            </a:r>
            <a:br>
              <a:rPr lang="en-ID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4860-D3B2-4062-95F6-7DF0B0991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KUIS:</a:t>
            </a:r>
            <a:endParaRPr lang="en-ID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en-ID" sz="280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Sebutkan dokumen yang mentrigger terjadinya siklus pendapatan, buatlah layout dokumen tersebut dan isi data dokumen tersebut. Sebutkan pula 1 contoh dokumen output dari siklus pendapatan, buatlah layout dokumen tersebut dan isi data dokumen tersebut. </a:t>
            </a:r>
            <a:endParaRPr lang="en-ID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3200"/>
          </a:p>
        </p:txBody>
      </p:sp>
    </p:spTree>
    <p:extLst>
      <p:ext uri="{BB962C8B-B14F-4D97-AF65-F5344CB8AC3E}">
        <p14:creationId xmlns:p14="http://schemas.microsoft.com/office/powerpoint/2010/main" val="66836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5748-A50C-45DA-BE25-C3070969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903268"/>
          </a:xfrm>
        </p:spPr>
        <p:txBody>
          <a:bodyPr/>
          <a:lstStyle/>
          <a:p>
            <a:r>
              <a:rPr lang="en-ID"/>
              <a:t>Proses Bisnis Siklus Pendapatan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B8-AD69-43EC-949C-90C8C3627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213" y="2488269"/>
            <a:ext cx="4289058" cy="36515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ID" sz="2300"/>
              <a:t>Aktivitas  dari proses bisnis siklus pengeluaran terdiri dari:</a:t>
            </a:r>
          </a:p>
          <a:p>
            <a:pPr marL="77724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D" sz="2300"/>
              <a:t>Purchase requisition</a:t>
            </a:r>
          </a:p>
          <a:p>
            <a:pPr marL="77724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D" sz="2300"/>
              <a:t>purchasing</a:t>
            </a:r>
          </a:p>
          <a:p>
            <a:pPr marL="77724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D" sz="2300"/>
              <a:t>Receiving/inspection</a:t>
            </a:r>
          </a:p>
          <a:p>
            <a:pPr marL="77724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D" sz="2300"/>
              <a:t>Account payable</a:t>
            </a:r>
          </a:p>
          <a:p>
            <a:pPr marL="77724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D" sz="2300"/>
              <a:t>Cash disbursement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144A796-24F5-4071-AAC8-93B7A4508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981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F337C1-1124-4D58-B70B-E7E03908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51CC6BA-B336-4F10-A181-7158A5C028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840993"/>
              </p:ext>
            </p:extLst>
          </p:nvPr>
        </p:nvGraphicFramePr>
        <p:xfrm>
          <a:off x="1428749" y="2313710"/>
          <a:ext cx="5456959" cy="417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7264908" imgH="5029200" progId="Unknown">
                  <p:embed/>
                </p:oleObj>
              </mc:Choice>
              <mc:Fallback>
                <p:oleObj r:id="rId3" imgW="7264908" imgH="5029200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49" y="2313710"/>
                        <a:ext cx="5456959" cy="4170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1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3342-67E0-4FE9-914C-C376E874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Subsistem pada Siklus Pegeluaran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5AF8F-A558-44FD-97B9-70AD46E01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/>
              <a:t>Siklus pengeluaran terdiri dari 2 subsistem, yaitu: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ID" sz="2400"/>
              <a:t>Subsistem pengolahan pesanan pembelian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ID" sz="2400"/>
              <a:t>Subsistem pengeluaran  kas</a:t>
            </a:r>
          </a:p>
          <a:p>
            <a:endParaRPr lang="en-ID" sz="2400"/>
          </a:p>
          <a:p>
            <a:endParaRPr lang="en-ID" sz="2400"/>
          </a:p>
        </p:txBody>
      </p:sp>
    </p:spTree>
    <p:extLst>
      <p:ext uri="{BB962C8B-B14F-4D97-AF65-F5344CB8AC3E}">
        <p14:creationId xmlns:p14="http://schemas.microsoft.com/office/powerpoint/2010/main" val="95894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3342-67E0-4FE9-914C-C376E874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ID" sz="4400"/>
              <a:t>Subsistem Pengolahan Pesanan Pembelian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5AF8F-A558-44FD-97B9-70AD46E0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017818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D" sz="2400"/>
              <a:t>Proses-proses/aktivitas  yang terdapat pada sub sistem ini  meliputi:</a:t>
            </a:r>
          </a:p>
          <a:p>
            <a:pPr marL="1163638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record-record persediaan</a:t>
            </a:r>
          </a:p>
          <a:p>
            <a:pPr marL="1163638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Siapkan purchase order</a:t>
            </a:r>
          </a:p>
          <a:p>
            <a:pPr marL="1163638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Terima barang</a:t>
            </a:r>
          </a:p>
          <a:p>
            <a:pPr marL="1163638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Catat hutang dagang</a:t>
            </a:r>
          </a:p>
          <a:p>
            <a:pPr marL="1163638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record-record  persediaan</a:t>
            </a:r>
          </a:p>
          <a:p>
            <a:pPr marL="1163638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Posting ke GL</a:t>
            </a:r>
          </a:p>
          <a:p>
            <a:pPr>
              <a:spcBef>
                <a:spcPts val="0"/>
              </a:spcBef>
            </a:pPr>
            <a:endParaRPr lang="en-ID" sz="2400"/>
          </a:p>
        </p:txBody>
      </p:sp>
    </p:spTree>
    <p:extLst>
      <p:ext uri="{BB962C8B-B14F-4D97-AF65-F5344CB8AC3E}">
        <p14:creationId xmlns:p14="http://schemas.microsoft.com/office/powerpoint/2010/main" val="164135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90528-969D-458E-B16F-375822F2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72" y="138855"/>
            <a:ext cx="8770571" cy="512310"/>
          </a:xfrm>
        </p:spPr>
        <p:txBody>
          <a:bodyPr>
            <a:noAutofit/>
          </a:bodyPr>
          <a:lstStyle/>
          <a:p>
            <a:r>
              <a:rPr lang="en-ID" sz="2800" b="1"/>
              <a:t>Manual Purchasing System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7D75C50-B32F-4D40-B17C-EF2B6B648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86" y="651165"/>
            <a:ext cx="11932228" cy="60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9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3342-67E0-4FE9-914C-C376E874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ID" sz="4400"/>
              <a:t>Subsistem Penerimaan Kas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5AF8F-A558-44FD-97B9-70AD46E0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01781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Proses-proses yang terdapat pada sub sistem ini  meliputi:</a:t>
            </a:r>
          </a:p>
          <a:p>
            <a:pPr marL="803275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Identifikasi hutang yang jatuh tempo</a:t>
            </a:r>
          </a:p>
          <a:p>
            <a:pPr marL="803275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Siapkan pengeluaran kas</a:t>
            </a:r>
          </a:p>
          <a:p>
            <a:pPr marL="803275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AP</a:t>
            </a:r>
          </a:p>
          <a:p>
            <a:pPr marL="803275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Posting ke GL</a:t>
            </a:r>
          </a:p>
          <a:p>
            <a:pPr>
              <a:spcBef>
                <a:spcPts val="0"/>
              </a:spcBef>
            </a:pPr>
            <a:endParaRPr lang="en-ID" sz="3200"/>
          </a:p>
        </p:txBody>
      </p:sp>
    </p:spTree>
    <p:extLst>
      <p:ext uri="{BB962C8B-B14F-4D97-AF65-F5344CB8AC3E}">
        <p14:creationId xmlns:p14="http://schemas.microsoft.com/office/powerpoint/2010/main" val="42347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4D7595-4CFD-40D8-B77F-1CB38E27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540019"/>
          </a:xfrm>
        </p:spPr>
        <p:txBody>
          <a:bodyPr>
            <a:noAutofit/>
          </a:bodyPr>
          <a:lstStyle/>
          <a:p>
            <a:r>
              <a:rPr lang="en-ID" sz="3200" b="1"/>
              <a:t>Manual Cash Disbursement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BB99F-F8CA-422C-A6CC-0D28F6392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F8E52-6B6E-4EC7-96F0-E051B3E5B5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5" y="1219834"/>
            <a:ext cx="10221835" cy="518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74049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1086</TotalTime>
  <Words>674</Words>
  <Application>Microsoft Office PowerPoint</Application>
  <PresentationFormat>Widescreen</PresentationFormat>
  <Paragraphs>99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Century Schoolbook</vt:lpstr>
      <vt:lpstr>Corbel</vt:lpstr>
      <vt:lpstr>Helvetica</vt:lpstr>
      <vt:lpstr>Symbol</vt:lpstr>
      <vt:lpstr>Times New Roman</vt:lpstr>
      <vt:lpstr>Wingdings</vt:lpstr>
      <vt:lpstr>Feathered</vt:lpstr>
      <vt:lpstr>Unknown</vt:lpstr>
      <vt:lpstr>Document</vt:lpstr>
      <vt:lpstr>Bitmap Image</vt:lpstr>
      <vt:lpstr>Proses Bisnis dan Pengendalian Internal Siklus Pengeluaran 1</vt:lpstr>
      <vt:lpstr>Pengantar</vt:lpstr>
      <vt:lpstr>Tujuan Siklus Pengeluaran</vt:lpstr>
      <vt:lpstr>Proses Bisnis Siklus Pendapatan</vt:lpstr>
      <vt:lpstr>Subsistem pada Siklus Pegeluaran</vt:lpstr>
      <vt:lpstr>Subsistem Pengolahan Pesanan Pembelian</vt:lpstr>
      <vt:lpstr>Manual Purchasing System</vt:lpstr>
      <vt:lpstr>Subsistem Penerimaan Kas</vt:lpstr>
      <vt:lpstr>Manual Cash Disbursement System</vt:lpstr>
      <vt:lpstr>Pengendalian: Tujuan, Ancaman, dan Prosedur</vt:lpstr>
      <vt:lpstr>Ancaman – Pemesanan Barang</vt:lpstr>
      <vt:lpstr>Ancaman – Penerimaan Barang dan Pembayaran</vt:lpstr>
      <vt:lpstr>Control pada Siklus Pengeluaran 1</vt:lpstr>
      <vt:lpstr>Computer-Based Accounting Systems (CBAS)</vt:lpstr>
      <vt:lpstr>Tingkat Pengurutan Otomatis dan Rekayasa Ulang</vt:lpstr>
      <vt:lpstr>Pembelian Berbasis Komputer</vt:lpstr>
      <vt:lpstr>Pembelian Berbasis Komputer</vt:lpstr>
      <vt:lpstr>Pengeluaran Kas  Berbasis Komputer</vt:lpstr>
      <vt:lpstr>Flowchart  untuk Sistem Pembelian Batch</vt:lpstr>
      <vt:lpstr>Flowchart  untuk Sistem Pembelian Batch (Cont.)</vt:lpstr>
      <vt:lpstr>Keuntungan Input &amp; Pemrosesan Data Real-Time Dibandingkan Pemrosesan Batch</vt:lpstr>
      <vt:lpstr>Sistem Pembelian / Pembayaran Tunai yang Direkayasa Ulang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SESI 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Bisnis dan Pengendalian Internal Siklus Pendapatan 1</dc:title>
  <dc:creator>Syadza Aqliya</dc:creator>
  <cp:lastModifiedBy>Syadza Aqliya</cp:lastModifiedBy>
  <cp:revision>8</cp:revision>
  <dcterms:created xsi:type="dcterms:W3CDTF">2020-09-30T02:59:45Z</dcterms:created>
  <dcterms:modified xsi:type="dcterms:W3CDTF">2020-10-01T09:07:03Z</dcterms:modified>
</cp:coreProperties>
</file>