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13"/>
  </p:notesMasterIdLst>
  <p:sldIdLst>
    <p:sldId id="305" r:id="rId2"/>
    <p:sldId id="306" r:id="rId3"/>
    <p:sldId id="258" r:id="rId4"/>
    <p:sldId id="259" r:id="rId5"/>
    <p:sldId id="301" r:id="rId6"/>
    <p:sldId id="302" r:id="rId7"/>
    <p:sldId id="303" r:id="rId8"/>
    <p:sldId id="304" r:id="rId9"/>
    <p:sldId id="272" r:id="rId10"/>
    <p:sldId id="280" r:id="rId11"/>
    <p:sldId id="281" r:id="rId12"/>
  </p:sldIdLst>
  <p:sldSz cx="9144000" cy="5143500" type="screen16x9"/>
  <p:notesSz cx="6858000" cy="9144000"/>
  <p:embeddedFontLst>
    <p:embeddedFont>
      <p:font typeface="Montserrat" panose="020B060402020202020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27B237F-20C3-49B6-82CC-2EDB711BA0A5}">
  <a:tblStyle styleId="{C27B237F-20C3-49B6-82CC-2EDB711BA0A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80"/>
    <p:restoredTop sz="70447" autoAdjust="0"/>
  </p:normalViewPr>
  <p:slideViewPr>
    <p:cSldViewPr snapToGrid="0">
      <p:cViewPr varScale="1">
        <p:scale>
          <a:sx n="72" d="100"/>
          <a:sy n="72" d="100"/>
        </p:scale>
        <p:origin x="150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819821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6408f92c8c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Google Shape;620;g6408f92c8c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63daf6a34a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63daf6a34a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63daf6a34a_3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63daf6a34a_3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63f76a5452_0_120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63f76a5452_0_120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82889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63f76a5452_0_120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63f76a5452_0_120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4219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7071717861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7071717861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71765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63daf6a34a_3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63daf6a34a_3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99847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6408f92c8c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6408f92c8c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6408f92c8c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1" name="Google Shape;611;g6408f92c8c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endParaRPr lang="e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987075" y="781525"/>
            <a:ext cx="34371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987075" y="2834125"/>
            <a:ext cx="2514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and credits">
  <p:cSld name="SECTION_TITLE_AND_DESCRIPTION_2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>
            <a:spLocks noGrp="1"/>
          </p:cNvSpPr>
          <p:nvPr>
            <p:ph type="subTitle" idx="1"/>
          </p:nvPr>
        </p:nvSpPr>
        <p:spPr>
          <a:xfrm>
            <a:off x="818250" y="1106038"/>
            <a:ext cx="34926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5" name="Google Shape;125;p23"/>
          <p:cNvSpPr txBox="1">
            <a:spLocks noGrp="1"/>
          </p:cNvSpPr>
          <p:nvPr>
            <p:ph type="title"/>
          </p:nvPr>
        </p:nvSpPr>
        <p:spPr>
          <a:xfrm>
            <a:off x="818250" y="459775"/>
            <a:ext cx="353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TITLE_AND_BODY_1_1_1_1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body" idx="1"/>
          </p:nvPr>
        </p:nvSpPr>
        <p:spPr>
          <a:xfrm>
            <a:off x="985975" y="2203400"/>
            <a:ext cx="3366900" cy="213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2"/>
          </p:nvPr>
        </p:nvSpPr>
        <p:spPr>
          <a:xfrm>
            <a:off x="4791124" y="2203400"/>
            <a:ext cx="3366900" cy="213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818250" y="459775"/>
            <a:ext cx="750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title" idx="3"/>
          </p:nvPr>
        </p:nvSpPr>
        <p:spPr>
          <a:xfrm>
            <a:off x="985975" y="1640473"/>
            <a:ext cx="3366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 idx="4"/>
          </p:nvPr>
        </p:nvSpPr>
        <p:spPr>
          <a:xfrm>
            <a:off x="4791125" y="1640473"/>
            <a:ext cx="3366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818250" y="459775"/>
            <a:ext cx="750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818250" y="1345650"/>
            <a:ext cx="2808000" cy="290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818250" y="459775"/>
            <a:ext cx="750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subTitle" idx="1"/>
          </p:nvPr>
        </p:nvSpPr>
        <p:spPr>
          <a:xfrm>
            <a:off x="818250" y="1755325"/>
            <a:ext cx="34926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2"/>
          </p:nvPr>
        </p:nvSpPr>
        <p:spPr>
          <a:xfrm>
            <a:off x="4992700" y="1230025"/>
            <a:ext cx="3368100" cy="291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818250" y="459775"/>
            <a:ext cx="353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18250" y="2097750"/>
            <a:ext cx="2539200" cy="163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818250" y="459775"/>
            <a:ext cx="4568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ITLE_AND_BODY_1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3"/>
          <p:cNvSpPr txBox="1">
            <a:spLocks noGrp="1"/>
          </p:cNvSpPr>
          <p:nvPr>
            <p:ph type="title"/>
          </p:nvPr>
        </p:nvSpPr>
        <p:spPr>
          <a:xfrm>
            <a:off x="818250" y="459775"/>
            <a:ext cx="750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title" idx="2" hasCustomPrompt="1"/>
          </p:nvPr>
        </p:nvSpPr>
        <p:spPr>
          <a:xfrm>
            <a:off x="848400" y="2019475"/>
            <a:ext cx="1695900" cy="5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6" name="Google Shape;46;p13"/>
          <p:cNvSpPr txBox="1">
            <a:spLocks noGrp="1"/>
          </p:cNvSpPr>
          <p:nvPr>
            <p:ph type="title" idx="3"/>
          </p:nvPr>
        </p:nvSpPr>
        <p:spPr>
          <a:xfrm>
            <a:off x="848400" y="2861100"/>
            <a:ext cx="169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1"/>
          </p:nvPr>
        </p:nvSpPr>
        <p:spPr>
          <a:xfrm>
            <a:off x="848400" y="3365450"/>
            <a:ext cx="1695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title" idx="4" hasCustomPrompt="1"/>
          </p:nvPr>
        </p:nvSpPr>
        <p:spPr>
          <a:xfrm>
            <a:off x="2765499" y="2019475"/>
            <a:ext cx="1695900" cy="5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idx="5"/>
          </p:nvPr>
        </p:nvSpPr>
        <p:spPr>
          <a:xfrm>
            <a:off x="2765499" y="2861100"/>
            <a:ext cx="169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subTitle" idx="6"/>
          </p:nvPr>
        </p:nvSpPr>
        <p:spPr>
          <a:xfrm>
            <a:off x="2765499" y="3365450"/>
            <a:ext cx="1695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7" hasCustomPrompt="1"/>
          </p:nvPr>
        </p:nvSpPr>
        <p:spPr>
          <a:xfrm>
            <a:off x="4682598" y="2019475"/>
            <a:ext cx="1695900" cy="5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8"/>
          </p:nvPr>
        </p:nvSpPr>
        <p:spPr>
          <a:xfrm>
            <a:off x="4682598" y="2861100"/>
            <a:ext cx="169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9"/>
          </p:nvPr>
        </p:nvSpPr>
        <p:spPr>
          <a:xfrm>
            <a:off x="4682598" y="3365450"/>
            <a:ext cx="1695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13" hasCustomPrompt="1"/>
          </p:nvPr>
        </p:nvSpPr>
        <p:spPr>
          <a:xfrm>
            <a:off x="6599697" y="2019475"/>
            <a:ext cx="1695900" cy="5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14"/>
          </p:nvPr>
        </p:nvSpPr>
        <p:spPr>
          <a:xfrm>
            <a:off x="6599697" y="2861100"/>
            <a:ext cx="169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5"/>
          </p:nvPr>
        </p:nvSpPr>
        <p:spPr>
          <a:xfrm>
            <a:off x="6599697" y="3365450"/>
            <a:ext cx="1695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TITLE_AND_BODY_1_2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>
            <a:spLocks noGrp="1"/>
          </p:cNvSpPr>
          <p:nvPr>
            <p:ph type="title"/>
          </p:nvPr>
        </p:nvSpPr>
        <p:spPr>
          <a:xfrm>
            <a:off x="818250" y="459775"/>
            <a:ext cx="750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title" idx="2"/>
          </p:nvPr>
        </p:nvSpPr>
        <p:spPr>
          <a:xfrm>
            <a:off x="848400" y="3013500"/>
            <a:ext cx="169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subTitle" idx="1"/>
          </p:nvPr>
        </p:nvSpPr>
        <p:spPr>
          <a:xfrm>
            <a:off x="848400" y="3365450"/>
            <a:ext cx="1695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title" idx="3"/>
          </p:nvPr>
        </p:nvSpPr>
        <p:spPr>
          <a:xfrm>
            <a:off x="2765499" y="3013500"/>
            <a:ext cx="169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subTitle" idx="4"/>
          </p:nvPr>
        </p:nvSpPr>
        <p:spPr>
          <a:xfrm>
            <a:off x="2765499" y="3365450"/>
            <a:ext cx="1695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title" idx="5"/>
          </p:nvPr>
        </p:nvSpPr>
        <p:spPr>
          <a:xfrm>
            <a:off x="4682598" y="3013500"/>
            <a:ext cx="169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subTitle" idx="6"/>
          </p:nvPr>
        </p:nvSpPr>
        <p:spPr>
          <a:xfrm>
            <a:off x="4682598" y="3365450"/>
            <a:ext cx="1695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title" idx="7"/>
          </p:nvPr>
        </p:nvSpPr>
        <p:spPr>
          <a:xfrm>
            <a:off x="6599697" y="3013500"/>
            <a:ext cx="169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subTitle" idx="8"/>
          </p:nvPr>
        </p:nvSpPr>
        <p:spPr>
          <a:xfrm>
            <a:off x="6599697" y="3365450"/>
            <a:ext cx="1695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 ">
  <p:cSld name="TITLE_AND_BODY_1_1_2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>
            <a:spLocks noGrp="1"/>
          </p:cNvSpPr>
          <p:nvPr>
            <p:ph type="title"/>
          </p:nvPr>
        </p:nvSpPr>
        <p:spPr>
          <a:xfrm>
            <a:off x="818250" y="459775"/>
            <a:ext cx="750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title" idx="2"/>
          </p:nvPr>
        </p:nvSpPr>
        <p:spPr>
          <a:xfrm>
            <a:off x="669900" y="3453858"/>
            <a:ext cx="1875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subTitle" idx="1"/>
          </p:nvPr>
        </p:nvSpPr>
        <p:spPr>
          <a:xfrm>
            <a:off x="669900" y="3786075"/>
            <a:ext cx="1875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title" idx="3"/>
          </p:nvPr>
        </p:nvSpPr>
        <p:spPr>
          <a:xfrm>
            <a:off x="2646198" y="3453858"/>
            <a:ext cx="1875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subTitle" idx="4"/>
          </p:nvPr>
        </p:nvSpPr>
        <p:spPr>
          <a:xfrm>
            <a:off x="2646198" y="3786075"/>
            <a:ext cx="1875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title" idx="5"/>
          </p:nvPr>
        </p:nvSpPr>
        <p:spPr>
          <a:xfrm>
            <a:off x="4622497" y="3453858"/>
            <a:ext cx="1875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subTitle" idx="6"/>
          </p:nvPr>
        </p:nvSpPr>
        <p:spPr>
          <a:xfrm>
            <a:off x="4622497" y="3786075"/>
            <a:ext cx="1875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09" name="Google Shape;109;p21"/>
          <p:cNvSpPr txBox="1">
            <a:spLocks noGrp="1"/>
          </p:cNvSpPr>
          <p:nvPr>
            <p:ph type="title" idx="7"/>
          </p:nvPr>
        </p:nvSpPr>
        <p:spPr>
          <a:xfrm>
            <a:off x="2646200" y="1778458"/>
            <a:ext cx="1875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subTitle" idx="8"/>
          </p:nvPr>
        </p:nvSpPr>
        <p:spPr>
          <a:xfrm>
            <a:off x="2646200" y="2110675"/>
            <a:ext cx="1875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title" idx="9"/>
          </p:nvPr>
        </p:nvSpPr>
        <p:spPr>
          <a:xfrm>
            <a:off x="4622498" y="1778458"/>
            <a:ext cx="1875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subTitle" idx="13"/>
          </p:nvPr>
        </p:nvSpPr>
        <p:spPr>
          <a:xfrm>
            <a:off x="4622498" y="2110675"/>
            <a:ext cx="1875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title" idx="14"/>
          </p:nvPr>
        </p:nvSpPr>
        <p:spPr>
          <a:xfrm>
            <a:off x="6598797" y="1778458"/>
            <a:ext cx="1875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subTitle" idx="15"/>
          </p:nvPr>
        </p:nvSpPr>
        <p:spPr>
          <a:xfrm>
            <a:off x="6598797" y="2110675"/>
            <a:ext cx="1875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FEFE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ontserrat"/>
              <a:buNone/>
              <a:defRPr sz="2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Montserrat"/>
              <a:buChar char="●"/>
              <a:defRPr sz="18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○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■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●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○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■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●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○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Montserrat"/>
              <a:buChar char="■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5" r:id="rId5"/>
    <p:sldLayoutId id="2147483656" r:id="rId6"/>
    <p:sldLayoutId id="2147483659" r:id="rId7"/>
    <p:sldLayoutId id="2147483665" r:id="rId8"/>
    <p:sldLayoutId id="2147483667" r:id="rId9"/>
    <p:sldLayoutId id="2147483669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ejarah Lambang Makara UI | Erick Azo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75361" y="748187"/>
            <a:ext cx="3535680" cy="3447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16" descr="C:\Users\ecs\AppData\Local\Temp\220px-Makara-ui-fk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59149" y="539861"/>
            <a:ext cx="2500561" cy="3864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9160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52"/>
          <p:cNvSpPr/>
          <p:nvPr/>
        </p:nvSpPr>
        <p:spPr>
          <a:xfrm>
            <a:off x="4992700" y="1018776"/>
            <a:ext cx="3453750" cy="3078440"/>
          </a:xfrm>
          <a:prstGeom prst="rect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52"/>
          <p:cNvSpPr txBox="1">
            <a:spLocks noGrp="1"/>
          </p:cNvSpPr>
          <p:nvPr>
            <p:ph type="title"/>
          </p:nvPr>
        </p:nvSpPr>
        <p:spPr>
          <a:xfrm>
            <a:off x="818250" y="459775"/>
            <a:ext cx="353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CONCLUSION </a:t>
            </a:r>
            <a:endParaRPr dirty="0"/>
          </a:p>
        </p:txBody>
      </p:sp>
      <p:sp>
        <p:nvSpPr>
          <p:cNvPr id="615" name="Google Shape;615;p52"/>
          <p:cNvSpPr txBox="1">
            <a:spLocks noGrp="1"/>
          </p:cNvSpPr>
          <p:nvPr>
            <p:ph type="subTitle" idx="1"/>
          </p:nvPr>
        </p:nvSpPr>
        <p:spPr>
          <a:xfrm>
            <a:off x="744351" y="1256175"/>
            <a:ext cx="3492600" cy="22441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algn="l" rtl="0">
              <a:spcBef>
                <a:spcPts val="0"/>
              </a:spcBef>
              <a:spcAft>
                <a:spcPts val="2400"/>
              </a:spcAft>
              <a:buAutoNum type="arabicPeriod"/>
            </a:pPr>
            <a:r>
              <a:rPr lang="en" sz="1400" dirty="0"/>
              <a:t>FGD is a useful tool to explore community behaviour by doing guided discussion and bring up open questions to participants. </a:t>
            </a:r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" sz="1400" dirty="0"/>
              <a:t>FGD participants are individuals who have significant role in child health and nutrition. </a:t>
            </a:r>
            <a:endParaRPr lang="e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6" name="Google Shape;616;p52"/>
          <p:cNvSpPr txBox="1">
            <a:spLocks noGrp="1"/>
          </p:cNvSpPr>
          <p:nvPr>
            <p:ph type="body" idx="2"/>
          </p:nvPr>
        </p:nvSpPr>
        <p:spPr>
          <a:xfrm>
            <a:off x="4992700" y="1366684"/>
            <a:ext cx="3368100" cy="260554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1200" dirty="0" err="1"/>
              <a:t>Sudarti</a:t>
            </a:r>
            <a:r>
              <a:rPr lang="en" sz="1200" dirty="0"/>
              <a:t>. 1988. Focus Groups ; A practical Guide for applied a Research . SAGE Publication . </a:t>
            </a:r>
          </a:p>
          <a:p>
            <a:pPr lvl="0"/>
            <a:r>
              <a:rPr lang="en" sz="1200" dirty="0" err="1"/>
              <a:t>Bungin</a:t>
            </a:r>
            <a:r>
              <a:rPr lang="en" sz="1200" dirty="0"/>
              <a:t> B. 2003. </a:t>
            </a:r>
            <a:r>
              <a:rPr lang="en" sz="1200" dirty="0" err="1"/>
              <a:t>Analisis</a:t>
            </a:r>
            <a:r>
              <a:rPr lang="en" sz="1200" dirty="0"/>
              <a:t> Data </a:t>
            </a:r>
            <a:r>
              <a:rPr lang="en" sz="1200" dirty="0" err="1"/>
              <a:t>Penelitian</a:t>
            </a:r>
            <a:r>
              <a:rPr lang="en" sz="1200" dirty="0"/>
              <a:t> </a:t>
            </a:r>
            <a:r>
              <a:rPr lang="en" sz="1200" dirty="0" err="1"/>
              <a:t>Kualitatif</a:t>
            </a:r>
            <a:r>
              <a:rPr lang="en" sz="1200" dirty="0"/>
              <a:t>. PT. Raja </a:t>
            </a:r>
            <a:r>
              <a:rPr lang="en" sz="1200" dirty="0" err="1"/>
              <a:t>Grafindo</a:t>
            </a:r>
            <a:r>
              <a:rPr lang="en" sz="1200" dirty="0"/>
              <a:t> Perkasa. </a:t>
            </a:r>
          </a:p>
          <a:p>
            <a:pPr lvl="0"/>
            <a:r>
              <a:rPr lang="en-US" sz="1200" dirty="0" err="1"/>
              <a:t>Depkes</a:t>
            </a:r>
            <a:r>
              <a:rPr lang="en-US" sz="1200" dirty="0"/>
              <a:t>, Save The Children, Positive Deviance Resource Centre FKM UI. 2008. </a:t>
            </a:r>
            <a:r>
              <a:rPr lang="en-US" sz="1200" dirty="0" err="1"/>
              <a:t>Kurikulum</a:t>
            </a:r>
            <a:r>
              <a:rPr lang="en-US" sz="1200" dirty="0"/>
              <a:t> dan Modul ”KP3G </a:t>
            </a:r>
            <a:r>
              <a:rPr lang="en-US" sz="1200" dirty="0" err="1"/>
              <a:t>Melalui</a:t>
            </a:r>
            <a:r>
              <a:rPr lang="en-US" sz="1200" dirty="0"/>
              <a:t> </a:t>
            </a:r>
            <a:r>
              <a:rPr lang="en-US" sz="1200" dirty="0" err="1"/>
              <a:t>Pendekatan</a:t>
            </a:r>
            <a:r>
              <a:rPr lang="en-US" sz="1200" dirty="0"/>
              <a:t> Positive </a:t>
            </a:r>
            <a:r>
              <a:rPr lang="en-US" sz="1200" dirty="0" err="1"/>
              <a:t>Deviance”.USAID</a:t>
            </a:r>
            <a:r>
              <a:rPr lang="en-US" sz="1200" dirty="0"/>
              <a:t> , Save The Children, PDRC  FKM UI&gt;  </a:t>
            </a:r>
            <a:endParaRPr sz="1200" dirty="0"/>
          </a:p>
        </p:txBody>
      </p:sp>
      <p:cxnSp>
        <p:nvCxnSpPr>
          <p:cNvPr id="617" name="Google Shape;617;p52"/>
          <p:cNvCxnSpPr/>
          <p:nvPr/>
        </p:nvCxnSpPr>
        <p:spPr>
          <a:xfrm>
            <a:off x="916650" y="1046878"/>
            <a:ext cx="32589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Google Shape;614;p52">
            <a:extLst>
              <a:ext uri="{FF2B5EF4-FFF2-40B4-BE49-F238E27FC236}">
                <a16:creationId xmlns:a16="http://schemas.microsoft.com/office/drawing/2014/main" id="{FB756E76-4BD8-984A-9251-E98518E82D37}"/>
              </a:ext>
            </a:extLst>
          </p:cNvPr>
          <p:cNvSpPr txBox="1">
            <a:spLocks/>
          </p:cNvSpPr>
          <p:nvPr/>
        </p:nvSpPr>
        <p:spPr>
          <a:xfrm>
            <a:off x="5439250" y="459774"/>
            <a:ext cx="3539400" cy="587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Montserrat"/>
              <a:buNone/>
              <a:defRPr sz="26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ID" dirty="0"/>
              <a:t> REFERENCES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53"/>
          <p:cNvSpPr txBox="1">
            <a:spLocks noGrp="1"/>
          </p:cNvSpPr>
          <p:nvPr>
            <p:ph type="title"/>
          </p:nvPr>
        </p:nvSpPr>
        <p:spPr>
          <a:xfrm>
            <a:off x="710095" y="693798"/>
            <a:ext cx="4972949" cy="39722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br>
              <a:rPr lang="en" sz="2000" dirty="0"/>
            </a:br>
            <a:br>
              <a:rPr lang="en" sz="1600" dirty="0"/>
            </a:br>
            <a:br>
              <a:rPr lang="en" sz="1600" dirty="0"/>
            </a:br>
            <a:br>
              <a:rPr lang="en-US" sz="1600" dirty="0">
                <a:solidFill>
                  <a:srgbClr val="FFFFFF"/>
                </a:solidFill>
                <a:latin typeface="Montserrat" panose="02000505000000020004" pitchFamily="2" charset="0"/>
                <a:sym typeface="Arial"/>
              </a:rPr>
            </a:br>
            <a:r>
              <a:rPr lang="en-US" sz="1600" dirty="0">
                <a:latin typeface="Montserrat" panose="02000505000000020004" pitchFamily="2" charset="0"/>
                <a:sym typeface="Arial"/>
              </a:rPr>
              <a:t>Copyright © </a:t>
            </a:r>
            <a:r>
              <a:rPr lang="en-US" sz="1600" dirty="0" err="1">
                <a:latin typeface="Montserrat" panose="02000505000000020004" pitchFamily="2" charset="0"/>
                <a:sym typeface="Arial"/>
              </a:rPr>
              <a:t>Universitas</a:t>
            </a:r>
            <a:r>
              <a:rPr lang="en-US" sz="1600" dirty="0">
                <a:latin typeface="Montserrat" panose="02000505000000020004" pitchFamily="2" charset="0"/>
                <a:sym typeface="Arial"/>
              </a:rPr>
              <a:t> Indonesia 2020</a:t>
            </a:r>
            <a:br>
              <a:rPr lang="en-US" sz="1600" dirty="0">
                <a:latin typeface="Montserrat" panose="02000505000000020004" pitchFamily="2" charset="0"/>
                <a:sym typeface="Arial"/>
              </a:rPr>
            </a:br>
            <a:r>
              <a:rPr lang="en-US" sz="1600" dirty="0">
                <a:latin typeface="Montserrat" panose="02000505000000020004" pitchFamily="2" charset="0"/>
                <a:sym typeface="Arial"/>
              </a:rPr>
              <a:t>Department of Public Health Nutrition</a:t>
            </a:r>
            <a:br>
              <a:rPr lang="en-US" sz="1600" dirty="0">
                <a:latin typeface="Montserrat" panose="02000505000000020004" pitchFamily="2" charset="0"/>
                <a:sym typeface="Arial"/>
              </a:rPr>
            </a:br>
            <a:r>
              <a:rPr lang="en-US" sz="1600" dirty="0">
                <a:latin typeface="Montserrat" panose="02000505000000020004" pitchFamily="2" charset="0"/>
                <a:sym typeface="Arial"/>
              </a:rPr>
              <a:t>Faculty of Public Health</a:t>
            </a:r>
            <a:br>
              <a:rPr lang="en-US" sz="1600" dirty="0">
                <a:solidFill>
                  <a:srgbClr val="FFFFFF"/>
                </a:solidFill>
                <a:latin typeface="Montserrat" panose="02000505000000020004" pitchFamily="2" charset="0"/>
                <a:sym typeface="Arial"/>
              </a:rPr>
            </a:br>
            <a:endParaRPr sz="1600" dirty="0"/>
          </a:p>
        </p:txBody>
      </p:sp>
      <p:cxnSp>
        <p:nvCxnSpPr>
          <p:cNvPr id="624" name="Google Shape;624;p53"/>
          <p:cNvCxnSpPr>
            <a:cxnSpLocks/>
          </p:cNvCxnSpPr>
          <p:nvPr/>
        </p:nvCxnSpPr>
        <p:spPr>
          <a:xfrm>
            <a:off x="817123" y="845318"/>
            <a:ext cx="4027251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D71A6CFC-B855-254A-9760-5352133E3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1318" y="0"/>
            <a:ext cx="2632587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14EA9D-9D59-CE4F-98A0-10873EA7B475}"/>
              </a:ext>
            </a:extLst>
          </p:cNvPr>
          <p:cNvSpPr txBox="1"/>
          <p:nvPr/>
        </p:nvSpPr>
        <p:spPr>
          <a:xfrm>
            <a:off x="6404284" y="4666030"/>
            <a:ext cx="115929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i="1"/>
              <a:t>Source : Gema Handaru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8"/>
          <p:cNvSpPr txBox="1">
            <a:spLocks noGrp="1"/>
          </p:cNvSpPr>
          <p:nvPr>
            <p:ph type="ctrTitle"/>
          </p:nvPr>
        </p:nvSpPr>
        <p:spPr>
          <a:xfrm>
            <a:off x="4714851" y="1671106"/>
            <a:ext cx="4267249" cy="154525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FOCUS GROUP DISCUSSION (FGD)  </a:t>
            </a:r>
            <a:br>
              <a:rPr lang="en-US" dirty="0"/>
            </a:br>
            <a:br>
              <a:rPr lang="en-US" dirty="0"/>
            </a:br>
            <a:r>
              <a:rPr lang="en-US" sz="2000" dirty="0"/>
              <a:t>Positive Deviance</a:t>
            </a:r>
            <a:r>
              <a:rPr lang="id-ID" sz="2000" dirty="0"/>
              <a:t> - </a:t>
            </a:r>
            <a:r>
              <a:rPr lang="en-US" sz="2000" dirty="0"/>
              <a:t>9</a:t>
            </a:r>
            <a:r>
              <a:rPr lang="id-ID" sz="2000" baseline="30000" dirty="0"/>
              <a:t>th</a:t>
            </a:r>
            <a:r>
              <a:rPr lang="en-US" sz="2000" dirty="0"/>
              <a:t> </a:t>
            </a:r>
            <a:r>
              <a:rPr lang="id-ID" sz="2000" dirty="0"/>
              <a:t>session</a:t>
            </a:r>
            <a:endParaRPr sz="2000" dirty="0"/>
          </a:p>
        </p:txBody>
      </p:sp>
      <p:sp>
        <p:nvSpPr>
          <p:cNvPr id="141" name="Google Shape;141;p28"/>
          <p:cNvSpPr txBox="1">
            <a:spLocks noGrp="1"/>
          </p:cNvSpPr>
          <p:nvPr>
            <p:ph type="subTitle" idx="1"/>
          </p:nvPr>
        </p:nvSpPr>
        <p:spPr>
          <a:xfrm>
            <a:off x="4714851" y="3558964"/>
            <a:ext cx="2691550" cy="17240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Trini Sudiarti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Pub</a:t>
            </a:r>
            <a:r>
              <a:rPr lang="en-US" dirty="0" err="1"/>
              <a:t>lic</a:t>
            </a:r>
            <a:r>
              <a:rPr lang="en" dirty="0"/>
              <a:t> Health </a:t>
            </a:r>
            <a:r>
              <a:rPr lang="en-US" dirty="0"/>
              <a:t>Nutrition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Faculty of Public Health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Universitas</a:t>
            </a:r>
            <a:r>
              <a:rPr lang="en-US" dirty="0"/>
              <a:t> Indonesia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2020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AA8A10-4C56-0D4B-8501-FF7FBC0C1C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108" y="667512"/>
            <a:ext cx="3606106" cy="35524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4585" y="0"/>
            <a:ext cx="2649415" cy="93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236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4" name="Google Shape;154;p30"/>
          <p:cNvCxnSpPr/>
          <p:nvPr/>
        </p:nvCxnSpPr>
        <p:spPr>
          <a:xfrm>
            <a:off x="-14700" y="2271925"/>
            <a:ext cx="9173400" cy="0"/>
          </a:xfrm>
          <a:prstGeom prst="straightConnector1">
            <a:avLst/>
          </a:prstGeom>
          <a:noFill/>
          <a:ln w="19050" cap="flat" cmpd="sng">
            <a:solidFill>
              <a:srgbClr val="FBD76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5" name="Google Shape;155;p30"/>
          <p:cNvSpPr/>
          <p:nvPr/>
        </p:nvSpPr>
        <p:spPr>
          <a:xfrm>
            <a:off x="1328700" y="1904275"/>
            <a:ext cx="735300" cy="7353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30"/>
          <p:cNvSpPr/>
          <p:nvPr/>
        </p:nvSpPr>
        <p:spPr>
          <a:xfrm>
            <a:off x="3245800" y="1904275"/>
            <a:ext cx="735300" cy="7353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30"/>
          <p:cNvSpPr/>
          <p:nvPr/>
        </p:nvSpPr>
        <p:spPr>
          <a:xfrm>
            <a:off x="5162900" y="1904275"/>
            <a:ext cx="735300" cy="7353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30"/>
          <p:cNvSpPr/>
          <p:nvPr/>
        </p:nvSpPr>
        <p:spPr>
          <a:xfrm>
            <a:off x="7080000" y="1904275"/>
            <a:ext cx="735300" cy="7353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30"/>
          <p:cNvSpPr txBox="1">
            <a:spLocks noGrp="1"/>
          </p:cNvSpPr>
          <p:nvPr>
            <p:ph type="title"/>
          </p:nvPr>
        </p:nvSpPr>
        <p:spPr>
          <a:xfrm>
            <a:off x="818250" y="459775"/>
            <a:ext cx="750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OUTLIN</a:t>
            </a:r>
            <a:r>
              <a:rPr lang="en-US" dirty="0"/>
              <a:t>E </a:t>
            </a:r>
            <a:endParaRPr dirty="0"/>
          </a:p>
        </p:txBody>
      </p:sp>
      <p:sp>
        <p:nvSpPr>
          <p:cNvPr id="160" name="Google Shape;160;p30"/>
          <p:cNvSpPr txBox="1">
            <a:spLocks noGrp="1"/>
          </p:cNvSpPr>
          <p:nvPr>
            <p:ph type="title" idx="2"/>
          </p:nvPr>
        </p:nvSpPr>
        <p:spPr>
          <a:xfrm>
            <a:off x="848400" y="2019475"/>
            <a:ext cx="1695900" cy="5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61" name="Google Shape;161;p30"/>
          <p:cNvSpPr txBox="1">
            <a:spLocks noGrp="1"/>
          </p:cNvSpPr>
          <p:nvPr>
            <p:ph type="title" idx="3"/>
          </p:nvPr>
        </p:nvSpPr>
        <p:spPr>
          <a:xfrm>
            <a:off x="848400" y="2861100"/>
            <a:ext cx="169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METHOD OF FGD</a:t>
            </a:r>
            <a:endParaRPr dirty="0"/>
          </a:p>
        </p:txBody>
      </p:sp>
      <p:sp>
        <p:nvSpPr>
          <p:cNvPr id="163" name="Google Shape;163;p30"/>
          <p:cNvSpPr txBox="1">
            <a:spLocks noGrp="1"/>
          </p:cNvSpPr>
          <p:nvPr>
            <p:ph type="title" idx="4"/>
          </p:nvPr>
        </p:nvSpPr>
        <p:spPr>
          <a:xfrm>
            <a:off x="2765499" y="2019475"/>
            <a:ext cx="1695900" cy="5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64" name="Google Shape;164;p30"/>
          <p:cNvSpPr txBox="1">
            <a:spLocks noGrp="1"/>
          </p:cNvSpPr>
          <p:nvPr>
            <p:ph type="title" idx="5"/>
          </p:nvPr>
        </p:nvSpPr>
        <p:spPr>
          <a:xfrm>
            <a:off x="2765499" y="2861100"/>
            <a:ext cx="169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LOCATION AND T</a:t>
            </a:r>
            <a:r>
              <a:rPr lang="en-US" dirty="0"/>
              <a:t>IME </a:t>
            </a:r>
            <a:endParaRPr dirty="0"/>
          </a:p>
        </p:txBody>
      </p:sp>
      <p:sp>
        <p:nvSpPr>
          <p:cNvPr id="166" name="Google Shape;166;p30"/>
          <p:cNvSpPr txBox="1">
            <a:spLocks noGrp="1"/>
          </p:cNvSpPr>
          <p:nvPr>
            <p:ph type="title" idx="7"/>
          </p:nvPr>
        </p:nvSpPr>
        <p:spPr>
          <a:xfrm>
            <a:off x="4682598" y="2019475"/>
            <a:ext cx="1695900" cy="5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67" name="Google Shape;167;p30"/>
          <p:cNvSpPr txBox="1">
            <a:spLocks noGrp="1"/>
          </p:cNvSpPr>
          <p:nvPr>
            <p:ph type="title" idx="8"/>
          </p:nvPr>
        </p:nvSpPr>
        <p:spPr>
          <a:xfrm>
            <a:off x="4682598" y="2861100"/>
            <a:ext cx="1695900" cy="11473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TASK </a:t>
            </a:r>
            <a:r>
              <a:rPr lang="en-US" dirty="0"/>
              <a:t>OF</a:t>
            </a:r>
            <a:br>
              <a:rPr lang="en-US" dirty="0"/>
            </a:br>
            <a:r>
              <a:rPr lang="en-US" dirty="0"/>
              <a:t>FASILITATORS</a:t>
            </a:r>
            <a:br>
              <a:rPr lang="en-US" dirty="0"/>
            </a:br>
            <a:r>
              <a:rPr lang="en-US" dirty="0"/>
              <a:t>WRITER </a:t>
            </a:r>
            <a:br>
              <a:rPr lang="en-US" dirty="0"/>
            </a:br>
            <a:r>
              <a:rPr lang="en-US" dirty="0"/>
              <a:t>OBSERVERS </a:t>
            </a:r>
            <a:r>
              <a:rPr lang="en" dirty="0"/>
              <a:t> </a:t>
            </a:r>
            <a:endParaRPr dirty="0"/>
          </a:p>
        </p:txBody>
      </p:sp>
      <p:sp>
        <p:nvSpPr>
          <p:cNvPr id="169" name="Google Shape;169;p30"/>
          <p:cNvSpPr txBox="1">
            <a:spLocks noGrp="1"/>
          </p:cNvSpPr>
          <p:nvPr>
            <p:ph type="title" idx="13"/>
          </p:nvPr>
        </p:nvSpPr>
        <p:spPr>
          <a:xfrm>
            <a:off x="6599697" y="2019475"/>
            <a:ext cx="1695900" cy="504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cxnSp>
        <p:nvCxnSpPr>
          <p:cNvPr id="172" name="Google Shape;172;p30"/>
          <p:cNvCxnSpPr/>
          <p:nvPr/>
        </p:nvCxnSpPr>
        <p:spPr>
          <a:xfrm>
            <a:off x="916600" y="962050"/>
            <a:ext cx="36684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Title 10">
            <a:extLst>
              <a:ext uri="{FF2B5EF4-FFF2-40B4-BE49-F238E27FC236}">
                <a16:creationId xmlns:a16="http://schemas.microsoft.com/office/drawing/2014/main" id="{981F41D3-88B2-405F-917B-2AA4D7E5878D}"/>
              </a:ext>
            </a:extLst>
          </p:cNvPr>
          <p:cNvSpPr>
            <a:spLocks noGrp="1"/>
          </p:cNvSpPr>
          <p:nvPr>
            <p:ph type="title" idx="14"/>
          </p:nvPr>
        </p:nvSpPr>
        <p:spPr/>
        <p:txBody>
          <a:bodyPr/>
          <a:lstStyle/>
          <a:p>
            <a:r>
              <a:rPr lang="en-US" dirty="0"/>
              <a:t>CRITERIA OF </a:t>
            </a:r>
            <a:br>
              <a:rPr lang="en-US" dirty="0"/>
            </a:br>
            <a:r>
              <a:rPr lang="en-US" dirty="0"/>
              <a:t>PARTICIPANTS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1"/>
          <p:cNvSpPr txBox="1">
            <a:spLocks noGrp="1"/>
          </p:cNvSpPr>
          <p:nvPr>
            <p:ph type="body" idx="1"/>
          </p:nvPr>
        </p:nvSpPr>
        <p:spPr>
          <a:xfrm>
            <a:off x="818250" y="1207239"/>
            <a:ext cx="4838271" cy="3029852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spcAft>
                <a:spcPts val="1600"/>
              </a:spcAft>
            </a:pPr>
            <a:r>
              <a:rPr lang="en-US" dirty="0"/>
              <a:t>Process to search information </a:t>
            </a:r>
          </a:p>
          <a:p>
            <a:pPr marL="285750" indent="-285750">
              <a:spcAft>
                <a:spcPts val="1600"/>
              </a:spcAft>
            </a:pPr>
            <a:r>
              <a:rPr lang="en-US" dirty="0"/>
              <a:t>Open questions</a:t>
            </a:r>
          </a:p>
          <a:p>
            <a:pPr marL="285750" indent="-285750">
              <a:spcAft>
                <a:spcPts val="1600"/>
              </a:spcAft>
            </a:pPr>
            <a:r>
              <a:rPr lang="en-US" dirty="0"/>
              <a:t>Habits of daily life   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/>
              <a:t> </a:t>
            </a:r>
            <a:r>
              <a:rPr lang="en-US" b="1" i="1" dirty="0"/>
              <a:t>PD Context</a:t>
            </a:r>
          </a:p>
          <a:p>
            <a:pPr marL="285750" indent="-285750">
              <a:spcAft>
                <a:spcPts val="1600"/>
              </a:spcAft>
            </a:pPr>
            <a:r>
              <a:rPr lang="en-US" dirty="0"/>
              <a:t>Identifying general behaviors  </a:t>
            </a:r>
          </a:p>
          <a:p>
            <a:pPr marL="285750" indent="-285750">
              <a:spcAft>
                <a:spcPts val="1600"/>
              </a:spcAft>
            </a:pPr>
            <a:r>
              <a:rPr lang="en-US" dirty="0"/>
              <a:t>Impact on child health and nutritional status</a:t>
            </a:r>
            <a:endParaRPr dirty="0"/>
          </a:p>
        </p:txBody>
      </p:sp>
      <p:sp>
        <p:nvSpPr>
          <p:cNvPr id="178" name="Google Shape;178;p31"/>
          <p:cNvSpPr txBox="1">
            <a:spLocks noGrp="1"/>
          </p:cNvSpPr>
          <p:nvPr>
            <p:ph type="title"/>
          </p:nvPr>
        </p:nvSpPr>
        <p:spPr>
          <a:xfrm>
            <a:off x="818250" y="459775"/>
            <a:ext cx="750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INTRODUCTION</a:t>
            </a:r>
            <a:endParaRPr dirty="0"/>
          </a:p>
        </p:txBody>
      </p:sp>
      <p:cxnSp>
        <p:nvCxnSpPr>
          <p:cNvPr id="179" name="Google Shape;179;p31"/>
          <p:cNvCxnSpPr/>
          <p:nvPr/>
        </p:nvCxnSpPr>
        <p:spPr>
          <a:xfrm>
            <a:off x="916600" y="962050"/>
            <a:ext cx="27042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5003B51C-9152-9848-ADAC-C5E941E4A28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22900" y="1058465"/>
            <a:ext cx="3721100" cy="3327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0"/>
          <p:cNvSpPr txBox="1">
            <a:spLocks noGrp="1"/>
          </p:cNvSpPr>
          <p:nvPr>
            <p:ph type="title"/>
          </p:nvPr>
        </p:nvSpPr>
        <p:spPr>
          <a:xfrm>
            <a:off x="818250" y="459775"/>
            <a:ext cx="750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METHODOLOGY</a:t>
            </a:r>
            <a:endParaRPr/>
          </a:p>
        </p:txBody>
      </p:sp>
      <p:sp>
        <p:nvSpPr>
          <p:cNvPr id="306" name="Google Shape;306;p40"/>
          <p:cNvSpPr txBox="1">
            <a:spLocks noGrp="1"/>
          </p:cNvSpPr>
          <p:nvPr>
            <p:ph type="title" idx="3"/>
          </p:nvPr>
        </p:nvSpPr>
        <p:spPr>
          <a:xfrm>
            <a:off x="3303326" y="3377843"/>
            <a:ext cx="2225150" cy="9930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Participants and Facilitators sitting in a  circle </a:t>
            </a:r>
            <a:endParaRPr dirty="0"/>
          </a:p>
        </p:txBody>
      </p:sp>
      <p:cxnSp>
        <p:nvCxnSpPr>
          <p:cNvPr id="331" name="Google Shape;331;p40"/>
          <p:cNvCxnSpPr/>
          <p:nvPr/>
        </p:nvCxnSpPr>
        <p:spPr>
          <a:xfrm>
            <a:off x="916600" y="962050"/>
            <a:ext cx="28032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B1F01131-52AB-4A3D-B4A1-33542DBD6847}"/>
              </a:ext>
            </a:extLst>
          </p:cNvPr>
          <p:cNvSpPr>
            <a:spLocks noGrp="1"/>
          </p:cNvSpPr>
          <p:nvPr>
            <p:ph type="title" idx="5"/>
          </p:nvPr>
        </p:nvSpPr>
        <p:spPr>
          <a:xfrm>
            <a:off x="5901528" y="3340630"/>
            <a:ext cx="2424222" cy="1067479"/>
          </a:xfrm>
        </p:spPr>
        <p:txBody>
          <a:bodyPr/>
          <a:lstStyle/>
          <a:p>
            <a:r>
              <a:rPr lang="en-US" dirty="0"/>
              <a:t>Facilitator, writer and observer conclude the general behavior </a:t>
            </a:r>
          </a:p>
        </p:txBody>
      </p:sp>
      <p:sp>
        <p:nvSpPr>
          <p:cNvPr id="37" name="Google Shape;310;p40">
            <a:extLst>
              <a:ext uri="{FF2B5EF4-FFF2-40B4-BE49-F238E27FC236}">
                <a16:creationId xmlns:a16="http://schemas.microsoft.com/office/drawing/2014/main" id="{3CCC651A-C467-4AC1-8B65-45BB33FF64F2}"/>
              </a:ext>
            </a:extLst>
          </p:cNvPr>
          <p:cNvSpPr txBox="1">
            <a:spLocks/>
          </p:cNvSpPr>
          <p:nvPr/>
        </p:nvSpPr>
        <p:spPr>
          <a:xfrm>
            <a:off x="737688" y="3340630"/>
            <a:ext cx="2406360" cy="83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All participants answer the open questions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3DE996-408F-2F49-879C-188A4F0A98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341" y="1272302"/>
            <a:ext cx="869950" cy="1993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E5CF9C-2B1F-DB4B-AD03-617BA190F4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9363" y="1831477"/>
            <a:ext cx="1805824" cy="15091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AE2C6D-42EB-8746-93DB-C0D379426D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0512" y="1648574"/>
            <a:ext cx="1626254" cy="169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778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2"/>
          <p:cNvSpPr txBox="1">
            <a:spLocks noGrp="1"/>
          </p:cNvSpPr>
          <p:nvPr>
            <p:ph type="body" idx="1"/>
          </p:nvPr>
        </p:nvSpPr>
        <p:spPr>
          <a:xfrm>
            <a:off x="939068" y="3086773"/>
            <a:ext cx="4096388" cy="18323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</a:pPr>
            <a:r>
              <a:rPr lang="en-US" dirty="0"/>
              <a:t>Roomy space 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</a:pPr>
            <a:r>
              <a:rPr lang="en-US" dirty="0"/>
              <a:t>Easy to access 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</a:pPr>
            <a:r>
              <a:rPr lang="en-US" dirty="0"/>
              <a:t>Comfortable, quiet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</a:pPr>
            <a:r>
              <a:rPr lang="en-US" dirty="0"/>
              <a:t>Neutral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</a:pPr>
            <a:r>
              <a:rPr lang="en-US" dirty="0"/>
              <a:t>Relaxed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</a:pPr>
            <a:endParaRPr lang="en-US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</a:pPr>
            <a:endParaRPr lang="en-US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</a:pPr>
            <a:endParaRPr lang="en-US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</a:pPr>
            <a:endParaRPr dirty="0"/>
          </a:p>
        </p:txBody>
      </p:sp>
      <p:sp>
        <p:nvSpPr>
          <p:cNvPr id="360" name="Google Shape;360;p42"/>
          <p:cNvSpPr txBox="1">
            <a:spLocks noGrp="1"/>
          </p:cNvSpPr>
          <p:nvPr>
            <p:ph type="body" idx="2"/>
          </p:nvPr>
        </p:nvSpPr>
        <p:spPr>
          <a:xfrm>
            <a:off x="5238518" y="2953247"/>
            <a:ext cx="3366900" cy="17304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</a:pP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</a:pPr>
            <a:r>
              <a:rPr lang="en-US" dirty="0"/>
              <a:t>Agreement 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</a:pPr>
            <a:r>
              <a:rPr lang="en" dirty="0"/>
              <a:t>Determine duration of time </a:t>
            </a:r>
            <a:endParaRPr dirty="0"/>
          </a:p>
        </p:txBody>
      </p:sp>
      <p:sp>
        <p:nvSpPr>
          <p:cNvPr id="361" name="Google Shape;361;p42"/>
          <p:cNvSpPr txBox="1">
            <a:spLocks noGrp="1"/>
          </p:cNvSpPr>
          <p:nvPr>
            <p:ph type="title"/>
          </p:nvPr>
        </p:nvSpPr>
        <p:spPr>
          <a:xfrm>
            <a:off x="818250" y="459775"/>
            <a:ext cx="750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LOCATION AND SCHEDULE</a:t>
            </a:r>
            <a:endParaRPr dirty="0"/>
          </a:p>
        </p:txBody>
      </p:sp>
      <p:sp>
        <p:nvSpPr>
          <p:cNvPr id="362" name="Google Shape;362;p42"/>
          <p:cNvSpPr txBox="1">
            <a:spLocks noGrp="1"/>
          </p:cNvSpPr>
          <p:nvPr>
            <p:ph type="title" idx="3"/>
          </p:nvPr>
        </p:nvSpPr>
        <p:spPr>
          <a:xfrm>
            <a:off x="922314" y="1209369"/>
            <a:ext cx="3366900" cy="4314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LOCATION</a:t>
            </a:r>
            <a:endParaRPr dirty="0"/>
          </a:p>
        </p:txBody>
      </p:sp>
      <p:sp>
        <p:nvSpPr>
          <p:cNvPr id="363" name="Google Shape;363;p42"/>
          <p:cNvSpPr txBox="1">
            <a:spLocks noGrp="1"/>
          </p:cNvSpPr>
          <p:nvPr>
            <p:ph type="title" idx="4"/>
          </p:nvPr>
        </p:nvSpPr>
        <p:spPr>
          <a:xfrm>
            <a:off x="4791127" y="1209369"/>
            <a:ext cx="3366900" cy="5019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SCHEDULE</a:t>
            </a:r>
            <a:endParaRPr dirty="0"/>
          </a:p>
        </p:txBody>
      </p:sp>
      <p:cxnSp>
        <p:nvCxnSpPr>
          <p:cNvPr id="364" name="Google Shape;364;p42"/>
          <p:cNvCxnSpPr/>
          <p:nvPr/>
        </p:nvCxnSpPr>
        <p:spPr>
          <a:xfrm>
            <a:off x="916600" y="962050"/>
            <a:ext cx="14193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B34DA154-5C12-A549-8653-23135F88F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6250" y="1656417"/>
            <a:ext cx="1966236" cy="14147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0E909CA-2FB0-8A48-B469-FFC5B71D51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1936" y="1711270"/>
            <a:ext cx="1765281" cy="126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15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50"/>
          <p:cNvSpPr txBox="1">
            <a:spLocks noGrp="1"/>
          </p:cNvSpPr>
          <p:nvPr>
            <p:ph type="title"/>
          </p:nvPr>
        </p:nvSpPr>
        <p:spPr>
          <a:xfrm>
            <a:off x="818250" y="459775"/>
            <a:ext cx="750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TASK FOR TEAM FGD  </a:t>
            </a:r>
            <a:endParaRPr dirty="0"/>
          </a:p>
        </p:txBody>
      </p:sp>
      <p:sp>
        <p:nvSpPr>
          <p:cNvPr id="587" name="Google Shape;587;p50"/>
          <p:cNvSpPr txBox="1">
            <a:spLocks noGrp="1"/>
          </p:cNvSpPr>
          <p:nvPr>
            <p:ph type="title" idx="7"/>
          </p:nvPr>
        </p:nvSpPr>
        <p:spPr>
          <a:xfrm>
            <a:off x="1372845" y="1778159"/>
            <a:ext cx="1647497" cy="3946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FACILITATOR </a:t>
            </a:r>
            <a:endParaRPr dirty="0"/>
          </a:p>
        </p:txBody>
      </p:sp>
      <p:sp>
        <p:nvSpPr>
          <p:cNvPr id="588" name="Google Shape;588;p50"/>
          <p:cNvSpPr txBox="1">
            <a:spLocks noGrp="1"/>
          </p:cNvSpPr>
          <p:nvPr>
            <p:ph type="subTitle" idx="8"/>
          </p:nvPr>
        </p:nvSpPr>
        <p:spPr>
          <a:xfrm>
            <a:off x="679246" y="2644581"/>
            <a:ext cx="3034694" cy="20942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" dirty="0"/>
              <a:t>Master inquiry  guide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endParaRPr lang="en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dirty="0"/>
              <a:t>U</a:t>
            </a:r>
            <a:r>
              <a:rPr lang="en" dirty="0"/>
              <a:t>se simple language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endParaRPr lang="en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" dirty="0"/>
              <a:t>Questions 4W + 1 H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endParaRPr lang="en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" dirty="0"/>
              <a:t>Probe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endParaRPr lang="en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" dirty="0"/>
              <a:t>Keep discussion alive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endParaRPr lang="en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" dirty="0"/>
              <a:t>Manage discussion flow and time 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endParaRPr lang="en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endParaRPr lang="en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endParaRPr lang="en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endParaRPr lang="en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endParaRPr lang="en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endParaRPr lang="en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endParaRPr dirty="0"/>
          </a:p>
          <a:p>
            <a:pPr marL="228600" lvl="0" indent="-228600" algn="ctr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endParaRPr dirty="0"/>
          </a:p>
        </p:txBody>
      </p:sp>
      <p:sp>
        <p:nvSpPr>
          <p:cNvPr id="589" name="Google Shape;589;p50"/>
          <p:cNvSpPr txBox="1">
            <a:spLocks noGrp="1"/>
          </p:cNvSpPr>
          <p:nvPr>
            <p:ph type="title" idx="9"/>
          </p:nvPr>
        </p:nvSpPr>
        <p:spPr>
          <a:xfrm>
            <a:off x="5020057" y="1782382"/>
            <a:ext cx="1143000" cy="3348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WRITER</a:t>
            </a:r>
            <a:endParaRPr dirty="0"/>
          </a:p>
        </p:txBody>
      </p:sp>
      <p:sp>
        <p:nvSpPr>
          <p:cNvPr id="590" name="Google Shape;590;p50"/>
          <p:cNvSpPr txBox="1">
            <a:spLocks noGrp="1"/>
          </p:cNvSpPr>
          <p:nvPr>
            <p:ph type="subTitle" idx="13"/>
          </p:nvPr>
        </p:nvSpPr>
        <p:spPr>
          <a:xfrm>
            <a:off x="3869280" y="2681973"/>
            <a:ext cx="2675788" cy="22354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dirty="0"/>
              <a:t>Understand questions guide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endParaRPr lang="en-US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dirty="0"/>
              <a:t>Record discussion 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endParaRPr lang="en-US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dirty="0"/>
              <a:t>Note the most frequently answer delivered </a:t>
            </a:r>
            <a:endParaRPr dirty="0"/>
          </a:p>
        </p:txBody>
      </p:sp>
      <p:sp>
        <p:nvSpPr>
          <p:cNvPr id="591" name="Google Shape;591;p50"/>
          <p:cNvSpPr txBox="1">
            <a:spLocks noGrp="1"/>
          </p:cNvSpPr>
          <p:nvPr>
            <p:ph type="title" idx="14"/>
          </p:nvPr>
        </p:nvSpPr>
        <p:spPr>
          <a:xfrm>
            <a:off x="7021571" y="1773731"/>
            <a:ext cx="1875300" cy="3434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OBSERVER</a:t>
            </a:r>
            <a:endParaRPr dirty="0"/>
          </a:p>
        </p:txBody>
      </p:sp>
      <p:sp>
        <p:nvSpPr>
          <p:cNvPr id="592" name="Google Shape;592;p50"/>
          <p:cNvSpPr txBox="1">
            <a:spLocks noGrp="1"/>
          </p:cNvSpPr>
          <p:nvPr>
            <p:ph type="subTitle" idx="15"/>
          </p:nvPr>
        </p:nvSpPr>
        <p:spPr>
          <a:xfrm>
            <a:off x="6872220" y="2681973"/>
            <a:ext cx="1957821" cy="20942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228600" algn="l">
              <a:buFont typeface="Wingdings" pitchFamily="2" charset="2"/>
              <a:buChar char="§"/>
            </a:pPr>
            <a:r>
              <a:rPr lang="en-US" dirty="0"/>
              <a:t>Observe the discussion process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endParaRPr lang="en-US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dirty="0"/>
              <a:t>Assist facilitator 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endParaRPr lang="en-US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dirty="0"/>
              <a:t>Keep the discussion on track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endParaRPr lang="en-US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endParaRPr dirty="0"/>
          </a:p>
        </p:txBody>
      </p:sp>
      <p:cxnSp>
        <p:nvCxnSpPr>
          <p:cNvPr id="593" name="Google Shape;593;p50"/>
          <p:cNvCxnSpPr/>
          <p:nvPr/>
        </p:nvCxnSpPr>
        <p:spPr>
          <a:xfrm>
            <a:off x="916650" y="962050"/>
            <a:ext cx="40206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277E3F58-F0FF-7B4C-98CF-F84631A69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667" y="1188720"/>
            <a:ext cx="578357" cy="12874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46AF70-6EF7-E649-84F8-FBBCBB3E3C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1462" y="1119368"/>
            <a:ext cx="1475712" cy="14757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C77F75-4635-324C-8F4D-75D56C6449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7479" y="1444752"/>
            <a:ext cx="647910" cy="105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39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6"/>
          <p:cNvSpPr txBox="1">
            <a:spLocks noGrp="1"/>
          </p:cNvSpPr>
          <p:nvPr>
            <p:ph type="title"/>
          </p:nvPr>
        </p:nvSpPr>
        <p:spPr>
          <a:xfrm>
            <a:off x="818250" y="459775"/>
            <a:ext cx="750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STEP OF FOCUS DISSCUSION GROUP </a:t>
            </a:r>
            <a:endParaRPr dirty="0"/>
          </a:p>
        </p:txBody>
      </p:sp>
      <p:sp>
        <p:nvSpPr>
          <p:cNvPr id="241" name="Google Shape;241;p36"/>
          <p:cNvSpPr txBox="1">
            <a:spLocks noGrp="1"/>
          </p:cNvSpPr>
          <p:nvPr>
            <p:ph type="title" idx="4294967295"/>
          </p:nvPr>
        </p:nvSpPr>
        <p:spPr>
          <a:xfrm>
            <a:off x="1121799" y="1479476"/>
            <a:ext cx="1761914" cy="4006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OPENING   </a:t>
            </a:r>
            <a:endParaRPr sz="1400" dirty="0"/>
          </a:p>
        </p:txBody>
      </p:sp>
      <p:sp>
        <p:nvSpPr>
          <p:cNvPr id="242" name="Google Shape;242;p36"/>
          <p:cNvSpPr txBox="1">
            <a:spLocks noGrp="1"/>
          </p:cNvSpPr>
          <p:nvPr>
            <p:ph type="subTitle" idx="4294967295"/>
          </p:nvPr>
        </p:nvSpPr>
        <p:spPr>
          <a:xfrm>
            <a:off x="1002808" y="1900580"/>
            <a:ext cx="2587913" cy="23788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>
              <a:lnSpc>
                <a:spcPct val="114000"/>
              </a:lnSpc>
              <a:buClr>
                <a:schemeClr val="dk1"/>
              </a:buClr>
              <a:buSzPts val="1100"/>
              <a:buFont typeface="Wingdings" pitchFamily="2" charset="2"/>
              <a:buChar char="§"/>
            </a:pPr>
            <a:r>
              <a:rPr lang="en-US" sz="1200" dirty="0"/>
              <a:t>Greeting &amp; deliver goals </a:t>
            </a:r>
          </a:p>
          <a:p>
            <a:pPr marL="171450" indent="-171450">
              <a:lnSpc>
                <a:spcPct val="114000"/>
              </a:lnSpc>
              <a:buClr>
                <a:schemeClr val="dk1"/>
              </a:buClr>
              <a:buSzPts val="1100"/>
              <a:buFont typeface="Wingdings" pitchFamily="2" charset="2"/>
              <a:buChar char="§"/>
            </a:pPr>
            <a:r>
              <a:rPr lang="en-US" sz="1200" dirty="0"/>
              <a:t>Explain about the result of  MMD </a:t>
            </a:r>
          </a:p>
          <a:p>
            <a:pPr marL="171450" indent="-171450">
              <a:lnSpc>
                <a:spcPct val="114000"/>
              </a:lnSpc>
              <a:buClr>
                <a:schemeClr val="dk1"/>
              </a:buClr>
              <a:buSzPts val="1100"/>
              <a:buFont typeface="Wingdings" pitchFamily="2" charset="2"/>
              <a:buChar char="§"/>
            </a:pPr>
            <a:r>
              <a:rPr lang="en-US" sz="1200" dirty="0"/>
              <a:t>Team get along with participants</a:t>
            </a:r>
          </a:p>
        </p:txBody>
      </p:sp>
      <p:sp>
        <p:nvSpPr>
          <p:cNvPr id="243" name="Google Shape;243;p36"/>
          <p:cNvSpPr txBox="1">
            <a:spLocks noGrp="1"/>
          </p:cNvSpPr>
          <p:nvPr>
            <p:ph type="title" idx="4294967295"/>
          </p:nvPr>
        </p:nvSpPr>
        <p:spPr>
          <a:xfrm>
            <a:off x="3998713" y="1479476"/>
            <a:ext cx="1428532" cy="4330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DISCUSSION  </a:t>
            </a:r>
            <a:endParaRPr sz="1400" dirty="0"/>
          </a:p>
        </p:txBody>
      </p:sp>
      <p:sp>
        <p:nvSpPr>
          <p:cNvPr id="244" name="Google Shape;244;p36"/>
          <p:cNvSpPr txBox="1">
            <a:spLocks noGrp="1"/>
          </p:cNvSpPr>
          <p:nvPr>
            <p:ph type="subTitle" idx="4294967295"/>
          </p:nvPr>
        </p:nvSpPr>
        <p:spPr>
          <a:xfrm>
            <a:off x="3815362" y="1900580"/>
            <a:ext cx="2417798" cy="26290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itchFamily="2" charset="2"/>
              <a:buChar char="§"/>
            </a:pPr>
            <a:r>
              <a:rPr lang="en" sz="1200" dirty="0"/>
              <a:t>Questionnaire guide </a:t>
            </a:r>
          </a:p>
          <a:p>
            <a:pPr marL="171450" lvl="0" indent="-17145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itchFamily="2" charset="2"/>
              <a:buChar char="§"/>
            </a:pPr>
            <a:r>
              <a:rPr lang="en-ID" sz="1200" dirty="0"/>
              <a:t>O</a:t>
            </a:r>
            <a:r>
              <a:rPr lang="en" sz="1200" dirty="0"/>
              <a:t>pen questions </a:t>
            </a:r>
          </a:p>
          <a:p>
            <a:pPr marL="171450" lvl="0" indent="-17145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itchFamily="2" charset="2"/>
              <a:buChar char="§"/>
            </a:pPr>
            <a:r>
              <a:rPr lang="en" sz="1200" dirty="0"/>
              <a:t>Habits of community  </a:t>
            </a:r>
          </a:p>
          <a:p>
            <a:pPr marL="171450" lvl="0" indent="-17145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itchFamily="2" charset="2"/>
              <a:buChar char="§"/>
            </a:pPr>
            <a:r>
              <a:rPr lang="en" sz="1200" dirty="0"/>
              <a:t>Writer records the answer </a:t>
            </a:r>
          </a:p>
          <a:p>
            <a:pPr marL="171450" lvl="0" indent="-17145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itchFamily="2" charset="2"/>
              <a:buChar char="§"/>
            </a:pPr>
            <a:r>
              <a:rPr lang="en" sz="1200" dirty="0"/>
              <a:t>Observe the discussion process and environment</a:t>
            </a:r>
          </a:p>
          <a:p>
            <a:pPr marL="171450" indent="-171450">
              <a:lnSpc>
                <a:spcPct val="114000"/>
              </a:lnSpc>
              <a:buClr>
                <a:schemeClr val="dk1"/>
              </a:buClr>
              <a:buSzPts val="1100"/>
              <a:buFont typeface="Wingdings" pitchFamily="2" charset="2"/>
              <a:buChar char="§"/>
            </a:pPr>
            <a:endParaRPr sz="1200" dirty="0"/>
          </a:p>
        </p:txBody>
      </p:sp>
      <p:sp>
        <p:nvSpPr>
          <p:cNvPr id="245" name="Google Shape;245;p36"/>
          <p:cNvSpPr txBox="1">
            <a:spLocks noGrp="1"/>
          </p:cNvSpPr>
          <p:nvPr>
            <p:ph type="title" idx="4294967295"/>
          </p:nvPr>
        </p:nvSpPr>
        <p:spPr>
          <a:xfrm>
            <a:off x="6648585" y="1451724"/>
            <a:ext cx="1291871" cy="4965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CLOSING  </a:t>
            </a:r>
            <a:endParaRPr sz="1400" dirty="0"/>
          </a:p>
        </p:txBody>
      </p:sp>
      <p:sp>
        <p:nvSpPr>
          <p:cNvPr id="246" name="Google Shape;246;p36"/>
          <p:cNvSpPr txBox="1">
            <a:spLocks noGrp="1"/>
          </p:cNvSpPr>
          <p:nvPr>
            <p:ph type="subTitle" idx="4294967295"/>
          </p:nvPr>
        </p:nvSpPr>
        <p:spPr>
          <a:xfrm>
            <a:off x="6664920" y="1900580"/>
            <a:ext cx="2116531" cy="8309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rtl="0">
              <a:spcBef>
                <a:spcPts val="0"/>
              </a:spcBef>
              <a:buSzPct val="100000"/>
              <a:buFont typeface="Wingdings" pitchFamily="2" charset="2"/>
              <a:buChar char="§"/>
            </a:pPr>
            <a:r>
              <a:rPr lang="en-US" sz="1200" dirty="0"/>
              <a:t>Close the discussion</a:t>
            </a:r>
          </a:p>
          <a:p>
            <a:pPr marL="171450" lvl="0" indent="-171450" rtl="0">
              <a:spcBef>
                <a:spcPts val="0"/>
              </a:spcBef>
              <a:buSzPct val="100000"/>
              <a:buFont typeface="Wingdings" pitchFamily="2" charset="2"/>
              <a:buChar char="§"/>
            </a:pPr>
            <a:r>
              <a:rPr lang="en-US" sz="1200" dirty="0"/>
              <a:t>Appreciate</a:t>
            </a:r>
          </a:p>
          <a:p>
            <a:pPr marL="171450" lvl="0" indent="-171450" rtl="0">
              <a:spcBef>
                <a:spcPts val="0"/>
              </a:spcBef>
              <a:buSzPct val="100000"/>
              <a:buFont typeface="Wingdings" pitchFamily="2" charset="2"/>
              <a:buChar char="§"/>
            </a:pPr>
            <a:r>
              <a:rPr lang="en-US" sz="1200" dirty="0"/>
              <a:t>Apologize </a:t>
            </a:r>
            <a:endParaRPr sz="1200" dirty="0"/>
          </a:p>
        </p:txBody>
      </p:sp>
      <p:sp>
        <p:nvSpPr>
          <p:cNvPr id="247" name="Google Shape;247;p36"/>
          <p:cNvSpPr/>
          <p:nvPr/>
        </p:nvSpPr>
        <p:spPr>
          <a:xfrm>
            <a:off x="601817" y="1383614"/>
            <a:ext cx="496500" cy="496500"/>
          </a:xfrm>
          <a:prstGeom prst="ellipse">
            <a:avLst/>
          </a:prstGeom>
          <a:solidFill>
            <a:srgbClr val="1F74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accent3"/>
                </a:solidFill>
              </a:rPr>
              <a:t>1</a:t>
            </a:r>
            <a:endParaRPr b="1" dirty="0">
              <a:solidFill>
                <a:schemeClr val="accent3"/>
              </a:solidFill>
            </a:endParaRPr>
          </a:p>
        </p:txBody>
      </p:sp>
      <p:cxnSp>
        <p:nvCxnSpPr>
          <p:cNvPr id="253" name="Google Shape;253;p36"/>
          <p:cNvCxnSpPr>
            <a:stCxn id="247" idx="4"/>
          </p:cNvCxnSpPr>
          <p:nvPr/>
        </p:nvCxnSpPr>
        <p:spPr>
          <a:xfrm>
            <a:off x="850067" y="1880114"/>
            <a:ext cx="0" cy="1335000"/>
          </a:xfrm>
          <a:prstGeom prst="straightConnector1">
            <a:avLst/>
          </a:prstGeom>
          <a:noFill/>
          <a:ln w="19050" cap="flat" cmpd="sng">
            <a:solidFill>
              <a:srgbClr val="FBD76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4" name="Google Shape;264;p36"/>
          <p:cNvCxnSpPr/>
          <p:nvPr/>
        </p:nvCxnSpPr>
        <p:spPr>
          <a:xfrm>
            <a:off x="855000" y="1032475"/>
            <a:ext cx="30351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Google Shape;247;p36">
            <a:extLst>
              <a:ext uri="{FF2B5EF4-FFF2-40B4-BE49-F238E27FC236}">
                <a16:creationId xmlns:a16="http://schemas.microsoft.com/office/drawing/2014/main" id="{907AD5B0-F6B8-A142-8C8A-A5586249E2EC}"/>
              </a:ext>
            </a:extLst>
          </p:cNvPr>
          <p:cNvSpPr/>
          <p:nvPr/>
        </p:nvSpPr>
        <p:spPr>
          <a:xfrm>
            <a:off x="3393600" y="1387846"/>
            <a:ext cx="496500" cy="496500"/>
          </a:xfrm>
          <a:prstGeom prst="ellipse">
            <a:avLst/>
          </a:prstGeom>
          <a:solidFill>
            <a:srgbClr val="1F74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accent3"/>
                </a:solidFill>
              </a:rPr>
              <a:t>2</a:t>
            </a:r>
            <a:endParaRPr b="1" dirty="0">
              <a:solidFill>
                <a:schemeClr val="accent3"/>
              </a:solidFill>
            </a:endParaRPr>
          </a:p>
        </p:txBody>
      </p:sp>
      <p:cxnSp>
        <p:nvCxnSpPr>
          <p:cNvPr id="17" name="Google Shape;253;p36">
            <a:extLst>
              <a:ext uri="{FF2B5EF4-FFF2-40B4-BE49-F238E27FC236}">
                <a16:creationId xmlns:a16="http://schemas.microsoft.com/office/drawing/2014/main" id="{4396DC80-10CD-5C40-9683-222627386966}"/>
              </a:ext>
            </a:extLst>
          </p:cNvPr>
          <p:cNvCxnSpPr>
            <a:stCxn id="16" idx="4"/>
          </p:cNvCxnSpPr>
          <p:nvPr/>
        </p:nvCxnSpPr>
        <p:spPr>
          <a:xfrm>
            <a:off x="3641850" y="1884346"/>
            <a:ext cx="0" cy="1335000"/>
          </a:xfrm>
          <a:prstGeom prst="straightConnector1">
            <a:avLst/>
          </a:prstGeom>
          <a:noFill/>
          <a:ln w="19050" cap="flat" cmpd="sng">
            <a:solidFill>
              <a:srgbClr val="FBD76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Google Shape;247;p36">
            <a:extLst>
              <a:ext uri="{FF2B5EF4-FFF2-40B4-BE49-F238E27FC236}">
                <a16:creationId xmlns:a16="http://schemas.microsoft.com/office/drawing/2014/main" id="{CF99FBE7-96D1-B949-ADF7-53276ED3AC36}"/>
              </a:ext>
            </a:extLst>
          </p:cNvPr>
          <p:cNvSpPr/>
          <p:nvPr/>
        </p:nvSpPr>
        <p:spPr>
          <a:xfrm>
            <a:off x="6326965" y="1385165"/>
            <a:ext cx="496500" cy="496500"/>
          </a:xfrm>
          <a:prstGeom prst="ellipse">
            <a:avLst/>
          </a:prstGeom>
          <a:solidFill>
            <a:srgbClr val="1F74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accent3"/>
                </a:solidFill>
              </a:rPr>
              <a:t>3</a:t>
            </a:r>
            <a:endParaRPr b="1" dirty="0">
              <a:solidFill>
                <a:schemeClr val="accent3"/>
              </a:solidFill>
            </a:endParaRPr>
          </a:p>
        </p:txBody>
      </p:sp>
      <p:cxnSp>
        <p:nvCxnSpPr>
          <p:cNvPr id="19" name="Google Shape;253;p36">
            <a:extLst>
              <a:ext uri="{FF2B5EF4-FFF2-40B4-BE49-F238E27FC236}">
                <a16:creationId xmlns:a16="http://schemas.microsoft.com/office/drawing/2014/main" id="{D83812CE-F48F-5C44-9B72-034A381C55AD}"/>
              </a:ext>
            </a:extLst>
          </p:cNvPr>
          <p:cNvCxnSpPr>
            <a:stCxn id="18" idx="4"/>
          </p:cNvCxnSpPr>
          <p:nvPr/>
        </p:nvCxnSpPr>
        <p:spPr>
          <a:xfrm>
            <a:off x="6575215" y="1881665"/>
            <a:ext cx="0" cy="1335000"/>
          </a:xfrm>
          <a:prstGeom prst="straightConnector1">
            <a:avLst/>
          </a:prstGeom>
          <a:noFill/>
          <a:ln w="19050" cap="flat" cmpd="sng">
            <a:solidFill>
              <a:srgbClr val="FBD76D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128858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51AAF91-6B74-8147-B643-09A8D0C9EB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520441" y="1552346"/>
            <a:ext cx="1335828" cy="2575284"/>
          </a:xfrm>
          <a:prstGeom prst="rect">
            <a:avLst/>
          </a:prstGeom>
        </p:spPr>
      </p:pic>
      <p:sp>
        <p:nvSpPr>
          <p:cNvPr id="376" name="Google Shape;376;p44"/>
          <p:cNvSpPr txBox="1">
            <a:spLocks noGrp="1"/>
          </p:cNvSpPr>
          <p:nvPr>
            <p:ph type="body" idx="1"/>
          </p:nvPr>
        </p:nvSpPr>
        <p:spPr>
          <a:xfrm>
            <a:off x="818249" y="1897630"/>
            <a:ext cx="3579579" cy="27091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dirty="0"/>
              <a:t>Individuals responsible for child health and nutrition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US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dirty="0"/>
              <a:t>Number of Participants: 8-10 /group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US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dirty="0"/>
              <a:t>Mother, father, grandma, brother, house hold assistant,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      owner of small shop &amp; cadre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US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US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dirty="0"/>
          </a:p>
        </p:txBody>
      </p:sp>
      <p:sp>
        <p:nvSpPr>
          <p:cNvPr id="377" name="Google Shape;377;p44"/>
          <p:cNvSpPr txBox="1">
            <a:spLocks noGrp="1"/>
          </p:cNvSpPr>
          <p:nvPr>
            <p:ph type="title"/>
          </p:nvPr>
        </p:nvSpPr>
        <p:spPr>
          <a:xfrm>
            <a:off x="818250" y="611971"/>
            <a:ext cx="521679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CRITERIA OF PARTICIPANTS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378" name="Google Shape;378;p44"/>
          <p:cNvCxnSpPr/>
          <p:nvPr/>
        </p:nvCxnSpPr>
        <p:spPr>
          <a:xfrm>
            <a:off x="914400" y="1221165"/>
            <a:ext cx="34146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9D1BB531-9421-DE40-9A2E-8CD2D7F0EE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0691" y="1485841"/>
            <a:ext cx="1079500" cy="2616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C0AF8C-CE5F-0C42-8285-B89F2EB783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3133" y="1577935"/>
            <a:ext cx="1310080" cy="252410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Nursing Capston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1F7444"/>
      </a:accent1>
      <a:accent2>
        <a:srgbClr val="434343"/>
      </a:accent2>
      <a:accent3>
        <a:srgbClr val="FBD76D"/>
      </a:accent3>
      <a:accent4>
        <a:srgbClr val="DA3030"/>
      </a:accent4>
      <a:accent5>
        <a:srgbClr val="52AC79"/>
      </a:accent5>
      <a:accent6>
        <a:srgbClr val="E0B945"/>
      </a:accent6>
      <a:hlink>
        <a:srgbClr val="21212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</TotalTime>
  <Words>387</Words>
  <Application>Microsoft Office PowerPoint</Application>
  <PresentationFormat>On-screen Show (16:9)</PresentationFormat>
  <Paragraphs>106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Montserrat</vt:lpstr>
      <vt:lpstr>Wingdings</vt:lpstr>
      <vt:lpstr>Arial</vt:lpstr>
      <vt:lpstr>Nursing Capstone</vt:lpstr>
      <vt:lpstr>PowerPoint Presentation</vt:lpstr>
      <vt:lpstr>FOCUS GROUP DISCUSSION (FGD)    Positive Deviance - 9th session</vt:lpstr>
      <vt:lpstr>OUTLINE </vt:lpstr>
      <vt:lpstr>INTRODUCTION</vt:lpstr>
      <vt:lpstr>METHODOLOGY</vt:lpstr>
      <vt:lpstr>LOCATION AND SCHEDULE</vt:lpstr>
      <vt:lpstr>TASK FOR TEAM FGD  </vt:lpstr>
      <vt:lpstr>STEP OF FOCUS DISSCUSION GROUP </vt:lpstr>
      <vt:lpstr>CRITERIA OF PARTICIPANTS  </vt:lpstr>
      <vt:lpstr>CONCLUSION </vt:lpstr>
      <vt:lpstr>    Copyright © Universitas Indonesia 2020 Department of Public Health Nutrition Faculty of Public Health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NURSING CAPSTONE</dc:title>
  <dc:creator>Suharto Sarwan</dc:creator>
  <cp:lastModifiedBy>Septi Lidya</cp:lastModifiedBy>
  <cp:revision>86</cp:revision>
  <cp:lastPrinted>2020-09-29T16:10:07Z</cp:lastPrinted>
  <dcterms:modified xsi:type="dcterms:W3CDTF">2020-12-20T07:38:51Z</dcterms:modified>
</cp:coreProperties>
</file>