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6" r:id="rId5"/>
    <p:sldId id="267" r:id="rId6"/>
    <p:sldId id="264" r:id="rId7"/>
    <p:sldId id="270" r:id="rId8"/>
    <p:sldId id="268" r:id="rId9"/>
    <p:sldId id="265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E40"/>
    <a:srgbClr val="3A5A40"/>
    <a:srgbClr val="22514A"/>
    <a:srgbClr val="DD6957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4"/>
    <p:restoredTop sz="94444"/>
  </p:normalViewPr>
  <p:slideViewPr>
    <p:cSldViewPr snapToGrid="0" snapToObjects="1">
      <p:cViewPr>
        <p:scale>
          <a:sx n="99" d="100"/>
          <a:sy n="99" d="100"/>
        </p:scale>
        <p:origin x="8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244C2-8422-CC44-A1A1-594AE3BF0E1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50852-41E8-EE41-BBCA-6C7B5C97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1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50852-41E8-EE41-BBCA-6C7B5C97C2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2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6BB7-D501-454A-A440-998BCB44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58EC9-0167-0E40-B653-FA06E4B4A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8FAC-FED1-AC43-9320-AE5FA325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5D0A3-C317-A848-B150-DE54F5E3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00B2-A727-9344-AFE1-A6D5A3EF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B390-FC25-934F-80A4-5994D64A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96F5E-F85E-FC42-9478-78C55D197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21EE-B044-4248-8D1F-114FF60D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7EBFB-C195-1547-9D3D-BA79C7E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E50DB-2922-F344-AB3C-00FC34F0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92623-8009-7D4B-B5AF-724CEAA12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D0864-3303-2C42-A220-57A377246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3DA7C-F44D-B746-BD72-05DE6ACC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2DBF-262D-1C4E-BF7E-1E8BD824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EC070-5039-CF49-A3BF-701C665B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4679-2ABF-EC45-84F0-85BE2C8A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75C99-B625-4741-B6A8-A895EAC5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8A24A-E8C8-E64B-BBCC-A6C3F34D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EAD8F-9C41-C14D-80AC-8778B0E0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A9966-505E-934E-A62D-1FACB498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E1C8-4C14-4846-B5EE-D084FE19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EA795-FDA2-584F-967E-83F758E48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A014-0ADB-6B41-B030-E9B0F90B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91D8F-BB04-EF4B-A98D-6E62C8D0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E329B-1EB2-A843-B4FC-D8DA33E2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5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DAED-8898-C749-9BE1-98C11244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5267-E6BF-3141-9F3C-570391C91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0DE2C-9BE5-D946-864F-D0175A0F7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73892-3AD1-B249-87C3-D629ABDB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158FB-8993-1340-AACB-679284DD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E7E7F-E43C-0A47-97F3-B871C22E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0203-0FF5-1842-8A3C-B856FC15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F86B4-2E5C-C044-AFCC-4E85CD029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350C-DBBB-1C48-9536-40C6B0F9B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AD72F-5C84-8E49-9626-711916114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6AF55-A77B-9246-AE3A-868A39A49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4A9D40-DCF4-DD45-9704-0AB92C03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5B78E-9782-DC4E-9A8A-DC2B7443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30ED4-F343-4448-8C83-DC68763D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8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07B2-FE74-2B45-8AB6-04DFF01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7CFD5-4244-1446-AE01-14A07D21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85426-C12A-624E-84D0-95E00625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D7F5F-2804-734F-9BFD-6951DCB9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7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E700-CBBC-3F48-BAEA-ABADCDB5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18715-5010-BA42-BB41-9A4E2F0E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ED243-BEB9-5B4A-A505-51DB0631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8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A351-690B-8D4C-9044-6F0B44F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F032D-BC57-304C-8CE0-4171E0CC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8922A-7101-D741-8B5D-52B811DBD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32C3C-EBAA-6145-88CE-77BAF453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1DA0B-9596-F14A-8BC9-B5E37EAE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011D0-66AD-CB4E-9FB4-CC6E3982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023-6191-7B41-A582-ED00632F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8AEFF-2ED8-D445-B5CC-D1B4DA3F1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67FD5-7070-B54E-A264-FC9B889E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46E33-3339-A746-9FF3-66C5578A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47989-C921-8849-B699-2A59B04F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54DB0-9847-F14E-94C6-D0FCF436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5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C94A85-6C43-E641-BC83-0CD0CA8A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58452-4AC6-B043-84D2-011FAF41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CF86A-930F-B147-8472-ACFF8ED42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B24B-EFB7-E04A-B493-F072EA8197F2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4185B-46F2-BA48-8371-B1EF43780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17A2-9DE2-1548-BEA0-D43816785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32FE-AC64-0E49-829D-6770ACF9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83A9-04CA-3C48-82F6-6DD1DE14C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26" y="332951"/>
            <a:ext cx="10663994" cy="23876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344E40"/>
                </a:solidFill>
                <a:latin typeface="Titillium Web" pitchFamily="2" charset="77"/>
              </a:rPr>
              <a:t>MK Bioengineering</a:t>
            </a:r>
            <a:r>
              <a:rPr lang="en-US" dirty="0">
                <a:solidFill>
                  <a:srgbClr val="344E40"/>
                </a:solidFill>
                <a:latin typeface="Titillium Web" pitchFamily="2" charset="77"/>
              </a:rPr>
              <a:t> </a:t>
            </a:r>
            <a:br>
              <a:rPr lang="en-US" b="1" dirty="0">
                <a:solidFill>
                  <a:srgbClr val="344E40"/>
                </a:solidFill>
                <a:latin typeface="Titillium Web" pitchFamily="2" charset="77"/>
              </a:rPr>
            </a:br>
            <a:r>
              <a:rPr lang="en-US" sz="4200" b="1" dirty="0">
                <a:solidFill>
                  <a:srgbClr val="344E40"/>
                </a:solidFill>
                <a:latin typeface="Titillium Web" pitchFamily="2" charset="77"/>
              </a:rPr>
              <a:t>Bioinstrumentation &amp; </a:t>
            </a:r>
            <a:br>
              <a:rPr lang="en-US" sz="4200" b="1" dirty="0">
                <a:solidFill>
                  <a:srgbClr val="344E40"/>
                </a:solidFill>
                <a:latin typeface="Titillium Web" pitchFamily="2" charset="77"/>
              </a:rPr>
            </a:br>
            <a:r>
              <a:rPr lang="en-US" sz="4200" b="1" dirty="0">
                <a:solidFill>
                  <a:srgbClr val="344E40"/>
                </a:solidFill>
                <a:latin typeface="Titillium Web" pitchFamily="2" charset="77"/>
              </a:rPr>
              <a:t>Biosensors For Tissue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BB6EE-020F-FC42-8F1A-E4588DFEC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326" y="2876186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2000" dirty="0" err="1">
                <a:latin typeface="Roboto Medium" pitchFamily="2" charset="0"/>
                <a:ea typeface="Roboto Medium" pitchFamily="2" charset="0"/>
              </a:rPr>
              <a:t>Prasandhya</a:t>
            </a:r>
            <a:r>
              <a:rPr lang="en-US" sz="2000" dirty="0"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sz="2000" dirty="0" err="1">
                <a:latin typeface="Roboto Medium" pitchFamily="2" charset="0"/>
                <a:ea typeface="Roboto Medium" pitchFamily="2" charset="0"/>
              </a:rPr>
              <a:t>Astagiri</a:t>
            </a:r>
            <a:r>
              <a:rPr lang="en-US" sz="2000" dirty="0">
                <a:latin typeface="Roboto Medium" pitchFamily="2" charset="0"/>
                <a:ea typeface="Roboto Medium" pitchFamily="2" charset="0"/>
              </a:rPr>
              <a:t> Yusuf, </a:t>
            </a:r>
            <a:r>
              <a:rPr lang="en-US" sz="2000" dirty="0" err="1">
                <a:latin typeface="Roboto Medium" pitchFamily="2" charset="0"/>
                <a:ea typeface="Roboto Medium" pitchFamily="2" charset="0"/>
              </a:rPr>
              <a:t>S.Si</a:t>
            </a:r>
            <a:r>
              <a:rPr lang="en-US" sz="2000" dirty="0">
                <a:latin typeface="Roboto Medium" pitchFamily="2" charset="0"/>
                <a:ea typeface="Roboto Medium" pitchFamily="2" charset="0"/>
              </a:rPr>
              <a:t>., M.T., Ph.D.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Roboto Light" pitchFamily="2" charset="0"/>
                <a:ea typeface="Roboto Light" pitchFamily="2" charset="0"/>
              </a:rPr>
              <a:t>Department of Medical Physics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Roboto Light" pitchFamily="2" charset="0"/>
                <a:ea typeface="Roboto Light" pitchFamily="2" charset="0"/>
              </a:rPr>
              <a:t>Faculty of Medicine </a:t>
            </a:r>
            <a:r>
              <a:rPr lang="en-US" sz="1800" dirty="0" err="1">
                <a:latin typeface="Roboto Light" pitchFamily="2" charset="0"/>
                <a:ea typeface="Roboto Light" pitchFamily="2" charset="0"/>
              </a:rPr>
              <a:t>Universitas</a:t>
            </a:r>
            <a:r>
              <a:rPr lang="en-US" sz="1800" dirty="0">
                <a:latin typeface="Roboto Light" pitchFamily="2" charset="0"/>
                <a:ea typeface="Roboto Light" pitchFamily="2" charset="0"/>
              </a:rPr>
              <a:t> Indonesia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52C60D-6979-FD4D-A324-72F229A2E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26" y="5386888"/>
            <a:ext cx="2831292" cy="11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80CDF3-7980-2C41-89BA-B0F0CDDF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85003"/>
            <a:ext cx="1149294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Guiding Tissue Structure and Function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D710-1C51-4A4F-9888-F2F146101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5792" y="1710566"/>
            <a:ext cx="5232400" cy="47624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>
                <a:latin typeface="Roboto Medium" pitchFamily="2" charset="0"/>
                <a:ea typeface="Roboto Medium" pitchFamily="2" charset="0"/>
              </a:rPr>
              <a:t>Chemical </a:t>
            </a:r>
            <a:r>
              <a:rPr lang="de-DE" sz="1800" dirty="0" err="1">
                <a:latin typeface="Roboto Medium" pitchFamily="2" charset="0"/>
                <a:ea typeface="Roboto Medium" pitchFamily="2" charset="0"/>
              </a:rPr>
              <a:t>stimulation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</a:t>
            </a:r>
          </a:p>
          <a:p>
            <a:pPr lvl="1"/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Represents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a large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variety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of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bioactive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factors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including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growth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factors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hormones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and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chemical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additives,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which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are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added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to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the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cell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culture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media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to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induce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effects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, such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as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proliferation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or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differentiation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. </a:t>
            </a:r>
            <a:endParaRPr lang="de-DE" sz="1800" dirty="0">
              <a:latin typeface="Roboto Medium" pitchFamily="2" charset="0"/>
              <a:ea typeface="Roboto Medium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1800" dirty="0" err="1">
                <a:latin typeface="Roboto Medium" pitchFamily="2" charset="0"/>
                <a:ea typeface="Roboto Medium" pitchFamily="2" charset="0"/>
              </a:rPr>
              <a:t>Mechanical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</a:t>
            </a:r>
            <a:r>
              <a:rPr lang="de-DE" sz="1800" dirty="0" err="1">
                <a:latin typeface="Roboto Medium" pitchFamily="2" charset="0"/>
                <a:ea typeface="Roboto Medium" pitchFamily="2" charset="0"/>
              </a:rPr>
              <a:t>stimulation</a:t>
            </a:r>
            <a:endParaRPr lang="de-DE" sz="1800" dirty="0">
              <a:latin typeface="Roboto Medium" pitchFamily="2" charset="0"/>
              <a:ea typeface="Roboto Medium" pitchFamily="2" charset="0"/>
            </a:endParaRPr>
          </a:p>
          <a:p>
            <a:pPr lvl="1"/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Though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many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complex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loading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patterns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can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exist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within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the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body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most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loading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patterns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used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in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bioreactors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can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be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described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simply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through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some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combination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of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following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: </a:t>
            </a:r>
          </a:p>
          <a:p>
            <a:pPr marL="0" indent="0">
              <a:buNone/>
            </a:pPr>
            <a:endParaRPr lang="de-DE" sz="1800" dirty="0">
              <a:latin typeface="Roboto Light" pitchFamily="2" charset="0"/>
              <a:ea typeface="Roboto Light" pitchFamily="2" charset="0"/>
            </a:endParaRPr>
          </a:p>
          <a:p>
            <a:pPr marL="0" indent="0">
              <a:buNone/>
            </a:pPr>
            <a:endParaRPr lang="de-DE" sz="18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70837-7E99-184D-AB9F-12927AE6E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02" y="2072017"/>
            <a:ext cx="4403169" cy="3045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4F08ED-772A-A242-AE70-565AB226AA27}"/>
              </a:ext>
            </a:extLst>
          </p:cNvPr>
          <p:cNvSpPr/>
          <p:nvPr/>
        </p:nvSpPr>
        <p:spPr>
          <a:xfrm>
            <a:off x="10980549" y="2044808"/>
            <a:ext cx="651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latin typeface="Roboto Medium" pitchFamily="2" charset="0"/>
                <a:ea typeface="Roboto Medium" pitchFamily="2" charset="0"/>
              </a:rPr>
              <a:t>Shear</a:t>
            </a:r>
            <a:endParaRPr lang="en-US" sz="1400" dirty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C297AB-92BD-B048-B966-FE22BA667746}"/>
              </a:ext>
            </a:extLst>
          </p:cNvPr>
          <p:cNvSpPr/>
          <p:nvPr/>
        </p:nvSpPr>
        <p:spPr>
          <a:xfrm>
            <a:off x="5736976" y="3287040"/>
            <a:ext cx="896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>
                <a:latin typeface="Roboto Medium" pitchFamily="2" charset="0"/>
                <a:ea typeface="Roboto Medium" pitchFamily="2" charset="0"/>
              </a:rPr>
              <a:t>Pressure</a:t>
            </a:r>
            <a:endParaRPr lang="en-US" sz="1400" dirty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7E326F-7460-EB49-A470-5B8328390F23}"/>
              </a:ext>
            </a:extLst>
          </p:cNvPr>
          <p:cNvSpPr/>
          <p:nvPr/>
        </p:nvSpPr>
        <p:spPr>
          <a:xfrm>
            <a:off x="10946210" y="3287040"/>
            <a:ext cx="1245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latin typeface="Roboto Medium" pitchFamily="2" charset="0"/>
                <a:ea typeface="Roboto Medium" pitchFamily="2" charset="0"/>
              </a:rPr>
              <a:t>Compression</a:t>
            </a:r>
            <a:endParaRPr lang="en-US" sz="1400" dirty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E513A5-7612-5E41-BA2F-56E6658CA04A}"/>
              </a:ext>
            </a:extLst>
          </p:cNvPr>
          <p:cNvSpPr/>
          <p:nvPr/>
        </p:nvSpPr>
        <p:spPr>
          <a:xfrm>
            <a:off x="5886175" y="2145242"/>
            <a:ext cx="766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Roboto Medium" pitchFamily="2" charset="0"/>
                <a:ea typeface="Roboto Medium" pitchFamily="2" charset="0"/>
              </a:rPr>
              <a:t>Stretch</a:t>
            </a:r>
            <a:endParaRPr lang="en-US" sz="1400" dirty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929FE4-D36B-0640-AAEA-65C194E1293E}"/>
              </a:ext>
            </a:extLst>
          </p:cNvPr>
          <p:cNvSpPr/>
          <p:nvPr/>
        </p:nvSpPr>
        <p:spPr>
          <a:xfrm>
            <a:off x="10980549" y="4472741"/>
            <a:ext cx="788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Roboto Medium" pitchFamily="2" charset="0"/>
                <a:ea typeface="Roboto Medium" pitchFamily="2" charset="0"/>
              </a:rPr>
              <a:t>Torsion</a:t>
            </a:r>
            <a:endParaRPr lang="en-US" sz="1400" dirty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AB4EA-33F5-1549-A2A3-335A818F0448}"/>
              </a:ext>
            </a:extLst>
          </p:cNvPr>
          <p:cNvSpPr/>
          <p:nvPr/>
        </p:nvSpPr>
        <p:spPr>
          <a:xfrm>
            <a:off x="5789746" y="4472740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>
                <a:latin typeface="Roboto Medium" pitchFamily="2" charset="0"/>
                <a:ea typeface="Roboto Medium" pitchFamily="2" charset="0"/>
              </a:rPr>
              <a:t>Bending</a:t>
            </a:r>
            <a:endParaRPr lang="en-US" sz="1400" dirty="0"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9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80CDF3-7980-2C41-89BA-B0F0CDDF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24" y="223184"/>
            <a:ext cx="586737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 Organs On Chips</a:t>
            </a:r>
            <a:endParaRPr lang="en-US" dirty="0">
              <a:solidFill>
                <a:srgbClr val="344E40"/>
              </a:solidFill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B7B1DAD-DC57-AD41-972A-01C279DA714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88" y="1126067"/>
            <a:ext cx="4780640" cy="2770061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DB46DC-B60A-C541-AC36-C5B2A0514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2088" y="3896128"/>
            <a:ext cx="4780640" cy="2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77979-A3C1-D94B-B057-0A3432363F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6" y="1447865"/>
            <a:ext cx="3677372" cy="39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5D6111-DFDF-6448-B913-0DCD125057C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Table of Contents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20ED19-E932-6748-A643-69E43F0A3F40}"/>
              </a:ext>
            </a:extLst>
          </p:cNvPr>
          <p:cNvSpPr txBox="1">
            <a:spLocks/>
          </p:cNvSpPr>
          <p:nvPr/>
        </p:nvSpPr>
        <p:spPr>
          <a:xfrm>
            <a:off x="3439064" y="1948399"/>
            <a:ext cx="2583049" cy="77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Biosensors</a:t>
            </a:r>
            <a:endParaRPr lang="en-US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BBF1E14-EB00-F242-9840-9FB2917F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51" y="1564902"/>
            <a:ext cx="1219200" cy="1219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E2C7C2-4B66-1E4A-BABB-5FD1B56524DA}"/>
              </a:ext>
            </a:extLst>
          </p:cNvPr>
          <p:cNvSpPr txBox="1">
            <a:spLocks/>
          </p:cNvSpPr>
          <p:nvPr/>
        </p:nvSpPr>
        <p:spPr>
          <a:xfrm>
            <a:off x="2293751" y="1752536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1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328CFD6-EE2D-624A-8C50-A1FC5E34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51" y="3078099"/>
            <a:ext cx="1219200" cy="1219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62CE455-BD9F-984B-8B4D-2089ABB81D5D}"/>
              </a:ext>
            </a:extLst>
          </p:cNvPr>
          <p:cNvSpPr txBox="1">
            <a:spLocks/>
          </p:cNvSpPr>
          <p:nvPr/>
        </p:nvSpPr>
        <p:spPr>
          <a:xfrm>
            <a:off x="2293751" y="3265733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2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9065C94-6B51-5E4F-921F-2D41C1FED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691" y="1564902"/>
            <a:ext cx="1219200" cy="12192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62A1AAA-B8E5-414B-B434-DB2E65560E55}"/>
              </a:ext>
            </a:extLst>
          </p:cNvPr>
          <p:cNvSpPr txBox="1">
            <a:spLocks/>
          </p:cNvSpPr>
          <p:nvPr/>
        </p:nvSpPr>
        <p:spPr>
          <a:xfrm>
            <a:off x="6530691" y="1752536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4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5C65BE2-D798-FA4C-BF9B-30F23BAA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691" y="3078099"/>
            <a:ext cx="1219200" cy="12192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FC8BEC2-0B3E-F142-A994-E28343D2F545}"/>
              </a:ext>
            </a:extLst>
          </p:cNvPr>
          <p:cNvSpPr txBox="1">
            <a:spLocks/>
          </p:cNvSpPr>
          <p:nvPr/>
        </p:nvSpPr>
        <p:spPr>
          <a:xfrm>
            <a:off x="6530691" y="3265733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5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5439413-7C2D-0F4A-B9B9-FF2B0B401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51" y="4633721"/>
            <a:ext cx="1219200" cy="12192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B8E59AA-5938-6F44-B780-73751992513D}"/>
              </a:ext>
            </a:extLst>
          </p:cNvPr>
          <p:cNvSpPr txBox="1">
            <a:spLocks/>
          </p:cNvSpPr>
          <p:nvPr/>
        </p:nvSpPr>
        <p:spPr>
          <a:xfrm>
            <a:off x="2293751" y="4821355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3</a:t>
            </a:r>
            <a:endParaRPr lang="en-US" dirty="0">
              <a:solidFill>
                <a:srgbClr val="3A5A4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C465699-9389-D745-9339-72FFC4D4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691" y="4633721"/>
            <a:ext cx="1219200" cy="12192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5280F21-69FD-8640-8A8B-95366CAD7E8D}"/>
              </a:ext>
            </a:extLst>
          </p:cNvPr>
          <p:cNvSpPr txBox="1">
            <a:spLocks/>
          </p:cNvSpPr>
          <p:nvPr/>
        </p:nvSpPr>
        <p:spPr>
          <a:xfrm>
            <a:off x="6530691" y="4821355"/>
            <a:ext cx="1450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3A5A40"/>
                </a:solidFill>
                <a:latin typeface="Titillium Web" pitchFamily="2" charset="77"/>
              </a:rPr>
              <a:t>6</a:t>
            </a:r>
            <a:endParaRPr lang="en-US" dirty="0">
              <a:solidFill>
                <a:srgbClr val="3A5A40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6098DF9-1141-B448-8C55-1203EB6AC176}"/>
              </a:ext>
            </a:extLst>
          </p:cNvPr>
          <p:cNvSpPr txBox="1">
            <a:spLocks/>
          </p:cNvSpPr>
          <p:nvPr/>
        </p:nvSpPr>
        <p:spPr>
          <a:xfrm>
            <a:off x="3501678" y="3550352"/>
            <a:ext cx="2583049" cy="1030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Bioreceptors</a:t>
            </a:r>
            <a:endParaRPr lang="en-US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D8380B4-37FE-454B-903F-0A66D6692BB6}"/>
              </a:ext>
            </a:extLst>
          </p:cNvPr>
          <p:cNvSpPr txBox="1">
            <a:spLocks/>
          </p:cNvSpPr>
          <p:nvPr/>
        </p:nvSpPr>
        <p:spPr>
          <a:xfrm>
            <a:off x="3501679" y="5053469"/>
            <a:ext cx="2782609" cy="1030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 err="1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Biotransducer</a:t>
            </a:r>
            <a:endParaRPr lang="en-US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E2C7150-2941-CF44-A2C8-273BAFF4B718}"/>
              </a:ext>
            </a:extLst>
          </p:cNvPr>
          <p:cNvSpPr txBox="1">
            <a:spLocks/>
          </p:cNvSpPr>
          <p:nvPr/>
        </p:nvSpPr>
        <p:spPr>
          <a:xfrm>
            <a:off x="7748328" y="1956547"/>
            <a:ext cx="3019303" cy="77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Immunosensors</a:t>
            </a:r>
            <a:endParaRPr lang="en-US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5C9919B-DB57-344A-8708-96BBA78AB548}"/>
              </a:ext>
            </a:extLst>
          </p:cNvPr>
          <p:cNvSpPr txBox="1">
            <a:spLocks/>
          </p:cNvSpPr>
          <p:nvPr/>
        </p:nvSpPr>
        <p:spPr>
          <a:xfrm>
            <a:off x="7810943" y="3512353"/>
            <a:ext cx="2583049" cy="87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Bioreactors</a:t>
            </a:r>
            <a:endParaRPr lang="en-US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17B83DC-9FFA-6744-8E8B-EC227E40B0B0}"/>
              </a:ext>
            </a:extLst>
          </p:cNvPr>
          <p:cNvSpPr txBox="1">
            <a:spLocks/>
          </p:cNvSpPr>
          <p:nvPr/>
        </p:nvSpPr>
        <p:spPr>
          <a:xfrm>
            <a:off x="7810943" y="5061617"/>
            <a:ext cx="3226025" cy="1030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Organs on Chips</a:t>
            </a:r>
            <a:endParaRPr lang="en-US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2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7" grpId="0"/>
      <p:bldP spid="19" grpId="0"/>
      <p:bldP spid="23" grpId="0"/>
      <p:bldP spid="24" grpId="0"/>
      <p:bldP spid="25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CC257B-7B6F-6E4B-8CA5-E25839EF4B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Biosensors - Introduction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705F6-B2C3-B64C-9C99-CC02442C8313}"/>
              </a:ext>
            </a:extLst>
          </p:cNvPr>
          <p:cNvSpPr txBox="1">
            <a:spLocks/>
          </p:cNvSpPr>
          <p:nvPr/>
        </p:nvSpPr>
        <p:spPr>
          <a:xfrm>
            <a:off x="4491732" y="1454934"/>
            <a:ext cx="7293429" cy="198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de-DE" sz="3200" dirty="0">
                <a:solidFill>
                  <a:srgbClr val="344E40"/>
                </a:solidFill>
                <a:latin typeface="Roboto Medium" pitchFamily="2" charset="0"/>
                <a:ea typeface="Roboto Medium" pitchFamily="2" charset="0"/>
              </a:rPr>
              <a:t>Biosensor</a:t>
            </a:r>
            <a:r>
              <a:rPr lang="en-US" altLang="de-DE" dirty="0">
                <a:solidFill>
                  <a:srgbClr val="344E40"/>
                </a:solidFill>
                <a:latin typeface="Roboto Medium" pitchFamily="2" charset="0"/>
                <a:ea typeface="Roboto Medium" pitchFamily="2" charset="0"/>
              </a:rPr>
              <a:t> </a:t>
            </a:r>
          </a:p>
          <a:p>
            <a:pPr marL="0" indent="0" algn="r">
              <a:buNone/>
            </a:pPr>
            <a:r>
              <a:rPr lang="de-DE" sz="1800" dirty="0">
                <a:latin typeface="Roboto Light" pitchFamily="2" charset="0"/>
                <a:ea typeface="Roboto Light" pitchFamily="2" charset="0"/>
              </a:rPr>
              <a:t>A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self-contained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analytical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device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that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combines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a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biological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component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with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a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physicochemical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component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for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the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detection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or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quantification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of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an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analyte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of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biological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importance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</a:p>
          <a:p>
            <a:endParaRPr lang="en-US" sz="24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2348A8-7A9C-9C48-B61F-C371863F1C1E}"/>
              </a:ext>
            </a:extLst>
          </p:cNvPr>
          <p:cNvSpPr/>
          <p:nvPr/>
        </p:nvSpPr>
        <p:spPr>
          <a:xfrm>
            <a:off x="2820615" y="4780226"/>
            <a:ext cx="1986538" cy="1367709"/>
          </a:xfrm>
          <a:prstGeom prst="roundRect">
            <a:avLst/>
          </a:prstGeom>
          <a:noFill/>
          <a:ln w="28575">
            <a:solidFill>
              <a:srgbClr val="3A5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AC9F3B2-1F16-3942-A231-943CFA4EC772}"/>
              </a:ext>
            </a:extLst>
          </p:cNvPr>
          <p:cNvSpPr/>
          <p:nvPr/>
        </p:nvSpPr>
        <p:spPr>
          <a:xfrm>
            <a:off x="241063" y="4780226"/>
            <a:ext cx="2117479" cy="1367709"/>
          </a:xfrm>
          <a:prstGeom prst="roundRect">
            <a:avLst/>
          </a:prstGeom>
          <a:noFill/>
          <a:ln w="28575">
            <a:solidFill>
              <a:srgbClr val="3A5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53F82CC-23AF-AD45-9750-2C6F2D7FB755}"/>
              </a:ext>
            </a:extLst>
          </p:cNvPr>
          <p:cNvSpPr/>
          <p:nvPr/>
        </p:nvSpPr>
        <p:spPr>
          <a:xfrm>
            <a:off x="5256187" y="4808556"/>
            <a:ext cx="2270771" cy="1367709"/>
          </a:xfrm>
          <a:prstGeom prst="roundRect">
            <a:avLst/>
          </a:prstGeom>
          <a:noFill/>
          <a:ln w="28575">
            <a:solidFill>
              <a:srgbClr val="3A5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D3307D3-B2FC-274E-B285-090887B0B546}"/>
              </a:ext>
            </a:extLst>
          </p:cNvPr>
          <p:cNvSpPr/>
          <p:nvPr/>
        </p:nvSpPr>
        <p:spPr>
          <a:xfrm>
            <a:off x="7975992" y="4808556"/>
            <a:ext cx="2351391" cy="1367709"/>
          </a:xfrm>
          <a:prstGeom prst="roundRect">
            <a:avLst/>
          </a:prstGeom>
          <a:noFill/>
          <a:ln w="28575">
            <a:solidFill>
              <a:srgbClr val="3A5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2D072FF4-5C02-8B40-B18F-99899E5BF0A3}"/>
              </a:ext>
            </a:extLst>
          </p:cNvPr>
          <p:cNvSpPr/>
          <p:nvPr/>
        </p:nvSpPr>
        <p:spPr>
          <a:xfrm rot="5400000">
            <a:off x="2431703" y="5334131"/>
            <a:ext cx="391886" cy="259896"/>
          </a:xfrm>
          <a:prstGeom prst="triangle">
            <a:avLst/>
          </a:prstGeom>
          <a:solidFill>
            <a:srgbClr val="3A5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C24FE55-F5D2-604C-B093-49055B7F3354}"/>
              </a:ext>
            </a:extLst>
          </p:cNvPr>
          <p:cNvSpPr/>
          <p:nvPr/>
        </p:nvSpPr>
        <p:spPr>
          <a:xfrm rot="5400000">
            <a:off x="4867276" y="5382063"/>
            <a:ext cx="391886" cy="259896"/>
          </a:xfrm>
          <a:prstGeom prst="triangle">
            <a:avLst/>
          </a:prstGeom>
          <a:solidFill>
            <a:srgbClr val="3A5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9FB83F2C-EB14-0544-89F5-D93094FE28A6}"/>
              </a:ext>
            </a:extLst>
          </p:cNvPr>
          <p:cNvSpPr/>
          <p:nvPr/>
        </p:nvSpPr>
        <p:spPr>
          <a:xfrm rot="5400000">
            <a:off x="7587081" y="5377721"/>
            <a:ext cx="391886" cy="259896"/>
          </a:xfrm>
          <a:prstGeom prst="triangle">
            <a:avLst/>
          </a:prstGeom>
          <a:solidFill>
            <a:srgbClr val="3A5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2D7F0B-CB55-FB48-A0CF-BF7E2E249855}"/>
              </a:ext>
            </a:extLst>
          </p:cNvPr>
          <p:cNvSpPr txBox="1">
            <a:spLocks/>
          </p:cNvSpPr>
          <p:nvPr/>
        </p:nvSpPr>
        <p:spPr>
          <a:xfrm>
            <a:off x="233477" y="4942489"/>
            <a:ext cx="2174539" cy="126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LcParenBoth"/>
            </a:pPr>
            <a:r>
              <a:rPr lang="de-DE" sz="1600" dirty="0">
                <a:latin typeface="Roboto Light" pitchFamily="2" charset="0"/>
                <a:ea typeface="Roboto Light" pitchFamily="2" charset="0"/>
              </a:rPr>
              <a:t>Biological (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blood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urine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saliva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)</a:t>
            </a:r>
          </a:p>
          <a:p>
            <a:pPr marL="457200" indent="-457200">
              <a:buAutoNum type="alphaLcParenBoth"/>
            </a:pP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Enviromental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 (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water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air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soil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)</a:t>
            </a:r>
          </a:p>
          <a:p>
            <a:endParaRPr lang="en-U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E7E9919-67AF-D84A-ABCE-A63405236209}"/>
              </a:ext>
            </a:extLst>
          </p:cNvPr>
          <p:cNvSpPr txBox="1">
            <a:spLocks/>
          </p:cNvSpPr>
          <p:nvPr/>
        </p:nvSpPr>
        <p:spPr>
          <a:xfrm>
            <a:off x="2901613" y="5004497"/>
            <a:ext cx="1794854" cy="126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Bioreceptor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 (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nucleic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acid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cells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antibody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enzyme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)</a:t>
            </a:r>
            <a:endParaRPr lang="en-U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C690AC-1D8E-334E-9CF2-932ADA0DD62E}"/>
              </a:ext>
            </a:extLst>
          </p:cNvPr>
          <p:cNvSpPr txBox="1">
            <a:spLocks/>
          </p:cNvSpPr>
          <p:nvPr/>
        </p:nvSpPr>
        <p:spPr>
          <a:xfrm>
            <a:off x="5280326" y="5051839"/>
            <a:ext cx="2246632" cy="919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Electrical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 Interface (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nanowire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array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nanoparticles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electrode</a:t>
            </a:r>
            <a:r>
              <a:rPr lang="de-DE" sz="1600" dirty="0">
                <a:latin typeface="Roboto Light" pitchFamily="2" charset="0"/>
                <a:ea typeface="Roboto Light" pitchFamily="2" charset="0"/>
              </a:rPr>
              <a:t>)</a:t>
            </a:r>
            <a:endParaRPr lang="en-U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55082E-4D20-CD4A-8796-E88154391E9E}"/>
              </a:ext>
            </a:extLst>
          </p:cNvPr>
          <p:cNvSpPr txBox="1">
            <a:spLocks/>
          </p:cNvSpPr>
          <p:nvPr/>
        </p:nvSpPr>
        <p:spPr>
          <a:xfrm>
            <a:off x="8086131" y="5020149"/>
            <a:ext cx="2729186" cy="121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LcParenBoth"/>
            </a:pPr>
            <a:r>
              <a:rPr lang="de-DE" sz="1600" dirty="0">
                <a:latin typeface="Roboto Light" pitchFamily="2" charset="0"/>
                <a:ea typeface="Roboto Light" pitchFamily="2" charset="0"/>
              </a:rPr>
              <a:t>Signal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Amplifier</a:t>
            </a:r>
            <a:endParaRPr lang="de-DE" sz="1600" dirty="0">
              <a:latin typeface="Roboto Light" pitchFamily="2" charset="0"/>
              <a:ea typeface="Roboto Light" pitchFamily="2" charset="0"/>
            </a:endParaRPr>
          </a:p>
          <a:p>
            <a:pPr marL="457200" indent="-457200">
              <a:buAutoNum type="alphaLcParenBoth"/>
            </a:pPr>
            <a:r>
              <a:rPr lang="de-DE" sz="1600" dirty="0">
                <a:latin typeface="Roboto Light" pitchFamily="2" charset="0"/>
                <a:ea typeface="Roboto Light" pitchFamily="2" charset="0"/>
              </a:rPr>
              <a:t>Signal </a:t>
            </a:r>
            <a:r>
              <a:rPr lang="de-DE" sz="1600" dirty="0" err="1">
                <a:latin typeface="Roboto Light" pitchFamily="2" charset="0"/>
                <a:ea typeface="Roboto Light" pitchFamily="2" charset="0"/>
              </a:rPr>
              <a:t>Processor</a:t>
            </a:r>
            <a:endParaRPr lang="de-DE" sz="1600" dirty="0">
              <a:latin typeface="Roboto Light" pitchFamily="2" charset="0"/>
              <a:ea typeface="Roboto Light" pitchFamily="2" charset="0"/>
            </a:endParaRPr>
          </a:p>
          <a:p>
            <a:pPr marL="457200" indent="-457200">
              <a:buAutoNum type="alphaLcParenBoth"/>
            </a:pPr>
            <a:r>
              <a:rPr lang="de-DE" sz="1600" dirty="0">
                <a:latin typeface="Roboto Light" pitchFamily="2" charset="0"/>
                <a:ea typeface="Roboto Light" pitchFamily="2" charset="0"/>
              </a:rPr>
              <a:t>Display</a:t>
            </a:r>
          </a:p>
          <a:p>
            <a:endParaRPr lang="en-U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C84846E-15ED-C443-BAD8-5EBC1FDCA295}"/>
              </a:ext>
            </a:extLst>
          </p:cNvPr>
          <p:cNvSpPr txBox="1">
            <a:spLocks/>
          </p:cNvSpPr>
          <p:nvPr/>
        </p:nvSpPr>
        <p:spPr>
          <a:xfrm>
            <a:off x="243515" y="4347683"/>
            <a:ext cx="2117479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 err="1">
                <a:solidFill>
                  <a:srgbClr val="344E40"/>
                </a:solidFill>
                <a:latin typeface="Roboto Medium" pitchFamily="2" charset="0"/>
                <a:ea typeface="Roboto Medium" pitchFamily="2" charset="0"/>
              </a:rPr>
              <a:t>Bioreceptor</a:t>
            </a:r>
            <a:endParaRPr lang="en-US" sz="2000" dirty="0">
              <a:solidFill>
                <a:srgbClr val="344E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20B5C86-E2C0-E049-8B4E-2142768BC02F}"/>
              </a:ext>
            </a:extLst>
          </p:cNvPr>
          <p:cNvSpPr txBox="1">
            <a:spLocks/>
          </p:cNvSpPr>
          <p:nvPr/>
        </p:nvSpPr>
        <p:spPr>
          <a:xfrm>
            <a:off x="2764034" y="4347683"/>
            <a:ext cx="2117479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 err="1">
                <a:solidFill>
                  <a:srgbClr val="344E40"/>
                </a:solidFill>
                <a:latin typeface="Roboto Medium" pitchFamily="2" charset="0"/>
                <a:ea typeface="Roboto Medium" pitchFamily="2" charset="0"/>
              </a:rPr>
              <a:t>Detector</a:t>
            </a:r>
            <a:endParaRPr lang="en-US" sz="2000" dirty="0">
              <a:solidFill>
                <a:srgbClr val="344E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BE01EAB-AB9B-BA47-A9E3-CCBFE435E542}"/>
              </a:ext>
            </a:extLst>
          </p:cNvPr>
          <p:cNvSpPr txBox="1">
            <a:spLocks/>
          </p:cNvSpPr>
          <p:nvPr/>
        </p:nvSpPr>
        <p:spPr>
          <a:xfrm>
            <a:off x="5344902" y="4347683"/>
            <a:ext cx="2117479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 err="1">
                <a:solidFill>
                  <a:srgbClr val="344E40"/>
                </a:solidFill>
                <a:latin typeface="Roboto Medium" pitchFamily="2" charset="0"/>
                <a:ea typeface="Roboto Medium" pitchFamily="2" charset="0"/>
              </a:rPr>
              <a:t>Transducer</a:t>
            </a:r>
            <a:endParaRPr lang="en-US" sz="2000" dirty="0">
              <a:solidFill>
                <a:srgbClr val="344E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C8ABBBD-8628-0B42-9E0D-BD37D0BAFDF9}"/>
              </a:ext>
            </a:extLst>
          </p:cNvPr>
          <p:cNvSpPr txBox="1">
            <a:spLocks/>
          </p:cNvSpPr>
          <p:nvPr/>
        </p:nvSpPr>
        <p:spPr>
          <a:xfrm>
            <a:off x="8112119" y="4351966"/>
            <a:ext cx="2117479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>
                <a:solidFill>
                  <a:srgbClr val="344E40"/>
                </a:solidFill>
                <a:latin typeface="Roboto Medium" pitchFamily="2" charset="0"/>
                <a:ea typeface="Roboto Medium" pitchFamily="2" charset="0"/>
              </a:rPr>
              <a:t>Output</a:t>
            </a:r>
            <a:endParaRPr lang="en-US" sz="2000" dirty="0">
              <a:solidFill>
                <a:srgbClr val="344E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B78B53-76DB-E243-B2BF-AD3BA2915D5F}"/>
              </a:ext>
            </a:extLst>
          </p:cNvPr>
          <p:cNvSpPr/>
          <p:nvPr/>
        </p:nvSpPr>
        <p:spPr>
          <a:xfrm>
            <a:off x="2156458" y="2885280"/>
            <a:ext cx="1417054" cy="1417054"/>
          </a:xfrm>
          <a:prstGeom prst="ellipse">
            <a:avLst/>
          </a:prstGeom>
          <a:solidFill>
            <a:srgbClr val="344E40"/>
          </a:solidFill>
          <a:ln>
            <a:solidFill>
              <a:srgbClr val="344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3B2D42-CE54-BE49-8A72-B652B29F7B97}"/>
              </a:ext>
            </a:extLst>
          </p:cNvPr>
          <p:cNvSpPr/>
          <p:nvPr/>
        </p:nvSpPr>
        <p:spPr>
          <a:xfrm>
            <a:off x="4170172" y="2889154"/>
            <a:ext cx="1417054" cy="1417054"/>
          </a:xfrm>
          <a:prstGeom prst="ellipse">
            <a:avLst/>
          </a:prstGeom>
          <a:solidFill>
            <a:srgbClr val="344E40"/>
          </a:solidFill>
          <a:ln>
            <a:solidFill>
              <a:srgbClr val="344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985F5-BE8F-D24B-9387-119B5AE33E1D}"/>
              </a:ext>
            </a:extLst>
          </p:cNvPr>
          <p:cNvSpPr txBox="1"/>
          <p:nvPr/>
        </p:nvSpPr>
        <p:spPr>
          <a:xfrm>
            <a:off x="2181335" y="3411005"/>
            <a:ext cx="141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tillium Web" pitchFamily="2" charset="77"/>
              </a:rPr>
              <a:t>Receptor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0115DB-E1F4-9C44-8579-A685A1E8F510}"/>
              </a:ext>
            </a:extLst>
          </p:cNvPr>
          <p:cNvSpPr txBox="1"/>
          <p:nvPr/>
        </p:nvSpPr>
        <p:spPr>
          <a:xfrm>
            <a:off x="4132028" y="3411005"/>
            <a:ext cx="1522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tillium Web" pitchFamily="2" charset="77"/>
              </a:rPr>
              <a:t>Transducer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E2066C-C58B-B54F-B9B3-502A15547512}"/>
              </a:ext>
            </a:extLst>
          </p:cNvPr>
          <p:cNvCxnSpPr>
            <a:cxnSpLocks/>
          </p:cNvCxnSpPr>
          <p:nvPr/>
        </p:nvCxnSpPr>
        <p:spPr>
          <a:xfrm>
            <a:off x="3584534" y="3611060"/>
            <a:ext cx="533639" cy="0"/>
          </a:xfrm>
          <a:prstGeom prst="straightConnector1">
            <a:avLst/>
          </a:prstGeom>
          <a:ln w="57150">
            <a:solidFill>
              <a:srgbClr val="344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66EF5E-516C-AC43-9EE3-6F1A4CD5A342}"/>
              </a:ext>
            </a:extLst>
          </p:cNvPr>
          <p:cNvCxnSpPr/>
          <p:nvPr/>
        </p:nvCxnSpPr>
        <p:spPr>
          <a:xfrm>
            <a:off x="5601081" y="3611060"/>
            <a:ext cx="533639" cy="0"/>
          </a:xfrm>
          <a:prstGeom prst="straightConnector1">
            <a:avLst/>
          </a:prstGeom>
          <a:ln w="57150">
            <a:solidFill>
              <a:srgbClr val="344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68DC784-190C-A346-A0B9-543C74B8FDCC}"/>
              </a:ext>
            </a:extLst>
          </p:cNvPr>
          <p:cNvSpPr txBox="1"/>
          <p:nvPr/>
        </p:nvSpPr>
        <p:spPr>
          <a:xfrm>
            <a:off x="5961656" y="3290458"/>
            <a:ext cx="141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44E40"/>
                </a:solidFill>
                <a:latin typeface="Titillium Web" pitchFamily="2" charset="77"/>
              </a:rPr>
              <a:t>Electric</a:t>
            </a:r>
          </a:p>
          <a:p>
            <a:pPr algn="ctr"/>
            <a:r>
              <a:rPr lang="en-US" sz="2000" b="1" dirty="0">
                <a:solidFill>
                  <a:srgbClr val="344E40"/>
                </a:solidFill>
                <a:latin typeface="Titillium Web" pitchFamily="2" charset="77"/>
              </a:rPr>
              <a:t>Signal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FE80A-2C15-6E43-B2D0-6092C7E7B651}"/>
              </a:ext>
            </a:extLst>
          </p:cNvPr>
          <p:cNvSpPr txBox="1"/>
          <p:nvPr/>
        </p:nvSpPr>
        <p:spPr>
          <a:xfrm>
            <a:off x="406839" y="3411005"/>
            <a:ext cx="122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44E40"/>
                </a:solidFill>
                <a:latin typeface="Titillium Web" pitchFamily="2" charset="77"/>
              </a:rPr>
              <a:t>Molecule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6428C1-0A16-024E-BF85-4C3BA059F945}"/>
              </a:ext>
            </a:extLst>
          </p:cNvPr>
          <p:cNvCxnSpPr>
            <a:cxnSpLocks/>
          </p:cNvCxnSpPr>
          <p:nvPr/>
        </p:nvCxnSpPr>
        <p:spPr>
          <a:xfrm>
            <a:off x="1622819" y="3611060"/>
            <a:ext cx="533639" cy="0"/>
          </a:xfrm>
          <a:prstGeom prst="straightConnector1">
            <a:avLst/>
          </a:prstGeom>
          <a:ln w="57150">
            <a:solidFill>
              <a:srgbClr val="344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1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2" grpId="0"/>
      <p:bldP spid="24" grpId="0"/>
      <p:bldP spid="25" grpId="0"/>
      <p:bldP spid="26" grpId="0"/>
      <p:bldP spid="27" grpId="0"/>
      <p:bldP spid="2" grpId="0" animBg="1"/>
      <p:bldP spid="21" grpId="0" animBg="1"/>
      <p:bldP spid="3" grpId="0"/>
      <p:bldP spid="23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80CDF3-7980-2C41-89BA-B0F0CDDF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40" y="286096"/>
            <a:ext cx="934097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Bioreceptors / </a:t>
            </a:r>
            <a:br>
              <a:rPr lang="en-US" b="1" dirty="0">
                <a:solidFill>
                  <a:srgbClr val="344E40"/>
                </a:solidFill>
                <a:latin typeface="Titillium Web" pitchFamily="2" charset="77"/>
              </a:rPr>
            </a:br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Biosensing Components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D3CAED-A834-9E4C-9CB9-5E8A83C83DD6}"/>
              </a:ext>
            </a:extLst>
          </p:cNvPr>
          <p:cNvSpPr/>
          <p:nvPr/>
        </p:nvSpPr>
        <p:spPr>
          <a:xfrm>
            <a:off x="4120430" y="1701574"/>
            <a:ext cx="1417054" cy="1417054"/>
          </a:xfrm>
          <a:prstGeom prst="ellipse">
            <a:avLst/>
          </a:prstGeom>
          <a:solidFill>
            <a:srgbClr val="344E40"/>
          </a:solidFill>
          <a:ln>
            <a:solidFill>
              <a:srgbClr val="344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EA78B7-0AC1-4D46-9268-8FFC56C9125D}"/>
              </a:ext>
            </a:extLst>
          </p:cNvPr>
          <p:cNvSpPr/>
          <p:nvPr/>
        </p:nvSpPr>
        <p:spPr>
          <a:xfrm>
            <a:off x="6134144" y="1705448"/>
            <a:ext cx="1417054" cy="1417054"/>
          </a:xfrm>
          <a:prstGeom prst="ellipse">
            <a:avLst/>
          </a:prstGeom>
          <a:solidFill>
            <a:srgbClr val="344E40"/>
          </a:solidFill>
          <a:ln>
            <a:solidFill>
              <a:srgbClr val="344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A9DCF-7923-6943-9DE7-A62E5D4BBB6E}"/>
              </a:ext>
            </a:extLst>
          </p:cNvPr>
          <p:cNvSpPr txBox="1"/>
          <p:nvPr/>
        </p:nvSpPr>
        <p:spPr>
          <a:xfrm>
            <a:off x="4145307" y="2227299"/>
            <a:ext cx="141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tillium Web" pitchFamily="2" charset="77"/>
              </a:rPr>
              <a:t>Receptor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0709B-66DC-D940-B736-128B36121287}"/>
              </a:ext>
            </a:extLst>
          </p:cNvPr>
          <p:cNvSpPr txBox="1"/>
          <p:nvPr/>
        </p:nvSpPr>
        <p:spPr>
          <a:xfrm>
            <a:off x="6096000" y="2227299"/>
            <a:ext cx="1522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tillium Web" pitchFamily="2" charset="77"/>
              </a:rPr>
              <a:t>Transducer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FF7483-CEAD-BA43-9C14-C823E2595D6A}"/>
              </a:ext>
            </a:extLst>
          </p:cNvPr>
          <p:cNvCxnSpPr>
            <a:cxnSpLocks/>
          </p:cNvCxnSpPr>
          <p:nvPr/>
        </p:nvCxnSpPr>
        <p:spPr>
          <a:xfrm>
            <a:off x="5548506" y="2427354"/>
            <a:ext cx="533639" cy="0"/>
          </a:xfrm>
          <a:prstGeom prst="straightConnector1">
            <a:avLst/>
          </a:prstGeom>
          <a:ln w="57150">
            <a:solidFill>
              <a:srgbClr val="344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EF42C4-88B4-2E46-BB84-16302F3D9C1C}"/>
              </a:ext>
            </a:extLst>
          </p:cNvPr>
          <p:cNvCxnSpPr>
            <a:cxnSpLocks/>
          </p:cNvCxnSpPr>
          <p:nvPr/>
        </p:nvCxnSpPr>
        <p:spPr>
          <a:xfrm>
            <a:off x="7565053" y="2427354"/>
            <a:ext cx="533639" cy="0"/>
          </a:xfrm>
          <a:prstGeom prst="straightConnector1">
            <a:avLst/>
          </a:prstGeom>
          <a:ln w="57150">
            <a:solidFill>
              <a:srgbClr val="344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111163-79F2-7D42-A58D-13FB6F9F3E55}"/>
              </a:ext>
            </a:extLst>
          </p:cNvPr>
          <p:cNvSpPr txBox="1"/>
          <p:nvPr/>
        </p:nvSpPr>
        <p:spPr>
          <a:xfrm>
            <a:off x="7925628" y="2106752"/>
            <a:ext cx="141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44E40"/>
                </a:solidFill>
                <a:latin typeface="Titillium Web" pitchFamily="2" charset="77"/>
              </a:rPr>
              <a:t>Electric</a:t>
            </a:r>
          </a:p>
          <a:p>
            <a:pPr algn="ctr"/>
            <a:r>
              <a:rPr lang="en-US" sz="2000" b="1" dirty="0">
                <a:solidFill>
                  <a:srgbClr val="344E40"/>
                </a:solidFill>
                <a:latin typeface="Titillium Web" pitchFamily="2" charset="77"/>
              </a:rPr>
              <a:t>Signal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713C9-351D-4748-A967-7CAF34E2573C}"/>
              </a:ext>
            </a:extLst>
          </p:cNvPr>
          <p:cNvSpPr txBox="1"/>
          <p:nvPr/>
        </p:nvSpPr>
        <p:spPr>
          <a:xfrm>
            <a:off x="2377260" y="2227299"/>
            <a:ext cx="122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44E40"/>
                </a:solidFill>
                <a:latin typeface="Titillium Web" pitchFamily="2" charset="77"/>
              </a:rPr>
              <a:t>Molecule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2F2B48-5A01-524C-BBC5-3C9D5BB535FD}"/>
              </a:ext>
            </a:extLst>
          </p:cNvPr>
          <p:cNvCxnSpPr>
            <a:cxnSpLocks/>
          </p:cNvCxnSpPr>
          <p:nvPr/>
        </p:nvCxnSpPr>
        <p:spPr>
          <a:xfrm>
            <a:off x="3586791" y="2427354"/>
            <a:ext cx="533639" cy="0"/>
          </a:xfrm>
          <a:prstGeom prst="straightConnector1">
            <a:avLst/>
          </a:prstGeom>
          <a:ln w="57150">
            <a:solidFill>
              <a:srgbClr val="344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709F654-3C14-6C49-908C-47682ED7FE6D}"/>
              </a:ext>
            </a:extLst>
          </p:cNvPr>
          <p:cNvSpPr/>
          <p:nvPr/>
        </p:nvSpPr>
        <p:spPr>
          <a:xfrm>
            <a:off x="2805129" y="3395031"/>
            <a:ext cx="2651198" cy="3157743"/>
          </a:xfrm>
          <a:prstGeom prst="roundRect">
            <a:avLst/>
          </a:prstGeom>
          <a:solidFill>
            <a:srgbClr val="344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4AB92C-0C74-864A-8554-317B3ECAB3C3}"/>
              </a:ext>
            </a:extLst>
          </p:cNvPr>
          <p:cNvSpPr txBox="1"/>
          <p:nvPr/>
        </p:nvSpPr>
        <p:spPr>
          <a:xfrm>
            <a:off x="2949307" y="3580983"/>
            <a:ext cx="2351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Catalytic Type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Enzymes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Microbes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Organelles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Cells or Tissues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Affinity Type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Antibodies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Receptors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Nucleic Acids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428ACE0-C193-A243-99A1-C79708728FB9}"/>
              </a:ext>
            </a:extLst>
          </p:cNvPr>
          <p:cNvSpPr/>
          <p:nvPr/>
        </p:nvSpPr>
        <p:spPr>
          <a:xfrm>
            <a:off x="6239454" y="3429000"/>
            <a:ext cx="2651198" cy="3157743"/>
          </a:xfrm>
          <a:prstGeom prst="roundRect">
            <a:avLst/>
          </a:prstGeom>
          <a:solidFill>
            <a:srgbClr val="344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DFCAD1-F7EF-D647-ADD3-A78EA6069E5C}"/>
              </a:ext>
            </a:extLst>
          </p:cNvPr>
          <p:cNvSpPr txBox="1"/>
          <p:nvPr/>
        </p:nvSpPr>
        <p:spPr>
          <a:xfrm>
            <a:off x="6383632" y="3614952"/>
            <a:ext cx="2351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Electrochemical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Optical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Magnetic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Acoustic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Calorimetric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Piezoelectric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DBBF88-13FC-584C-BB31-9EC859893CF7}"/>
              </a:ext>
            </a:extLst>
          </p:cNvPr>
          <p:cNvCxnSpPr>
            <a:cxnSpLocks/>
            <a:stCxn id="5" idx="3"/>
            <a:endCxn id="14" idx="0"/>
          </p:cNvCxnSpPr>
          <p:nvPr/>
        </p:nvCxnSpPr>
        <p:spPr>
          <a:xfrm flipH="1">
            <a:off x="4130728" y="2911105"/>
            <a:ext cx="197225" cy="483926"/>
          </a:xfrm>
          <a:prstGeom prst="straightConnector1">
            <a:avLst/>
          </a:prstGeom>
          <a:ln w="57150">
            <a:solidFill>
              <a:srgbClr val="344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A1C638-3387-7A47-9A4F-5D703BD96F4E}"/>
              </a:ext>
            </a:extLst>
          </p:cNvPr>
          <p:cNvCxnSpPr>
            <a:cxnSpLocks/>
            <a:stCxn id="6" idx="5"/>
            <a:endCxn id="24" idx="0"/>
          </p:cNvCxnSpPr>
          <p:nvPr/>
        </p:nvCxnSpPr>
        <p:spPr>
          <a:xfrm>
            <a:off x="7343675" y="2914979"/>
            <a:ext cx="221378" cy="514021"/>
          </a:xfrm>
          <a:prstGeom prst="straightConnector1">
            <a:avLst/>
          </a:prstGeom>
          <a:ln w="57150">
            <a:solidFill>
              <a:srgbClr val="344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9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/>
      <p:bldP spid="12" grpId="0"/>
      <p:bldP spid="14" grpId="0" animBg="1"/>
      <p:bldP spid="22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80CDF3-7980-2C41-89BA-B0F0CDDF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344E40"/>
                </a:solidFill>
                <a:latin typeface="Titillium Web" pitchFamily="2" charset="77"/>
              </a:rPr>
              <a:t>Biotransducer</a:t>
            </a:r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 in Immunosensor</a:t>
            </a:r>
            <a:endParaRPr lang="en-US" dirty="0">
              <a:solidFill>
                <a:srgbClr val="344E4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A64A2-D0A1-3546-903E-10AF2EFC1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88" y="2345338"/>
            <a:ext cx="10128224" cy="3230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FACC6D-70B5-C341-AD41-AA60705D687F}"/>
              </a:ext>
            </a:extLst>
          </p:cNvPr>
          <p:cNvSpPr txBox="1"/>
          <p:nvPr/>
        </p:nvSpPr>
        <p:spPr>
          <a:xfrm>
            <a:off x="1031888" y="5751280"/>
            <a:ext cx="3946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 err="1">
                <a:latin typeface="Roboto Light" pitchFamily="2" charset="0"/>
                <a:ea typeface="Roboto Light" pitchFamily="2" charset="0"/>
              </a:rPr>
              <a:t>Kubicek</a:t>
            </a:r>
            <a:r>
              <a:rPr lang="en-US" sz="1600" i="1" dirty="0">
                <a:latin typeface="Roboto Light" pitchFamily="2" charset="0"/>
                <a:ea typeface="Roboto Light" pitchFamily="2" charset="0"/>
              </a:rPr>
              <a:t>-Sutherland et al 2017 Biosensors</a:t>
            </a:r>
          </a:p>
        </p:txBody>
      </p:sp>
    </p:spTree>
    <p:extLst>
      <p:ext uri="{BB962C8B-B14F-4D97-AF65-F5344CB8AC3E}">
        <p14:creationId xmlns:p14="http://schemas.microsoft.com/office/powerpoint/2010/main" val="359862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E3E61A-2113-6A40-9F93-004C1016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26" y="294875"/>
            <a:ext cx="560588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Enzymatic Biosensors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81703C-BB5D-6641-8616-CD5C4EC60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33" y="1662687"/>
            <a:ext cx="5718067" cy="2042562"/>
          </a:xfrm>
        </p:spPr>
        <p:txBody>
          <a:bodyPr>
            <a:normAutofit/>
          </a:bodyPr>
          <a:lstStyle/>
          <a:p>
            <a:r>
              <a:rPr lang="en-US" altLang="de-DE" sz="1800" dirty="0">
                <a:latin typeface="Roboto Medium" pitchFamily="2" charset="0"/>
                <a:ea typeface="Roboto Medium" pitchFamily="2" charset="0"/>
              </a:rPr>
              <a:t>Enzymes</a:t>
            </a:r>
            <a:r>
              <a:rPr lang="en-US" altLang="de-DE" sz="1800" dirty="0">
                <a:latin typeface="Roboto Light" pitchFamily="2" charset="0"/>
                <a:ea typeface="Roboto Light" pitchFamily="2" charset="0"/>
              </a:rPr>
              <a:t> are catalysts for biochemical reactions; large macromolecules consisting mostly of protein, and usually containing a prosthetic group (metals)</a:t>
            </a:r>
          </a:p>
          <a:p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Usually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Medium" pitchFamily="2" charset="0"/>
                <a:ea typeface="Roboto Medium" pitchFamily="2" charset="0"/>
              </a:rPr>
              <a:t>proteins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</a:t>
            </a:r>
            <a:r>
              <a:rPr lang="de-DE" sz="1800" dirty="0" err="1">
                <a:latin typeface="Roboto Medium" pitchFamily="2" charset="0"/>
                <a:ea typeface="Roboto Medium" pitchFamily="2" charset="0"/>
              </a:rPr>
              <a:t>of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</a:t>
            </a:r>
            <a:r>
              <a:rPr lang="de-DE" sz="1800" dirty="0" err="1">
                <a:latin typeface="Roboto Medium" pitchFamily="2" charset="0"/>
                <a:ea typeface="Roboto Medium" pitchFamily="2" charset="0"/>
              </a:rPr>
              <a:t>oxidase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type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that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can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selectively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react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with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specific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analytes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consume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Medium" pitchFamily="2" charset="0"/>
                <a:ea typeface="Roboto Medium" pitchFamily="2" charset="0"/>
              </a:rPr>
              <a:t>dissolved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O</a:t>
            </a:r>
            <a:r>
              <a:rPr lang="de-DE" sz="1800" baseline="-25000" dirty="0">
                <a:latin typeface="Roboto Medium" pitchFamily="2" charset="0"/>
                <a:ea typeface="Roboto Medium" pitchFamily="2" charset="0"/>
              </a:rPr>
              <a:t>2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and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Medium" pitchFamily="2" charset="0"/>
                <a:ea typeface="Roboto Medium" pitchFamily="2" charset="0"/>
              </a:rPr>
              <a:t>produce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H</a:t>
            </a:r>
            <a:r>
              <a:rPr lang="de-DE" sz="1800" baseline="-25000" dirty="0">
                <a:latin typeface="Roboto Medium" pitchFamily="2" charset="0"/>
                <a:ea typeface="Roboto Medium" pitchFamily="2" charset="0"/>
              </a:rPr>
              <a:t>2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O</a:t>
            </a:r>
            <a:r>
              <a:rPr lang="de-DE" sz="1800" baseline="-25000" dirty="0">
                <a:latin typeface="Roboto Medium" pitchFamily="2" charset="0"/>
                <a:ea typeface="Roboto Medium" pitchFamily="2" charset="0"/>
              </a:rPr>
              <a:t>2</a:t>
            </a:r>
            <a:r>
              <a:rPr lang="de-DE" sz="1800" dirty="0">
                <a:latin typeface="Roboto Medium" pitchFamily="2" charset="0"/>
                <a:ea typeface="Roboto Medium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that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is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an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easily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detectable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1800" dirty="0" err="1">
                <a:latin typeface="Roboto Light" pitchFamily="2" charset="0"/>
                <a:ea typeface="Roboto Light" pitchFamily="2" charset="0"/>
              </a:rPr>
              <a:t>compound</a:t>
            </a:r>
            <a:r>
              <a:rPr lang="de-DE" sz="1800" dirty="0">
                <a:latin typeface="Roboto Light" pitchFamily="2" charset="0"/>
                <a:ea typeface="Roboto Light" pitchFamily="2" charset="0"/>
              </a:rPr>
              <a:t> </a:t>
            </a:r>
          </a:p>
          <a:p>
            <a:endParaRPr lang="en-US" altLang="de-DE" sz="1800" dirty="0">
              <a:latin typeface="Roboto Light" pitchFamily="2" charset="0"/>
              <a:ea typeface="Roboto Light" pitchFamily="2" charset="0"/>
            </a:endParaRPr>
          </a:p>
          <a:p>
            <a:endParaRPr lang="en-US" sz="20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44FA7-471B-5643-9B68-E372ACD352D7}"/>
              </a:ext>
            </a:extLst>
          </p:cNvPr>
          <p:cNvSpPr/>
          <p:nvPr/>
        </p:nvSpPr>
        <p:spPr>
          <a:xfrm>
            <a:off x="7049729" y="632113"/>
            <a:ext cx="4141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Roboto Medium" pitchFamily="2" charset="0"/>
                <a:ea typeface="Roboto Medium" pitchFamily="2" charset="0"/>
              </a:rPr>
              <a:t>Substrate</a:t>
            </a:r>
            <a:r>
              <a:rPr lang="en-US" altLang="de-DE" dirty="0">
                <a:latin typeface="Roboto Light" pitchFamily="2" charset="0"/>
                <a:ea typeface="Roboto Light" pitchFamily="2" charset="0"/>
              </a:rPr>
              <a:t>: the target molecule of an enzymatic reaction</a:t>
            </a:r>
          </a:p>
          <a:p>
            <a:r>
              <a:rPr lang="en-US" altLang="de-DE" dirty="0"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	</a:t>
            </a:r>
            <a:endParaRPr lang="en-US" altLang="de-DE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39F5B8C-9ED2-814E-9B2C-51BE2EEAE205}"/>
              </a:ext>
            </a:extLst>
          </p:cNvPr>
          <p:cNvSpPr/>
          <p:nvPr/>
        </p:nvSpPr>
        <p:spPr>
          <a:xfrm>
            <a:off x="6887497" y="1625710"/>
            <a:ext cx="4675238" cy="678426"/>
          </a:xfrm>
          <a:prstGeom prst="roundRect">
            <a:avLst/>
          </a:prstGeom>
          <a:noFill/>
          <a:ln w="28575">
            <a:solidFill>
              <a:srgbClr val="344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CD30F-AF59-D24A-A97A-270896E51644}"/>
              </a:ext>
            </a:extLst>
          </p:cNvPr>
          <p:cNvSpPr txBox="1"/>
          <p:nvPr/>
        </p:nvSpPr>
        <p:spPr>
          <a:xfrm>
            <a:off x="7049729" y="1720316"/>
            <a:ext cx="430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oboto Medium" pitchFamily="2" charset="0"/>
                <a:ea typeface="Roboto Medium" pitchFamily="2" charset="0"/>
              </a:rPr>
              <a:t>S + E           ES          E+P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B5CC69-D9B5-8040-9BB6-B0E64242A7B1}"/>
              </a:ext>
            </a:extLst>
          </p:cNvPr>
          <p:cNvCxnSpPr/>
          <p:nvPr/>
        </p:nvCxnSpPr>
        <p:spPr>
          <a:xfrm>
            <a:off x="8321166" y="1974561"/>
            <a:ext cx="571500" cy="1588"/>
          </a:xfrm>
          <a:prstGeom prst="straightConnector1">
            <a:avLst/>
          </a:prstGeom>
          <a:ln w="28575">
            <a:solidFill>
              <a:srgbClr val="344E4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6E1F3C-B57E-C541-9965-07AC5E0410B3}"/>
              </a:ext>
            </a:extLst>
          </p:cNvPr>
          <p:cNvCxnSpPr/>
          <p:nvPr/>
        </p:nvCxnSpPr>
        <p:spPr>
          <a:xfrm>
            <a:off x="9698841" y="1959009"/>
            <a:ext cx="571500" cy="1588"/>
          </a:xfrm>
          <a:prstGeom prst="straightConnector1">
            <a:avLst/>
          </a:prstGeom>
          <a:ln w="28575">
            <a:solidFill>
              <a:srgbClr val="344E4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CCBDC-7C28-5D45-A862-B86B2EB911E3}"/>
              </a:ext>
            </a:extLst>
          </p:cNvPr>
          <p:cNvSpPr/>
          <p:nvPr/>
        </p:nvSpPr>
        <p:spPr>
          <a:xfrm>
            <a:off x="6806381" y="2575426"/>
            <a:ext cx="467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de-DE" sz="1600" dirty="0">
                <a:latin typeface="Roboto Light" pitchFamily="2" charset="0"/>
                <a:ea typeface="Roboto Light" pitchFamily="2" charset="0"/>
              </a:rPr>
              <a:t>S: substrate; E: enzyme;</a:t>
            </a:r>
          </a:p>
          <a:p>
            <a:pPr lvl="1"/>
            <a:r>
              <a:rPr lang="en-US" altLang="de-DE" sz="1600" dirty="0">
                <a:latin typeface="Roboto Light" pitchFamily="2" charset="0"/>
                <a:ea typeface="Roboto Light" pitchFamily="2" charset="0"/>
              </a:rPr>
              <a:t>ES: enzyme-substrate complex;</a:t>
            </a:r>
          </a:p>
          <a:p>
            <a:pPr lvl="1"/>
            <a:r>
              <a:rPr lang="en-US" altLang="de-DE" sz="1600" dirty="0">
                <a:latin typeface="Roboto Light" pitchFamily="2" charset="0"/>
                <a:ea typeface="Roboto Light" pitchFamily="2" charset="0"/>
              </a:rPr>
              <a:t>P: product</a:t>
            </a: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D06CCBD0-462D-E146-AB42-0C9116BC7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265" y="2990924"/>
            <a:ext cx="3707987" cy="370798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F2A9EDC-BE9C-F245-BABD-618B8C2D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23" y="3747499"/>
            <a:ext cx="3328970" cy="24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75E28D90-728B-B84B-9E21-F57619C7F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122" y="4760389"/>
            <a:ext cx="27617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400" dirty="0">
                <a:latin typeface="Roboto Light" pitchFamily="2" charset="0"/>
                <a:ea typeface="Roboto Light" pitchFamily="2" charset="0"/>
              </a:rPr>
              <a:t>Reaction rate vs. substrate concentration at constant enzyme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33683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9" grpId="0" animBg="1"/>
      <p:bldP spid="10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80CDF3-7980-2C41-89BA-B0F0CDDF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Immunosensors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C89AE-A503-744B-9A50-EA0D52567A15}"/>
              </a:ext>
            </a:extLst>
          </p:cNvPr>
          <p:cNvSpPr/>
          <p:nvPr/>
        </p:nvSpPr>
        <p:spPr>
          <a:xfrm>
            <a:off x="838200" y="1690688"/>
            <a:ext cx="5803232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Immunosensors: based on highly specific antigen-antibody reactions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Detection of the reaction (binding/association) can be either </a:t>
            </a:r>
            <a:r>
              <a:rPr lang="en-US" altLang="de-DE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direct</a:t>
            </a:r>
            <a:r>
              <a:rPr lang="en-US" alt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or </a:t>
            </a:r>
            <a:r>
              <a:rPr lang="en-US" altLang="de-DE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indirect</a:t>
            </a:r>
            <a:r>
              <a:rPr lang="en-US" alt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(labeled)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ELISA: Competitive &amp; Sandwich ELISA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de-DE" sz="20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C3D4439-D65A-1544-9E68-E33E650A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72" y="2220727"/>
            <a:ext cx="4561973" cy="4561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ECF2A-DF4C-3443-88E5-2A4D5CFB8A6F}"/>
              </a:ext>
            </a:extLst>
          </p:cNvPr>
          <p:cNvSpPr txBox="1"/>
          <p:nvPr/>
        </p:nvSpPr>
        <p:spPr>
          <a:xfrm>
            <a:off x="8333873" y="246411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itchFamily="2" charset="0"/>
                <a:ea typeface="Roboto Medium" pitchFamily="2" charset="0"/>
              </a:rPr>
              <a:t>Antigen-binding sites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BD0AE-69FC-6E4E-AE6B-E0EEFFE6FBC4}"/>
              </a:ext>
            </a:extLst>
          </p:cNvPr>
          <p:cNvSpPr txBox="1"/>
          <p:nvPr/>
        </p:nvSpPr>
        <p:spPr>
          <a:xfrm>
            <a:off x="6301809" y="38943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itchFamily="2" charset="0"/>
                <a:ea typeface="Roboto Medium" pitchFamily="2" charset="0"/>
              </a:rPr>
              <a:t>Light chain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0FA91-91B8-6447-8DBD-C9FBFFD9C791}"/>
              </a:ext>
            </a:extLst>
          </p:cNvPr>
          <p:cNvSpPr txBox="1"/>
          <p:nvPr/>
        </p:nvSpPr>
        <p:spPr>
          <a:xfrm>
            <a:off x="7039726" y="51152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itchFamily="2" charset="0"/>
                <a:ea typeface="Roboto Medium" pitchFamily="2" charset="0"/>
              </a:rPr>
              <a:t>Heavy chain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BA11F-7776-1F49-A847-40B821F01E65}"/>
              </a:ext>
            </a:extLst>
          </p:cNvPr>
          <p:cNvSpPr txBox="1"/>
          <p:nvPr/>
        </p:nvSpPr>
        <p:spPr>
          <a:xfrm>
            <a:off x="9753600" y="46395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itchFamily="2" charset="0"/>
                <a:ea typeface="Roboto Medium" pitchFamily="2" charset="0"/>
              </a:rPr>
              <a:t>Hinge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4FCEA-CA1F-FD40-BA3A-22862CCBA329}"/>
              </a:ext>
            </a:extLst>
          </p:cNvPr>
          <p:cNvSpPr txBox="1"/>
          <p:nvPr/>
        </p:nvSpPr>
        <p:spPr>
          <a:xfrm>
            <a:off x="9553073" y="542150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itchFamily="2" charset="0"/>
                <a:ea typeface="Roboto Medium" pitchFamily="2" charset="0"/>
              </a:rPr>
              <a:t>Fc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8B9CD-109E-D74B-864E-C72997720949}"/>
              </a:ext>
            </a:extLst>
          </p:cNvPr>
          <p:cNvSpPr txBox="1"/>
          <p:nvPr/>
        </p:nvSpPr>
        <p:spPr>
          <a:xfrm>
            <a:off x="10309907" y="39732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itchFamily="2" charset="0"/>
                <a:ea typeface="Roboto Medium" pitchFamily="2" charset="0"/>
              </a:rPr>
              <a:t>Fab region</a:t>
            </a:r>
          </a:p>
        </p:txBody>
      </p:sp>
    </p:spTree>
    <p:extLst>
      <p:ext uri="{BB962C8B-B14F-4D97-AF65-F5344CB8AC3E}">
        <p14:creationId xmlns:p14="http://schemas.microsoft.com/office/powerpoint/2010/main" val="107848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E3E61A-2113-6A40-9F93-004C1016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0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Tissue Engineering Bioreactors 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796909-3B04-634D-853D-D338C88981E2}"/>
              </a:ext>
            </a:extLst>
          </p:cNvPr>
          <p:cNvSpPr txBox="1">
            <a:spLocks/>
          </p:cNvSpPr>
          <p:nvPr/>
        </p:nvSpPr>
        <p:spPr>
          <a:xfrm>
            <a:off x="768864" y="2575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44E40"/>
                </a:solidFill>
                <a:latin typeface="Titillium Web" pitchFamily="2" charset="77"/>
              </a:rPr>
              <a:t>Mixing Bioreactors </a:t>
            </a:r>
            <a:endParaRPr lang="en-US" dirty="0">
              <a:solidFill>
                <a:srgbClr val="344E4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BAF44-59B4-7742-B5FA-80C9972169CF}"/>
              </a:ext>
            </a:extLst>
          </p:cNvPr>
          <p:cNvSpPr/>
          <p:nvPr/>
        </p:nvSpPr>
        <p:spPr>
          <a:xfrm>
            <a:off x="699536" y="1055805"/>
            <a:ext cx="100744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Tissue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engineering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bioreactors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are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in vitro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cell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culture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systems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that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have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been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designed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to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alter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the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following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basic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physiological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phenomena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: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cell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survival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along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with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tissue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structure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organization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and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function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They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can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deliver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both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a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productive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three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-dimensional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culture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environment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and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instructive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stimuli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04FF46-AC43-244A-ABEA-86172D0A61F9}"/>
              </a:ext>
            </a:extLst>
          </p:cNvPr>
          <p:cNvSpPr/>
          <p:nvPr/>
        </p:nvSpPr>
        <p:spPr>
          <a:xfrm>
            <a:off x="699534" y="3663148"/>
            <a:ext cx="10515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Roboto Light" pitchFamily="2" charset="0"/>
                <a:ea typeface="Roboto Light" pitchFamily="2" charset="0"/>
              </a:rPr>
              <a:t>Also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known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as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dynamic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culture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bioreactors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supplying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nutrients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and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removing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waste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by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consistently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circulating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the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media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whether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through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stirring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rocking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or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perfusion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Roboto Light" pitchFamily="2" charset="0"/>
                <a:ea typeface="Roboto Light" pitchFamily="2" charset="0"/>
                <a:sym typeface="Wingdings" pitchFamily="2" charset="2"/>
              </a:rPr>
              <a:t>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Allow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for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Medium" pitchFamily="2" charset="0"/>
                <a:ea typeface="Roboto Medium" pitchFamily="2" charset="0"/>
              </a:rPr>
              <a:t>convection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instead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of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relying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on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diffusion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in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static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cell</a:t>
            </a:r>
            <a:r>
              <a:rPr lang="de-DE" sz="20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latin typeface="Roboto Light" pitchFamily="2" charset="0"/>
                <a:ea typeface="Roboto Light" pitchFamily="2" charset="0"/>
              </a:rPr>
              <a:t>culture</a:t>
            </a:r>
            <a:endParaRPr lang="de-DE" sz="20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6" name="Content Placeholder 2">
            <a:extLst>
              <a:ext uri="{FF2B5EF4-FFF2-40B4-BE49-F238E27FC236}">
                <a16:creationId xmlns:a16="http://schemas.microsoft.com/office/drawing/2014/main" id="{11BD70EC-571B-704D-B0A2-1EA212C7A0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7"/>
          <a:stretch/>
        </p:blipFill>
        <p:spPr>
          <a:xfrm>
            <a:off x="7646504" y="5472218"/>
            <a:ext cx="4322734" cy="659953"/>
          </a:xfrm>
        </p:spPr>
      </p:pic>
      <p:pic>
        <p:nvPicPr>
          <p:cNvPr id="17" name="Content Placeholder 2">
            <a:extLst>
              <a:ext uri="{FF2B5EF4-FFF2-40B4-BE49-F238E27FC236}">
                <a16:creationId xmlns:a16="http://schemas.microsoft.com/office/drawing/2014/main" id="{E493A108-9B20-334B-B98E-676BB23CBA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0"/>
          <a:stretch/>
        </p:blipFill>
        <p:spPr bwMode="auto">
          <a:xfrm>
            <a:off x="2768420" y="4943473"/>
            <a:ext cx="4322734" cy="13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AD708F-27A5-3646-AF37-1B7B1F8B019A}"/>
              </a:ext>
            </a:extLst>
          </p:cNvPr>
          <p:cNvSpPr/>
          <p:nvPr/>
        </p:nvSpPr>
        <p:spPr>
          <a:xfrm>
            <a:off x="10387041" y="6322585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err="1">
                <a:latin typeface="Roboto Light" pitchFamily="2" charset="0"/>
                <a:ea typeface="Roboto Light" pitchFamily="2" charset="0"/>
              </a:rPr>
              <a:t>Blose</a:t>
            </a:r>
            <a:r>
              <a:rPr lang="en-US" sz="1200" i="1" dirty="0">
                <a:latin typeface="Roboto Light" pitchFamily="2" charset="0"/>
                <a:ea typeface="Roboto Light" pitchFamily="2" charset="0"/>
              </a:rPr>
              <a:t> et al. 2013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F3A156-C1D3-BD4C-9469-DDAAED56640A}"/>
              </a:ext>
            </a:extLst>
          </p:cNvPr>
          <p:cNvSpPr/>
          <p:nvPr/>
        </p:nvSpPr>
        <p:spPr>
          <a:xfrm>
            <a:off x="2581872" y="6335225"/>
            <a:ext cx="1782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Roboto Medium" pitchFamily="2" charset="0"/>
                <a:ea typeface="Roboto Medium" pitchFamily="2" charset="0"/>
              </a:rPr>
              <a:t>S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pinner </a:t>
            </a:r>
            <a:r>
              <a:rPr lang="de-DE" sz="1200" dirty="0" err="1">
                <a:effectLst/>
                <a:latin typeface="Roboto Medium" pitchFamily="2" charset="0"/>
                <a:ea typeface="Roboto Medium" pitchFamily="2" charset="0"/>
              </a:rPr>
              <a:t>flask</a:t>
            </a:r>
            <a:endParaRPr lang="de-DE" sz="1200" dirty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B1309-8848-3442-9742-7A960EDCC73A}"/>
              </a:ext>
            </a:extLst>
          </p:cNvPr>
          <p:cNvSpPr/>
          <p:nvPr/>
        </p:nvSpPr>
        <p:spPr>
          <a:xfrm>
            <a:off x="9806953" y="5194522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Roboto Medium" pitchFamily="2" charset="0"/>
                <a:ea typeface="Roboto Medium" pitchFamily="2" charset="0"/>
              </a:rPr>
              <a:t>P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erfusion </a:t>
            </a:r>
            <a:r>
              <a:rPr lang="de-DE" sz="1200" dirty="0" err="1">
                <a:effectLst/>
                <a:latin typeface="Roboto Medium" pitchFamily="2" charset="0"/>
                <a:ea typeface="Roboto Medium" pitchFamily="2" charset="0"/>
              </a:rPr>
              <a:t>through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 a </a:t>
            </a:r>
            <a:r>
              <a:rPr lang="de-DE" sz="1200" dirty="0" err="1">
                <a:effectLst/>
                <a:latin typeface="Roboto Medium" pitchFamily="2" charset="0"/>
                <a:ea typeface="Roboto Medium" pitchFamily="2" charset="0"/>
              </a:rPr>
              <a:t>construct</a:t>
            </a:r>
            <a:endParaRPr lang="de-DE" sz="1200" dirty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EA5653-2775-5D4D-93B6-F284A70D7CE5}"/>
              </a:ext>
            </a:extLst>
          </p:cNvPr>
          <p:cNvSpPr/>
          <p:nvPr/>
        </p:nvSpPr>
        <p:spPr>
          <a:xfrm>
            <a:off x="7219535" y="4963341"/>
            <a:ext cx="2775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Roboto Medium" pitchFamily="2" charset="0"/>
                <a:ea typeface="Roboto Medium" pitchFamily="2" charset="0"/>
              </a:rPr>
              <a:t>P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erfusion </a:t>
            </a:r>
            <a:r>
              <a:rPr lang="de-DE" sz="1200" dirty="0" err="1">
                <a:effectLst/>
                <a:latin typeface="Roboto Medium" pitchFamily="2" charset="0"/>
                <a:ea typeface="Roboto Medium" pitchFamily="2" charset="0"/>
              </a:rPr>
              <a:t>across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 </a:t>
            </a:r>
          </a:p>
          <a:p>
            <a:pPr algn="ctr"/>
            <a:r>
              <a:rPr lang="de-DE" sz="1200" dirty="0" err="1">
                <a:effectLst/>
                <a:latin typeface="Roboto Medium" pitchFamily="2" charset="0"/>
                <a:ea typeface="Roboto Medium" pitchFamily="2" charset="0"/>
              </a:rPr>
              <a:t>the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 </a:t>
            </a:r>
            <a:r>
              <a:rPr lang="de-DE" sz="1200" dirty="0" err="1">
                <a:effectLst/>
                <a:latin typeface="Roboto Medium" pitchFamily="2" charset="0"/>
                <a:ea typeface="Roboto Medium" pitchFamily="2" charset="0"/>
              </a:rPr>
              <a:t>surface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 </a:t>
            </a:r>
            <a:r>
              <a:rPr lang="de-DE" sz="1200" dirty="0" err="1">
                <a:effectLst/>
                <a:latin typeface="Roboto Medium" pitchFamily="2" charset="0"/>
                <a:ea typeface="Roboto Medium" pitchFamily="2" charset="0"/>
              </a:rPr>
              <a:t>of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 a </a:t>
            </a:r>
            <a:r>
              <a:rPr lang="de-DE" sz="1200" dirty="0" err="1">
                <a:effectLst/>
                <a:latin typeface="Roboto Medium" pitchFamily="2" charset="0"/>
                <a:ea typeface="Roboto Medium" pitchFamily="2" charset="0"/>
              </a:rPr>
              <a:t>construct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 </a:t>
            </a:r>
            <a:endParaRPr lang="de-DE" sz="1200" dirty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0DC262-33A6-E940-A8E2-9EF5725C4E6D}"/>
              </a:ext>
            </a:extLst>
          </p:cNvPr>
          <p:cNvSpPr/>
          <p:nvPr/>
        </p:nvSpPr>
        <p:spPr>
          <a:xfrm>
            <a:off x="4602862" y="5895753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Roboto Medium" pitchFamily="2" charset="0"/>
                <a:ea typeface="Roboto Medium" pitchFamily="2" charset="0"/>
              </a:rPr>
              <a:t>R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ocker </a:t>
            </a:r>
            <a:r>
              <a:rPr lang="de-DE" sz="1200" dirty="0" err="1">
                <a:effectLst/>
                <a:latin typeface="Roboto Medium" pitchFamily="2" charset="0"/>
                <a:ea typeface="Roboto Medium" pitchFamily="2" charset="0"/>
              </a:rPr>
              <a:t>platform</a:t>
            </a:r>
            <a:r>
              <a:rPr lang="de-DE" sz="1200" dirty="0">
                <a:effectLst/>
                <a:latin typeface="Roboto Medium" pitchFamily="2" charset="0"/>
                <a:ea typeface="Roboto Medium" pitchFamily="2" charset="0"/>
              </a:rPr>
              <a:t> </a:t>
            </a:r>
            <a:endParaRPr lang="de-DE" sz="1200" dirty="0"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7" grpId="0"/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68EF5EC-05DE-2A4A-954B-0FB9D9FF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4392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Cell Seeding Bioreactors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799809-7217-574A-BBC9-76530847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27" y="1865376"/>
            <a:ext cx="5983224" cy="4210051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secondary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function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of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bioreactors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to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distribute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cells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optimally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throughout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scaffold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prior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to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long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-term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culture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</a:p>
          <a:p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Vacuums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electromagnetism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and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acoustic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waves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force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cells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to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distribute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throughout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thickness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of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scaffolds</a:t>
            </a:r>
            <a:endParaRPr lang="de-DE" sz="20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Rotation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can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used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to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help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achieve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more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uniform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circumferential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distribution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and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overcome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effects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of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settling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from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gravity</a:t>
            </a:r>
            <a:r>
              <a:rPr lang="de-DE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C1A011-0564-EB44-88AE-906D51743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3429000"/>
            <a:ext cx="4932040" cy="24952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BDA7AB-9D82-144D-BE12-80082E017B88}"/>
              </a:ext>
            </a:extLst>
          </p:cNvPr>
          <p:cNvSpPr/>
          <p:nvPr/>
        </p:nvSpPr>
        <p:spPr>
          <a:xfrm>
            <a:off x="10059516" y="6075427"/>
            <a:ext cx="1895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>
                <a:latin typeface="Roboto Light" pitchFamily="2" charset="0"/>
                <a:ea typeface="Roboto Light" pitchFamily="2" charset="0"/>
              </a:rPr>
              <a:t>Blose</a:t>
            </a:r>
            <a:r>
              <a:rPr lang="en-US" sz="1400" i="1" dirty="0">
                <a:latin typeface="Roboto Light" pitchFamily="2" charset="0"/>
                <a:ea typeface="Roboto Light" pitchFamily="2" charset="0"/>
              </a:rPr>
              <a:t> et al. 2013</a:t>
            </a:r>
          </a:p>
        </p:txBody>
      </p:sp>
    </p:spTree>
    <p:extLst>
      <p:ext uri="{BB962C8B-B14F-4D97-AF65-F5344CB8AC3E}">
        <p14:creationId xmlns:p14="http://schemas.microsoft.com/office/powerpoint/2010/main" val="97076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560</Words>
  <Application>Microsoft Macintosh PowerPoint</Application>
  <PresentationFormat>Widescreen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 Light</vt:lpstr>
      <vt:lpstr>Roboto Medium</vt:lpstr>
      <vt:lpstr>Titillium Web</vt:lpstr>
      <vt:lpstr>Office Theme</vt:lpstr>
      <vt:lpstr>MK Bioengineering  Bioinstrumentation &amp;  Biosensors For Tissue Engineering</vt:lpstr>
      <vt:lpstr>PowerPoint Presentation</vt:lpstr>
      <vt:lpstr>PowerPoint Presentation</vt:lpstr>
      <vt:lpstr>Bioreceptors /  Biosensing Components</vt:lpstr>
      <vt:lpstr>Biotransducer in Immunosensor</vt:lpstr>
      <vt:lpstr>Enzymatic Biosensors</vt:lpstr>
      <vt:lpstr>Immunosensors</vt:lpstr>
      <vt:lpstr>Tissue Engineering Bioreactors </vt:lpstr>
      <vt:lpstr>Cell Seeding Bioreactors</vt:lpstr>
      <vt:lpstr>Guiding Tissue Structure and Function</vt:lpstr>
      <vt:lpstr> Organs On Chips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K1  Biologi Molekuler Sel</dc:title>
  <dc:creator>Marthin Anggia Sirait</dc:creator>
  <cp:lastModifiedBy>Marthin Anggia Sirait</cp:lastModifiedBy>
  <cp:revision>47</cp:revision>
  <dcterms:created xsi:type="dcterms:W3CDTF">2020-09-06T13:38:35Z</dcterms:created>
  <dcterms:modified xsi:type="dcterms:W3CDTF">2020-09-20T14:59:04Z</dcterms:modified>
</cp:coreProperties>
</file>