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sldIdLst>
    <p:sldId id="256" r:id="rId2"/>
    <p:sldId id="257" r:id="rId3"/>
    <p:sldId id="269" r:id="rId4"/>
    <p:sldId id="270" r:id="rId5"/>
    <p:sldId id="271" r:id="rId6"/>
    <p:sldId id="261" r:id="rId7"/>
    <p:sldId id="273" r:id="rId8"/>
    <p:sldId id="275" r:id="rId9"/>
    <p:sldId id="265" r:id="rId10"/>
    <p:sldId id="267" r:id="rId11"/>
    <p:sldId id="27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9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7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726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6963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:a16="http://schemas.microsoft.com/office/drawing/2014/main" xmlns="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xmlns="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xmlns="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xmlns="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xmlns="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xmlns="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xmlns="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3914341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607087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4571237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76669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368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796027F-7875-4030-9381-8BD8C4F21935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6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50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8709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638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7813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7149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509A250-FF31-4206-8172-F9D3106AACB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069857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9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7" r:id="rId15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580" y="0"/>
            <a:ext cx="10247887" cy="1139252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Pertumbuhan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&amp; </a:t>
            </a:r>
            <a:r>
              <a:rPr lang="en-US" sz="4400" b="1" dirty="0" err="1" smtClean="0">
                <a:solidFill>
                  <a:schemeClr val="bg1"/>
                </a:solidFill>
              </a:rPr>
              <a:t>perkembangan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06911" y="1304144"/>
            <a:ext cx="2803161" cy="7345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05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565567" cy="1021314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Interaksi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Faktor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Genetik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&amp; </a:t>
            </a:r>
            <a:r>
              <a:rPr lang="en-US" b="1" dirty="0" err="1" smtClean="0">
                <a:solidFill>
                  <a:schemeClr val="bg1"/>
                </a:solidFill>
              </a:rPr>
              <a:t>Lingkungan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14194"/>
            <a:ext cx="10405673" cy="4362138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genetik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/>
              <a:t>genetik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gen yang </a:t>
            </a:r>
            <a:r>
              <a:rPr lang="en-US" sz="2400" dirty="0" err="1"/>
              <a:t>diturunkan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orang </a:t>
            </a:r>
            <a:r>
              <a:rPr lang="en-US" sz="2400" dirty="0" err="1"/>
              <a:t>tua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diperbaiki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modal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proses </a:t>
            </a:r>
            <a:r>
              <a:rPr lang="en-US" sz="2400" dirty="0" err="1"/>
              <a:t>tumbuh</a:t>
            </a:r>
            <a:r>
              <a:rPr lang="en-US" sz="2400" dirty="0"/>
              <a:t> </a:t>
            </a:r>
            <a:r>
              <a:rPr lang="en-US" sz="2400" dirty="0" err="1"/>
              <a:t>kembang</a:t>
            </a:r>
            <a:r>
              <a:rPr lang="en-US" sz="2400" dirty="0"/>
              <a:t>. </a:t>
            </a:r>
          </a:p>
          <a:p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yang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dibangun</a:t>
            </a:r>
            <a:r>
              <a:rPr lang="en-US" sz="2400" dirty="0"/>
              <a:t>, </a:t>
            </a:r>
            <a:r>
              <a:rPr lang="en-US" sz="2400" dirty="0" err="1"/>
              <a:t>diubah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dikondisikan</a:t>
            </a:r>
            <a:r>
              <a:rPr lang="en-US" sz="2400" dirty="0"/>
              <a:t>.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,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tercapai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tidaknya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bawaan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5897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652" y="1153228"/>
            <a:ext cx="4014866" cy="949892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Pertanyaan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apakah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peranannya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?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genetik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Apa</a:t>
            </a:r>
            <a:r>
              <a:rPr lang="en-US" sz="2800" dirty="0" smtClean="0"/>
              <a:t> </a:t>
            </a:r>
            <a:r>
              <a:rPr lang="en-US" sz="2800" dirty="0" err="1" smtClean="0"/>
              <a:t>pendapat</a:t>
            </a:r>
            <a:r>
              <a:rPr lang="en-US" sz="2800" dirty="0" smtClean="0"/>
              <a:t> Bloom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99885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3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41" y="259136"/>
            <a:ext cx="5234953" cy="90598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Pendahuluan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674" y="1165123"/>
            <a:ext cx="7693281" cy="552834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Proses </a:t>
            </a:r>
            <a:r>
              <a:rPr lang="en-US" sz="2400" dirty="0" err="1"/>
              <a:t>tumbuh</a:t>
            </a:r>
            <a:r>
              <a:rPr lang="en-US" sz="2400" dirty="0"/>
              <a:t> </a:t>
            </a:r>
            <a:r>
              <a:rPr lang="en-US" sz="2400" dirty="0" err="1"/>
              <a:t>kembang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berlangsung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masa </a:t>
            </a:r>
            <a:r>
              <a:rPr lang="en-US" sz="2400" dirty="0" err="1"/>
              <a:t>bayi</a:t>
            </a:r>
            <a:r>
              <a:rPr lang="en-US" sz="2400" dirty="0"/>
              <a:t>, </a:t>
            </a:r>
            <a:r>
              <a:rPr lang="en-US" sz="2400" dirty="0" err="1"/>
              <a:t>anak-anak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remaja</a:t>
            </a:r>
            <a:r>
              <a:rPr lang="en-US" sz="2400" dirty="0"/>
              <a:t>.  </a:t>
            </a:r>
            <a:endParaRPr lang="en-US" sz="2400" dirty="0" smtClean="0"/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memasuki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dewasa</a:t>
            </a:r>
            <a:r>
              <a:rPr lang="en-US" sz="2400" dirty="0"/>
              <a:t>,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tubuhnya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berkali</a:t>
            </a:r>
            <a:r>
              <a:rPr lang="en-US" sz="2400" dirty="0"/>
              <a:t>-kali </a:t>
            </a:r>
            <a:r>
              <a:rPr lang="en-US" sz="2400" dirty="0" err="1"/>
              <a:t>lipat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badannya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Begitu</a:t>
            </a:r>
            <a:r>
              <a:rPr lang="en-US" sz="2400" dirty="0" smtClean="0"/>
              <a:t> </a:t>
            </a:r>
            <a:r>
              <a:rPr lang="en-US" sz="2400" dirty="0"/>
              <a:t>pun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, </a:t>
            </a:r>
            <a:r>
              <a:rPr lang="en-US" sz="2400" dirty="0" err="1"/>
              <a:t>kemampuannya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r>
              <a:rPr lang="en-US" sz="2400" dirty="0"/>
              <a:t>, </a:t>
            </a:r>
            <a:r>
              <a:rPr lang="en-US" sz="2400" dirty="0" err="1"/>
              <a:t>afektif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psikomotorik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 smtClean="0"/>
              <a:t>kehidupannya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 smtClean="0"/>
              <a:t>Pencapaian</a:t>
            </a:r>
            <a:r>
              <a:rPr lang="en-US" sz="2400" dirty="0" smtClean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optimalisasi</a:t>
            </a:r>
            <a:r>
              <a:rPr lang="en-US" sz="2400" dirty="0"/>
              <a:t> </a:t>
            </a:r>
            <a:r>
              <a:rPr lang="en-US" sz="2400" dirty="0" err="1"/>
              <a:t>tumbuh</a:t>
            </a:r>
            <a:r>
              <a:rPr lang="en-US" sz="2400" dirty="0"/>
              <a:t> </a:t>
            </a:r>
            <a:r>
              <a:rPr lang="en-US" sz="2400" dirty="0" err="1"/>
              <a:t>kembang</a:t>
            </a:r>
            <a:r>
              <a:rPr lang="en-US" sz="2400" dirty="0"/>
              <a:t> di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fase</a:t>
            </a:r>
            <a:r>
              <a:rPr lang="en-US" sz="2400" dirty="0"/>
              <a:t> yang </a:t>
            </a:r>
            <a:r>
              <a:rPr lang="en-US" sz="2400" dirty="0" err="1"/>
              <a:t>dilalui</a:t>
            </a:r>
            <a:r>
              <a:rPr lang="en-US" sz="2400" dirty="0"/>
              <a:t>. </a:t>
            </a:r>
          </a:p>
        </p:txBody>
      </p:sp>
      <p:pic>
        <p:nvPicPr>
          <p:cNvPr id="4" name="Picture 2" descr="Bagaimana Tahapan Pertumbuhan dan Perkembangan Anak? - Keperawatan - Dictio 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" y="4626995"/>
            <a:ext cx="3782244" cy="20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7333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https://www.dictio.id/t/bagaimana-tahapan-pertumbuhan-dan-perkembangan-anak/13151</a:t>
            </a:r>
          </a:p>
        </p:txBody>
      </p:sp>
    </p:spTree>
    <p:extLst>
      <p:ext uri="{BB962C8B-B14F-4D97-AF65-F5344CB8AC3E}">
        <p14:creationId xmlns:p14="http://schemas.microsoft.com/office/powerpoint/2010/main" val="690367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2E95BD-B24B-4F31-873A-0B8CC3AB036A}"/>
              </a:ext>
            </a:extLst>
          </p:cNvPr>
          <p:cNvSpPr/>
          <p:nvPr/>
        </p:nvSpPr>
        <p:spPr>
          <a:xfrm>
            <a:off x="7435120" y="1852214"/>
            <a:ext cx="4756879" cy="393101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9823" y="1819143"/>
            <a:ext cx="7243408" cy="45243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proses </a:t>
            </a:r>
            <a:r>
              <a:rPr lang="en-US" sz="2400" dirty="0" err="1"/>
              <a:t>bertambahnya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/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bertambahnya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sel. 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/>
              <a:t>kuantitatif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antropometri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ditandai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bertambahnya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/>
              <a:t>bertambah</a:t>
            </a:r>
            <a:r>
              <a:rPr lang="en-US" sz="2400" dirty="0"/>
              <a:t> </a:t>
            </a:r>
            <a:r>
              <a:rPr lang="en-US" sz="2400" dirty="0" err="1"/>
              <a:t>besarnya</a:t>
            </a:r>
            <a:r>
              <a:rPr lang="en-US" sz="2400" dirty="0"/>
              <a:t> organ,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, </a:t>
            </a:r>
            <a:r>
              <a:rPr lang="en-US" sz="2400" dirty="0" err="1"/>
              <a:t>panjang</a:t>
            </a:r>
            <a:r>
              <a:rPr lang="en-US" sz="2400" dirty="0"/>
              <a:t>/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, </a:t>
            </a:r>
            <a:r>
              <a:rPr lang="en-US" sz="2400" dirty="0" err="1"/>
              <a:t>lingkar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indikator</a:t>
            </a:r>
            <a:r>
              <a:rPr lang="en-US" sz="2400" dirty="0"/>
              <a:t> </a:t>
            </a:r>
            <a:r>
              <a:rPr lang="en-US" sz="2400" dirty="0" err="1"/>
              <a:t>antropometri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3076" name="Picture 4" descr="Perbedaan Perkembangan dan Pertumbuhan Manusia ~ Pelajar E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140" y="2380111"/>
            <a:ext cx="4345859" cy="30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46140" y="540708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http://pelajarelit.blogspot.com/2015/09/perbedaan-perkembangan-dan-pertumbuhan.html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85541" y="607916"/>
            <a:ext cx="6368320" cy="79646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smtClean="0">
                <a:solidFill>
                  <a:schemeClr val="bg1"/>
                </a:solidFill>
              </a:rPr>
              <a:t>Pertumbuhan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D98B04E-8E1A-4651-9D8B-8AA66726C3E8}"/>
              </a:ext>
            </a:extLst>
          </p:cNvPr>
          <p:cNvSpPr/>
          <p:nvPr/>
        </p:nvSpPr>
        <p:spPr>
          <a:xfrm>
            <a:off x="-104932" y="305494"/>
            <a:ext cx="12192000" cy="1349568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6D7448-7BE4-4822-8466-E5005F7070E0}"/>
              </a:ext>
            </a:extLst>
          </p:cNvPr>
          <p:cNvSpPr txBox="1"/>
          <p:nvPr/>
        </p:nvSpPr>
        <p:spPr>
          <a:xfrm>
            <a:off x="5336499" y="98512"/>
            <a:ext cx="6014282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Pertumbuhan</a:t>
            </a:r>
            <a:r>
              <a:rPr lang="en-US" altLang="ko-KR" sz="5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Panjang</a:t>
            </a:r>
            <a:r>
              <a:rPr lang="en-US" altLang="ko-KR" sz="5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Badan</a:t>
            </a:r>
            <a:endParaRPr lang="en-US" altLang="ko-KR" sz="5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t="-1084" r="14340" b="1084"/>
          <a:stretch/>
        </p:blipFill>
        <p:spPr bwMode="auto">
          <a:xfrm>
            <a:off x="330643" y="1936710"/>
            <a:ext cx="5325698" cy="465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1656" y="1876657"/>
            <a:ext cx="7565623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,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yang </a:t>
            </a:r>
            <a:r>
              <a:rPr lang="en-US" sz="2400" dirty="0" err="1" smtClean="0"/>
              <a:t>pesat</a:t>
            </a:r>
            <a:r>
              <a:rPr lang="en-US" sz="2400" dirty="0" smtClean="0"/>
              <a:t>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berbaring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 smtClean="0"/>
              <a:t>berdiri</a:t>
            </a:r>
            <a:r>
              <a:rPr lang="en-US" sz="2400" dirty="0" smtClean="0"/>
              <a:t> (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berusia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err="1"/>
              <a:t>Pertambahan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paling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pertambahannya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menurun</a:t>
            </a:r>
            <a:r>
              <a:rPr lang="en-US" sz="2400" dirty="0"/>
              <a:t> </a:t>
            </a:r>
            <a:r>
              <a:rPr lang="en-US" sz="2400" dirty="0" err="1"/>
              <a:t>seiring</a:t>
            </a:r>
            <a:r>
              <a:rPr lang="en-US" sz="2400" dirty="0"/>
              <a:t> </a:t>
            </a:r>
            <a:r>
              <a:rPr lang="en-US" sz="2400" dirty="0" err="1"/>
              <a:t>bertambahnya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WHO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2006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mengeluarkan</a:t>
            </a:r>
            <a:r>
              <a:rPr lang="en-US" sz="2400" dirty="0"/>
              <a:t> </a:t>
            </a:r>
            <a:r>
              <a:rPr lang="en-US" sz="2400" dirty="0" err="1"/>
              <a:t>kurva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yang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kelaminnya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913238" y="6585638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https://pusatterapibermain.com/menstimulasi-pertumbuhan-tinggi-badan-anak-secara-optimal/</a:t>
            </a:r>
          </a:p>
        </p:txBody>
      </p:sp>
    </p:spTree>
    <p:extLst>
      <p:ext uri="{BB962C8B-B14F-4D97-AF65-F5344CB8AC3E}">
        <p14:creationId xmlns:p14="http://schemas.microsoft.com/office/powerpoint/2010/main" val="4009526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Pertumbuhan</a:t>
            </a:r>
            <a:r>
              <a:rPr lang="en-US" dirty="0"/>
              <a:t> </a:t>
            </a:r>
            <a:r>
              <a:rPr lang="en-US" b="1" dirty="0" err="1"/>
              <a:t>Berat</a:t>
            </a:r>
            <a:r>
              <a:rPr lang="en-US" b="1" dirty="0"/>
              <a:t> </a:t>
            </a:r>
            <a:r>
              <a:rPr lang="en-US" b="1" dirty="0" err="1"/>
              <a:t>Badan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5" y="1789472"/>
            <a:ext cx="3605617" cy="290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5302" y="1789472"/>
            <a:ext cx="7934633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/>
              <a:t>Pertambahan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diprediksi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/>
              <a:t>Pertambahan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signifikan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pertambahan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. 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Pertambahan</a:t>
            </a:r>
            <a:r>
              <a:rPr lang="en-US" sz="2400" dirty="0" smtClean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3,5 kali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dewasa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20 kali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badannya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dewasa</a:t>
            </a:r>
            <a:r>
              <a:rPr lang="en-US" sz="2400" dirty="0"/>
              <a:t> (Mc Williams, 1986).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9694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36" y="368517"/>
            <a:ext cx="11823290" cy="100922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Kurva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pertumbuhan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panjang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tinggi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badan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standar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WHO (2006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95" y="1377743"/>
            <a:ext cx="7844760" cy="541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218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2 Momen Emas Bayi yang Sebaiknya Jangan Dilewatkan - Nak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39" y="1407368"/>
            <a:ext cx="544102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562" y="1407368"/>
            <a:ext cx="63024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proses </a:t>
            </a:r>
            <a:r>
              <a:rPr lang="en-US" sz="2400" dirty="0" err="1"/>
              <a:t>pematangan</a:t>
            </a:r>
            <a:r>
              <a:rPr lang="en-US" sz="2400" dirty="0"/>
              <a:t>/</a:t>
            </a:r>
            <a:r>
              <a:rPr lang="en-US" sz="2400" dirty="0" err="1"/>
              <a:t>maturasi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organ </a:t>
            </a:r>
            <a:r>
              <a:rPr lang="en-US" sz="2400" dirty="0" err="1"/>
              <a:t>tubuh</a:t>
            </a:r>
            <a:r>
              <a:rPr lang="en-US" sz="2400" dirty="0"/>
              <a:t>, yang </a:t>
            </a:r>
            <a:r>
              <a:rPr lang="en-US" sz="2400" dirty="0" err="1"/>
              <a:t>diperlihatkan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berkembangnya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, </a:t>
            </a:r>
            <a:r>
              <a:rPr lang="en-US" sz="2400" dirty="0" err="1"/>
              <a:t>inteligensi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Ditandai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bertambahnya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kualitatif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kuantitatif</a:t>
            </a:r>
            <a:r>
              <a:rPr lang="en-US" sz="24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Pada</a:t>
            </a:r>
            <a:r>
              <a:rPr lang="en-US" sz="2400" dirty="0"/>
              <a:t> proses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, </a:t>
            </a:r>
            <a:r>
              <a:rPr lang="en-US" sz="2400" dirty="0" err="1"/>
              <a:t>maturasi</a:t>
            </a:r>
            <a:r>
              <a:rPr lang="en-US" sz="2400" dirty="0"/>
              <a:t> organ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organ, </a:t>
            </a:r>
            <a:r>
              <a:rPr lang="en-US" sz="2400" dirty="0" err="1"/>
              <a:t>keterampilan</a:t>
            </a:r>
            <a:r>
              <a:rPr lang="en-US" sz="2400" dirty="0"/>
              <a:t>,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afektif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kreaktivitas</a:t>
            </a:r>
            <a:r>
              <a:rPr lang="en-US" sz="2400" dirty="0"/>
              <a:t>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01318" y="479760"/>
            <a:ext cx="8481934" cy="7964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smtClean="0">
                <a:solidFill>
                  <a:schemeClr val="bg1"/>
                </a:solidFill>
              </a:rPr>
              <a:t>Perkembangan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90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12B01AF1-2CDA-4354-B3E1-214ED3A4313A}"/>
              </a:ext>
            </a:extLst>
          </p:cNvPr>
          <p:cNvSpPr/>
          <p:nvPr/>
        </p:nvSpPr>
        <p:spPr>
          <a:xfrm>
            <a:off x="1251024" y="1832412"/>
            <a:ext cx="5026351" cy="1395888"/>
          </a:xfrm>
          <a:prstGeom prst="parallelogram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/>
          </a:p>
        </p:txBody>
      </p:sp>
      <p:sp>
        <p:nvSpPr>
          <p:cNvPr id="5" name="Parallelogram 39">
            <a:extLst>
              <a:ext uri="{FF2B5EF4-FFF2-40B4-BE49-F238E27FC236}">
                <a16:creationId xmlns="" xmlns:a16="http://schemas.microsoft.com/office/drawing/2014/main" id="{B16150B8-D205-4208-AA18-3E6084E97383}"/>
              </a:ext>
            </a:extLst>
          </p:cNvPr>
          <p:cNvSpPr/>
          <p:nvPr/>
        </p:nvSpPr>
        <p:spPr>
          <a:xfrm>
            <a:off x="1525138" y="2059833"/>
            <a:ext cx="4970963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9AE1D0C-009C-4B1A-9840-63D18660023A}"/>
              </a:ext>
            </a:extLst>
          </p:cNvPr>
          <p:cNvGrpSpPr/>
          <p:nvPr/>
        </p:nvGrpSpPr>
        <p:grpSpPr>
          <a:xfrm>
            <a:off x="1849530" y="1912985"/>
            <a:ext cx="4303528" cy="1274870"/>
            <a:chOff x="2007412" y="1546180"/>
            <a:chExt cx="2591060" cy="127487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FA933E2-8AC9-416D-BF01-7EE2E5E6B397}"/>
                </a:ext>
              </a:extLst>
            </p:cNvPr>
            <p:cNvSpPr txBox="1"/>
            <p:nvPr/>
          </p:nvSpPr>
          <p:spPr>
            <a:xfrm>
              <a:off x="2007412" y="1897720"/>
              <a:ext cx="25374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Berhubungan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kemampuan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mandiri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bersosialisasi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berinteraksi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lingkungannya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4A51743-BA29-4103-AD6B-63D0A3CF1B3C}"/>
                </a:ext>
              </a:extLst>
            </p:cNvPr>
            <p:cNvSpPr txBox="1"/>
            <p:nvPr/>
          </p:nvSpPr>
          <p:spPr>
            <a:xfrm>
              <a:off x="2135876" y="1546180"/>
              <a:ext cx="246259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Kepribadian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/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tingkah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laku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sosial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B2368D8-FFDA-4374-8134-3DC6BF280270}"/>
              </a:ext>
            </a:extLst>
          </p:cNvPr>
          <p:cNvSpPr/>
          <p:nvPr/>
        </p:nvSpPr>
        <p:spPr>
          <a:xfrm>
            <a:off x="1096871" y="2087693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297F6D1-B2DC-4ABF-AD2A-F04E10C7A26D}"/>
              </a:ext>
            </a:extLst>
          </p:cNvPr>
          <p:cNvSpPr/>
          <p:nvPr/>
        </p:nvSpPr>
        <p:spPr>
          <a:xfrm>
            <a:off x="1188493" y="2179315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F74DCF7-D86A-4841-9266-BC95DC6A923D}"/>
              </a:ext>
            </a:extLst>
          </p:cNvPr>
          <p:cNvSpPr txBox="1"/>
          <p:nvPr/>
        </p:nvSpPr>
        <p:spPr>
          <a:xfrm>
            <a:off x="1197497" y="2248396"/>
            <a:ext cx="576064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="" xmlns:a16="http://schemas.microsoft.com/office/drawing/2014/main" id="{1AE76C8A-7C39-47A9-A48C-BF6AB5B21691}"/>
              </a:ext>
            </a:extLst>
          </p:cNvPr>
          <p:cNvSpPr/>
          <p:nvPr/>
        </p:nvSpPr>
        <p:spPr>
          <a:xfrm>
            <a:off x="301452" y="3905010"/>
            <a:ext cx="5026351" cy="1395888"/>
          </a:xfrm>
          <a:prstGeom prst="parallelogram">
            <a:avLst/>
          </a:prstGeom>
          <a:solidFill>
            <a:srgbClr val="00206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15" name="Parallelogram 39">
            <a:extLst>
              <a:ext uri="{FF2B5EF4-FFF2-40B4-BE49-F238E27FC236}">
                <a16:creationId xmlns="" xmlns:a16="http://schemas.microsoft.com/office/drawing/2014/main" id="{EAD1578A-D1B7-41EA-8B47-5128CC6FCBC5}"/>
              </a:ext>
            </a:extLst>
          </p:cNvPr>
          <p:cNvSpPr/>
          <p:nvPr/>
        </p:nvSpPr>
        <p:spPr>
          <a:xfrm>
            <a:off x="575568" y="4141225"/>
            <a:ext cx="4982040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1 w 3401707"/>
              <a:gd name="connsiteY5" fmla="*/ 1221491 h 1364082"/>
              <a:gd name="connsiteX6" fmla="*/ 3206721 w 3401707"/>
              <a:gd name="connsiteY6" fmla="*/ 0 h 1364082"/>
              <a:gd name="connsiteX0" fmla="*/ 3206721 w 3371718"/>
              <a:gd name="connsiteY0" fmla="*/ 0 h 1364082"/>
              <a:gd name="connsiteX1" fmla="*/ 3371718 w 3371718"/>
              <a:gd name="connsiteY1" fmla="*/ 0 h 1364082"/>
              <a:gd name="connsiteX2" fmla="*/ 3060687 w 3371718"/>
              <a:gd name="connsiteY2" fmla="*/ 1364082 h 1364082"/>
              <a:gd name="connsiteX3" fmla="*/ 0 w 3371718"/>
              <a:gd name="connsiteY3" fmla="*/ 1364082 h 1364082"/>
              <a:gd name="connsiteX4" fmla="*/ 37796 w 3371718"/>
              <a:gd name="connsiteY4" fmla="*/ 1212899 h 1364082"/>
              <a:gd name="connsiteX5" fmla="*/ 2940981 w 3371718"/>
              <a:gd name="connsiteY5" fmla="*/ 1221491 h 1364082"/>
              <a:gd name="connsiteX6" fmla="*/ 3206721 w 3371718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8" h="1364082">
                <a:moveTo>
                  <a:pt x="3206721" y="0"/>
                </a:moveTo>
                <a:lnTo>
                  <a:pt x="3371718" y="0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1" y="1221491"/>
                </a:lnTo>
                <a:cubicBezTo>
                  <a:pt x="3042056" y="817191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F7E2276-A0C2-49AC-AB0E-27C9229CEB8D}"/>
              </a:ext>
            </a:extLst>
          </p:cNvPr>
          <p:cNvGrpSpPr/>
          <p:nvPr/>
        </p:nvGrpSpPr>
        <p:grpSpPr>
          <a:xfrm>
            <a:off x="1113326" y="3985583"/>
            <a:ext cx="4444282" cy="1274870"/>
            <a:chOff x="2135876" y="1546180"/>
            <a:chExt cx="2675807" cy="127487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F4A6736-2152-4E95-822E-A6108026D089}"/>
                </a:ext>
              </a:extLst>
            </p:cNvPr>
            <p:cNvSpPr txBox="1"/>
            <p:nvPr/>
          </p:nvSpPr>
          <p:spPr>
            <a:xfrm>
              <a:off x="2135876" y="1897720"/>
              <a:ext cx="26758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Kemampuan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memberikan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respon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terhadap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suara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mengikuti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perintah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berbicara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spontan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E5CD360-E83F-4932-8B05-ED92766F6884}"/>
                </a:ext>
              </a:extLst>
            </p:cNvPr>
            <p:cNvSpPr txBox="1"/>
            <p:nvPr/>
          </p:nvSpPr>
          <p:spPr>
            <a:xfrm>
              <a:off x="2135876" y="1546180"/>
              <a:ext cx="213811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Bahasa</a:t>
              </a:r>
              <a:endParaRPr lang="en-US" altLang="ko-KR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DD62349-F08F-4236-AA9A-F787DB7826A9}"/>
              </a:ext>
            </a:extLst>
          </p:cNvPr>
          <p:cNvSpPr/>
          <p:nvPr/>
        </p:nvSpPr>
        <p:spPr>
          <a:xfrm>
            <a:off x="147299" y="416029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8E64887-CBCB-4F8A-9847-339E1CB37AC9}"/>
              </a:ext>
            </a:extLst>
          </p:cNvPr>
          <p:cNvSpPr/>
          <p:nvPr/>
        </p:nvSpPr>
        <p:spPr>
          <a:xfrm>
            <a:off x="238921" y="425191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66B2D99-2F9E-463B-A871-8148157F98ED}"/>
              </a:ext>
            </a:extLst>
          </p:cNvPr>
          <p:cNvSpPr txBox="1"/>
          <p:nvPr/>
        </p:nvSpPr>
        <p:spPr>
          <a:xfrm>
            <a:off x="247925" y="4320994"/>
            <a:ext cx="576064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AF005F1E-7F1B-4590-81EC-DA59C03974A4}"/>
              </a:ext>
            </a:extLst>
          </p:cNvPr>
          <p:cNvSpPr/>
          <p:nvPr/>
        </p:nvSpPr>
        <p:spPr>
          <a:xfrm>
            <a:off x="6479465" y="2467500"/>
            <a:ext cx="5026351" cy="1395888"/>
          </a:xfrm>
          <a:prstGeom prst="parallelogram">
            <a:avLst/>
          </a:prstGeom>
          <a:solidFill>
            <a:schemeClr val="accent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25" name="Parallelogram 39">
            <a:extLst>
              <a:ext uri="{FF2B5EF4-FFF2-40B4-BE49-F238E27FC236}">
                <a16:creationId xmlns="" xmlns:a16="http://schemas.microsoft.com/office/drawing/2014/main" id="{ABBA385E-3D4E-499C-B589-BC3ABC086F92}"/>
              </a:ext>
            </a:extLst>
          </p:cNvPr>
          <p:cNvSpPr/>
          <p:nvPr/>
        </p:nvSpPr>
        <p:spPr>
          <a:xfrm>
            <a:off x="6753580" y="2703715"/>
            <a:ext cx="4982041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70970 w 3401707"/>
              <a:gd name="connsiteY5" fmla="*/ 1212899 h 1364082"/>
              <a:gd name="connsiteX6" fmla="*/ 3206721 w 3401707"/>
              <a:gd name="connsiteY6" fmla="*/ 0 h 1364082"/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2 w 3401707"/>
              <a:gd name="connsiteY5" fmla="*/ 1212899 h 1364082"/>
              <a:gd name="connsiteX6" fmla="*/ 3206721 w 3401707"/>
              <a:gd name="connsiteY6" fmla="*/ 0 h 1364082"/>
              <a:gd name="connsiteX0" fmla="*/ 3206721 w 3371719"/>
              <a:gd name="connsiteY0" fmla="*/ 0 h 1364082"/>
              <a:gd name="connsiteX1" fmla="*/ 3371719 w 3371719"/>
              <a:gd name="connsiteY1" fmla="*/ 8592 h 1364082"/>
              <a:gd name="connsiteX2" fmla="*/ 3060687 w 3371719"/>
              <a:gd name="connsiteY2" fmla="*/ 1364082 h 1364082"/>
              <a:gd name="connsiteX3" fmla="*/ 0 w 3371719"/>
              <a:gd name="connsiteY3" fmla="*/ 1364082 h 1364082"/>
              <a:gd name="connsiteX4" fmla="*/ 37796 w 3371719"/>
              <a:gd name="connsiteY4" fmla="*/ 1212899 h 1364082"/>
              <a:gd name="connsiteX5" fmla="*/ 2940982 w 3371719"/>
              <a:gd name="connsiteY5" fmla="*/ 1212899 h 1364082"/>
              <a:gd name="connsiteX6" fmla="*/ 3206721 w 3371719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9" h="1364082">
                <a:moveTo>
                  <a:pt x="3206721" y="0"/>
                </a:moveTo>
                <a:lnTo>
                  <a:pt x="3371719" y="8592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2" y="1212899"/>
                </a:lnTo>
                <a:cubicBezTo>
                  <a:pt x="3042057" y="808599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3442BBE-AF1A-412A-894D-AF51C1236DAE}"/>
              </a:ext>
            </a:extLst>
          </p:cNvPr>
          <p:cNvGrpSpPr/>
          <p:nvPr/>
        </p:nvGrpSpPr>
        <p:grpSpPr>
          <a:xfrm>
            <a:off x="7291339" y="2548073"/>
            <a:ext cx="4321541" cy="997871"/>
            <a:chOff x="2135876" y="1546180"/>
            <a:chExt cx="2601907" cy="997871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54317AA-F174-481C-94AC-D67784E26A3C}"/>
                </a:ext>
              </a:extLst>
            </p:cNvPr>
            <p:cNvSpPr txBox="1"/>
            <p:nvPr/>
          </p:nvSpPr>
          <p:spPr>
            <a:xfrm>
              <a:off x="2135876" y="1897720"/>
              <a:ext cx="26019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Berhubungan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kemampuan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anak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mengamati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sesuatu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72504F9-12BA-4BAC-A45E-CE261579A1CA}"/>
                </a:ext>
              </a:extLst>
            </p:cNvPr>
            <p:cNvSpPr txBox="1"/>
            <p:nvPr/>
          </p:nvSpPr>
          <p:spPr>
            <a:xfrm>
              <a:off x="2135876" y="1546180"/>
              <a:ext cx="213811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Gerakan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motorik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halus</a:t>
              </a:r>
              <a:endParaRPr lang="en-US" altLang="ko-KR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FEB29694-7D9F-46FC-9477-188468E910A2}"/>
              </a:ext>
            </a:extLst>
          </p:cNvPr>
          <p:cNvSpPr/>
          <p:nvPr/>
        </p:nvSpPr>
        <p:spPr>
          <a:xfrm>
            <a:off x="6325312" y="272278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D171CAAF-D2D6-49C8-AC9D-5261FD31AB57}"/>
              </a:ext>
            </a:extLst>
          </p:cNvPr>
          <p:cNvSpPr/>
          <p:nvPr/>
        </p:nvSpPr>
        <p:spPr>
          <a:xfrm>
            <a:off x="6416934" y="281440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8E5A222-3343-4EBB-AE20-795C20DA12D5}"/>
              </a:ext>
            </a:extLst>
          </p:cNvPr>
          <p:cNvSpPr txBox="1"/>
          <p:nvPr/>
        </p:nvSpPr>
        <p:spPr>
          <a:xfrm>
            <a:off x="6425938" y="2883484"/>
            <a:ext cx="576064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Parallelogram 33">
            <a:extLst>
              <a:ext uri="{FF2B5EF4-FFF2-40B4-BE49-F238E27FC236}">
                <a16:creationId xmlns="" xmlns:a16="http://schemas.microsoft.com/office/drawing/2014/main" id="{D82CDBAF-2880-46C6-AC6E-0830ECF6ACCD}"/>
              </a:ext>
            </a:extLst>
          </p:cNvPr>
          <p:cNvSpPr/>
          <p:nvPr/>
        </p:nvSpPr>
        <p:spPr>
          <a:xfrm>
            <a:off x="5529893" y="4373044"/>
            <a:ext cx="5026351" cy="1395888"/>
          </a:xfrm>
          <a:prstGeom prst="parallelogram">
            <a:avLst/>
          </a:prstGeom>
          <a:solidFill>
            <a:srgbClr val="92D05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35" name="Parallelogram 39">
            <a:extLst>
              <a:ext uri="{FF2B5EF4-FFF2-40B4-BE49-F238E27FC236}">
                <a16:creationId xmlns="" xmlns:a16="http://schemas.microsoft.com/office/drawing/2014/main" id="{B85AFBE8-8B95-4356-B080-821B79C0F6BF}"/>
              </a:ext>
            </a:extLst>
          </p:cNvPr>
          <p:cNvSpPr/>
          <p:nvPr/>
        </p:nvSpPr>
        <p:spPr>
          <a:xfrm>
            <a:off x="5804008" y="4609259"/>
            <a:ext cx="4970962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33485 w 3401707"/>
              <a:gd name="connsiteY5" fmla="*/ 1212899 h 1364082"/>
              <a:gd name="connsiteX6" fmla="*/ 3206721 w 3401707"/>
              <a:gd name="connsiteY6" fmla="*/ 0 h 1364082"/>
              <a:gd name="connsiteX0" fmla="*/ 3206721 w 3364221"/>
              <a:gd name="connsiteY0" fmla="*/ 0 h 1364082"/>
              <a:gd name="connsiteX1" fmla="*/ 3364221 w 3364221"/>
              <a:gd name="connsiteY1" fmla="*/ 0 h 1364082"/>
              <a:gd name="connsiteX2" fmla="*/ 3060687 w 3364221"/>
              <a:gd name="connsiteY2" fmla="*/ 1364082 h 1364082"/>
              <a:gd name="connsiteX3" fmla="*/ 0 w 3364221"/>
              <a:gd name="connsiteY3" fmla="*/ 1364082 h 1364082"/>
              <a:gd name="connsiteX4" fmla="*/ 37796 w 3364221"/>
              <a:gd name="connsiteY4" fmla="*/ 1212899 h 1364082"/>
              <a:gd name="connsiteX5" fmla="*/ 2933485 w 3364221"/>
              <a:gd name="connsiteY5" fmla="*/ 1212899 h 1364082"/>
              <a:gd name="connsiteX6" fmla="*/ 3206721 w 3364221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1" h="1364082">
                <a:moveTo>
                  <a:pt x="3206721" y="0"/>
                </a:moveTo>
                <a:lnTo>
                  <a:pt x="3364221" y="0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33485" y="1212899"/>
                </a:lnTo>
                <a:cubicBezTo>
                  <a:pt x="3034560" y="808599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E94FC34-B733-492C-9A00-0A49015DB68D}"/>
              </a:ext>
            </a:extLst>
          </p:cNvPr>
          <p:cNvGrpSpPr/>
          <p:nvPr/>
        </p:nvGrpSpPr>
        <p:grpSpPr>
          <a:xfrm>
            <a:off x="6341767" y="4453617"/>
            <a:ext cx="3990953" cy="997871"/>
            <a:chOff x="2135876" y="1546180"/>
            <a:chExt cx="2402867" cy="99787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1B837AE-D1FC-419B-9938-2E5F69A48D7C}"/>
                </a:ext>
              </a:extLst>
            </p:cNvPr>
            <p:cNvSpPr txBox="1"/>
            <p:nvPr/>
          </p:nvSpPr>
          <p:spPr>
            <a:xfrm>
              <a:off x="2135876" y="1897720"/>
              <a:ext cx="2402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Berhubungan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pergerakan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sikap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tubuh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C2E7182-74CA-4688-AB68-F7B8A5612A09}"/>
                </a:ext>
              </a:extLst>
            </p:cNvPr>
            <p:cNvSpPr txBox="1"/>
            <p:nvPr/>
          </p:nvSpPr>
          <p:spPr>
            <a:xfrm>
              <a:off x="2135876" y="1546180"/>
              <a:ext cx="237240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Perkembangan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motorik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kasar</a:t>
              </a:r>
              <a:endParaRPr lang="en-US" altLang="ko-KR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185C0188-566D-4154-B083-9CF4BC681712}"/>
              </a:ext>
            </a:extLst>
          </p:cNvPr>
          <p:cNvSpPr/>
          <p:nvPr/>
        </p:nvSpPr>
        <p:spPr>
          <a:xfrm>
            <a:off x="5375740" y="4628325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758A3E19-19FC-4773-B3F2-BD697EB81D90}"/>
              </a:ext>
            </a:extLst>
          </p:cNvPr>
          <p:cNvSpPr/>
          <p:nvPr/>
        </p:nvSpPr>
        <p:spPr>
          <a:xfrm>
            <a:off x="5467362" y="4719947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FEE0EE3-CC36-4639-9F9E-954556D306E2}"/>
              </a:ext>
            </a:extLst>
          </p:cNvPr>
          <p:cNvSpPr txBox="1"/>
          <p:nvPr/>
        </p:nvSpPr>
        <p:spPr>
          <a:xfrm>
            <a:off x="5476366" y="4789028"/>
            <a:ext cx="576064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body" sz="quarter" idx="11"/>
          </p:nvPr>
        </p:nvSpPr>
        <p:spPr>
          <a:xfrm>
            <a:off x="1664049" y="291777"/>
            <a:ext cx="9226652" cy="72424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Aspek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Perkembangan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Manusia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04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7762"/>
            <a:ext cx="10058400" cy="796461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Faktor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Penentu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Tumbuh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Kembang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72" y="1339637"/>
            <a:ext cx="7267731" cy="4120297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Proses </a:t>
            </a:r>
            <a:r>
              <a:rPr lang="en-US" sz="2400" dirty="0" err="1"/>
              <a:t>tumbuh</a:t>
            </a:r>
            <a:r>
              <a:rPr lang="en-US" sz="2400" dirty="0"/>
              <a:t> </a:t>
            </a:r>
            <a:r>
              <a:rPr lang="en-US" sz="2400" dirty="0" err="1"/>
              <a:t>kembang</a:t>
            </a:r>
            <a:r>
              <a:rPr lang="en-US" sz="2400" dirty="0"/>
              <a:t> </a:t>
            </a: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biologik</a:t>
            </a:r>
            <a:r>
              <a:rPr lang="en-US" sz="2400" dirty="0"/>
              <a:t>.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biologik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status </a:t>
            </a:r>
            <a:r>
              <a:rPr lang="en-US" sz="2400" dirty="0" err="1"/>
              <a:t>kesehatan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/>
              <a:t>Bloom (</a:t>
            </a:r>
            <a:r>
              <a:rPr lang="en-US" sz="2400" dirty="0" err="1" smtClean="0"/>
              <a:t>tahun</a:t>
            </a:r>
            <a:r>
              <a:rPr lang="en-US" sz="2400" dirty="0"/>
              <a:t> </a:t>
            </a:r>
            <a:r>
              <a:rPr lang="en-US" sz="2400" dirty="0" smtClean="0"/>
              <a:t>1974) </a:t>
            </a:r>
            <a:r>
              <a:rPr lang="en-US" sz="2400" dirty="0"/>
              <a:t>status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genetik</a:t>
            </a:r>
            <a:r>
              <a:rPr lang="en-US" sz="2400" dirty="0"/>
              <a:t>, </a:t>
            </a:r>
            <a:r>
              <a:rPr lang="en-US" sz="2400" dirty="0" err="1"/>
              <a:t>lingkungan</a:t>
            </a:r>
            <a:r>
              <a:rPr lang="en-US" sz="2400" dirty="0"/>
              <a:t>,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Genetik</a:t>
            </a:r>
            <a:r>
              <a:rPr lang="en-US" sz="2400" dirty="0" smtClean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status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20%,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(bio-</a:t>
            </a:r>
            <a:r>
              <a:rPr lang="en-US" sz="2400" dirty="0" err="1"/>
              <a:t>fisiko</a:t>
            </a:r>
            <a:r>
              <a:rPr lang="en-US" sz="2400" dirty="0"/>
              <a:t>-</a:t>
            </a:r>
            <a:r>
              <a:rPr lang="en-US" sz="2400" dirty="0" err="1"/>
              <a:t>psiko-sosial</a:t>
            </a:r>
            <a:r>
              <a:rPr lang="en-US" sz="2400" dirty="0"/>
              <a:t>) </a:t>
            </a:r>
            <a:r>
              <a:rPr lang="en-US" sz="2400" dirty="0" err="1"/>
              <a:t>sekitar</a:t>
            </a:r>
            <a:r>
              <a:rPr lang="en-US" sz="2400" dirty="0"/>
              <a:t> 40%,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30%,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10%.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979" y="2286516"/>
            <a:ext cx="4228173" cy="31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178</TotalTime>
  <Words>587</Words>
  <Application>Microsoft Macintosh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Century Gothic</vt:lpstr>
      <vt:lpstr>Garamond</vt:lpstr>
      <vt:lpstr>Wingdings</vt:lpstr>
      <vt:lpstr>맑은 고딕</vt:lpstr>
      <vt:lpstr>Arial</vt:lpstr>
      <vt:lpstr>Savon</vt:lpstr>
      <vt:lpstr>Pertumbuhan &amp; perkembangan</vt:lpstr>
      <vt:lpstr>Pendahuluan</vt:lpstr>
      <vt:lpstr>PowerPoint Presentation</vt:lpstr>
      <vt:lpstr>PowerPoint Presentation</vt:lpstr>
      <vt:lpstr>PowerPoint Presentation</vt:lpstr>
      <vt:lpstr>Kurva pertumbuhan panjang/tinggi badan standar  WHO (2006)</vt:lpstr>
      <vt:lpstr>PowerPoint Presentation</vt:lpstr>
      <vt:lpstr>PowerPoint Presentation</vt:lpstr>
      <vt:lpstr>Faktor Penentu Tumbuh Kembang</vt:lpstr>
      <vt:lpstr>Interaksi Faktor Genetik &amp; Lingkungan </vt:lpstr>
      <vt:lpstr>Pertanyaan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Pertumbuhan &amp; perkembangan</dc:title>
  <dc:creator>Microsoft Office User</dc:creator>
  <cp:lastModifiedBy>Microsoft Office User</cp:lastModifiedBy>
  <cp:revision>34</cp:revision>
  <dcterms:created xsi:type="dcterms:W3CDTF">2020-11-15T00:49:24Z</dcterms:created>
  <dcterms:modified xsi:type="dcterms:W3CDTF">2020-11-15T16:21:25Z</dcterms:modified>
</cp:coreProperties>
</file>