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5" r:id="rId1"/>
  </p:sldMasterIdLst>
  <p:notesMasterIdLst>
    <p:notesMasterId r:id="rId14"/>
  </p:notesMasterIdLst>
  <p:sldIdLst>
    <p:sldId id="400" r:id="rId2"/>
    <p:sldId id="402" r:id="rId3"/>
    <p:sldId id="473" r:id="rId4"/>
    <p:sldId id="463" r:id="rId5"/>
    <p:sldId id="474" r:id="rId6"/>
    <p:sldId id="475" r:id="rId7"/>
    <p:sldId id="476" r:id="rId8"/>
    <p:sldId id="477" r:id="rId9"/>
    <p:sldId id="478" r:id="rId10"/>
    <p:sldId id="479" r:id="rId11"/>
    <p:sldId id="480" r:id="rId12"/>
    <p:sldId id="278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6D6"/>
    <a:srgbClr val="566579"/>
    <a:srgbClr val="9AA3AF"/>
    <a:srgbClr val="7F7F7F"/>
    <a:srgbClr val="0070C0"/>
    <a:srgbClr val="339847"/>
    <a:srgbClr val="FF0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4" autoAdjust="0"/>
    <p:restoredTop sz="81142" autoAdjust="0"/>
  </p:normalViewPr>
  <p:slideViewPr>
    <p:cSldViewPr snapToGrid="0">
      <p:cViewPr varScale="1">
        <p:scale>
          <a:sx n="78" d="100"/>
          <a:sy n="78" d="100"/>
        </p:scale>
        <p:origin x="900" y="78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7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onfinder.com/icons/4375050/logo_python_icon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https://www.pexels.com/photo/boy-and-girl-sitting-on-bench-toy-1767434/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5A695-C1CD-4F57-A8D6-E3EB546956D0}" type="slidenum">
              <a:rPr lang="en-ID" smtClean="0"/>
              <a:t>1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679074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733698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981097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g1c4147e5ba_0_7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8" name="Google Shape;888;g1c4147e5ba_0_7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hlinkClick r:id="rId3"/>
              </a:rPr>
              <a:t>https://www.iconfinder.com/icons/4375050/logo_python_icon</a:t>
            </a:r>
            <a:endParaRPr lang="en-US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https://www.iconfinder.com/icons/3099466/determined_face_icon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https://icons8.com/icon/SmNANGG1Mkqn/among-us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38282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5121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https://www.iconfinder.com/icons/1055096/caution_exclamation_danger_attention_alert_warning_error_icon</a:t>
            </a:r>
          </a:p>
        </p:txBody>
      </p:sp>
    </p:spTree>
    <p:extLst>
      <p:ext uri="{BB962C8B-B14F-4D97-AF65-F5344CB8AC3E}">
        <p14:creationId xmlns:p14="http://schemas.microsoft.com/office/powerpoint/2010/main" val="1614829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1481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302512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67537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045371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90252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434300" y="4733625"/>
            <a:ext cx="3642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3F3F3"/>
                </a:solidFill>
              </a:defRPr>
            </a:lvl1pPr>
            <a:lvl2pPr lvl="1" rtl="0">
              <a:buNone/>
              <a:defRPr sz="900">
                <a:solidFill>
                  <a:srgbClr val="F3F3F3"/>
                </a:solidFill>
              </a:defRPr>
            </a:lvl2pPr>
            <a:lvl3pPr lvl="2" rtl="0">
              <a:buNone/>
              <a:defRPr sz="900">
                <a:solidFill>
                  <a:srgbClr val="F3F3F3"/>
                </a:solidFill>
              </a:defRPr>
            </a:lvl3pPr>
            <a:lvl4pPr lvl="3" rtl="0">
              <a:buNone/>
              <a:defRPr sz="900">
                <a:solidFill>
                  <a:srgbClr val="F3F3F3"/>
                </a:solidFill>
              </a:defRPr>
            </a:lvl4pPr>
            <a:lvl5pPr lvl="4" rtl="0">
              <a:buNone/>
              <a:defRPr sz="900">
                <a:solidFill>
                  <a:srgbClr val="F3F3F3"/>
                </a:solidFill>
              </a:defRPr>
            </a:lvl5pPr>
            <a:lvl6pPr lvl="5" rtl="0">
              <a:buNone/>
              <a:defRPr sz="900">
                <a:solidFill>
                  <a:srgbClr val="F3F3F3"/>
                </a:solidFill>
              </a:defRPr>
            </a:lvl6pPr>
            <a:lvl7pPr lvl="6" rtl="0">
              <a:buNone/>
              <a:defRPr sz="900">
                <a:solidFill>
                  <a:srgbClr val="F3F3F3"/>
                </a:solidFill>
              </a:defRPr>
            </a:lvl7pPr>
            <a:lvl8pPr lvl="7" rtl="0">
              <a:buNone/>
              <a:defRPr sz="900">
                <a:solidFill>
                  <a:srgbClr val="F3F3F3"/>
                </a:solidFill>
              </a:defRPr>
            </a:lvl8pPr>
            <a:lvl9pPr lvl="8" rtl="0">
              <a:buNone/>
              <a:defRPr sz="900">
                <a:solidFill>
                  <a:srgbClr val="F3F3F3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21" name="Google Shape;21;p4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2" name="Google Shape;22;p4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23" name="Google Shape;23;p4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 txBox="1"/>
          <p:nvPr/>
        </p:nvSpPr>
        <p:spPr>
          <a:xfrm>
            <a:off x="2494142" y="4685183"/>
            <a:ext cx="4155716" cy="223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- UI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Google Shape;38;p6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40" name="Google Shape;40;p6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41" name="Google Shape;41;p6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6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6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34300" y="4736375"/>
            <a:ext cx="3798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FFFFF"/>
                </a:solidFill>
              </a:defRPr>
            </a:lvl1pPr>
            <a:lvl2pPr lvl="1" rtl="0">
              <a:buNone/>
              <a:defRPr sz="900">
                <a:solidFill>
                  <a:srgbClr val="FFFFFF"/>
                </a:solidFill>
              </a:defRPr>
            </a:lvl2pPr>
            <a:lvl3pPr lvl="2" rtl="0">
              <a:buNone/>
              <a:defRPr sz="900">
                <a:solidFill>
                  <a:srgbClr val="FFFFFF"/>
                </a:solidFill>
              </a:defRPr>
            </a:lvl3pPr>
            <a:lvl4pPr lvl="3" rtl="0">
              <a:buNone/>
              <a:defRPr sz="900">
                <a:solidFill>
                  <a:srgbClr val="FFFFFF"/>
                </a:solidFill>
              </a:defRPr>
            </a:lvl4pPr>
            <a:lvl5pPr lvl="4" rtl="0">
              <a:buNone/>
              <a:defRPr sz="900">
                <a:solidFill>
                  <a:srgbClr val="FFFFFF"/>
                </a:solidFill>
              </a:defRPr>
            </a:lvl5pPr>
            <a:lvl6pPr lvl="5" rtl="0">
              <a:buNone/>
              <a:defRPr sz="900">
                <a:solidFill>
                  <a:srgbClr val="FFFFFF"/>
                </a:solidFill>
              </a:defRPr>
            </a:lvl6pPr>
            <a:lvl7pPr lvl="6" rtl="0">
              <a:buNone/>
              <a:defRPr sz="900">
                <a:solidFill>
                  <a:srgbClr val="FFFFFF"/>
                </a:solidFill>
              </a:defRPr>
            </a:lvl7pPr>
            <a:lvl8pPr lvl="7" rtl="0">
              <a:buNone/>
              <a:defRPr sz="900">
                <a:solidFill>
                  <a:srgbClr val="FFFFFF"/>
                </a:solidFill>
              </a:defRPr>
            </a:lvl8pPr>
            <a:lvl9pPr lvl="8" rtl="0">
              <a:buNone/>
              <a:defRPr sz="900"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5" name="Google Shape;45;p6"/>
          <p:cNvSpPr txBox="1"/>
          <p:nvPr/>
        </p:nvSpPr>
        <p:spPr>
          <a:xfrm>
            <a:off x="2542781" y="4685183"/>
            <a:ext cx="4058439" cy="244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- UI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000">
                <a:solidFill>
                  <a:schemeClr val="dk2"/>
                </a:solidFill>
              </a:defRPr>
            </a:lvl1pPr>
            <a:lvl2pPr lvl="1" algn="ctr">
              <a:buNone/>
              <a:defRPr sz="1000">
                <a:solidFill>
                  <a:schemeClr val="dk2"/>
                </a:solidFill>
              </a:defRPr>
            </a:lvl2pPr>
            <a:lvl3pPr lvl="2" algn="ctr">
              <a:buNone/>
              <a:defRPr sz="1000">
                <a:solidFill>
                  <a:schemeClr val="dk2"/>
                </a:solidFill>
              </a:defRPr>
            </a:lvl3pPr>
            <a:lvl4pPr lvl="3" algn="ctr">
              <a:buNone/>
              <a:defRPr sz="1000">
                <a:solidFill>
                  <a:schemeClr val="dk2"/>
                </a:solidFill>
              </a:defRPr>
            </a:lvl4pPr>
            <a:lvl5pPr lvl="4" algn="ctr">
              <a:buNone/>
              <a:defRPr sz="1000">
                <a:solidFill>
                  <a:schemeClr val="dk2"/>
                </a:solidFill>
              </a:defRPr>
            </a:lvl5pPr>
            <a:lvl6pPr lvl="5" algn="ctr">
              <a:buNone/>
              <a:defRPr sz="1000">
                <a:solidFill>
                  <a:schemeClr val="dk2"/>
                </a:solidFill>
              </a:defRPr>
            </a:lvl6pPr>
            <a:lvl7pPr lvl="6" algn="ctr">
              <a:buNone/>
              <a:defRPr sz="1000">
                <a:solidFill>
                  <a:schemeClr val="dk2"/>
                </a:solidFill>
              </a:defRPr>
            </a:lvl7pPr>
            <a:lvl8pPr lvl="7" algn="ctr">
              <a:buNone/>
              <a:defRPr sz="1000">
                <a:solidFill>
                  <a:schemeClr val="dk2"/>
                </a:solidFill>
              </a:defRPr>
            </a:lvl8pPr>
            <a:lvl9pPr lvl="8" algn="ct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bit.ly/pymooc-id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1D4111F0-0DAF-4225-9BE0-09EFB0B7F7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73" y="-118290"/>
            <a:ext cx="9151146" cy="6105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5108E08-A584-4DE4-B5BF-19E4728F4416}"/>
              </a:ext>
            </a:extLst>
          </p:cNvPr>
          <p:cNvSpPr/>
          <p:nvPr/>
        </p:nvSpPr>
        <p:spPr>
          <a:xfrm>
            <a:off x="-1191" y="2233101"/>
            <a:ext cx="9144000" cy="1092142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3940A12-EA75-4580-BA45-CD4E1CC661D8}"/>
              </a:ext>
            </a:extLst>
          </p:cNvPr>
          <p:cNvSpPr txBox="1">
            <a:spLocks/>
          </p:cNvSpPr>
          <p:nvPr/>
        </p:nvSpPr>
        <p:spPr>
          <a:xfrm>
            <a:off x="1143000" y="2464456"/>
            <a:ext cx="6858000" cy="522246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3200" b="0">
                <a:solidFill>
                  <a:schemeClr val="bg1"/>
                </a:solidFill>
                <a:latin typeface="Abadi" panose="020B0604020104020204" pitchFamily="34" charset="0"/>
              </a:rPr>
              <a:t>Exception Handling in Python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DD015F-8965-4522-97F1-0B572C8D455D}"/>
              </a:ext>
            </a:extLst>
          </p:cNvPr>
          <p:cNvSpPr/>
          <p:nvPr/>
        </p:nvSpPr>
        <p:spPr>
          <a:xfrm>
            <a:off x="-3573" y="2970949"/>
            <a:ext cx="9144000" cy="354293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43CC01D8-7984-4599-81E6-DC9A0B22F6FD}"/>
              </a:ext>
            </a:extLst>
          </p:cNvPr>
          <p:cNvSpPr txBox="1">
            <a:spLocks/>
          </p:cNvSpPr>
          <p:nvPr/>
        </p:nvSpPr>
        <p:spPr>
          <a:xfrm>
            <a:off x="1143000" y="2237609"/>
            <a:ext cx="6858000" cy="35429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800">
                <a:solidFill>
                  <a:schemeClr val="bg1"/>
                </a:solidFill>
                <a:latin typeface="Abadi" panose="020B0604020104020204" pitchFamily="34" charset="0"/>
              </a:rPr>
              <a:t>CSGE601020 | Dasar-Dasar Pemrograman 1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A767A0B7-C003-4640-86A0-B551D5AC9C6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7" y="898"/>
            <a:ext cx="1910095" cy="827888"/>
          </a:xfrm>
          <a:prstGeom prst="rect">
            <a:avLst/>
          </a:prstGeom>
          <a:ln>
            <a:noFill/>
          </a:ln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095B7EAD-0F6B-44D4-BD5E-9CBCC34659D8}"/>
              </a:ext>
            </a:extLst>
          </p:cNvPr>
          <p:cNvSpPr txBox="1">
            <a:spLocks/>
          </p:cNvSpPr>
          <p:nvPr/>
        </p:nvSpPr>
        <p:spPr>
          <a:xfrm>
            <a:off x="1143000" y="2977115"/>
            <a:ext cx="6858000" cy="73267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D" sz="1800" b="1">
                <a:solidFill>
                  <a:schemeClr val="tx1">
                    <a:lumMod val="75000"/>
                    <a:lumOff val="25000"/>
                  </a:schemeClr>
                </a:solidFill>
              </a:rPr>
              <a:t>Fariz Darari</a:t>
            </a:r>
            <a:endParaRPr lang="en-ID" sz="1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27EB00-F486-482C-8BEC-CA477BD552E3}"/>
              </a:ext>
            </a:extLst>
          </p:cNvPr>
          <p:cNvSpPr txBox="1"/>
          <p:nvPr/>
        </p:nvSpPr>
        <p:spPr>
          <a:xfrm>
            <a:off x="1007961" y="4510216"/>
            <a:ext cx="6365845" cy="52322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rtlCol="0">
            <a:spAutoFit/>
          </a:bodyPr>
          <a:lstStyle/>
          <a:p>
            <a:pPr algn="r"/>
            <a:r>
              <a:rPr lang="en-ID" b="1">
                <a:solidFill>
                  <a:srgbClr val="566579"/>
                </a:solidFill>
                <a:latin typeface="Abadi" panose="020B0604020104020204" pitchFamily="34" charset="0"/>
              </a:rPr>
              <a:t>A video lecture using this slideset is available (+ other cool Python lesson videos):</a:t>
            </a:r>
          </a:p>
          <a:p>
            <a:pPr algn="r"/>
            <a:r>
              <a:rPr lang="en-US" b="1">
                <a:solidFill>
                  <a:schemeClr val="tx1"/>
                </a:solidFill>
                <a:latin typeface="Abadi" panose="020B06040201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https://bit.ly/pymooc-id</a:t>
            </a:r>
            <a:endParaRPr lang="en-US" b="1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16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272"/>
    </mc:Choice>
    <mc:Fallback xmlns="">
      <p:transition spd="slow" advTm="12272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Handling zero divisions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10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30"/>
            <a:ext cx="8520599" cy="20867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n1 = int(input("Enter first number: "))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n2 = int(input("Enter second number: "))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try: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print(n1/n2)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except ZeroDivisionError: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print("Cannot divide by 0")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F2EE88-84E3-4EB4-A24D-3DFEE28B6C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00" y="3129697"/>
            <a:ext cx="4401164" cy="1047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850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455"/>
    </mc:Choice>
    <mc:Fallback xmlns="">
      <p:transition spd="slow" advTm="73455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Handling zero divisions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11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30"/>
            <a:ext cx="8520599" cy="20867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n1 = int(input("Enter first number: "))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n2 = int(input("Enter second number: "))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try: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print(n1/n2)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except ZeroDivisionError: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print("Cannot divide by 0")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298F85-2348-4D30-B501-58503F3C159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733"/>
          <a:stretch/>
        </p:blipFill>
        <p:spPr>
          <a:xfrm>
            <a:off x="434300" y="3188326"/>
            <a:ext cx="4277322" cy="102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5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951"/>
    </mc:Choice>
    <mc:Fallback xmlns="">
      <p:transition spd="slow" advTm="4295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52"/>
          <p:cNvSpPr txBox="1"/>
          <p:nvPr/>
        </p:nvSpPr>
        <p:spPr>
          <a:xfrm>
            <a:off x="1512711" y="4174776"/>
            <a:ext cx="6118578" cy="6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350" b="1">
                <a:solidFill>
                  <a:srgbClr val="566579"/>
                </a:solidFill>
                <a:latin typeface="Abadi" panose="020B0604020104020204" pitchFamily="34" charset="0"/>
                <a:ea typeface="Trebuchet MS"/>
                <a:cs typeface="Trebuchet MS"/>
                <a:sym typeface="Trebuchet MS"/>
              </a:rPr>
              <a:t>Thank you!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97A6044-2A66-4C95-AD51-56BE702580EA}"/>
              </a:ext>
            </a:extLst>
          </p:cNvPr>
          <p:cNvGrpSpPr/>
          <p:nvPr/>
        </p:nvGrpSpPr>
        <p:grpSpPr>
          <a:xfrm>
            <a:off x="3742050" y="291313"/>
            <a:ext cx="1659900" cy="1659900"/>
            <a:chOff x="3742050" y="1094500"/>
            <a:chExt cx="1659900" cy="1659900"/>
          </a:xfrm>
        </p:grpSpPr>
        <p:sp>
          <p:nvSpPr>
            <p:cNvPr id="890" name="Google Shape;890;p52"/>
            <p:cNvSpPr/>
            <p:nvPr/>
          </p:nvSpPr>
          <p:spPr>
            <a:xfrm>
              <a:off x="3742050" y="1094500"/>
              <a:ext cx="1659900" cy="1659900"/>
            </a:xfrm>
            <a:prstGeom prst="ellipse">
              <a:avLst/>
            </a:prstGeom>
            <a:noFill/>
            <a:ln w="9525" cap="flat" cmpd="sng">
              <a:solidFill>
                <a:schemeClr val="bg1">
                  <a:lumMod val="9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7170" name="Picture 2" descr="logo, python icon">
              <a:extLst>
                <a:ext uri="{FF2B5EF4-FFF2-40B4-BE49-F238E27FC236}">
                  <a16:creationId xmlns:a16="http://schemas.microsoft.com/office/drawing/2014/main" id="{213FB561-EB10-444D-8568-100790B9D2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3173" y="1294097"/>
              <a:ext cx="1277654" cy="12776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Google Shape;252;p33">
            <a:extLst>
              <a:ext uri="{FF2B5EF4-FFF2-40B4-BE49-F238E27FC236}">
                <a16:creationId xmlns:a16="http://schemas.microsoft.com/office/drawing/2014/main" id="{8642F49A-BC5F-482C-97F3-B391FE64EEDC}"/>
              </a:ext>
            </a:extLst>
          </p:cNvPr>
          <p:cNvSpPr txBox="1"/>
          <p:nvPr/>
        </p:nvSpPr>
        <p:spPr>
          <a:xfrm>
            <a:off x="2400000" y="2200238"/>
            <a:ext cx="4344000" cy="18643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try: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life()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exception SomeProblemsInLife: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self_reflect()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take_actions()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279"/>
    </mc:Choice>
    <mc:Fallback xmlns="">
      <p:transition spd="slow" advTm="2927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Try executing this code (without first making hello.txt)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2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30"/>
            <a:ext cx="8520599" cy="1465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filename = "hello.txt"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my_file = open(filename)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print(my_file.read())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my_file.close()</a:t>
            </a:r>
          </a:p>
        </p:txBody>
      </p:sp>
    </p:spTree>
    <p:extLst>
      <p:ext uri="{BB962C8B-B14F-4D97-AF65-F5344CB8AC3E}">
        <p14:creationId xmlns:p14="http://schemas.microsoft.com/office/powerpoint/2010/main" val="38114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516"/>
    </mc:Choice>
    <mc:Fallback xmlns="">
      <p:transition spd="slow" advTm="21516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Try executing this code (without first making hello.txt)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3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30"/>
            <a:ext cx="8520599" cy="1465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filename = "hello.txt"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my_file = open(filename)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print(my_file.read())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my_file.close()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70BF8F-1C36-482D-AEA8-777B2F3033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700" y="2616949"/>
            <a:ext cx="8520600" cy="896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501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245"/>
    </mc:Choice>
    <mc:Fallback xmlns="">
      <p:transition spd="slow" advTm="44245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Exceptions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4</a:t>
            </a:fld>
            <a:endParaRPr lang="en-GB"/>
          </a:p>
        </p:txBody>
      </p:sp>
      <p:sp>
        <p:nvSpPr>
          <p:cNvPr id="4" name="Google Shape;252;p33">
            <a:extLst>
              <a:ext uri="{FF2B5EF4-FFF2-40B4-BE49-F238E27FC236}">
                <a16:creationId xmlns:a16="http://schemas.microsoft.com/office/drawing/2014/main" id="{C31D2FB3-ABB3-4987-AF8C-3C0747D783A5}"/>
              </a:ext>
            </a:extLst>
          </p:cNvPr>
          <p:cNvSpPr txBox="1"/>
          <p:nvPr/>
        </p:nvSpPr>
        <p:spPr>
          <a:xfrm>
            <a:off x="400995" y="2599872"/>
            <a:ext cx="8520599" cy="41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Errors do happen, to even the best programmers</a:t>
            </a:r>
          </a:p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Programmers usually refer to runtime errors as </a:t>
            </a:r>
            <a:r>
              <a:rPr lang="en-ID" sz="2000">
                <a:solidFill>
                  <a:schemeClr val="bg1"/>
                </a:solidFill>
                <a:highlight>
                  <a:srgbClr val="808080"/>
                </a:highlight>
                <a:latin typeface="Abadi" panose="020B0604020104020204" pitchFamily="34" charset="0"/>
              </a:rPr>
              <a:t>exceptions</a:t>
            </a:r>
          </a:p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Example exceptions: FileNotFoundError, ZeroDivisionError, ValueError</a:t>
            </a:r>
          </a:p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To create a robust program, we must handle such exceptions!</a:t>
            </a:r>
          </a:p>
        </p:txBody>
      </p:sp>
      <p:pic>
        <p:nvPicPr>
          <p:cNvPr id="2050" name="Picture 2" descr="Caution, exclamation, danger, attention, alert, warning, error icon">
            <a:extLst>
              <a:ext uri="{FF2B5EF4-FFF2-40B4-BE49-F238E27FC236}">
                <a16:creationId xmlns:a16="http://schemas.microsoft.com/office/drawing/2014/main" id="{326819C1-6175-4751-9740-412F30930E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371" y="1134837"/>
            <a:ext cx="1277258" cy="1277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7109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814"/>
    </mc:Choice>
    <mc:Fallback xmlns="">
      <p:transition spd="slow" advTm="64814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Try executing this code (without first making hello.txt)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5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30"/>
            <a:ext cx="8520599" cy="25109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filename = "hello.txt"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try: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my_file = open(filename)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print(my_file.read())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my_file.close()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except FileNotFoundError: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print("Cannot find the file :(")</a:t>
            </a:r>
          </a:p>
        </p:txBody>
      </p:sp>
    </p:spTree>
    <p:extLst>
      <p:ext uri="{BB962C8B-B14F-4D97-AF65-F5344CB8AC3E}">
        <p14:creationId xmlns:p14="http://schemas.microsoft.com/office/powerpoint/2010/main" val="983834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3565"/>
    </mc:Choice>
    <mc:Fallback xmlns="">
      <p:transition spd="slow" advTm="83565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Try executing this code (without first making hello.txt)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6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30"/>
            <a:ext cx="8520599" cy="25109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filename = "hello.txt"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try: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my_file = open(filename)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print(my_file.read())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my_file.close()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except FileNotFoundError: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print("Cannot find the file :(")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B67702-5B57-4EFC-B5F5-C8E365B96B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512" y="3465480"/>
            <a:ext cx="4477375" cy="447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954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782"/>
    </mc:Choice>
    <mc:Fallback xmlns="">
      <p:transition spd="slow" advTm="20782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Try executing this code (without first making hello.txt)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7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26561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filename = "hello.txt"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try: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my_file = open(filename)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print(my_file.read())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my_file.close()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except FileNotFoundError: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print("Cannot find the file :(")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print("And life goes on")</a:t>
            </a:r>
          </a:p>
        </p:txBody>
      </p:sp>
    </p:spTree>
    <p:extLst>
      <p:ext uri="{BB962C8B-B14F-4D97-AF65-F5344CB8AC3E}">
        <p14:creationId xmlns:p14="http://schemas.microsoft.com/office/powerpoint/2010/main" val="239657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998"/>
    </mc:Choice>
    <mc:Fallback xmlns="">
      <p:transition spd="slow" advTm="58998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Try executing this code (without first making hello.txt)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8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26561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filename = "hello.txt"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try: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my_file = open(filename)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print(my_file.read())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my_file.close()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except FileNotFoundError: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print("Cannot find the file :(")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print("And life goes on")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257F60-0353-4303-81FA-F82716C1DCF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132"/>
          <a:stretch/>
        </p:blipFill>
        <p:spPr>
          <a:xfrm>
            <a:off x="434300" y="3589020"/>
            <a:ext cx="4505954" cy="715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51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830"/>
    </mc:Choice>
    <mc:Fallback xmlns="">
      <p:transition spd="slow" advTm="1383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Try executing this code (</a:t>
            </a:r>
            <a:r>
              <a:rPr lang="en-ID">
                <a:highlight>
                  <a:srgbClr val="00FF00"/>
                </a:highlight>
                <a:latin typeface="Abadi" panose="020B0604020104020204" pitchFamily="34" charset="0"/>
              </a:rPr>
              <a:t>with</a:t>
            </a:r>
            <a:r>
              <a:rPr lang="en-ID">
                <a:latin typeface="Abadi" panose="020B0604020104020204" pitchFamily="34" charset="0"/>
              </a:rPr>
              <a:t> first making hello.txt)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9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26561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filename = "hello.txt"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try: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my_file = open(filename)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print(my_file.read())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my_file.close()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except FileNotFoundError: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print("Cannot find the file :(")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print("And life goes on")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5A25BA6-273C-438F-A35C-846C158561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6455" y="880444"/>
            <a:ext cx="2305712" cy="96071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0A4583D-AD6C-46D5-A0D6-5D310FF886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300" y="3660471"/>
            <a:ext cx="3219899" cy="695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508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177"/>
    </mc:Choice>
    <mc:Fallback xmlns="">
      <p:transition spd="slow" advTm="54177"/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4457</TotalTime>
  <Words>665</Words>
  <Application>Microsoft Office PowerPoint</Application>
  <PresentationFormat>On-screen Show (16:9)</PresentationFormat>
  <Paragraphs>99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Abadi</vt:lpstr>
      <vt:lpstr>Arial</vt:lpstr>
      <vt:lpstr>Consolas</vt:lpstr>
      <vt:lpstr>Trebuchet MS</vt:lpstr>
      <vt:lpstr>Simple Light</vt:lpstr>
      <vt:lpstr>PowerPoint Presentation</vt:lpstr>
      <vt:lpstr>Try executing this code (without first making hello.txt)</vt:lpstr>
      <vt:lpstr>Try executing this code (without first making hello.txt)</vt:lpstr>
      <vt:lpstr>Exceptions</vt:lpstr>
      <vt:lpstr>Try executing this code (without first making hello.txt)</vt:lpstr>
      <vt:lpstr>Try executing this code (without first making hello.txt)</vt:lpstr>
      <vt:lpstr>Try executing this code (without first making hello.txt)</vt:lpstr>
      <vt:lpstr>Try executing this code (without first making hello.txt)</vt:lpstr>
      <vt:lpstr>Try executing this code (with first making hello.txt)</vt:lpstr>
      <vt:lpstr>Handling zero divisions</vt:lpstr>
      <vt:lpstr>Handling zero divisions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Fariz</dc:creator>
  <cp:lastModifiedBy>Fariz Darari</cp:lastModifiedBy>
  <cp:revision>632</cp:revision>
  <dcterms:modified xsi:type="dcterms:W3CDTF">2020-10-25T17:41:54Z</dcterms:modified>
</cp:coreProperties>
</file>