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61" r:id="rId1"/>
  </p:sldMasterIdLst>
  <p:notesMasterIdLst>
    <p:notesMasterId r:id="rId15"/>
  </p:notesMasterIdLst>
  <p:handoutMasterIdLst>
    <p:handoutMasterId r:id="rId16"/>
  </p:handoutMasterIdLst>
  <p:sldIdLst>
    <p:sldId id="368" r:id="rId2"/>
    <p:sldId id="411" r:id="rId3"/>
    <p:sldId id="412" r:id="rId4"/>
    <p:sldId id="413" r:id="rId5"/>
    <p:sldId id="415" r:id="rId6"/>
    <p:sldId id="416" r:id="rId7"/>
    <p:sldId id="414" r:id="rId8"/>
    <p:sldId id="418" r:id="rId9"/>
    <p:sldId id="419" r:id="rId10"/>
    <p:sldId id="420" r:id="rId11"/>
    <p:sldId id="421" r:id="rId12"/>
    <p:sldId id="410" r:id="rId13"/>
    <p:sldId id="409" r:id="rId14"/>
  </p:sldIdLst>
  <p:sldSz cx="9144000" cy="6858000" type="screen4x3"/>
  <p:notesSz cx="6856413" cy="97504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  <a:srgbClr val="EE3900"/>
    <a:srgbClr val="CCECFF"/>
    <a:srgbClr val="FADC90"/>
    <a:srgbClr val="FFCCFF"/>
    <a:srgbClr val="D4F785"/>
    <a:srgbClr val="FFFF99"/>
    <a:srgbClr val="C3B5C2"/>
    <a:srgbClr val="CCFF99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780" autoAdjust="0"/>
    <p:restoredTop sz="93881" autoAdjust="0"/>
  </p:normalViewPr>
  <p:slideViewPr>
    <p:cSldViewPr>
      <p:cViewPr>
        <p:scale>
          <a:sx n="50" d="100"/>
          <a:sy n="50" d="100"/>
        </p:scale>
        <p:origin x="-474" y="-2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862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61" tIns="45180" rIns="90361" bIns="45180" numCol="1" anchor="t" anchorCtr="0" compatLnSpc="1">
            <a:prstTxWarp prst="textNoShape">
              <a:avLst/>
            </a:prstTxWarp>
          </a:bodyPr>
          <a:lstStyle>
            <a:lvl1pPr defTabSz="903288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7788" y="0"/>
            <a:ext cx="296862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61" tIns="45180" rIns="90361" bIns="45180" numCol="1" anchor="t" anchorCtr="0" compatLnSpc="1">
            <a:prstTxWarp prst="textNoShape">
              <a:avLst/>
            </a:prstTxWarp>
          </a:bodyPr>
          <a:lstStyle>
            <a:lvl1pPr algn="r" defTabSz="903288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1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61475"/>
            <a:ext cx="296862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61" tIns="45180" rIns="90361" bIns="45180" numCol="1" anchor="b" anchorCtr="0" compatLnSpc="1">
            <a:prstTxWarp prst="textNoShape">
              <a:avLst/>
            </a:prstTxWarp>
          </a:bodyPr>
          <a:lstStyle>
            <a:lvl1pPr defTabSz="903288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1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7788" y="9261475"/>
            <a:ext cx="296862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61" tIns="45180" rIns="90361" bIns="45180" numCol="1" anchor="b" anchorCtr="0" compatLnSpc="1">
            <a:prstTxWarp prst="textNoShape">
              <a:avLst/>
            </a:prstTxWarp>
          </a:bodyPr>
          <a:lstStyle>
            <a:lvl1pPr algn="r" defTabSz="903288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B1284C91-C791-4E2F-9B9C-3A865FDDE8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1966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862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61" tIns="45180" rIns="90361" bIns="45180" numCol="1" anchor="t" anchorCtr="0" compatLnSpc="1">
            <a:prstTxWarp prst="textNoShape">
              <a:avLst/>
            </a:prstTxWarp>
          </a:bodyPr>
          <a:lstStyle>
            <a:lvl1pPr defTabSz="9032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021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61" tIns="45180" rIns="90361" bIns="45180" numCol="1" anchor="t" anchorCtr="0" compatLnSpc="1">
            <a:prstTxWarp prst="textNoShape">
              <a:avLst/>
            </a:prstTxWarp>
          </a:bodyPr>
          <a:lstStyle>
            <a:lvl1pPr algn="r" defTabSz="9032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31838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4213" y="4630738"/>
            <a:ext cx="5487987" cy="438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61" tIns="45180" rIns="90361" bIns="451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73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59888"/>
            <a:ext cx="296862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61" tIns="45180" rIns="90361" bIns="45180" numCol="1" anchor="b" anchorCtr="0" compatLnSpc="1">
            <a:prstTxWarp prst="textNoShape">
              <a:avLst/>
            </a:prstTxWarp>
          </a:bodyPr>
          <a:lstStyle>
            <a:lvl1pPr defTabSz="9032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259888"/>
            <a:ext cx="297021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61" tIns="45180" rIns="90361" bIns="45180" numCol="1" anchor="b" anchorCtr="0" compatLnSpc="1">
            <a:prstTxWarp prst="textNoShape">
              <a:avLst/>
            </a:prstTxWarp>
          </a:bodyPr>
          <a:lstStyle>
            <a:lvl1pPr algn="r" defTabSz="903288">
              <a:defRPr sz="1200"/>
            </a:lvl1pPr>
          </a:lstStyle>
          <a:p>
            <a:pPr>
              <a:defRPr/>
            </a:pPr>
            <a:fld id="{97B2CC6C-3939-4F80-B79A-83F71D4847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9303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 userDrawn="1"/>
        </p:nvSpPr>
        <p:spPr bwMode="hidden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id-ID" sz="2400">
              <a:latin typeface="Calibri" panose="020F0502020204030204" pitchFamily="34" charset="0"/>
            </a:endParaRPr>
          </a:p>
        </p:txBody>
      </p:sp>
      <p:pic>
        <p:nvPicPr>
          <p:cNvPr id="4" name="Picture 7" descr="UI Consulting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lum bright="60000" contrast="-54000"/>
          </a:blip>
          <a:srcRect t="20062" r="32274"/>
          <a:stretch>
            <a:fillRect/>
          </a:stretch>
        </p:blipFill>
        <p:spPr bwMode="auto">
          <a:xfrm>
            <a:off x="4797425" y="38100"/>
            <a:ext cx="4354513" cy="5119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0" descr="UI Consulting2"/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lum bright="60000" contrast="-54000"/>
          </a:blip>
          <a:srcRect t="20062" r="32274"/>
          <a:stretch>
            <a:fillRect/>
          </a:stretch>
        </p:blipFill>
        <p:spPr bwMode="auto">
          <a:xfrm>
            <a:off x="4797425" y="38100"/>
            <a:ext cx="4354513" cy="5119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Akuntansi Keuangan 2 - Departemen Akuntansi FEUI</a:t>
            </a:r>
            <a:endParaRPr lang="en-US"/>
          </a:p>
        </p:txBody>
      </p:sp>
      <p:sp>
        <p:nvSpPr>
          <p:cNvPr id="11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913F99-D854-4044-9D81-4B1BDDC8A5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26" name="Picture 2" descr="C:\Users\siina\Desktop\UI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060848"/>
            <a:ext cx="1463040" cy="1298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35551" y="2060848"/>
            <a:ext cx="7008449" cy="1298448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13" name="Title 1"/>
          <p:cNvSpPr txBox="1">
            <a:spLocks/>
          </p:cNvSpPr>
          <p:nvPr userDrawn="1"/>
        </p:nvSpPr>
        <p:spPr bwMode="auto">
          <a:xfrm>
            <a:off x="2135551" y="4221088"/>
            <a:ext cx="7008450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ZapfHumnst BT" pitchFamily="34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ZapfHumnst BT" pitchFamily="34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ZapfHumnst BT" pitchFamily="34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ZapfHumnst BT" pitchFamily="34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ZapfHumnst BT" pitchFamily="34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ZapfHumnst BT" pitchFamily="34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ZapfHumnst BT" pitchFamily="34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ZapfHumnst BT" pitchFamily="34" charset="0"/>
                <a:cs typeface="Arial" charset="0"/>
              </a:defRPr>
            </a:lvl9pPr>
          </a:lstStyle>
          <a:p>
            <a:r>
              <a:rPr lang="id-ID" sz="1800" kern="0" dirty="0" smtClean="0">
                <a:latin typeface="Calibri" panose="020F0502020204030204" pitchFamily="34" charset="0"/>
              </a:rPr>
              <a:t>Slide OCW Universitas Indonesia</a:t>
            </a:r>
          </a:p>
          <a:p>
            <a:r>
              <a:rPr lang="id-ID" sz="1800" kern="0" dirty="0" smtClean="0">
                <a:latin typeface="Calibri" panose="020F0502020204030204" pitchFamily="34" charset="0"/>
              </a:rPr>
              <a:t>Oleh : Dwi Martani</a:t>
            </a:r>
          </a:p>
          <a:p>
            <a:r>
              <a:rPr lang="id-ID" sz="1800" kern="0" dirty="0" smtClean="0">
                <a:latin typeface="Calibri" panose="020F0502020204030204" pitchFamily="34" charset="0"/>
              </a:rPr>
              <a:t>Departemen Akuntansi</a:t>
            </a:r>
            <a:r>
              <a:rPr lang="id-ID" sz="1800" kern="0" baseline="0" dirty="0" smtClean="0">
                <a:latin typeface="Calibri" panose="020F0502020204030204" pitchFamily="34" charset="0"/>
              </a:rPr>
              <a:t> FEUI</a:t>
            </a:r>
            <a:endParaRPr lang="id-ID" sz="1800" kern="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5630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/>
          <p:cNvSpPr>
            <a:spLocks noChangeArrowheads="1"/>
          </p:cNvSpPr>
          <p:nvPr userDrawn="1"/>
        </p:nvSpPr>
        <p:spPr bwMode="hidden">
          <a:xfrm>
            <a:off x="0" y="38100"/>
            <a:ext cx="9144000" cy="6858000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id-ID" sz="2400">
              <a:latin typeface="Times New Roman" pitchFamily="18" charset="0"/>
            </a:endParaRPr>
          </a:p>
        </p:txBody>
      </p:sp>
      <p:pic>
        <p:nvPicPr>
          <p:cNvPr id="4" name="Picture 7" descr="UI Consulting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lum bright="60000" contrast="-54000"/>
          </a:blip>
          <a:srcRect t="20062" r="32274"/>
          <a:stretch>
            <a:fillRect/>
          </a:stretch>
        </p:blipFill>
        <p:spPr bwMode="auto">
          <a:xfrm>
            <a:off x="4797425" y="38100"/>
            <a:ext cx="4354513" cy="5119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0" descr="UI Consulting2"/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lum bright="60000" contrast="-54000"/>
          </a:blip>
          <a:srcRect t="20062" r="32274"/>
          <a:stretch>
            <a:fillRect/>
          </a:stretch>
        </p:blipFill>
        <p:spPr bwMode="auto">
          <a:xfrm>
            <a:off x="4797425" y="38100"/>
            <a:ext cx="4354513" cy="5119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3518520" y="630932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Akuntansi Keuangan 2 - Departemen Akuntansi FEUI</a:t>
            </a:r>
            <a:endParaRPr lang="en-US"/>
          </a:p>
        </p:txBody>
      </p:sp>
      <p:sp>
        <p:nvSpPr>
          <p:cNvPr id="11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913F99-D854-4044-9D81-4B1BDDC8A5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26" name="Picture 2" descr="C:\Users\siina\Desktop\UI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420888"/>
            <a:ext cx="1463040" cy="1298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/>
          <p:cNvSpPr txBox="1">
            <a:spLocks/>
          </p:cNvSpPr>
          <p:nvPr userDrawn="1"/>
        </p:nvSpPr>
        <p:spPr bwMode="auto">
          <a:xfrm>
            <a:off x="2135551" y="4509120"/>
            <a:ext cx="7008450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ZapfHumnst BT" pitchFamily="34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ZapfHumnst BT" pitchFamily="34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ZapfHumnst BT" pitchFamily="34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ZapfHumnst BT" pitchFamily="34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ZapfHumnst BT" pitchFamily="34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ZapfHumnst BT" pitchFamily="34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ZapfHumnst BT" pitchFamily="34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ZapfHumnst BT" pitchFamily="34" charset="0"/>
                <a:cs typeface="Arial" charset="0"/>
              </a:defRPr>
            </a:lvl9pPr>
          </a:lstStyle>
          <a:p>
            <a:r>
              <a:rPr lang="id-ID" sz="1600" kern="0" dirty="0" smtClean="0">
                <a:latin typeface="Calibri" panose="020F0502020204030204" pitchFamily="34" charset="0"/>
              </a:rPr>
              <a:t>Slide OCW Universitas Indonesia</a:t>
            </a:r>
          </a:p>
          <a:p>
            <a:r>
              <a:rPr lang="id-ID" sz="1600" kern="0" dirty="0" smtClean="0">
                <a:latin typeface="Calibri" panose="020F0502020204030204" pitchFamily="34" charset="0"/>
              </a:rPr>
              <a:t>Oleh : Dwi Martani</a:t>
            </a:r>
          </a:p>
          <a:p>
            <a:r>
              <a:rPr lang="id-ID" sz="1600" kern="0" dirty="0" smtClean="0">
                <a:latin typeface="Calibri" panose="020F0502020204030204" pitchFamily="34" charset="0"/>
              </a:rPr>
              <a:t>Departemen Akuntansi</a:t>
            </a:r>
            <a:r>
              <a:rPr lang="id-ID" sz="1600" kern="0" baseline="0" dirty="0" smtClean="0">
                <a:latin typeface="Calibri" panose="020F0502020204030204" pitchFamily="34" charset="0"/>
              </a:rPr>
              <a:t> FEUI</a:t>
            </a:r>
            <a:endParaRPr lang="id-ID" sz="1600" kern="0" dirty="0">
              <a:latin typeface="Calibri" panose="020F0502020204030204" pitchFamily="34" charset="0"/>
            </a:endParaRPr>
          </a:p>
        </p:txBody>
      </p:sp>
      <p:sp>
        <p:nvSpPr>
          <p:cNvPr id="15" name="Title 1"/>
          <p:cNvSpPr txBox="1">
            <a:spLocks/>
          </p:cNvSpPr>
          <p:nvPr userDrawn="1"/>
        </p:nvSpPr>
        <p:spPr bwMode="auto">
          <a:xfrm>
            <a:off x="2146608" y="2420888"/>
            <a:ext cx="7008449" cy="1298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ZapfHumnst BT" pitchFamily="34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ZapfHumnst BT" pitchFamily="34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ZapfHumnst BT" pitchFamily="34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ZapfHumnst BT" pitchFamily="34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ZapfHumnst BT" pitchFamily="34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ZapfHumnst BT" pitchFamily="34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ZapfHumnst BT" pitchFamily="34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ZapfHumnst BT" pitchFamily="34" charset="0"/>
                <a:cs typeface="Arial" charset="0"/>
              </a:defRPr>
            </a:lvl9pPr>
          </a:lstStyle>
          <a:p>
            <a:endParaRPr lang="id-ID" kern="0" dirty="0">
              <a:latin typeface="Calibri" panose="020F0502020204030204" pitchFamily="34" charset="0"/>
            </a:endParaRP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2113330" y="2420888"/>
            <a:ext cx="7008449" cy="1298448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id-ID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813" y="390203"/>
            <a:ext cx="7138987" cy="955576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39813"/>
            <a:ext cx="8229600" cy="418147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5888" y="6320408"/>
            <a:ext cx="5624264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400" b="1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r>
              <a:rPr lang="id-ID" smtClean="0"/>
              <a:t>Akuntansi Keuangan 2 - Departemen Akuntansi FEUI</a:t>
            </a:r>
            <a:endParaRPr lang="en-US" dirty="0"/>
          </a:p>
        </p:txBody>
      </p:sp>
      <p:sp>
        <p:nvSpPr>
          <p:cNvPr id="10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14864" y="630932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584A1AE-B314-4D49-B81D-545AB2B5915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18147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8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5888" y="6320408"/>
            <a:ext cx="5624264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400" b="1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r>
              <a:rPr lang="id-ID" smtClean="0"/>
              <a:t>Akuntansi Keuangan 2 - Departemen Akuntansi FEUI</a:t>
            </a:r>
            <a:endParaRPr lang="en-US" dirty="0"/>
          </a:p>
        </p:txBody>
      </p:sp>
      <p:sp>
        <p:nvSpPr>
          <p:cNvPr id="10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14864" y="630932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584A1AE-B314-4D49-B81D-545AB2B5915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393453" y="241176"/>
            <a:ext cx="7138987" cy="955576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18147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5888" y="6320408"/>
            <a:ext cx="5624264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400" b="1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r>
              <a:rPr lang="id-ID" smtClean="0"/>
              <a:t>Akuntansi Keuangan 2 - Departemen Akuntansi FEUI</a:t>
            </a:r>
            <a:endParaRPr lang="en-US" dirty="0"/>
          </a:p>
        </p:txBody>
      </p:sp>
      <p:sp>
        <p:nvSpPr>
          <p:cNvPr id="10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14864" y="630932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584A1AE-B314-4D49-B81D-545AB2B5915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xfrm>
            <a:off x="27856" y="6309320"/>
            <a:ext cx="5624264" cy="4572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Akuntansi Keuangan 2 - Departemen Akuntansi FEUI</a:t>
            </a:r>
            <a:endParaRPr lang="en-US" dirty="0" smtClean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200808-9142-45CF-ACF4-C5C951AAAC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d-ID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5888" y="6320408"/>
            <a:ext cx="5624264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400" b="1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r>
              <a:rPr lang="id-ID" smtClean="0"/>
              <a:t>Akuntansi Keuangan 2 - Departemen Akuntansi FEUI</a:t>
            </a:r>
            <a:endParaRPr lang="en-US" dirty="0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14864" y="630932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584A1AE-B314-4D49-B81D-545AB2B5915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5888" y="6320408"/>
            <a:ext cx="5624264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400" b="1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r>
              <a:rPr lang="id-ID" smtClean="0"/>
              <a:t>Akuntansi Keuangan 2 - Departemen Akuntansi FEUI</a:t>
            </a:r>
            <a:endParaRPr lang="en-US" dirty="0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14864" y="630932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584A1AE-B314-4D49-B81D-545AB2B5915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705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705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Akuntansi Keuangan 2 - Departemen Akuntansi FEUI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DDE701-98B7-46F6-9E38-5701C1615A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dt" sz="half" idx="12"/>
          </p:nvPr>
        </p:nvSpPr>
        <p:spPr>
          <a:xfrm>
            <a:off x="3203848" y="6309320"/>
            <a:ext cx="2736304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10" descr="UI Consulting2"/>
          <p:cNvPicPr>
            <a:picLocks noChangeAspect="1" noChangeArrowheads="1"/>
          </p:cNvPicPr>
          <p:nvPr userDrawn="1"/>
        </p:nvPicPr>
        <p:blipFill>
          <a:blip r:embed="rId11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lum bright="60000" contrast="-54000"/>
          </a:blip>
          <a:srcRect t="20062" r="32274"/>
          <a:stretch>
            <a:fillRect/>
          </a:stretch>
        </p:blipFill>
        <p:spPr bwMode="auto">
          <a:xfrm>
            <a:off x="6022848" y="38100"/>
            <a:ext cx="3129089" cy="3678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1906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5888" y="6320408"/>
            <a:ext cx="5624264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400" b="1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r>
              <a:rPr lang="id-ID" smtClean="0"/>
              <a:t>Akuntansi Keuangan 2 - Departemen Akuntansi FEUI</a:t>
            </a:r>
            <a:endParaRPr lang="en-US" dirty="0"/>
          </a:p>
        </p:txBody>
      </p:sp>
      <p:sp>
        <p:nvSpPr>
          <p:cNvPr id="25190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14864" y="630932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584A1AE-B314-4D49-B81D-545AB2B5915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1547813" y="313184"/>
            <a:ext cx="7138987" cy="955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39813"/>
            <a:ext cx="8229600" cy="418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31" name="Picture 7" descr="UI Consulting2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1620" y="332233"/>
            <a:ext cx="677972" cy="674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1912" name="Line 8"/>
          <p:cNvSpPr>
            <a:spLocks noChangeShapeType="1"/>
          </p:cNvSpPr>
          <p:nvPr/>
        </p:nvSpPr>
        <p:spPr bwMode="auto">
          <a:xfrm flipV="1">
            <a:off x="1116013" y="332233"/>
            <a:ext cx="0" cy="720503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id-ID"/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0" y="6453336"/>
            <a:ext cx="9144000" cy="0"/>
          </a:xfrm>
          <a:prstGeom prst="line">
            <a:avLst/>
          </a:prstGeom>
          <a:ln w="15875" cap="sq" cmpd="thickThin">
            <a:solidFill>
              <a:schemeClr val="bg2">
                <a:lumMod val="75000"/>
              </a:schemeClr>
            </a:solidFill>
            <a:prstDash val="solid"/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36512" y="6381328"/>
            <a:ext cx="9144000" cy="0"/>
          </a:xfrm>
          <a:prstGeom prst="line">
            <a:avLst/>
          </a:prstGeom>
          <a:ln w="28575" cap="sq" cmpd="thickThin">
            <a:solidFill>
              <a:schemeClr val="accent2">
                <a:lumMod val="60000"/>
                <a:lumOff val="40000"/>
              </a:schemeClr>
            </a:solidFill>
            <a:prstDash val="solid"/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0" r:id="rId2"/>
    <p:sldLayoutId id="2147483710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anose="020F0502020204030204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ZapfHumnst BT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ZapfHumnst BT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ZapfHumnst BT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ZapfHumnst BT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ZapfHumnst BT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ZapfHumnst BT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ZapfHumnst BT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ZapfHumnst BT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Calibri" panose="020F0502020204030204" pitchFamily="34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Calibri" panose="020F0502020204030204" pitchFamily="34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Calibri" panose="020F0502020204030204" pitchFamily="34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Calibri" panose="020F0502020204030204" pitchFamily="34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Pertemuan%2014" TargetMode="External"/><Relationship Id="rId3" Type="http://schemas.openxmlformats.org/officeDocument/2006/relationships/hyperlink" Target="Pertemuan%209" TargetMode="External"/><Relationship Id="rId7" Type="http://schemas.openxmlformats.org/officeDocument/2006/relationships/hyperlink" Target="Pertemuan%2013" TargetMode="External"/><Relationship Id="rId2" Type="http://schemas.openxmlformats.org/officeDocument/2006/relationships/hyperlink" Target="Pertemuan%208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Pertemuan%2012" TargetMode="External"/><Relationship Id="rId5" Type="http://schemas.openxmlformats.org/officeDocument/2006/relationships/hyperlink" Target="Pertemuan%2011" TargetMode="External"/><Relationship Id="rId4" Type="http://schemas.openxmlformats.org/officeDocument/2006/relationships/hyperlink" Target="Pertemuan%2010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dwimartani@yahoo.com" TargetMode="External"/><Relationship Id="rId2" Type="http://schemas.openxmlformats.org/officeDocument/2006/relationships/hyperlink" Target="mailto:martani@ui.ac.id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Pertemuan%207" TargetMode="External"/><Relationship Id="rId3" Type="http://schemas.openxmlformats.org/officeDocument/2006/relationships/hyperlink" Target="Pertemuan%202" TargetMode="External"/><Relationship Id="rId7" Type="http://schemas.openxmlformats.org/officeDocument/2006/relationships/hyperlink" Target="Pertemuan%206" TargetMode="External"/><Relationship Id="rId2" Type="http://schemas.openxmlformats.org/officeDocument/2006/relationships/hyperlink" Target="Pertemuan%201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Pertemuan%205" TargetMode="External"/><Relationship Id="rId5" Type="http://schemas.openxmlformats.org/officeDocument/2006/relationships/hyperlink" Target="Pertemuan%204" TargetMode="External"/><Relationship Id="rId4" Type="http://schemas.openxmlformats.org/officeDocument/2006/relationships/hyperlink" Target="Pertemuan%20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5551" y="2420888"/>
            <a:ext cx="7008449" cy="1298448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id-ID" dirty="0" smtClean="0">
                <a:solidFill>
                  <a:schemeClr val="accent5">
                    <a:lumMod val="10000"/>
                  </a:schemeClr>
                </a:solidFill>
              </a:rPr>
              <a:t>AKUNTANSI KEUANGAN 2</a:t>
            </a:r>
            <a:endParaRPr lang="id-ID" dirty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913F99-D854-4044-9D81-4B1BDDC8A53C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32249" y="1800200"/>
            <a:ext cx="6732239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ZapfHumnst BT" pitchFamily="34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ZapfHumnst BT" pitchFamily="34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ZapfHumnst BT" pitchFamily="34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ZapfHumnst BT" pitchFamily="34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ZapfHumnst BT" pitchFamily="34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ZapfHumnst BT" pitchFamily="34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ZapfHumnst BT" pitchFamily="34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ZapfHumnst BT" pitchFamily="34" charset="0"/>
                <a:cs typeface="Arial" charset="0"/>
              </a:defRPr>
            </a:lvl9pPr>
          </a:lstStyle>
          <a:p>
            <a:r>
              <a:rPr lang="id-ID" kern="0" dirty="0" smtClean="0">
                <a:solidFill>
                  <a:schemeClr val="bg2">
                    <a:lumMod val="75000"/>
                  </a:schemeClr>
                </a:solidFill>
                <a:latin typeface="Britannic Bold" panose="020B0903060703020204" pitchFamily="34" charset="0"/>
              </a:rPr>
              <a:t>OCW</a:t>
            </a:r>
            <a:endParaRPr lang="id-ID" kern="0" dirty="0" smtClean="0">
              <a:solidFill>
                <a:schemeClr val="bg2">
                  <a:lumMod val="75000"/>
                </a:schemeClr>
              </a:solidFill>
              <a:latin typeface="Britannic Bold" panose="020B0903060703020204" pitchFamily="34" charset="0"/>
            </a:endParaRP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Materi Pertemuan</a:t>
            </a:r>
            <a:endParaRPr lang="id-ID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id-ID" smtClean="0"/>
              <a:t>Akuntansi Keuangan 2 - Departemen Akuntansi FEUI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1584A1AE-B314-4D49-B81D-545AB2B59157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331640" y="1628800"/>
            <a:ext cx="5544616" cy="397031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lnSpc>
                <a:spcPct val="200000"/>
              </a:lnSpc>
              <a:buFont typeface="+mj-lt"/>
              <a:buAutoNum type="arabicPeriod" startAt="8"/>
            </a:pPr>
            <a:r>
              <a:rPr lang="en-US" dirty="0" smtClean="0">
                <a:hlinkClick r:id="rId2" action="ppaction://hlinkfile"/>
              </a:rPr>
              <a:t>Statement </a:t>
            </a:r>
            <a:r>
              <a:rPr lang="en-US" dirty="0">
                <a:hlinkClick r:id="rId2" action="ppaction://hlinkfile"/>
              </a:rPr>
              <a:t>of Cash Flow</a:t>
            </a:r>
            <a:endParaRPr lang="id-ID" dirty="0"/>
          </a:p>
          <a:p>
            <a:pPr marL="342900" indent="-342900">
              <a:lnSpc>
                <a:spcPct val="200000"/>
              </a:lnSpc>
              <a:buFont typeface="+mj-lt"/>
              <a:buAutoNum type="arabicPeriod" startAt="8"/>
            </a:pPr>
            <a:r>
              <a:rPr lang="en-US" dirty="0">
                <a:hlinkClick r:id="rId3" action="ppaction://hlinkfile"/>
              </a:rPr>
              <a:t>Revenue Recognition</a:t>
            </a:r>
            <a:r>
              <a:rPr lang="id-ID" dirty="0">
                <a:hlinkClick r:id="rId3" action="ppaction://hlinkfile"/>
              </a:rPr>
              <a:t> 1</a:t>
            </a:r>
            <a:endParaRPr lang="id-ID" dirty="0"/>
          </a:p>
          <a:p>
            <a:pPr marL="342900" indent="-342900">
              <a:lnSpc>
                <a:spcPct val="200000"/>
              </a:lnSpc>
              <a:buFont typeface="+mj-lt"/>
              <a:buAutoNum type="arabicPeriod" startAt="8"/>
            </a:pPr>
            <a:r>
              <a:rPr lang="en-US" dirty="0">
                <a:hlinkClick r:id="rId4" action="ppaction://hlinkfile"/>
              </a:rPr>
              <a:t>Revenue Recognition</a:t>
            </a:r>
            <a:r>
              <a:rPr lang="id-ID" dirty="0">
                <a:hlinkClick r:id="rId4" action="ppaction://hlinkfile"/>
              </a:rPr>
              <a:t> 2</a:t>
            </a:r>
            <a:endParaRPr lang="id-ID" dirty="0"/>
          </a:p>
          <a:p>
            <a:pPr marL="342900" indent="-342900">
              <a:lnSpc>
                <a:spcPct val="200000"/>
              </a:lnSpc>
              <a:buFont typeface="+mj-lt"/>
              <a:buAutoNum type="arabicPeriod" startAt="8"/>
            </a:pPr>
            <a:r>
              <a:rPr lang="en-US" dirty="0">
                <a:hlinkClick r:id="rId5" action="ppaction://hlinkfile"/>
              </a:rPr>
              <a:t>Accounting for Leases</a:t>
            </a:r>
            <a:endParaRPr lang="id-ID" dirty="0"/>
          </a:p>
          <a:p>
            <a:pPr marL="342900" indent="-342900">
              <a:lnSpc>
                <a:spcPct val="200000"/>
              </a:lnSpc>
              <a:buFont typeface="+mj-lt"/>
              <a:buAutoNum type="arabicPeriod" startAt="8"/>
            </a:pPr>
            <a:r>
              <a:rPr lang="id-ID" dirty="0">
                <a:hlinkClick r:id="rId6" action="ppaction://hlinkfile"/>
              </a:rPr>
              <a:t>Employee Benefit and Pensions</a:t>
            </a:r>
            <a:endParaRPr lang="id-ID" dirty="0"/>
          </a:p>
          <a:p>
            <a:pPr marL="342900" indent="-342900">
              <a:lnSpc>
                <a:spcPct val="200000"/>
              </a:lnSpc>
              <a:buFont typeface="+mj-lt"/>
              <a:buAutoNum type="arabicPeriod" startAt="8"/>
            </a:pPr>
            <a:r>
              <a:rPr lang="en-US" dirty="0">
                <a:hlinkClick r:id="rId7" action="ppaction://hlinkfile"/>
              </a:rPr>
              <a:t>Accounting for Income Tax</a:t>
            </a:r>
            <a:endParaRPr lang="id-ID" dirty="0"/>
          </a:p>
          <a:p>
            <a:pPr marL="342900" indent="-342900">
              <a:lnSpc>
                <a:spcPct val="200000"/>
              </a:lnSpc>
              <a:buFont typeface="+mj-lt"/>
              <a:buAutoNum type="arabicPeriod" startAt="8"/>
            </a:pPr>
            <a:r>
              <a:rPr lang="en-US" dirty="0">
                <a:hlinkClick r:id="rId8" action="ppaction://hlinkfile"/>
              </a:rPr>
              <a:t>Accounting Changes &amp; Error Analysis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266776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>
          <a:xfrm>
            <a:off x="-36512" y="6536510"/>
            <a:ext cx="8208912" cy="636906"/>
          </a:xfrm>
        </p:spPr>
        <p:txBody>
          <a:bodyPr anchor="t" anchorCtr="0">
            <a:normAutofit/>
          </a:bodyPr>
          <a:lstStyle/>
          <a:p>
            <a:r>
              <a:rPr lang="id-ID" sz="2000" b="1" dirty="0" smtClean="0"/>
              <a:t>Gambar 2. Letak Mata Ajar Akuntansi Keuangan 2 dalam Kurikulum</a:t>
            </a:r>
            <a:endParaRPr lang="en-US" sz="2000" b="1" dirty="0"/>
          </a:p>
        </p:txBody>
      </p:sp>
      <p:sp>
        <p:nvSpPr>
          <p:cNvPr id="7" name="Up Arrow 6"/>
          <p:cNvSpPr/>
          <p:nvPr/>
        </p:nvSpPr>
        <p:spPr>
          <a:xfrm>
            <a:off x="0" y="162228"/>
            <a:ext cx="9036496" cy="5760639"/>
          </a:xfrm>
          <a:prstGeom prst="upArrow">
            <a:avLst>
              <a:gd name="adj1" fmla="val 89600"/>
              <a:gd name="adj2" fmla="val 2408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8" name="Rounded Rectangle 27"/>
          <p:cNvSpPr/>
          <p:nvPr/>
        </p:nvSpPr>
        <p:spPr>
          <a:xfrm>
            <a:off x="540645" y="3262654"/>
            <a:ext cx="7955206" cy="319068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lvl="0" algn="ctr" defTabSz="1422400">
              <a:lnSpc>
                <a:spcPct val="80000"/>
              </a:lnSpc>
              <a:spcAft>
                <a:spcPts val="0"/>
              </a:spcAft>
            </a:pPr>
            <a:endParaRPr lang="id-ID" sz="1200" b="1" dirty="0">
              <a:solidFill>
                <a:schemeClr val="tx1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540645" y="1988840"/>
            <a:ext cx="7955206" cy="120521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lvl="0" algn="ctr" defTabSz="1422400">
              <a:lnSpc>
                <a:spcPct val="80000"/>
              </a:lnSpc>
              <a:spcAft>
                <a:spcPts val="0"/>
              </a:spcAft>
            </a:pPr>
            <a:endParaRPr lang="id-ID" sz="1200" b="1" dirty="0">
              <a:solidFill>
                <a:schemeClr val="tx1"/>
              </a:solidFill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6256037" y="4653141"/>
            <a:ext cx="2008110" cy="648067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lvl="0" algn="ctr" defTabSz="1422400">
              <a:lnSpc>
                <a:spcPct val="80000"/>
              </a:lnSpc>
              <a:spcAft>
                <a:spcPts val="0"/>
              </a:spcAft>
            </a:pPr>
            <a:r>
              <a:rPr lang="id-ID" sz="2000" b="1" dirty="0" smtClean="0">
                <a:solidFill>
                  <a:schemeClr val="tx1"/>
                </a:solidFill>
              </a:rPr>
              <a:t>Akuntansi Sektor Publik</a:t>
            </a:r>
            <a:endParaRPr lang="id-ID" sz="1600" dirty="0" smtClean="0"/>
          </a:p>
        </p:txBody>
      </p:sp>
      <p:sp>
        <p:nvSpPr>
          <p:cNvPr id="32" name="Rounded Rectangle 31"/>
          <p:cNvSpPr/>
          <p:nvPr/>
        </p:nvSpPr>
        <p:spPr>
          <a:xfrm>
            <a:off x="6256037" y="3618972"/>
            <a:ext cx="2008109" cy="746132"/>
          </a:xfrm>
          <a:prstGeom prst="roundRect">
            <a:avLst/>
          </a:prstGeom>
          <a:solidFill>
            <a:srgbClr val="77DB77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lvl="0" algn="ctr" defTabSz="1422400">
              <a:lnSpc>
                <a:spcPct val="80000"/>
              </a:lnSpc>
              <a:spcAft>
                <a:spcPts val="0"/>
              </a:spcAft>
            </a:pPr>
            <a:r>
              <a:rPr lang="id-ID" sz="2000" b="1" dirty="0" smtClean="0">
                <a:solidFill>
                  <a:schemeClr val="tx1"/>
                </a:solidFill>
              </a:rPr>
              <a:t>Akuntansi Pemerintahan</a:t>
            </a:r>
            <a:endParaRPr lang="id-ID" sz="1200" b="1" dirty="0">
              <a:solidFill>
                <a:schemeClr val="tx1"/>
              </a:solidFill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6256037" y="2238462"/>
            <a:ext cx="2008110" cy="804086"/>
          </a:xfrm>
          <a:prstGeom prst="roundRect">
            <a:avLst/>
          </a:prstGeom>
          <a:solidFill>
            <a:srgbClr val="66FF66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lvl="0" algn="ctr" defTabSz="1422400">
              <a:lnSpc>
                <a:spcPct val="80000"/>
              </a:lnSpc>
              <a:spcAft>
                <a:spcPts val="0"/>
              </a:spcAft>
            </a:pPr>
            <a:r>
              <a:rPr lang="id-ID" sz="2000" b="1" dirty="0" smtClean="0">
                <a:solidFill>
                  <a:schemeClr val="tx1"/>
                </a:solidFill>
              </a:rPr>
              <a:t>Seminar Akuntansi </a:t>
            </a:r>
          </a:p>
          <a:p>
            <a:pPr lvl="0" algn="ctr" defTabSz="1422400">
              <a:lnSpc>
                <a:spcPct val="80000"/>
              </a:lnSpc>
              <a:spcAft>
                <a:spcPts val="0"/>
              </a:spcAft>
            </a:pPr>
            <a:r>
              <a:rPr lang="id-ID" sz="2000" b="1" dirty="0" smtClean="0">
                <a:solidFill>
                  <a:schemeClr val="tx1"/>
                </a:solidFill>
              </a:rPr>
              <a:t>Sektor Publik</a:t>
            </a:r>
            <a:endParaRPr lang="id-ID" sz="1600" dirty="0" smtClean="0"/>
          </a:p>
        </p:txBody>
      </p:sp>
      <p:sp>
        <p:nvSpPr>
          <p:cNvPr id="35" name="Rounded Rectangle 34"/>
          <p:cNvSpPr/>
          <p:nvPr/>
        </p:nvSpPr>
        <p:spPr>
          <a:xfrm>
            <a:off x="6130148" y="2084323"/>
            <a:ext cx="2288468" cy="4189341"/>
          </a:xfrm>
          <a:prstGeom prst="round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lvl="0" algn="ctr" defTabSz="1422400">
              <a:lnSpc>
                <a:spcPct val="80000"/>
              </a:lnSpc>
              <a:spcAft>
                <a:spcPts val="0"/>
              </a:spcAft>
            </a:pPr>
            <a:endParaRPr lang="id-ID" sz="1200" b="1" dirty="0">
              <a:solidFill>
                <a:schemeClr val="tx1"/>
              </a:solidFill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1158525" y="2084323"/>
            <a:ext cx="4894388" cy="4297005"/>
          </a:xfrm>
          <a:prstGeom prst="round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lvl="0" algn="ctr" defTabSz="1422400">
              <a:lnSpc>
                <a:spcPct val="80000"/>
              </a:lnSpc>
              <a:spcAft>
                <a:spcPts val="0"/>
              </a:spcAft>
            </a:pPr>
            <a:endParaRPr lang="id-ID" sz="1200" b="1" dirty="0">
              <a:solidFill>
                <a:schemeClr val="tx1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264859" y="5139548"/>
            <a:ext cx="1979011" cy="66571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lvl="0" algn="ctr" defTabSz="1422400">
              <a:lnSpc>
                <a:spcPct val="80000"/>
              </a:lnSpc>
              <a:spcAft>
                <a:spcPts val="0"/>
              </a:spcAft>
            </a:pPr>
            <a:r>
              <a:rPr lang="id-ID" sz="2000" b="1" dirty="0" smtClean="0">
                <a:solidFill>
                  <a:schemeClr val="tx1"/>
                </a:solidFill>
              </a:rPr>
              <a:t>Pengantar Akuntansi 1</a:t>
            </a:r>
            <a:endParaRPr lang="id-ID" sz="1200" b="1" dirty="0">
              <a:solidFill>
                <a:schemeClr val="tx1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1264859" y="4406641"/>
            <a:ext cx="1979011" cy="638291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lvl="0" algn="ctr" defTabSz="1422400">
              <a:lnSpc>
                <a:spcPct val="80000"/>
              </a:lnSpc>
              <a:spcAft>
                <a:spcPts val="0"/>
              </a:spcAft>
            </a:pPr>
            <a:r>
              <a:rPr lang="id-ID" sz="2000" b="1" dirty="0" smtClean="0">
                <a:solidFill>
                  <a:schemeClr val="tx1"/>
                </a:solidFill>
              </a:rPr>
              <a:t>Akuntansi Keuangan 1</a:t>
            </a:r>
            <a:endParaRPr lang="id-ID" sz="1600" dirty="0" smtClean="0"/>
          </a:p>
        </p:txBody>
      </p:sp>
      <p:sp>
        <p:nvSpPr>
          <p:cNvPr id="18" name="24-Point Star 17"/>
          <p:cNvSpPr/>
          <p:nvPr/>
        </p:nvSpPr>
        <p:spPr>
          <a:xfrm>
            <a:off x="3347864" y="5126721"/>
            <a:ext cx="608050" cy="588891"/>
          </a:xfrm>
          <a:prstGeom prst="star24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000" b="1" dirty="0">
                <a:latin typeface="2 Matilda DNA" pitchFamily="2" charset="0"/>
              </a:rPr>
              <a:t>1</a:t>
            </a:r>
          </a:p>
        </p:txBody>
      </p:sp>
      <p:sp>
        <p:nvSpPr>
          <p:cNvPr id="22" name="24-Point Star 21"/>
          <p:cNvSpPr/>
          <p:nvPr/>
        </p:nvSpPr>
        <p:spPr>
          <a:xfrm>
            <a:off x="3356544" y="4465822"/>
            <a:ext cx="608050" cy="588891"/>
          </a:xfrm>
          <a:prstGeom prst="star24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000" b="1" dirty="0" smtClean="0">
                <a:latin typeface="2 Matilda DNA" pitchFamily="2" charset="0"/>
              </a:rPr>
              <a:t>2</a:t>
            </a:r>
            <a:endParaRPr lang="id-ID" sz="2000" b="1" dirty="0">
              <a:latin typeface="2 Matilda DNA" pitchFamily="2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093457" y="4396865"/>
            <a:ext cx="1853640" cy="648067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lvl="0" algn="ctr" defTabSz="1422400">
              <a:lnSpc>
                <a:spcPct val="80000"/>
              </a:lnSpc>
              <a:spcAft>
                <a:spcPts val="0"/>
              </a:spcAft>
            </a:pPr>
            <a:r>
              <a:rPr lang="id-ID" sz="2000" b="1" dirty="0" smtClean="0">
                <a:solidFill>
                  <a:schemeClr val="tx1"/>
                </a:solidFill>
              </a:rPr>
              <a:t>Akuntansi Keuangan 2</a:t>
            </a:r>
            <a:endParaRPr lang="id-ID" sz="1600" dirty="0" smtClean="0"/>
          </a:p>
        </p:txBody>
      </p:sp>
      <p:sp>
        <p:nvSpPr>
          <p:cNvPr id="13" name="Rounded Rectangle 12"/>
          <p:cNvSpPr/>
          <p:nvPr/>
        </p:nvSpPr>
        <p:spPr>
          <a:xfrm>
            <a:off x="4093457" y="5141158"/>
            <a:ext cx="1853640" cy="66410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lvl="0" algn="ctr" defTabSz="1422400">
              <a:lnSpc>
                <a:spcPct val="80000"/>
              </a:lnSpc>
              <a:spcAft>
                <a:spcPts val="0"/>
              </a:spcAft>
            </a:pPr>
            <a:r>
              <a:rPr lang="id-ID" sz="2000" b="1" dirty="0" smtClean="0">
                <a:solidFill>
                  <a:schemeClr val="tx1"/>
                </a:solidFill>
              </a:rPr>
              <a:t>Pengantar Akuntansi 2</a:t>
            </a:r>
            <a:endParaRPr lang="id-ID" sz="1200" b="1" dirty="0">
              <a:solidFill>
                <a:schemeClr val="tx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1235760" y="3448627"/>
            <a:ext cx="1979011" cy="825736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lvl="0" algn="ctr" defTabSz="1422400">
              <a:lnSpc>
                <a:spcPct val="80000"/>
              </a:lnSpc>
              <a:spcAft>
                <a:spcPts val="0"/>
              </a:spcAft>
            </a:pPr>
            <a:r>
              <a:rPr lang="id-ID" sz="2000" b="1" dirty="0" smtClean="0">
                <a:solidFill>
                  <a:schemeClr val="tx1"/>
                </a:solidFill>
              </a:rPr>
              <a:t>Akuntansi Keuangan Lanjutan 1</a:t>
            </a:r>
            <a:endParaRPr lang="id-ID" sz="1200" b="1" dirty="0">
              <a:solidFill>
                <a:schemeClr val="tx1"/>
              </a:solidFill>
            </a:endParaRPr>
          </a:p>
        </p:txBody>
      </p:sp>
      <p:sp>
        <p:nvSpPr>
          <p:cNvPr id="21" name="24-Point Star 20"/>
          <p:cNvSpPr/>
          <p:nvPr/>
        </p:nvSpPr>
        <p:spPr>
          <a:xfrm>
            <a:off x="3356544" y="3598005"/>
            <a:ext cx="608050" cy="588891"/>
          </a:xfrm>
          <a:prstGeom prst="star24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000" b="1" dirty="0" smtClean="0">
                <a:latin typeface="2 Matilda DNA" pitchFamily="2" charset="0"/>
              </a:rPr>
              <a:t>3</a:t>
            </a:r>
            <a:endParaRPr lang="id-ID" sz="2000" b="1" dirty="0">
              <a:latin typeface="2 Matilda DNA" pitchFamily="2" charset="0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4093455" y="3448627"/>
            <a:ext cx="1877163" cy="825736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lvl="0" algn="ctr" defTabSz="1422400">
              <a:lnSpc>
                <a:spcPct val="80000"/>
              </a:lnSpc>
              <a:spcAft>
                <a:spcPts val="0"/>
              </a:spcAft>
            </a:pPr>
            <a:r>
              <a:rPr lang="id-ID" sz="2000" b="1" dirty="0" smtClean="0">
                <a:solidFill>
                  <a:schemeClr val="tx1"/>
                </a:solidFill>
              </a:rPr>
              <a:t>Akuntansi Keuangan Lanjutan 1</a:t>
            </a:r>
            <a:endParaRPr lang="id-ID" sz="1200" b="1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64859" y="2268280"/>
            <a:ext cx="136029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b="1" dirty="0" smtClean="0"/>
              <a:t>S2 – MAKSI</a:t>
            </a:r>
          </a:p>
          <a:p>
            <a:r>
              <a:rPr lang="id-ID" b="1" dirty="0" smtClean="0"/>
              <a:t>PPAK</a:t>
            </a:r>
            <a:endParaRPr lang="id-ID" dirty="0"/>
          </a:p>
        </p:txBody>
      </p:sp>
      <p:sp>
        <p:nvSpPr>
          <p:cNvPr id="30" name="Rectangle 29"/>
          <p:cNvSpPr/>
          <p:nvPr/>
        </p:nvSpPr>
        <p:spPr>
          <a:xfrm>
            <a:off x="540645" y="4624552"/>
            <a:ext cx="550541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id-ID" b="1" dirty="0" smtClean="0"/>
              <a:t>S1 </a:t>
            </a:r>
          </a:p>
          <a:p>
            <a:r>
              <a:rPr lang="id-ID" b="1" dirty="0" smtClean="0"/>
              <a:t>DIII</a:t>
            </a:r>
            <a:endParaRPr lang="id-ID" dirty="0"/>
          </a:p>
        </p:txBody>
      </p:sp>
      <p:sp>
        <p:nvSpPr>
          <p:cNvPr id="20" name="Rounded Rectangle 19"/>
          <p:cNvSpPr/>
          <p:nvPr/>
        </p:nvSpPr>
        <p:spPr>
          <a:xfrm>
            <a:off x="2732325" y="2204864"/>
            <a:ext cx="1979011" cy="804086"/>
          </a:xfrm>
          <a:prstGeom prst="roundRect">
            <a:avLst/>
          </a:prstGeom>
          <a:solidFill>
            <a:srgbClr val="99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lvl="0" algn="ctr" defTabSz="1422400">
              <a:lnSpc>
                <a:spcPct val="80000"/>
              </a:lnSpc>
              <a:spcAft>
                <a:spcPts val="0"/>
              </a:spcAft>
            </a:pPr>
            <a:r>
              <a:rPr lang="id-ID" sz="2000" b="1" dirty="0" smtClean="0">
                <a:solidFill>
                  <a:schemeClr val="tx1"/>
                </a:solidFill>
              </a:rPr>
              <a:t>Pelaporan Akuntansi Keuangan</a:t>
            </a:r>
            <a:endParaRPr lang="id-ID" sz="1600" dirty="0" smtClean="0"/>
          </a:p>
        </p:txBody>
      </p:sp>
      <p:sp>
        <p:nvSpPr>
          <p:cNvPr id="36" name="Rectangle 35"/>
          <p:cNvSpPr/>
          <p:nvPr/>
        </p:nvSpPr>
        <p:spPr>
          <a:xfrm>
            <a:off x="2732324" y="5877272"/>
            <a:ext cx="1785923" cy="369332"/>
          </a:xfrm>
          <a:prstGeom prst="rect">
            <a:avLst/>
          </a:prstGeom>
          <a:solidFill>
            <a:srgbClr val="333399"/>
          </a:solidFill>
        </p:spPr>
        <p:txBody>
          <a:bodyPr wrap="square">
            <a:spAutoFit/>
          </a:bodyPr>
          <a:lstStyle/>
          <a:p>
            <a:pPr algn="ctr"/>
            <a:r>
              <a:rPr lang="id-ID" b="1" dirty="0" smtClean="0">
                <a:solidFill>
                  <a:schemeClr val="bg1"/>
                </a:solidFill>
              </a:rPr>
              <a:t>Sektor Privat</a:t>
            </a:r>
            <a:endParaRPr lang="id-ID" dirty="0">
              <a:solidFill>
                <a:schemeClr val="bg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300192" y="5733256"/>
            <a:ext cx="1963954" cy="369332"/>
          </a:xfrm>
          <a:prstGeom prst="rect">
            <a:avLst/>
          </a:prstGeom>
          <a:solidFill>
            <a:srgbClr val="00FF99"/>
          </a:solidFill>
          <a:ln>
            <a:solidFill>
              <a:schemeClr val="accent3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id-ID" b="1" dirty="0" smtClean="0"/>
              <a:t>Sektor Publik</a:t>
            </a:r>
            <a:endParaRPr lang="id-ID" dirty="0"/>
          </a:p>
        </p:txBody>
      </p:sp>
      <p:sp>
        <p:nvSpPr>
          <p:cNvPr id="2" name="Oval 1"/>
          <p:cNvSpPr/>
          <p:nvPr/>
        </p:nvSpPr>
        <p:spPr>
          <a:xfrm>
            <a:off x="4093457" y="4365104"/>
            <a:ext cx="1853640" cy="72008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" name="5-Point Star 2"/>
          <p:cNvSpPr/>
          <p:nvPr/>
        </p:nvSpPr>
        <p:spPr>
          <a:xfrm>
            <a:off x="5681286" y="4300132"/>
            <a:ext cx="371627" cy="511352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55662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ight Arrow 15"/>
          <p:cNvSpPr/>
          <p:nvPr/>
        </p:nvSpPr>
        <p:spPr>
          <a:xfrm>
            <a:off x="72009" y="1052736"/>
            <a:ext cx="9036495" cy="5805264"/>
          </a:xfrm>
          <a:prstGeom prst="rightArrow">
            <a:avLst>
              <a:gd name="adj1" fmla="val 73607"/>
              <a:gd name="adj2" fmla="val 50000"/>
            </a:avLst>
          </a:prstGeom>
          <a:solidFill>
            <a:schemeClr val="accent5">
              <a:lumMod val="75000"/>
            </a:schemeClr>
          </a:solidFill>
          <a:ln>
            <a:solidFill>
              <a:srgbClr val="FEDFC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>
          <a:xfrm>
            <a:off x="1258878" y="453852"/>
            <a:ext cx="9218531" cy="598884"/>
          </a:xfrm>
        </p:spPr>
        <p:txBody>
          <a:bodyPr anchor="t" anchorCtr="0"/>
          <a:lstStyle/>
          <a:p>
            <a:r>
              <a:rPr lang="id-ID" sz="3200" b="1" dirty="0" smtClean="0"/>
              <a:t>Program Mapping</a:t>
            </a:r>
            <a:endParaRPr lang="en-US" sz="3200" b="1" dirty="0"/>
          </a:p>
        </p:txBody>
      </p:sp>
      <p:grpSp>
        <p:nvGrpSpPr>
          <p:cNvPr id="2" name="Group 1"/>
          <p:cNvGrpSpPr/>
          <p:nvPr/>
        </p:nvGrpSpPr>
        <p:grpSpPr>
          <a:xfrm>
            <a:off x="179512" y="1412776"/>
            <a:ext cx="8424936" cy="4464496"/>
            <a:chOff x="179512" y="1628800"/>
            <a:chExt cx="8424936" cy="4464496"/>
          </a:xfrm>
        </p:grpSpPr>
        <p:sp>
          <p:nvSpPr>
            <p:cNvPr id="4" name="Rounded Rectangle 3"/>
            <p:cNvSpPr/>
            <p:nvPr/>
          </p:nvSpPr>
          <p:spPr>
            <a:xfrm>
              <a:off x="179512" y="2172327"/>
              <a:ext cx="2664296" cy="3888431"/>
            </a:xfrm>
            <a:prstGeom prst="round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lvl="0" algn="ctr" defTabSz="1422400">
                <a:spcAft>
                  <a:spcPts val="0"/>
                </a:spcAft>
              </a:pPr>
              <a:r>
                <a:rPr lang="id-ID" sz="2400" b="1" dirty="0" smtClean="0">
                  <a:solidFill>
                    <a:schemeClr val="bg1"/>
                  </a:solidFill>
                </a:rPr>
                <a:t>Tahap 1  </a:t>
              </a:r>
              <a:r>
                <a:rPr lang="id-ID" sz="2000" b="1" dirty="0" smtClean="0">
                  <a:solidFill>
                    <a:schemeClr val="bg1"/>
                  </a:solidFill>
                </a:rPr>
                <a:t>Komplemen</a:t>
              </a:r>
              <a:endParaRPr lang="id-ID" sz="2400" b="1" dirty="0" smtClean="0">
                <a:solidFill>
                  <a:schemeClr val="bg1"/>
                </a:solidFill>
              </a:endParaRPr>
            </a:p>
            <a:p>
              <a:pPr lvl="0" algn="ctr" defTabSz="1422400">
                <a:spcAft>
                  <a:spcPts val="0"/>
                </a:spcAft>
              </a:pPr>
              <a:r>
                <a:rPr lang="id-ID" b="1" dirty="0" smtClean="0">
                  <a:solidFill>
                    <a:schemeClr val="bg1"/>
                  </a:solidFill>
                </a:rPr>
                <a:t>2013/2014</a:t>
              </a:r>
              <a:endParaRPr lang="id-ID" sz="1200" b="1" dirty="0">
                <a:solidFill>
                  <a:schemeClr val="bg1"/>
                </a:solidFill>
              </a:endParaRPr>
            </a:p>
            <a:p>
              <a:pPr marL="174625" lvl="0" indent="-174625" defTabSz="1422400">
                <a:spcBef>
                  <a:spcPts val="60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id-ID" sz="1600" dirty="0" smtClean="0">
                  <a:solidFill>
                    <a:schemeClr val="bg1"/>
                  </a:solidFill>
                </a:rPr>
                <a:t>E-Learning sebagai pelengkap kegiatan pembelajaran</a:t>
              </a:r>
            </a:p>
            <a:p>
              <a:pPr marL="174625" lvl="0" indent="-174625" defTabSz="1422400">
                <a:spcAft>
                  <a:spcPts val="600"/>
                </a:spcAft>
                <a:buFont typeface="+mj-lt"/>
                <a:buAutoNum type="arabicPeriod"/>
              </a:pPr>
              <a:r>
                <a:rPr lang="id-ID" sz="1600" dirty="0" smtClean="0">
                  <a:solidFill>
                    <a:schemeClr val="bg1"/>
                  </a:solidFill>
                </a:rPr>
                <a:t>Penyediaan </a:t>
              </a:r>
              <a:r>
                <a:rPr lang="id-ID" sz="1600" dirty="0">
                  <a:solidFill>
                    <a:schemeClr val="bg1"/>
                  </a:solidFill>
                </a:rPr>
                <a:t>materi dan bahan ajar dalam </a:t>
              </a:r>
              <a:r>
                <a:rPr lang="id-ID" sz="1600" dirty="0" smtClean="0">
                  <a:solidFill>
                    <a:schemeClr val="bg1"/>
                  </a:solidFill>
                </a:rPr>
                <a:t>e-learning</a:t>
              </a:r>
            </a:p>
            <a:p>
              <a:pPr marL="174625" lvl="0" indent="-174625" defTabSz="1422400">
                <a:spcAft>
                  <a:spcPts val="600"/>
                </a:spcAft>
                <a:buFont typeface="+mj-lt"/>
                <a:buAutoNum type="arabicPeriod"/>
              </a:pPr>
              <a:r>
                <a:rPr lang="id-ID" sz="1600" dirty="0" smtClean="0">
                  <a:solidFill>
                    <a:schemeClr val="bg1"/>
                  </a:solidFill>
                </a:rPr>
                <a:t>Pengumpulan tugas secara online (paperless)</a:t>
              </a:r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3059832" y="2204865"/>
              <a:ext cx="2664296" cy="3888431"/>
            </a:xfrm>
            <a:prstGeom prst="roundRect">
              <a:avLst/>
            </a:prstGeom>
            <a:solidFill>
              <a:srgbClr val="FF66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lvl="0" algn="ctr" defTabSz="1422400">
                <a:spcAft>
                  <a:spcPts val="0"/>
                </a:spcAft>
              </a:pPr>
              <a:r>
                <a:rPr lang="id-ID" sz="2400" b="1" dirty="0">
                  <a:solidFill>
                    <a:schemeClr val="bg1"/>
                  </a:solidFill>
                </a:rPr>
                <a:t>Tahap </a:t>
              </a:r>
              <a:r>
                <a:rPr lang="id-ID" sz="2400" b="1" dirty="0" smtClean="0">
                  <a:solidFill>
                    <a:schemeClr val="bg1"/>
                  </a:solidFill>
                </a:rPr>
                <a:t>2 – </a:t>
              </a:r>
              <a:r>
                <a:rPr lang="id-ID" sz="2000" b="1" dirty="0" smtClean="0">
                  <a:solidFill>
                    <a:schemeClr val="bg1"/>
                  </a:solidFill>
                </a:rPr>
                <a:t>Substitusi</a:t>
              </a:r>
              <a:endParaRPr lang="id-ID" b="1" dirty="0" smtClean="0">
                <a:solidFill>
                  <a:schemeClr val="bg1"/>
                </a:solidFill>
              </a:endParaRPr>
            </a:p>
            <a:p>
              <a:pPr algn="ctr" defTabSz="1422400">
                <a:spcAft>
                  <a:spcPts val="0"/>
                </a:spcAft>
              </a:pPr>
              <a:r>
                <a:rPr lang="id-ID" b="1" dirty="0" smtClean="0">
                  <a:solidFill>
                    <a:schemeClr val="bg1"/>
                  </a:solidFill>
                </a:rPr>
                <a:t>2014/2015</a:t>
              </a:r>
            </a:p>
            <a:p>
              <a:pPr marL="174625" lvl="0" indent="-174625" defTabSz="1422400">
                <a:spcBef>
                  <a:spcPts val="60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id-ID" sz="1600" dirty="0" smtClean="0">
                  <a:solidFill>
                    <a:schemeClr val="bg1"/>
                  </a:solidFill>
                </a:rPr>
                <a:t>E-Learning sebagai pengganti kegiatan tatap muka</a:t>
              </a:r>
            </a:p>
            <a:p>
              <a:pPr marL="174625" lvl="0" indent="-174625" defTabSz="1422400">
                <a:spcAft>
                  <a:spcPts val="600"/>
                </a:spcAft>
                <a:buFont typeface="+mj-lt"/>
                <a:buAutoNum type="arabicPeriod"/>
              </a:pPr>
              <a:r>
                <a:rPr lang="id-ID" sz="1600" dirty="0" smtClean="0">
                  <a:solidFill>
                    <a:schemeClr val="bg1"/>
                  </a:solidFill>
                </a:rPr>
                <a:t>Penyediaan materi dan pengumpulan tugas</a:t>
              </a:r>
            </a:p>
            <a:p>
              <a:pPr marL="174625" lvl="0" indent="-174625" defTabSz="1422400">
                <a:spcAft>
                  <a:spcPts val="600"/>
                </a:spcAft>
                <a:buFont typeface="+mj-lt"/>
                <a:buAutoNum type="arabicPeriod"/>
              </a:pPr>
              <a:r>
                <a:rPr lang="id-ID" sz="1600" dirty="0" smtClean="0">
                  <a:solidFill>
                    <a:schemeClr val="bg1"/>
                  </a:solidFill>
                </a:rPr>
                <a:t>Diskusi dan waktu khusus untuk interaksi</a:t>
              </a:r>
            </a:p>
            <a:p>
              <a:pPr marL="174625" lvl="0" indent="-174625" defTabSz="1422400">
                <a:spcAft>
                  <a:spcPts val="600"/>
                </a:spcAft>
                <a:buFont typeface="+mj-lt"/>
                <a:buAutoNum type="arabicPeriod"/>
              </a:pPr>
              <a:r>
                <a:rPr lang="id-ID" sz="1600" dirty="0" smtClean="0">
                  <a:solidFill>
                    <a:schemeClr val="bg1"/>
                  </a:solidFill>
                </a:rPr>
                <a:t>Evaluasi dengan online</a:t>
              </a: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5868144" y="2204865"/>
              <a:ext cx="2736304" cy="3888431"/>
            </a:xfrm>
            <a:prstGeom prst="roundRect">
              <a:avLst/>
            </a:prstGeom>
            <a:solidFill>
              <a:srgbClr val="CC66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lvl="0" algn="ctr" defTabSz="1422400">
                <a:spcAft>
                  <a:spcPts val="0"/>
                </a:spcAft>
              </a:pPr>
              <a:r>
                <a:rPr lang="id-ID" sz="2400" b="1" dirty="0">
                  <a:solidFill>
                    <a:schemeClr val="bg1"/>
                  </a:solidFill>
                </a:rPr>
                <a:t>Tahap </a:t>
              </a:r>
              <a:r>
                <a:rPr lang="id-ID" sz="2400" b="1" dirty="0" smtClean="0">
                  <a:solidFill>
                    <a:schemeClr val="bg1"/>
                  </a:solidFill>
                </a:rPr>
                <a:t>3 – </a:t>
              </a:r>
            </a:p>
            <a:p>
              <a:pPr lvl="0" algn="ctr" defTabSz="1422400">
                <a:spcAft>
                  <a:spcPts val="0"/>
                </a:spcAft>
              </a:pPr>
              <a:r>
                <a:rPr lang="id-ID" sz="2000" b="1" dirty="0" smtClean="0">
                  <a:solidFill>
                    <a:schemeClr val="bg1"/>
                  </a:solidFill>
                </a:rPr>
                <a:t>PJJ</a:t>
              </a:r>
            </a:p>
            <a:p>
              <a:pPr algn="ctr" defTabSz="1422400">
                <a:spcAft>
                  <a:spcPts val="0"/>
                </a:spcAft>
              </a:pPr>
              <a:r>
                <a:rPr lang="id-ID" b="1" dirty="0" smtClean="0">
                  <a:solidFill>
                    <a:schemeClr val="bg1"/>
                  </a:solidFill>
                </a:rPr>
                <a:t>2014/2015</a:t>
              </a:r>
            </a:p>
            <a:p>
              <a:pPr marL="174625" lvl="0" indent="-174625" defTabSz="1422400">
                <a:spcBef>
                  <a:spcPts val="600"/>
                </a:spcBef>
                <a:spcAft>
                  <a:spcPts val="600"/>
                </a:spcAft>
                <a:buFont typeface="+mj-lt"/>
                <a:buAutoNum type="arabicPeriod"/>
              </a:pPr>
              <a:r>
                <a:rPr lang="id-ID" sz="1600" dirty="0" smtClean="0">
                  <a:solidFill>
                    <a:schemeClr val="bg1"/>
                  </a:solidFill>
                </a:rPr>
                <a:t>E-Learning </a:t>
              </a:r>
              <a:r>
                <a:rPr lang="id-ID" sz="1600" dirty="0">
                  <a:solidFill>
                    <a:schemeClr val="bg1"/>
                  </a:solidFill>
                </a:rPr>
                <a:t>sebagai </a:t>
              </a:r>
              <a:r>
                <a:rPr lang="id-ID" sz="1600" dirty="0" smtClean="0">
                  <a:solidFill>
                    <a:schemeClr val="bg1"/>
                  </a:solidFill>
                </a:rPr>
                <a:t>paket Credit Earning Program</a:t>
              </a:r>
              <a:endParaRPr lang="id-ID" sz="1600" dirty="0">
                <a:solidFill>
                  <a:schemeClr val="bg1"/>
                </a:solidFill>
              </a:endParaRPr>
            </a:p>
            <a:p>
              <a:pPr marL="174625" lvl="0" indent="-174625" defTabSz="1422400">
                <a:spcAft>
                  <a:spcPts val="600"/>
                </a:spcAft>
                <a:buFont typeface="+mj-lt"/>
                <a:buAutoNum type="arabicPeriod"/>
              </a:pPr>
              <a:r>
                <a:rPr lang="id-ID" sz="1600" dirty="0" smtClean="0">
                  <a:solidFill>
                    <a:schemeClr val="bg1"/>
                  </a:solidFill>
                </a:rPr>
                <a:t>Materi, interaksi dan evaluasi secara online</a:t>
              </a:r>
            </a:p>
            <a:p>
              <a:pPr marL="174625" lvl="0" indent="-174625" defTabSz="1422400">
                <a:spcAft>
                  <a:spcPts val="600"/>
                </a:spcAft>
                <a:buFont typeface="+mj-lt"/>
                <a:buAutoNum type="arabicPeriod"/>
              </a:pPr>
              <a:r>
                <a:rPr lang="id-ID" sz="1600" dirty="0" smtClean="0">
                  <a:solidFill>
                    <a:schemeClr val="bg1"/>
                  </a:solidFill>
                </a:rPr>
                <a:t>Penerbitan sertifikat / surat keterangan lulus mata ajar</a:t>
              </a:r>
            </a:p>
          </p:txBody>
        </p:sp>
        <p:sp>
          <p:nvSpPr>
            <p:cNvPr id="18" name="24-Point Star 17"/>
            <p:cNvSpPr/>
            <p:nvPr/>
          </p:nvSpPr>
          <p:spPr>
            <a:xfrm>
              <a:off x="1133872" y="1628800"/>
              <a:ext cx="755576" cy="720080"/>
            </a:xfrm>
            <a:prstGeom prst="star24">
              <a:avLst/>
            </a:prstGeom>
            <a:solidFill>
              <a:srgbClr val="FF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sz="2800" b="1" dirty="0">
                  <a:latin typeface="2 Matilda DNA" pitchFamily="2" charset="0"/>
                </a:rPr>
                <a:t>1</a:t>
              </a:r>
            </a:p>
          </p:txBody>
        </p:sp>
        <p:sp>
          <p:nvSpPr>
            <p:cNvPr id="22" name="24-Point Star 21"/>
            <p:cNvSpPr/>
            <p:nvPr/>
          </p:nvSpPr>
          <p:spPr>
            <a:xfrm>
              <a:off x="3991671" y="1700808"/>
              <a:ext cx="755576" cy="720080"/>
            </a:xfrm>
            <a:prstGeom prst="star24">
              <a:avLst/>
            </a:prstGeom>
            <a:solidFill>
              <a:srgbClr val="FF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sz="2800" b="1" dirty="0" smtClean="0">
                  <a:latin typeface="2 Matilda DNA" pitchFamily="2" charset="0"/>
                </a:rPr>
                <a:t>2</a:t>
              </a:r>
              <a:endParaRPr lang="id-ID" sz="2800" b="1" dirty="0">
                <a:latin typeface="2 Matilda DNA" pitchFamily="2" charset="0"/>
              </a:endParaRPr>
            </a:p>
          </p:txBody>
        </p:sp>
        <p:sp>
          <p:nvSpPr>
            <p:cNvPr id="23" name="24-Point Star 22"/>
            <p:cNvSpPr/>
            <p:nvPr/>
          </p:nvSpPr>
          <p:spPr>
            <a:xfrm>
              <a:off x="6858508" y="1628800"/>
              <a:ext cx="755576" cy="720080"/>
            </a:xfrm>
            <a:prstGeom prst="star24">
              <a:avLst/>
            </a:prstGeom>
            <a:solidFill>
              <a:srgbClr val="FF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sz="2800" b="1" dirty="0" smtClean="0">
                  <a:latin typeface="2 Matilda DNA" pitchFamily="2" charset="0"/>
                </a:rPr>
                <a:t>3</a:t>
              </a:r>
              <a:endParaRPr lang="id-ID" sz="2800" b="1" dirty="0">
                <a:latin typeface="2 Matilda DNA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93776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51720" y="4316903"/>
            <a:ext cx="56886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dirty="0">
                <a:latin typeface="Calibri" pitchFamily="34" charset="0"/>
                <a:cs typeface="Calibri" pitchFamily="34" charset="0"/>
              </a:rPr>
              <a:t>Dwi Martani</a:t>
            </a:r>
          </a:p>
          <a:p>
            <a:r>
              <a:rPr lang="id-ID" dirty="0">
                <a:latin typeface="Calibri" pitchFamily="34" charset="0"/>
                <a:cs typeface="Calibri" pitchFamily="34" charset="0"/>
              </a:rPr>
              <a:t>Departemen Akuntansi FEUI</a:t>
            </a:r>
          </a:p>
          <a:p>
            <a:r>
              <a:rPr lang="id-ID" dirty="0">
                <a:latin typeface="Calibri" pitchFamily="34" charset="0"/>
                <a:cs typeface="Calibri" pitchFamily="34" charset="0"/>
                <a:hlinkClick r:id="rId2"/>
              </a:rPr>
              <a:t>martani@ui.ac.id</a:t>
            </a:r>
            <a:r>
              <a:rPr lang="id-ID" dirty="0">
                <a:latin typeface="Calibri" pitchFamily="34" charset="0"/>
                <a:cs typeface="Calibri" pitchFamily="34" charset="0"/>
              </a:rPr>
              <a:t> </a:t>
            </a:r>
            <a:r>
              <a:rPr lang="id-ID" dirty="0" smtClean="0">
                <a:latin typeface="Calibri" pitchFamily="34" charset="0"/>
                <a:cs typeface="Calibri" pitchFamily="34" charset="0"/>
              </a:rPr>
              <a:t>atau d</a:t>
            </a:r>
            <a:r>
              <a:rPr lang="id-ID" dirty="0" smtClean="0">
                <a:latin typeface="Calibri" pitchFamily="34" charset="0"/>
                <a:cs typeface="Calibri" pitchFamily="34" charset="0"/>
                <a:hlinkClick r:id="rId3"/>
              </a:rPr>
              <a:t>wimartani@yahoo.com</a:t>
            </a:r>
            <a:endParaRPr lang="id-ID" dirty="0">
              <a:latin typeface="Calibri" pitchFamily="34" charset="0"/>
              <a:cs typeface="Calibri" pitchFamily="34" charset="0"/>
            </a:endParaRPr>
          </a:p>
          <a:p>
            <a:r>
              <a:rPr lang="id-ID" dirty="0" smtClean="0">
                <a:latin typeface="Calibri" pitchFamily="34" charset="0"/>
                <a:cs typeface="Calibri" pitchFamily="34" charset="0"/>
              </a:rPr>
              <a:t>http://staff.blog.ui.ac.id/martani/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963621" y="2217638"/>
            <a:ext cx="44805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d-ID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Terima Kasih</a:t>
            </a:r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Akuntansi Keuangan 2 - Departemen Akuntansi FEUI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913F99-D854-4044-9D81-4B1BDDC8A53C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DESKRIPSI MATA AJAR</a:t>
            </a:r>
            <a:endParaRPr lang="id-ID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7530116"/>
              </p:ext>
            </p:extLst>
          </p:nvPr>
        </p:nvGraphicFramePr>
        <p:xfrm>
          <a:off x="611560" y="1412776"/>
          <a:ext cx="7776863" cy="4772731"/>
        </p:xfrm>
        <a:graphic>
          <a:graphicData uri="http://schemas.openxmlformats.org/drawingml/2006/table">
            <a:tbl>
              <a:tblPr bandRow="1">
                <a:tableStyleId>{68D230F3-CF80-4859-8CE7-A43EE81993B5}</a:tableStyleId>
              </a:tblPr>
              <a:tblGrid>
                <a:gridCol w="479355"/>
                <a:gridCol w="2392557"/>
                <a:gridCol w="238833"/>
                <a:gridCol w="4666118"/>
              </a:tblGrid>
              <a:tr h="431514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</a:rPr>
                        <a:t>1.</a:t>
                      </a:r>
                      <a:endParaRPr lang="id-ID" sz="1800" dirty="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</a:rPr>
                        <a:t>Program Studi</a:t>
                      </a:r>
                      <a:endParaRPr lang="id-ID" sz="1800" dirty="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:</a:t>
                      </a:r>
                      <a:endParaRPr lang="id-ID" sz="18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</a:rPr>
                        <a:t>Program Akuntansi</a:t>
                      </a:r>
                      <a:endParaRPr lang="id-ID" sz="1800" dirty="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  <a:tr h="287499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2.</a:t>
                      </a:r>
                      <a:endParaRPr lang="id-ID" sz="18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</a:rPr>
                        <a:t>Jenjang</a:t>
                      </a:r>
                      <a:endParaRPr lang="id-ID" sz="1800" dirty="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:</a:t>
                      </a:r>
                      <a:endParaRPr lang="id-ID" sz="18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</a:rPr>
                        <a:t>S1</a:t>
                      </a:r>
                      <a:endParaRPr lang="id-ID" sz="1800" dirty="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  <a:tr h="220000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3.</a:t>
                      </a:r>
                      <a:endParaRPr lang="id-ID" sz="18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Nama mata Ajar</a:t>
                      </a:r>
                      <a:endParaRPr lang="id-ID" sz="18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:</a:t>
                      </a:r>
                      <a:endParaRPr lang="id-ID" sz="18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</a:rPr>
                        <a:t>Akuntansi Keuangan 2</a:t>
                      </a:r>
                      <a:endParaRPr lang="id-ID" sz="1800" dirty="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  <a:tr h="220000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4.</a:t>
                      </a:r>
                      <a:endParaRPr lang="id-ID" sz="18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Kode mata kuliah</a:t>
                      </a:r>
                      <a:endParaRPr lang="id-ID" sz="18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:</a:t>
                      </a:r>
                      <a:endParaRPr lang="id-ID" sz="18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</a:rPr>
                        <a:t>ACCT 11203</a:t>
                      </a:r>
                      <a:endParaRPr lang="id-ID" sz="1800" dirty="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  <a:tr h="220000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5.</a:t>
                      </a:r>
                      <a:endParaRPr lang="id-ID" sz="18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Semester ke-</a:t>
                      </a:r>
                      <a:endParaRPr lang="id-ID" sz="18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:</a:t>
                      </a:r>
                      <a:endParaRPr lang="id-ID" sz="18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</a:rPr>
                        <a:t>4</a:t>
                      </a:r>
                      <a:r>
                        <a:rPr lang="en-US" sz="1800" dirty="0">
                          <a:effectLst/>
                        </a:rPr>
                        <a:t> (</a:t>
                      </a:r>
                      <a:r>
                        <a:rPr lang="id-ID" sz="1800" dirty="0">
                          <a:effectLst/>
                        </a:rPr>
                        <a:t>Empat</a:t>
                      </a:r>
                      <a:r>
                        <a:rPr lang="en-US" sz="1800" dirty="0">
                          <a:effectLst/>
                        </a:rPr>
                        <a:t>)</a:t>
                      </a:r>
                      <a:endParaRPr lang="id-ID" sz="1800" dirty="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  <a:tr h="220000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6.</a:t>
                      </a:r>
                      <a:endParaRPr lang="id-ID" sz="18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Jumlah SKS</a:t>
                      </a:r>
                      <a:endParaRPr lang="id-ID" sz="18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:</a:t>
                      </a:r>
                      <a:endParaRPr lang="id-ID" sz="18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</a:rPr>
                        <a:t>3 (dua) SKS</a:t>
                      </a:r>
                      <a:endParaRPr lang="id-ID" sz="1800" dirty="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  <a:tr h="220000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7.</a:t>
                      </a:r>
                      <a:endParaRPr lang="id-ID" sz="18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Mata ajar prasyarat</a:t>
                      </a:r>
                      <a:endParaRPr lang="id-ID" sz="18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:</a:t>
                      </a:r>
                      <a:endParaRPr lang="id-ID" sz="18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</a:rPr>
                        <a:t>Pengantar Akuntansi 1 dan Pengantar Akuntansi 2</a:t>
                      </a:r>
                      <a:endParaRPr lang="id-ID" sz="1800" dirty="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  <a:tr h="439999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8.</a:t>
                      </a:r>
                      <a:endParaRPr lang="id-ID" sz="18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Pendukung mata ajar	</a:t>
                      </a:r>
                      <a:endParaRPr lang="id-ID" sz="18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:</a:t>
                      </a:r>
                      <a:endParaRPr lang="id-ID" sz="18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</a:rPr>
                        <a:t>Akuntansi Keuangan 1</a:t>
                      </a:r>
                      <a:endParaRPr lang="id-ID" sz="1800" dirty="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  <a:tr h="759999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9.</a:t>
                      </a:r>
                      <a:endParaRPr lang="id-ID" sz="18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Integrasi antara mata ajar</a:t>
                      </a:r>
                      <a:endParaRPr lang="id-ID" sz="18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:</a:t>
                      </a:r>
                      <a:endParaRPr lang="id-ID" sz="18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</a:rPr>
                        <a:t>Pengantar Akuntansi 1 &amp; 2</a:t>
                      </a:r>
                    </a:p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</a:rPr>
                        <a:t>Akuntansi Keuangan 1 dan 2</a:t>
                      </a:r>
                    </a:p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</a:rPr>
                        <a:t>Akuntansi Keuangan Lanjutan 1 dan 2</a:t>
                      </a:r>
                      <a:endParaRPr lang="id-ID" sz="1800" dirty="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  <a:tr h="959998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10</a:t>
                      </a:r>
                      <a:endParaRPr lang="id-ID" sz="18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Metode pembelajaran</a:t>
                      </a:r>
                      <a:endParaRPr lang="id-ID" sz="18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:</a:t>
                      </a:r>
                      <a:endParaRPr lang="id-ID" sz="18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id-ID" sz="1800" dirty="0">
                          <a:effectLst/>
                        </a:rPr>
                        <a:t>Pengajaran diakukan dengan Dosen</a:t>
                      </a:r>
                    </a:p>
                    <a:p>
                      <a:pPr marL="342900" lvl="0" indent="-342900">
                        <a:spcBef>
                          <a:spcPts val="30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id-ID" sz="1800" dirty="0">
                          <a:effectLst/>
                        </a:rPr>
                        <a:t>Asisten Dosen memberikan tutorial dan latihan 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id-ID" smtClean="0"/>
              <a:t>Akuntansi Keuangan 2 - Departemen Akuntansi FEUI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1584A1AE-B314-4D49-B81D-545AB2B5915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861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DESKRIPSI MATA AJAR</a:t>
            </a:r>
            <a:endParaRPr lang="id-ID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id-ID" smtClean="0"/>
              <a:t>Akuntansi Keuangan 2 - Departemen Akuntansi FEUI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1584A1AE-B314-4D49-B81D-545AB2B5915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d-ID" sz="2400" dirty="0"/>
              <a:t>Mata ajar Akuntansi Keuangan 2 bertujuan membahas </a:t>
            </a:r>
            <a:r>
              <a:rPr lang="en-US" sz="2400" dirty="0" err="1"/>
              <a:t>peng</a:t>
            </a:r>
            <a:r>
              <a:rPr lang="id-ID" sz="2400" dirty="0"/>
              <a:t>a</a:t>
            </a:r>
            <a:r>
              <a:rPr lang="en-US" sz="2400" dirty="0" err="1"/>
              <a:t>kuan</a:t>
            </a:r>
            <a:r>
              <a:rPr lang="en-US" sz="2400" dirty="0"/>
              <a:t>, </a:t>
            </a:r>
            <a:r>
              <a:rPr lang="id-ID" sz="2400" dirty="0"/>
              <a:t>pencatatan, penyajian dan pengungkapan dalam laporan keuangan atas pos </a:t>
            </a:r>
            <a:r>
              <a:rPr lang="en-US" sz="2400" dirty="0" err="1"/>
              <a:t>liabilitas</a:t>
            </a:r>
            <a:r>
              <a:rPr lang="en-US" sz="2400" dirty="0"/>
              <a:t> </a:t>
            </a:r>
            <a:r>
              <a:rPr lang="en-US" sz="2400" dirty="0" err="1"/>
              <a:t>jangka</a:t>
            </a:r>
            <a:r>
              <a:rPr lang="en-US" sz="2400" dirty="0"/>
              <a:t> </a:t>
            </a:r>
            <a:r>
              <a:rPr lang="en-US" sz="2400" dirty="0" err="1"/>
              <a:t>pendek</a:t>
            </a:r>
            <a:r>
              <a:rPr lang="en-US" sz="2400" dirty="0"/>
              <a:t>, </a:t>
            </a:r>
            <a:r>
              <a:rPr lang="id-ID" sz="2400" dirty="0"/>
              <a:t>jangka panjang, ekuitas dan investasi</a:t>
            </a:r>
            <a:r>
              <a:rPr lang="en-US" sz="2400" dirty="0"/>
              <a:t>, </a:t>
            </a:r>
            <a:r>
              <a:rPr lang="en-US" sz="2400" dirty="0" err="1"/>
              <a:t>sewa</a:t>
            </a:r>
            <a:r>
              <a:rPr lang="en-US" sz="2400" dirty="0"/>
              <a:t>, </a:t>
            </a:r>
            <a:r>
              <a:rPr lang="en-US" sz="2400" dirty="0" err="1"/>
              <a:t>imbalan</a:t>
            </a:r>
            <a:r>
              <a:rPr lang="en-US" sz="2400" dirty="0"/>
              <a:t> </a:t>
            </a:r>
            <a:r>
              <a:rPr lang="en-US" sz="2400" dirty="0" err="1"/>
              <a:t>kerja</a:t>
            </a:r>
            <a:r>
              <a:rPr lang="en-US" sz="2400" dirty="0"/>
              <a:t>, </a:t>
            </a:r>
            <a:r>
              <a:rPr lang="en-US" sz="2400" dirty="0" err="1"/>
              <a:t>pajak</a:t>
            </a:r>
            <a:r>
              <a:rPr lang="en-US" sz="2400" dirty="0"/>
              <a:t> </a:t>
            </a:r>
            <a:r>
              <a:rPr lang="en-US" sz="2400" dirty="0" err="1"/>
              <a:t>penghasilan</a:t>
            </a:r>
            <a:r>
              <a:rPr lang="en-US" sz="2400" dirty="0"/>
              <a:t>, </a:t>
            </a:r>
            <a:r>
              <a:rPr lang="en-US" sz="2400" dirty="0" err="1"/>
              <a:t>pengakuan</a:t>
            </a:r>
            <a:r>
              <a:rPr lang="en-US" sz="2400" dirty="0"/>
              <a:t> </a:t>
            </a:r>
            <a:r>
              <a:rPr lang="en-US" sz="2400" dirty="0" err="1"/>
              <a:t>pendapatan</a:t>
            </a:r>
            <a:r>
              <a:rPr lang="id-ID" sz="2400" dirty="0"/>
              <a:t>. Mata ajar ini juga akan membahas </a:t>
            </a:r>
            <a:r>
              <a:rPr lang="en-US" sz="2400" dirty="0" err="1"/>
              <a:t>perhitungan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pengungkapan</a:t>
            </a:r>
            <a:r>
              <a:rPr lang="en-US" sz="2400" dirty="0"/>
              <a:t> </a:t>
            </a:r>
            <a:r>
              <a:rPr lang="en-US" sz="2400" dirty="0" err="1"/>
              <a:t>laba</a:t>
            </a:r>
            <a:r>
              <a:rPr lang="en-US" sz="2400" dirty="0"/>
              <a:t> per </a:t>
            </a:r>
            <a:r>
              <a:rPr lang="en-US" sz="2400" dirty="0" err="1"/>
              <a:t>lembar</a:t>
            </a:r>
            <a:r>
              <a:rPr lang="en-US" sz="2400" dirty="0"/>
              <a:t> </a:t>
            </a:r>
            <a:r>
              <a:rPr lang="en-US" sz="2400" dirty="0" err="1"/>
              <a:t>saham</a:t>
            </a:r>
            <a:r>
              <a:rPr lang="en-US" sz="2400" dirty="0"/>
              <a:t>, </a:t>
            </a:r>
            <a:r>
              <a:rPr lang="en-US" sz="2400" dirty="0" err="1"/>
              <a:t>penyusunan</a:t>
            </a:r>
            <a:r>
              <a:rPr lang="en-US" sz="2400" dirty="0"/>
              <a:t> </a:t>
            </a:r>
            <a:r>
              <a:rPr lang="en-US" sz="2400" dirty="0" err="1"/>
              <a:t>laporan</a:t>
            </a:r>
            <a:r>
              <a:rPr lang="en-US" sz="2400" dirty="0"/>
              <a:t> </a:t>
            </a:r>
            <a:r>
              <a:rPr lang="en-US" sz="2400" dirty="0" err="1"/>
              <a:t>arus</a:t>
            </a:r>
            <a:r>
              <a:rPr lang="en-US" sz="2400" dirty="0"/>
              <a:t> </a:t>
            </a:r>
            <a:r>
              <a:rPr lang="en-US" sz="2400" dirty="0" err="1"/>
              <a:t>kas</a:t>
            </a:r>
            <a:r>
              <a:rPr lang="en-US" sz="2400" dirty="0"/>
              <a:t>, </a:t>
            </a:r>
            <a:r>
              <a:rPr lang="en-US" sz="2400" dirty="0" err="1"/>
              <a:t>analisis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pengungkapan</a:t>
            </a:r>
            <a:r>
              <a:rPr lang="en-US" sz="2400" dirty="0"/>
              <a:t>  </a:t>
            </a:r>
            <a:r>
              <a:rPr lang="id-ID" sz="2400" dirty="0"/>
              <a:t>perubahan akuntansi dan kesalahan pencatatan Pembahasan juga mencakup kasus-kasus etika dalam akuntansi.</a:t>
            </a:r>
          </a:p>
          <a:p>
            <a:pPr marL="0" indent="0" algn="just">
              <a:buNone/>
            </a:pP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3403533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Kompetensi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sz="2400" b="1" dirty="0" smtClean="0"/>
              <a:t>Kompetensi </a:t>
            </a:r>
            <a:r>
              <a:rPr lang="id-ID" sz="2400" b="1" dirty="0"/>
              <a:t>Utama:</a:t>
            </a:r>
          </a:p>
          <a:p>
            <a:pPr lvl="1"/>
            <a:r>
              <a:rPr lang="id-ID" sz="2400" b="1" dirty="0" smtClean="0"/>
              <a:t>“</a:t>
            </a:r>
            <a:r>
              <a:rPr lang="id-ID" sz="2400" b="1" dirty="0"/>
              <a:t>Mampu menyusun laporan keuangan sesuai standar akuntnsi keuangan terkini”</a:t>
            </a:r>
          </a:p>
          <a:p>
            <a:r>
              <a:rPr lang="id-ID" sz="2400" b="1" dirty="0"/>
              <a:t> </a:t>
            </a:r>
            <a:endParaRPr lang="id-ID" sz="2400" b="1" dirty="0" smtClean="0"/>
          </a:p>
          <a:p>
            <a:r>
              <a:rPr lang="id-ID" sz="2400" b="1" dirty="0" smtClean="0"/>
              <a:t>Sub </a:t>
            </a:r>
            <a:r>
              <a:rPr lang="id-ID" sz="2400" b="1" dirty="0"/>
              <a:t>Kompetensi:</a:t>
            </a:r>
          </a:p>
          <a:p>
            <a:pPr lvl="1"/>
            <a:r>
              <a:rPr lang="id-ID" sz="2400" b="1" dirty="0"/>
              <a:t>	Mampu menyusun laporan keuagnan sesuai dengan PSAK</a:t>
            </a:r>
          </a:p>
          <a:p>
            <a:pPr lvl="1"/>
            <a:r>
              <a:rPr lang="id-ID" sz="2400" b="1" dirty="0"/>
              <a:t>	Mampu membedakan PSAK dan SAK ETAP</a:t>
            </a:r>
          </a:p>
          <a:p>
            <a:pPr lvl="1"/>
            <a:endParaRPr lang="id-ID" sz="24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id-ID" smtClean="0"/>
              <a:t>Akuntansi Keuangan 2 - Departemen Akuntansi FEUI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1584A1AE-B314-4D49-B81D-545AB2B5915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054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60648"/>
            <a:ext cx="7138987" cy="955576"/>
          </a:xfrm>
        </p:spPr>
        <p:txBody>
          <a:bodyPr/>
          <a:lstStyle/>
          <a:p>
            <a:r>
              <a:rPr lang="id-ID" sz="4000" dirty="0" smtClean="0"/>
              <a:t>Sub Kompetensi</a:t>
            </a:r>
            <a:endParaRPr lang="id-ID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181475"/>
          </a:xfrm>
        </p:spPr>
        <p:txBody>
          <a:bodyPr/>
          <a:lstStyle/>
          <a:p>
            <a:pPr lvl="0">
              <a:lnSpc>
                <a:spcPct val="80000"/>
              </a:lnSpc>
              <a:spcBef>
                <a:spcPts val="600"/>
              </a:spcBef>
            </a:pPr>
            <a:r>
              <a:rPr lang="id-ID" sz="2200" dirty="0"/>
              <a:t>Mampu menyajikan dan mengungkapkan liabilitas jangka pendek (</a:t>
            </a:r>
            <a:r>
              <a:rPr lang="id-ID" sz="2200" i="1" dirty="0"/>
              <a:t>Current Liabilities</a:t>
            </a:r>
            <a:r>
              <a:rPr lang="id-ID" sz="2200" dirty="0"/>
              <a:t>)</a:t>
            </a:r>
          </a:p>
          <a:p>
            <a:pPr lvl="0"/>
            <a:r>
              <a:rPr lang="id-ID" sz="2200" dirty="0"/>
              <a:t>Mampu menyajikan dan mengungkapkan liabilitas jangka panjang  (</a:t>
            </a:r>
            <a:r>
              <a:rPr lang="id-ID" sz="2200" i="1" dirty="0"/>
              <a:t>Long Term Liabilities</a:t>
            </a:r>
            <a:r>
              <a:rPr lang="id-ID" sz="2200" dirty="0"/>
              <a:t>)</a:t>
            </a:r>
          </a:p>
          <a:p>
            <a:pPr lvl="0"/>
            <a:r>
              <a:rPr lang="id-ID" sz="2200" dirty="0"/>
              <a:t>Mampu menyajikan dan mengungkapkan komponen  ekuitas </a:t>
            </a:r>
            <a:r>
              <a:rPr lang="id-ID" sz="2200" i="1" dirty="0"/>
              <a:t>(Stockholder Equity)</a:t>
            </a:r>
            <a:endParaRPr lang="id-ID" sz="2200" dirty="0"/>
          </a:p>
          <a:p>
            <a:pPr lvl="0"/>
            <a:r>
              <a:rPr lang="id-ID" sz="2200" dirty="0"/>
              <a:t>Mampu menjelaskan dan menganalisis sekuritas dilutif (</a:t>
            </a:r>
            <a:r>
              <a:rPr lang="id-ID" sz="2200" i="1" dirty="0"/>
              <a:t>Dilutive Securities</a:t>
            </a:r>
            <a:r>
              <a:rPr lang="id-ID" sz="2200" dirty="0"/>
              <a:t>)</a:t>
            </a:r>
          </a:p>
          <a:p>
            <a:pPr lvl="0"/>
            <a:r>
              <a:rPr lang="id-ID" sz="2200" dirty="0"/>
              <a:t>Mampu menghitung dan mengungkapkan informasi laba per lembar saham (</a:t>
            </a:r>
            <a:r>
              <a:rPr lang="id-ID" sz="2200" i="1" dirty="0"/>
              <a:t>Earning Per Share</a:t>
            </a:r>
            <a:r>
              <a:rPr lang="id-ID" sz="2200" dirty="0"/>
              <a:t>)</a:t>
            </a:r>
          </a:p>
          <a:p>
            <a:pPr lvl="0"/>
            <a:r>
              <a:rPr lang="id-ID" sz="2200" dirty="0"/>
              <a:t>Mampu menyajikan dan mengungkapkan investasi </a:t>
            </a:r>
            <a:r>
              <a:rPr lang="id-ID" sz="2200" i="1" dirty="0"/>
              <a:t>(Investment)</a:t>
            </a:r>
            <a:r>
              <a:rPr lang="id-ID" sz="2200" dirty="0"/>
              <a:t> Mampu menyusun  laporan arus kas (</a:t>
            </a:r>
            <a:r>
              <a:rPr lang="id-ID" sz="2200" i="1" dirty="0"/>
              <a:t>Statement of Cash Flow</a:t>
            </a:r>
            <a:r>
              <a:rPr lang="id-ID" sz="2200" i="1" dirty="0" smtClean="0"/>
              <a:t>)</a:t>
            </a:r>
            <a:endParaRPr lang="id-ID" sz="2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id-ID" smtClean="0"/>
              <a:t>Akuntansi Keuangan 2 - Departemen Akuntansi FEUI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1584A1AE-B314-4D49-B81D-545AB2B5915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26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60648"/>
            <a:ext cx="7138987" cy="955576"/>
          </a:xfrm>
        </p:spPr>
        <p:txBody>
          <a:bodyPr/>
          <a:lstStyle/>
          <a:p>
            <a:r>
              <a:rPr lang="id-ID" sz="4000" dirty="0" smtClean="0"/>
              <a:t>Sub Kompetensi</a:t>
            </a:r>
            <a:endParaRPr lang="id-ID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181475"/>
          </a:xfrm>
        </p:spPr>
        <p:txBody>
          <a:bodyPr/>
          <a:lstStyle/>
          <a:p>
            <a:pPr lvl="0"/>
            <a:r>
              <a:rPr lang="id-ID" sz="2200" dirty="0"/>
              <a:t>Mampu menyajikan dan mengungkapkan pengakuan pendapatan (</a:t>
            </a:r>
            <a:r>
              <a:rPr lang="id-ID" sz="2200" i="1" dirty="0"/>
              <a:t>Revenue Recognition)</a:t>
            </a:r>
            <a:endParaRPr lang="id-ID" sz="2200" dirty="0"/>
          </a:p>
          <a:p>
            <a:pPr lvl="0"/>
            <a:r>
              <a:rPr lang="id-ID" sz="2200" dirty="0"/>
              <a:t>Mampu mencatat dan mengungkapkan sewa ( </a:t>
            </a:r>
            <a:r>
              <a:rPr lang="id-ID" sz="2200" i="1" dirty="0"/>
              <a:t>Leases</a:t>
            </a:r>
            <a:r>
              <a:rPr lang="id-ID" sz="2200" dirty="0"/>
              <a:t>) </a:t>
            </a:r>
          </a:p>
          <a:p>
            <a:pPr lvl="0"/>
            <a:r>
              <a:rPr lang="id-ID" sz="2200" dirty="0" smtClean="0"/>
              <a:t>Mampu </a:t>
            </a:r>
            <a:r>
              <a:rPr lang="id-ID" sz="2200" dirty="0"/>
              <a:t>mencatat dan mengungkapkan imbalan kerja dan pensiun (</a:t>
            </a:r>
            <a:r>
              <a:rPr lang="id-ID" sz="2200" i="1" dirty="0"/>
              <a:t>Employee Benefit and Pension</a:t>
            </a:r>
            <a:r>
              <a:rPr lang="id-ID" sz="2200" dirty="0"/>
              <a:t>)</a:t>
            </a:r>
          </a:p>
          <a:p>
            <a:pPr lvl="0"/>
            <a:r>
              <a:rPr lang="id-ID" sz="2200" dirty="0"/>
              <a:t>Mampu mencatat dan mengungkapkan pajak penghasilan (</a:t>
            </a:r>
            <a:r>
              <a:rPr lang="id-ID" sz="2200" i="1" dirty="0"/>
              <a:t>Accounting for Income Tax</a:t>
            </a:r>
            <a:r>
              <a:rPr lang="id-ID" sz="2200" dirty="0"/>
              <a:t>)</a:t>
            </a:r>
          </a:p>
          <a:p>
            <a:pPr lvl="0"/>
            <a:r>
              <a:rPr lang="id-ID" sz="2200" dirty="0"/>
              <a:t>Mampu mencatat dan mengungkapkan perubahan kebijakan dan estimasi akuntansi serta koreksi kesalahan mencatat (</a:t>
            </a:r>
            <a:r>
              <a:rPr lang="id-ID" sz="2200" i="1" dirty="0"/>
              <a:t>Accounting Changes &amp; Error Analysis</a:t>
            </a:r>
            <a:r>
              <a:rPr lang="id-ID" sz="2200" dirty="0"/>
              <a:t>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id-ID" smtClean="0"/>
              <a:t>Akuntansi Keuangan 2 - Departemen Akuntansi FEUI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1584A1AE-B314-4D49-B81D-545AB2B5915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461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Kompetensi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sz="2400" b="1" dirty="0" smtClean="0"/>
              <a:t>Kompetensi </a:t>
            </a:r>
            <a:r>
              <a:rPr lang="id-ID" sz="2400" b="1" dirty="0"/>
              <a:t>Utama:</a:t>
            </a:r>
          </a:p>
          <a:p>
            <a:pPr lvl="1"/>
            <a:r>
              <a:rPr lang="id-ID" sz="2400" b="1" dirty="0" smtClean="0"/>
              <a:t>“</a:t>
            </a:r>
            <a:r>
              <a:rPr lang="id-ID" sz="2400" b="1" dirty="0"/>
              <a:t>Mampu menyusun laporan keuangan sesuai standar akuntnsi keuangan terkini”</a:t>
            </a:r>
          </a:p>
          <a:p>
            <a:r>
              <a:rPr lang="id-ID" sz="2400" b="1" dirty="0"/>
              <a:t> </a:t>
            </a:r>
            <a:endParaRPr lang="id-ID" sz="2400" b="1" dirty="0" smtClean="0"/>
          </a:p>
          <a:p>
            <a:r>
              <a:rPr lang="id-ID" sz="2400" b="1" dirty="0" smtClean="0"/>
              <a:t>Sub </a:t>
            </a:r>
            <a:r>
              <a:rPr lang="id-ID" sz="2400" b="1" dirty="0"/>
              <a:t>Kompetensi:</a:t>
            </a:r>
          </a:p>
          <a:p>
            <a:pPr lvl="1"/>
            <a:r>
              <a:rPr lang="id-ID" sz="2400" b="1" dirty="0"/>
              <a:t>	Mampu menyusun laporan keuagnan sesuai dengan PSAK</a:t>
            </a:r>
          </a:p>
          <a:p>
            <a:pPr lvl="1"/>
            <a:r>
              <a:rPr lang="id-ID" sz="2400" b="1" dirty="0"/>
              <a:t>	Mampu membedakan PSAK dan SAK ETAP</a:t>
            </a:r>
          </a:p>
          <a:p>
            <a:pPr lvl="1"/>
            <a:endParaRPr lang="id-ID" sz="24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id-ID" smtClean="0"/>
              <a:t>Akuntansi Keuangan 2 - Departemen Akuntansi FEUI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1584A1AE-B314-4D49-B81D-545AB2B5915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791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92" y="0"/>
            <a:ext cx="7138987" cy="620689"/>
          </a:xfrm>
        </p:spPr>
        <p:txBody>
          <a:bodyPr/>
          <a:lstStyle/>
          <a:p>
            <a:r>
              <a:rPr lang="id-ID" dirty="0" smtClean="0"/>
              <a:t>Kompetensi</a:t>
            </a:r>
            <a:endParaRPr lang="id-ID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id-ID" smtClean="0"/>
              <a:t>Akuntansi Keuangan 2 - Departemen Akuntansi FEUI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1584A1AE-B314-4D49-B81D-545AB2B59157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893057" y="860649"/>
            <a:ext cx="5703281" cy="7681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b="1" dirty="0">
                <a:solidFill>
                  <a:schemeClr val="tx1"/>
                </a:solidFill>
                <a:latin typeface="+mj-lt"/>
                <a:ea typeface="MS Mincho"/>
              </a:rPr>
              <a:t>Kompetensi </a:t>
            </a:r>
            <a:r>
              <a:rPr lang="en-US" sz="1600" b="1" dirty="0" err="1">
                <a:solidFill>
                  <a:schemeClr val="tx1"/>
                </a:solidFill>
                <a:latin typeface="+mj-lt"/>
                <a:ea typeface="MS Mincho"/>
              </a:rPr>
              <a:t>Utama</a:t>
            </a:r>
            <a:r>
              <a:rPr lang="en-US" sz="1600" b="1" dirty="0">
                <a:solidFill>
                  <a:schemeClr val="tx1"/>
                </a:solidFill>
                <a:latin typeface="+mj-lt"/>
                <a:ea typeface="MS Mincho"/>
              </a:rPr>
              <a:t> Mata Ajar</a:t>
            </a:r>
            <a:endParaRPr lang="id-ID" sz="1600" b="1" dirty="0">
              <a:solidFill>
                <a:schemeClr val="tx1"/>
              </a:solidFill>
              <a:latin typeface="+mj-lt"/>
              <a:ea typeface="MS Mincho"/>
            </a:endParaRPr>
          </a:p>
          <a:p>
            <a:pPr algn="ctr"/>
            <a:r>
              <a:rPr lang="en-US" sz="1400" dirty="0" err="1">
                <a:solidFill>
                  <a:schemeClr val="tx1"/>
                </a:solidFill>
                <a:latin typeface="+mj-lt"/>
                <a:ea typeface="Times New Roman"/>
              </a:rPr>
              <a:t>Mampu</a:t>
            </a:r>
            <a:r>
              <a:rPr lang="en-US" sz="1400" dirty="0">
                <a:solidFill>
                  <a:schemeClr val="tx1"/>
                </a:solidFill>
                <a:latin typeface="+mj-lt"/>
                <a:ea typeface="Times New Roman"/>
              </a:rPr>
              <a:t> </a:t>
            </a:r>
            <a:r>
              <a:rPr lang="id-ID" sz="1400" b="1" dirty="0">
                <a:solidFill>
                  <a:schemeClr val="tx1"/>
                </a:solidFill>
                <a:latin typeface="+mj-lt"/>
              </a:rPr>
              <a:t>menyusun laporan keuangan sesuai standar akuntnsi keuangan </a:t>
            </a:r>
            <a:r>
              <a:rPr lang="id-ID" sz="1400" b="1" dirty="0" smtClean="0">
                <a:solidFill>
                  <a:schemeClr val="tx1"/>
                </a:solidFill>
                <a:latin typeface="+mj-lt"/>
              </a:rPr>
              <a:t>terkini (PSAK &amp; SAK ETAP)</a:t>
            </a:r>
            <a:endParaRPr lang="id-ID" sz="1400" dirty="0">
              <a:solidFill>
                <a:schemeClr val="tx1"/>
              </a:solidFill>
              <a:latin typeface="+mj-lt"/>
              <a:ea typeface="MS Mincho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208527" y="2708920"/>
            <a:ext cx="3072341" cy="39826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400"/>
              </a:spcAft>
            </a:pPr>
            <a:r>
              <a:rPr lang="id-ID" sz="1400" dirty="0" smtClean="0">
                <a:solidFill>
                  <a:schemeClr val="tx1"/>
                </a:solidFill>
                <a:latin typeface="+mj-lt"/>
                <a:ea typeface="MS Mincho"/>
              </a:rPr>
              <a:t>Mampu menyajikan dan mengungkapkan</a:t>
            </a:r>
            <a:endParaRPr lang="id-ID" sz="1400" dirty="0">
              <a:solidFill>
                <a:schemeClr val="tx1"/>
              </a:solidFill>
              <a:latin typeface="+mj-lt"/>
              <a:ea typeface="MS Mincho"/>
            </a:endParaRPr>
          </a:p>
        </p:txBody>
      </p:sp>
      <p:cxnSp>
        <p:nvCxnSpPr>
          <p:cNvPr id="9" name="Straight Arrow Connector 8"/>
          <p:cNvCxnSpPr>
            <a:stCxn id="8" idx="0"/>
            <a:endCxn id="16" idx="2"/>
          </p:cNvCxnSpPr>
          <p:nvPr/>
        </p:nvCxnSpPr>
        <p:spPr>
          <a:xfrm flipV="1">
            <a:off x="4744698" y="2420888"/>
            <a:ext cx="0" cy="28803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59796" y="4290467"/>
            <a:ext cx="3072341" cy="4765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400"/>
              </a:spcAft>
            </a:pPr>
            <a:r>
              <a:rPr lang="id-ID" sz="1400" dirty="0">
                <a:solidFill>
                  <a:schemeClr val="tx1"/>
                </a:solidFill>
                <a:latin typeface="+mj-lt"/>
                <a:ea typeface="MS Mincho"/>
              </a:rPr>
              <a:t>Mampu </a:t>
            </a:r>
            <a:r>
              <a:rPr lang="id-ID" sz="1400" dirty="0" smtClean="0">
                <a:solidFill>
                  <a:schemeClr val="tx1"/>
                </a:solidFill>
                <a:latin typeface="+mj-lt"/>
                <a:ea typeface="MS Mincho"/>
              </a:rPr>
              <a:t>mengaplikasikan</a:t>
            </a:r>
            <a:endParaRPr lang="id-ID" sz="1400" dirty="0">
              <a:solidFill>
                <a:schemeClr val="tx1"/>
              </a:solidFill>
              <a:latin typeface="+mj-lt"/>
              <a:ea typeface="MS Mincho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515883" y="4290467"/>
            <a:ext cx="1536171" cy="4765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400"/>
              </a:spcAft>
            </a:pPr>
            <a:r>
              <a:rPr lang="id-ID" sz="1400" dirty="0" smtClean="0">
                <a:solidFill>
                  <a:schemeClr val="tx1"/>
                </a:solidFill>
                <a:latin typeface="+mj-lt"/>
                <a:ea typeface="MS Mincho"/>
              </a:rPr>
              <a:t>Mampu menghitung</a:t>
            </a:r>
            <a:endParaRPr lang="id-ID" sz="1400" dirty="0">
              <a:solidFill>
                <a:schemeClr val="tx1"/>
              </a:solidFill>
              <a:latin typeface="+mj-lt"/>
              <a:ea typeface="MS Mincho"/>
            </a:endParaRPr>
          </a:p>
        </p:txBody>
      </p:sp>
      <p:cxnSp>
        <p:nvCxnSpPr>
          <p:cNvPr id="12" name="Straight Arrow Connector 11"/>
          <p:cNvCxnSpPr>
            <a:stCxn id="18" idx="0"/>
            <a:endCxn id="8" idx="2"/>
          </p:cNvCxnSpPr>
          <p:nvPr/>
        </p:nvCxnSpPr>
        <p:spPr>
          <a:xfrm flipH="1" flipV="1">
            <a:off x="4744698" y="3107188"/>
            <a:ext cx="4433" cy="26780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-36512" y="5049181"/>
            <a:ext cx="3264957" cy="11881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400"/>
              </a:spcAft>
            </a:pPr>
            <a:r>
              <a:rPr lang="id-ID" sz="1400" dirty="0" smtClean="0">
                <a:solidFill>
                  <a:schemeClr val="tx1"/>
                </a:solidFill>
                <a:latin typeface="+mj-lt"/>
                <a:ea typeface="MS Mincho"/>
              </a:rPr>
              <a:t>Mampu menjelaskan konsep liabilitas, liabilitas jangka pendek, liabilitas jangka panjang, ekuistas, investasi, pengakuan pendapatan, sewa, imbalan kerja dan pajak penghasilan</a:t>
            </a:r>
            <a:endParaRPr lang="id-ID" sz="1400" dirty="0">
              <a:solidFill>
                <a:schemeClr val="tx1"/>
              </a:solidFill>
              <a:latin typeface="+mj-lt"/>
              <a:ea typeface="MS Mincho"/>
            </a:endParaRPr>
          </a:p>
        </p:txBody>
      </p:sp>
      <p:cxnSp>
        <p:nvCxnSpPr>
          <p:cNvPr id="14" name="Straight Arrow Connector 13"/>
          <p:cNvCxnSpPr>
            <a:stCxn id="13" idx="0"/>
            <a:endCxn id="10" idx="2"/>
          </p:cNvCxnSpPr>
          <p:nvPr/>
        </p:nvCxnSpPr>
        <p:spPr>
          <a:xfrm flipV="1">
            <a:off x="1595967" y="4767039"/>
            <a:ext cx="0" cy="2821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9" idx="0"/>
            <a:endCxn id="11" idx="2"/>
          </p:cNvCxnSpPr>
          <p:nvPr/>
        </p:nvCxnSpPr>
        <p:spPr>
          <a:xfrm flipV="1">
            <a:off x="4262459" y="4767039"/>
            <a:ext cx="21510" cy="29803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208527" y="1934834"/>
            <a:ext cx="3072341" cy="48605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400"/>
              </a:spcAft>
            </a:pPr>
            <a:r>
              <a:rPr lang="id-ID" sz="1400" dirty="0" smtClean="0">
                <a:solidFill>
                  <a:schemeClr val="tx1"/>
                </a:solidFill>
                <a:latin typeface="+mj-lt"/>
                <a:ea typeface="MS Mincho"/>
              </a:rPr>
              <a:t>Mampu menganalisis dan mengintepretasikan</a:t>
            </a:r>
            <a:endParaRPr lang="id-ID" sz="1400" dirty="0">
              <a:solidFill>
                <a:schemeClr val="tx1"/>
              </a:solidFill>
              <a:latin typeface="+mj-lt"/>
              <a:ea typeface="MS Mincho"/>
            </a:endParaRPr>
          </a:p>
        </p:txBody>
      </p:sp>
      <p:cxnSp>
        <p:nvCxnSpPr>
          <p:cNvPr id="17" name="Straight Arrow Connector 16"/>
          <p:cNvCxnSpPr>
            <a:stCxn id="16" idx="0"/>
            <a:endCxn id="7" idx="2"/>
          </p:cNvCxnSpPr>
          <p:nvPr/>
        </p:nvCxnSpPr>
        <p:spPr>
          <a:xfrm flipV="1">
            <a:off x="4744698" y="1628800"/>
            <a:ext cx="0" cy="30603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3390091" y="3374994"/>
            <a:ext cx="2718080" cy="54006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400"/>
              </a:spcAft>
            </a:pPr>
            <a:r>
              <a:rPr lang="id-ID" sz="1400" dirty="0">
                <a:solidFill>
                  <a:schemeClr val="tx1"/>
                </a:solidFill>
                <a:latin typeface="+mj-lt"/>
                <a:ea typeface="MS Mincho"/>
              </a:rPr>
              <a:t>Mampu menggunakan konsep profesional </a:t>
            </a:r>
            <a:r>
              <a:rPr lang="id-ID" sz="1400" dirty="0" smtClean="0">
                <a:solidFill>
                  <a:schemeClr val="tx1"/>
                </a:solidFill>
                <a:latin typeface="+mj-lt"/>
                <a:ea typeface="MS Mincho"/>
              </a:rPr>
              <a:t>judgment</a:t>
            </a:r>
            <a:endParaRPr lang="id-ID" sz="1400" dirty="0">
              <a:solidFill>
                <a:schemeClr val="tx1"/>
              </a:solidFill>
              <a:latin typeface="+mj-lt"/>
              <a:ea typeface="MS Mincho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323861" y="5065072"/>
            <a:ext cx="1877195" cy="86409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400"/>
              </a:spcAft>
            </a:pPr>
            <a:r>
              <a:rPr lang="id-ID" sz="1400" dirty="0" smtClean="0">
                <a:solidFill>
                  <a:schemeClr val="tx1"/>
                </a:solidFill>
                <a:latin typeface="+mj-lt"/>
                <a:ea typeface="MS Mincho"/>
              </a:rPr>
              <a:t>Mampu menjelaskan definisi dan konsep laporan arus kas</a:t>
            </a:r>
            <a:endParaRPr lang="id-ID" sz="1400" dirty="0">
              <a:solidFill>
                <a:schemeClr val="tx1"/>
              </a:solidFill>
              <a:latin typeface="+mj-lt"/>
              <a:ea typeface="MS Mincho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303639" y="5065072"/>
            <a:ext cx="1860649" cy="86409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400"/>
              </a:spcAft>
            </a:pPr>
            <a:r>
              <a:rPr lang="id-ID" sz="1400" dirty="0" smtClean="0">
                <a:solidFill>
                  <a:schemeClr val="tx1"/>
                </a:solidFill>
                <a:latin typeface="+mj-lt"/>
                <a:ea typeface="MS Mincho"/>
              </a:rPr>
              <a:t>Mampu menjelaskan konsep laba per lembar saham</a:t>
            </a:r>
            <a:endParaRPr lang="id-ID" sz="1400" dirty="0">
              <a:solidFill>
                <a:schemeClr val="tx1"/>
              </a:solidFill>
              <a:latin typeface="+mj-lt"/>
              <a:ea typeface="MS Mincho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260300" y="5049181"/>
            <a:ext cx="1860649" cy="11881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400"/>
              </a:spcAft>
            </a:pPr>
            <a:r>
              <a:rPr lang="id-ID" sz="1400" dirty="0" smtClean="0">
                <a:solidFill>
                  <a:schemeClr val="tx1"/>
                </a:solidFill>
                <a:latin typeface="+mj-lt"/>
                <a:ea typeface="MS Mincho"/>
              </a:rPr>
              <a:t>Mampu menjelaskan perubahan kebijakan dan estimasi serta koreksi kesalahan</a:t>
            </a:r>
            <a:endParaRPr lang="id-ID" sz="1400" dirty="0">
              <a:solidFill>
                <a:schemeClr val="tx1"/>
              </a:solidFill>
              <a:latin typeface="+mj-lt"/>
              <a:ea typeface="MS Mincho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465877" y="4299699"/>
            <a:ext cx="1536171" cy="4765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400"/>
              </a:spcAft>
            </a:pPr>
            <a:r>
              <a:rPr lang="id-ID" sz="1400" dirty="0" smtClean="0">
                <a:solidFill>
                  <a:schemeClr val="tx1"/>
                </a:solidFill>
                <a:latin typeface="+mj-lt"/>
                <a:ea typeface="MS Mincho"/>
              </a:rPr>
              <a:t>Mampu menyusun</a:t>
            </a:r>
            <a:endParaRPr lang="id-ID" sz="1400" dirty="0">
              <a:solidFill>
                <a:schemeClr val="tx1"/>
              </a:solidFill>
              <a:latin typeface="+mj-lt"/>
              <a:ea typeface="MS Mincho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422537" y="4299699"/>
            <a:ext cx="1536171" cy="4765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400"/>
              </a:spcAft>
            </a:pPr>
            <a:r>
              <a:rPr lang="id-ID" sz="1400" dirty="0" smtClean="0">
                <a:solidFill>
                  <a:schemeClr val="tx1"/>
                </a:solidFill>
                <a:latin typeface="+mj-lt"/>
                <a:ea typeface="MS Mincho"/>
              </a:rPr>
              <a:t>Mampu mengidenti-fikasi</a:t>
            </a:r>
            <a:endParaRPr lang="id-ID" sz="1400" dirty="0">
              <a:solidFill>
                <a:schemeClr val="tx1"/>
              </a:solidFill>
              <a:latin typeface="+mj-lt"/>
              <a:ea typeface="MS Mincho"/>
            </a:endParaRPr>
          </a:p>
        </p:txBody>
      </p:sp>
      <p:cxnSp>
        <p:nvCxnSpPr>
          <p:cNvPr id="24" name="Straight Arrow Connector 23"/>
          <p:cNvCxnSpPr>
            <a:stCxn id="20" idx="0"/>
            <a:endCxn id="22" idx="2"/>
          </p:cNvCxnSpPr>
          <p:nvPr/>
        </p:nvCxnSpPr>
        <p:spPr>
          <a:xfrm flipH="1" flipV="1">
            <a:off x="6233963" y="4776271"/>
            <a:ext cx="1" cy="28880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21" idx="0"/>
            <a:endCxn id="23" idx="2"/>
          </p:cNvCxnSpPr>
          <p:nvPr/>
        </p:nvCxnSpPr>
        <p:spPr>
          <a:xfrm flipH="1" flipV="1">
            <a:off x="8190623" y="4776271"/>
            <a:ext cx="2" cy="27291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0" idx="0"/>
            <a:endCxn id="18" idx="2"/>
          </p:cNvCxnSpPr>
          <p:nvPr/>
        </p:nvCxnSpPr>
        <p:spPr>
          <a:xfrm flipV="1">
            <a:off x="1595967" y="3915054"/>
            <a:ext cx="3153164" cy="37541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1" idx="0"/>
            <a:endCxn id="18" idx="2"/>
          </p:cNvCxnSpPr>
          <p:nvPr/>
        </p:nvCxnSpPr>
        <p:spPr>
          <a:xfrm flipV="1">
            <a:off x="4283968" y="3915054"/>
            <a:ext cx="465163" cy="37541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22" idx="0"/>
            <a:endCxn id="18" idx="2"/>
          </p:cNvCxnSpPr>
          <p:nvPr/>
        </p:nvCxnSpPr>
        <p:spPr>
          <a:xfrm flipH="1" flipV="1">
            <a:off x="4749131" y="3915054"/>
            <a:ext cx="1484832" cy="38464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23" idx="0"/>
            <a:endCxn id="18" idx="2"/>
          </p:cNvCxnSpPr>
          <p:nvPr/>
        </p:nvCxnSpPr>
        <p:spPr>
          <a:xfrm flipH="1" flipV="1">
            <a:off x="4749131" y="3915054"/>
            <a:ext cx="3441492" cy="38464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0965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Materi Pertemuan</a:t>
            </a:r>
            <a:endParaRPr lang="id-ID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id-ID" smtClean="0"/>
              <a:t>Akuntansi Keuangan 2 - Departemen Akuntansi FEUI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1584A1AE-B314-4D49-B81D-545AB2B59157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690514" y="1533128"/>
            <a:ext cx="4680520" cy="397031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US" dirty="0">
                <a:hlinkClick r:id="rId2" action="ppaction://hlinkfile"/>
              </a:rPr>
              <a:t>Current Liabilities &amp; Contingencies</a:t>
            </a:r>
            <a:endParaRPr lang="id-ID" dirty="0"/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US" dirty="0">
                <a:hlinkClick r:id="rId3" action="ppaction://hlinkfile"/>
              </a:rPr>
              <a:t>Long Term Liabilities</a:t>
            </a:r>
            <a:endParaRPr lang="id-ID" dirty="0"/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US" dirty="0">
                <a:hlinkClick r:id="rId4" action="ppaction://hlinkfile"/>
              </a:rPr>
              <a:t>Stockholder Equity</a:t>
            </a:r>
            <a:endParaRPr lang="id-ID" dirty="0"/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US" dirty="0">
                <a:hlinkClick r:id="rId5" action="ppaction://hlinkfile"/>
              </a:rPr>
              <a:t>Dilutive Securities</a:t>
            </a:r>
            <a:endParaRPr lang="id-ID" dirty="0"/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US" dirty="0">
                <a:hlinkClick r:id="rId6" action="ppaction://hlinkfile"/>
              </a:rPr>
              <a:t>Earning Per Share</a:t>
            </a:r>
            <a:endParaRPr lang="id-ID" dirty="0"/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US" dirty="0">
                <a:hlinkClick r:id="rId7" action="ppaction://hlinkfile"/>
              </a:rPr>
              <a:t>Investment (part 1)</a:t>
            </a:r>
            <a:endParaRPr lang="id-ID" dirty="0"/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US" dirty="0">
                <a:hlinkClick r:id="rId8" action="ppaction://hlinkfile"/>
              </a:rPr>
              <a:t>Investment (part 2</a:t>
            </a:r>
            <a:r>
              <a:rPr lang="en-US" dirty="0" smtClean="0">
                <a:hlinkClick r:id="rId8" action="ppaction://hlinkfile"/>
              </a:rPr>
              <a:t>)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265868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MMS - Overview v3">
  <a:themeElements>
    <a:clrScheme name="1_CMMS - Overview v3 7">
      <a:dk1>
        <a:srgbClr val="000000"/>
      </a:dk1>
      <a:lt1>
        <a:srgbClr val="FFFFFF"/>
      </a:lt1>
      <a:dk2>
        <a:srgbClr val="000000"/>
      </a:dk2>
      <a:lt2>
        <a:srgbClr val="CC3300"/>
      </a:lt2>
      <a:accent1>
        <a:srgbClr val="FFCC00"/>
      </a:accent1>
      <a:accent2>
        <a:srgbClr val="CC6600"/>
      </a:accent2>
      <a:accent3>
        <a:srgbClr val="FFFFFF"/>
      </a:accent3>
      <a:accent4>
        <a:srgbClr val="000000"/>
      </a:accent4>
      <a:accent5>
        <a:srgbClr val="FFE2AA"/>
      </a:accent5>
      <a:accent6>
        <a:srgbClr val="B95C00"/>
      </a:accent6>
      <a:hlink>
        <a:srgbClr val="663300"/>
      </a:hlink>
      <a:folHlink>
        <a:srgbClr val="CC9900"/>
      </a:folHlink>
    </a:clrScheme>
    <a:fontScheme name="1_CMMS - Overview v3">
      <a:majorFont>
        <a:latin typeface="ZapfHumnst BT"/>
        <a:ea typeface=""/>
        <a:cs typeface="Arial"/>
      </a:majorFont>
      <a:minorFont>
        <a:latin typeface="ZapfHumnst BT"/>
        <a:ea typeface=""/>
        <a:cs typeface="Arial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MMS - Overview v3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MMS - Overview v3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MMS - Overview v3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MMS - Overview v3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MMS - Overview v3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MMS - Overview v3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MMS - Overview v3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MMS - Overview v3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MMS - Overview v3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MMS - Overview v3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MMS - Overview v3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MMS - Overview v3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UI Consulting</Template>
  <TotalTime>0</TotalTime>
  <Words>745</Words>
  <Application>Microsoft Office PowerPoint</Application>
  <PresentationFormat>On-screen Show (4:3)</PresentationFormat>
  <Paragraphs>173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1_CMMS - Overview v3</vt:lpstr>
      <vt:lpstr>AKUNTANSI KEUANGAN 2</vt:lpstr>
      <vt:lpstr>DESKRIPSI MATA AJAR</vt:lpstr>
      <vt:lpstr>DESKRIPSI MATA AJAR</vt:lpstr>
      <vt:lpstr>Kompetensi</vt:lpstr>
      <vt:lpstr>Sub Kompetensi</vt:lpstr>
      <vt:lpstr>Sub Kompetensi</vt:lpstr>
      <vt:lpstr>Kompetensi</vt:lpstr>
      <vt:lpstr>Kompetensi</vt:lpstr>
      <vt:lpstr>Materi Pertemuan</vt:lpstr>
      <vt:lpstr>Materi Pertemuan</vt:lpstr>
      <vt:lpstr>Gambar 2. Letak Mata Ajar Akuntansi Keuangan 2 dalam Kurikulum</vt:lpstr>
      <vt:lpstr>Program Mapping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Fase 2</dc:title>
  <dc:creator/>
  <cp:lastModifiedBy/>
  <cp:revision>352</cp:revision>
  <dcterms:created xsi:type="dcterms:W3CDTF">2004-08-30T01:14:14Z</dcterms:created>
  <dcterms:modified xsi:type="dcterms:W3CDTF">2013-11-08T04:14:17Z</dcterms:modified>
</cp:coreProperties>
</file>