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sldIdLst>
    <p:sldId id="256" r:id="rId2"/>
    <p:sldId id="514" r:id="rId3"/>
    <p:sldId id="624" r:id="rId4"/>
    <p:sldId id="625" r:id="rId5"/>
    <p:sldId id="626" r:id="rId6"/>
    <p:sldId id="627" r:id="rId7"/>
    <p:sldId id="628" r:id="rId8"/>
    <p:sldId id="635" r:id="rId9"/>
    <p:sldId id="629" r:id="rId10"/>
    <p:sldId id="630" r:id="rId11"/>
    <p:sldId id="631" r:id="rId12"/>
    <p:sldId id="632" r:id="rId13"/>
    <p:sldId id="633" r:id="rId14"/>
    <p:sldId id="634" r:id="rId15"/>
    <p:sldId id="636" r:id="rId16"/>
    <p:sldId id="637" r:id="rId17"/>
    <p:sldId id="638" r:id="rId18"/>
    <p:sldId id="639" r:id="rId19"/>
    <p:sldId id="640" r:id="rId20"/>
    <p:sldId id="641" r:id="rId21"/>
    <p:sldId id="642" r:id="rId22"/>
    <p:sldId id="643" r:id="rId23"/>
    <p:sldId id="457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0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6" autoAdjust="0"/>
    <p:restoredTop sz="90657" autoAdjust="0"/>
  </p:normalViewPr>
  <p:slideViewPr>
    <p:cSldViewPr snapToGrid="0">
      <p:cViewPr varScale="1">
        <p:scale>
          <a:sx n="66" d="100"/>
          <a:sy n="66" d="100"/>
        </p:scale>
        <p:origin x="768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E69439-D9E9-4233-A465-3074036FC8B3}" type="datetimeFigureOut">
              <a:rPr lang="en-ID" smtClean="0"/>
              <a:t>14/05/2019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92F0A-8F52-407B-9DF6-382E23B578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24811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black-and-silver-laptop-computer-on-brown-wooden-desk-955460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>
                <a:hlinkClick r:id="rId3"/>
              </a:rPr>
              <a:t>https://www.pexels.com/photo/black-and-silver-laptop-computer-on-brown-wooden-desk-955460/</a:t>
            </a:r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870117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GUI018</a:t>
            </a:r>
          </a:p>
          <a:p>
            <a:endParaRPr lang="en-ID"/>
          </a:p>
          <a:p>
            <a:r>
              <a:rPr lang="en-ID"/>
              <a:t>We create a class with no name implementing the interface EventHandler&lt;ActionEvent&gt;.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10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904699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GUI015</a:t>
            </a:r>
          </a:p>
          <a:p>
            <a:endParaRPr lang="en-ID"/>
          </a:p>
          <a:p>
            <a:r>
              <a:rPr lang="en-ID"/>
              <a:t>We create a class with no name implementing the interface EventHandler&lt;ActionEvent&gt;.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844588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13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368767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660197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15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653160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GUI019</a:t>
            </a:r>
          </a:p>
          <a:p>
            <a:endParaRPr lang="en-ID"/>
          </a:p>
          <a:p>
            <a:r>
              <a:rPr lang="en-ID"/>
              <a:t>We create a class with no name implementing the interface EventHandler&lt;ActionEvent&gt;.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16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418320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WeddingGuestBook.java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17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664061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WeddingGuestBook.java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18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521737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19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657549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Thanks StackOverflow!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20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44320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Clicking Click me prints out Clicked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2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520766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21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0493098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22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735838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Picture: https://unsplash.com/photos/VyC0YSFRDTU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23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81530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3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60043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D"/>
              <a:t>GUI013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801221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GUI014</a:t>
            </a:r>
          </a:p>
          <a:p>
            <a:endParaRPr lang="en-ID"/>
          </a:p>
          <a:p>
            <a:r>
              <a:rPr lang="en-ID"/>
              <a:t>We create a class with no name implementing the interface EventHandler&lt;ActionEvent&gt;.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5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916195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GUI015</a:t>
            </a:r>
          </a:p>
          <a:p>
            <a:endParaRPr lang="en-ID"/>
          </a:p>
          <a:p>
            <a:r>
              <a:rPr lang="en-ID"/>
              <a:t>We create a class with no name implementing the interface EventHandler&lt;ActionEvent&gt;.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6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547429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7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08590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GUI016</a:t>
            </a:r>
          </a:p>
          <a:p>
            <a:endParaRPr lang="en-ID"/>
          </a:p>
          <a:p>
            <a:r>
              <a:rPr lang="en-ID"/>
              <a:t>We create a class with no name implementing the interface EventHandler&lt;ActionEvent&gt;.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8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292093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GUI018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9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57654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07125-42AA-4308-A988-0E9235B672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BD4692-9821-49FB-9071-E559DBE6C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7D2F5-549B-4BDB-A18E-4549BA929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8C135-0686-4330-A17A-C5A637D48A39}" type="datetime1">
              <a:rPr lang="en-ID" smtClean="0"/>
              <a:t>14/05/2019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5F84B-F126-489A-BA27-9698B26DC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8E5710-CD94-4133-85BD-5431566CA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769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4D4A8-9C22-4444-AF34-6FACED2EF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714BEC-8B1C-4E15-964A-6D4B11F7D2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3CF8C-D9F8-4563-AE96-DE8A1497A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7FC8B-90D4-49E8-A6FA-F3476867F83C}" type="datetime1">
              <a:rPr lang="en-ID" smtClean="0"/>
              <a:t>14/05/2019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F92747-C004-485A-A57B-86D645779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04922-C92D-435A-8C5C-FC88C63EA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01038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83AEF9-E32E-4366-8FC8-451DEF82C2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D43BA0-A275-47C8-9530-74F0D5CB07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111FA-CFF8-4C46-8015-256FA527F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220D-F547-4979-9ACD-3392C50F83D9}" type="datetime1">
              <a:rPr lang="en-ID" smtClean="0"/>
              <a:t>14/05/2019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D3215-E6ED-4BB9-8129-AF4FCECB9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20AA8-E646-4FAD-B8CD-292BD44DD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58595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9F1DD-1698-487D-97D5-41C2368EA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D4E3E-DF57-4BDE-8AE3-AC9CCF4C9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C9DF65-255B-4ABE-96D6-A422CF36C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54B59-1005-47DB-83BE-5C95B3B0F004}" type="datetime1">
              <a:rPr lang="en-ID" smtClean="0"/>
              <a:t>14/05/2019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21D8CD-089F-4470-A9DE-18BE27BD2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2734E-2D99-4AE5-A40F-B45F022CD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18404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4F52F-D49A-483F-8F2A-A31957F82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A3F9B1-D5EE-4D6D-85D9-0FDDC93D31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90B5D-5A88-4186-AFAF-CC95AD31A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45E05-79F7-4D32-B776-CE3C41F32E25}" type="datetime1">
              <a:rPr lang="en-ID" smtClean="0"/>
              <a:t>14/05/2019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815F6-ADB7-48DB-88BB-E0F25F208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1C05C-E1F3-43C5-AFB7-36E2E37B3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88179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D6C0A-EBE6-4A99-8104-636DC9A6C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11345-5EAD-43A5-8D72-89867A1EE5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B61CC0-BF69-4026-B8AE-851EB079C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19F346-5C90-455E-AE0C-257FF1F6E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9FFB4-E647-45E5-9C8B-637313EC35F1}" type="datetime1">
              <a:rPr lang="en-ID" smtClean="0"/>
              <a:t>14/05/2019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7A809B-BC3C-43CA-A4C8-8B70F1A3F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A30466-CE75-4C18-9113-FFDE55CF5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42325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0D172-5EF6-45CB-9479-2FD474456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625FAC-0803-427E-93E1-51698C111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E587A1-6783-445D-800C-93022C6C2C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6E18B5-E99D-4890-9897-09A49F6E2A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6D9633-75FF-438A-A589-DCB37ADBB6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2CEADB-A0B6-4662-9F57-CC5C0E07E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A2C0-38E8-40D2-A4CD-4CB80D0901BA}" type="datetime1">
              <a:rPr lang="en-ID" smtClean="0"/>
              <a:t>14/05/2019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F766C9-1B4A-4A25-9CD3-CE6BF12ED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55F8EC-1705-4FC5-9668-60DB14F0C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5040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F025B-506E-44CC-96DE-C83B7160E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8F1957-E0AE-40F8-A4AD-FD9B19E05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9F850-F237-4EC3-ACA0-474B857D001C}" type="datetime1">
              <a:rPr lang="en-ID" smtClean="0"/>
              <a:t>14/05/2019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E00827-AB27-4789-AC66-B6106C831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73FE90-CD4A-41CE-93A5-B97C54485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9412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D45E7B-ED6C-4784-BD4C-17537760A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0C010-275D-4FE1-9616-537E7007C9E0}" type="datetime1">
              <a:rPr lang="en-ID" smtClean="0"/>
              <a:t>14/05/2019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511E93-6362-4179-9F59-E0A67C6F1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F67267-0DF9-42EE-AFD0-78C0BE813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8949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DEED6-A3D2-4D6C-98EC-B0C3F5F64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6DF64-27A6-40B1-BBF2-4426F45EA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D466AE-7929-44C0-B9DF-5F63D491F5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8317C4-5014-4F28-A735-C47A5EA8C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1873-F9F9-4C74-89BC-C5E221D7BB73}" type="datetime1">
              <a:rPr lang="en-ID" smtClean="0"/>
              <a:t>14/05/2019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AFA2D6-42B8-48A0-9189-EA11A1629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DD60C8-FEE5-4FF0-9FC5-8F9EB5609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3142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FE7EC-73A6-41AD-9B82-131ED294F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9C0C45-ACD3-49AB-BDA0-57E5A7CD18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2BFB83-18D5-42C3-8015-6115117604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57ADA-C42C-4D46-B398-7CF686A4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69F9-805F-4516-9445-7FB1BFCE7BE6}" type="datetime1">
              <a:rPr lang="en-ID" smtClean="0"/>
              <a:t>14/05/2019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0F4290-CF1E-4335-94C6-A4E7049A1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61A7E0-9B72-4680-98C1-8078F81BB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16056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7BAC18-1732-46F9-A071-9F732DA4D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29517E-1375-43AF-B7CE-3F330F650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36EF09-B2AF-4BC5-AB25-4FDA460E74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D2693-8A9B-45BD-856D-6E5B095CE2A3}" type="datetime1">
              <a:rPr lang="en-ID" smtClean="0"/>
              <a:t>14/05/2019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349E3-F100-41DE-8931-6A8A12312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22794-E4ED-4C85-9F48-9575BF9E79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21468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ocw.ui.ac.id/mod/resource/view.php?id=1122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ocw.ui.ac.id/mod/resource/view.php?id=1119" TargetMode="Externa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lack and Silver Laptop Computer on Brown Wooden Desk">
            <a:extLst>
              <a:ext uri="{FF2B5EF4-FFF2-40B4-BE49-F238E27FC236}">
                <a16:creationId xmlns:a16="http://schemas.microsoft.com/office/drawing/2014/main" id="{6918C398-90E7-46A1-BBE3-7F8D94C1F2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360169"/>
            <a:ext cx="12192000" cy="7578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333248E-646E-4AC5-97C4-11EA026626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8717" y="2355684"/>
            <a:ext cx="9144000" cy="1594592"/>
          </a:xfrm>
          <a:noFill/>
        </p:spPr>
        <p:txBody>
          <a:bodyPr>
            <a:normAutofit/>
          </a:bodyPr>
          <a:lstStyle/>
          <a:p>
            <a:r>
              <a:rPr lang="en-ID" sz="3600" b="1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</a:rPr>
              <a:t>JavaFX Events</a:t>
            </a:r>
            <a:br>
              <a:rPr lang="en-ID" sz="3600" b="1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</a:rPr>
            </a:br>
            <a:r>
              <a:rPr lang="en-ID" sz="2000" b="1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</a:rPr>
              <a:t>Fariz Darari</a:t>
            </a:r>
            <a:endParaRPr lang="en-ID" sz="3600" b="1">
              <a:solidFill>
                <a:schemeClr val="bg1">
                  <a:lumMod val="75000"/>
                </a:schemeClr>
              </a:solidFill>
              <a:latin typeface="Consolas" panose="020B0609020204030204" pitchFamily="49" charset="0"/>
            </a:endParaRPr>
          </a:p>
        </p:txBody>
      </p:sp>
      <p:pic>
        <p:nvPicPr>
          <p:cNvPr id="7" name="Picture 4" descr="Hasil gambar untuk cc by sa">
            <a:extLst>
              <a:ext uri="{FF2B5EF4-FFF2-40B4-BE49-F238E27FC236}">
                <a16:creationId xmlns:a16="http://schemas.microsoft.com/office/drawing/2014/main" id="{830DA418-3296-4E8A-8966-8292D0FB30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0501" y="4788476"/>
            <a:ext cx="1021168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23DF4E1E-E273-4741-8370-931C652E1D7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305" y="4752476"/>
            <a:ext cx="913736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984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C98EA-5873-43E3-AD98-A7BC4BA1F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Square Size Control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10</a:t>
            </a:fld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49C44E-267B-4DBF-8B3D-3C2F266FB809}"/>
              </a:ext>
            </a:extLst>
          </p:cNvPr>
          <p:cNvSpPr/>
          <p:nvPr/>
        </p:nvSpPr>
        <p:spPr>
          <a:xfrm>
            <a:off x="254875" y="1494529"/>
            <a:ext cx="11682249" cy="4524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public class GUI018 extends Application {</a:t>
            </a:r>
          </a:p>
          <a:p>
            <a:endParaRPr lang="en-ID">
              <a:latin typeface="Consolas" panose="020B0609020204030204" pitchFamily="49" charset="0"/>
            </a:endParaRPr>
          </a:p>
          <a:p>
            <a:r>
              <a:rPr lang="en-ID">
                <a:latin typeface="Consolas" panose="020B0609020204030204" pitchFamily="49" charset="0"/>
              </a:rPr>
              <a:t>	int l = 50;</a:t>
            </a:r>
          </a:p>
          <a:p>
            <a:r>
              <a:rPr lang="en-ID">
                <a:latin typeface="Consolas" panose="020B0609020204030204" pitchFamily="49" charset="0"/>
              </a:rPr>
              <a:t>	</a:t>
            </a:r>
          </a:p>
          <a:p>
            <a:r>
              <a:rPr lang="en-ID">
                <a:latin typeface="Consolas" panose="020B0609020204030204" pitchFamily="49" charset="0"/>
              </a:rPr>
              <a:t>	@Override</a:t>
            </a:r>
          </a:p>
          <a:p>
            <a:r>
              <a:rPr lang="en-ID">
                <a:latin typeface="Consolas" panose="020B0609020204030204" pitchFamily="49" charset="0"/>
              </a:rPr>
              <a:t>	public void start(Stage mainStage) throws Exception {</a:t>
            </a:r>
          </a:p>
          <a:p>
            <a:r>
              <a:rPr lang="en-ID">
                <a:latin typeface="Consolas" panose="020B0609020204030204" pitchFamily="49" charset="0"/>
              </a:rPr>
              <a:t>		BorderPane bp = new BorderPane();</a:t>
            </a:r>
          </a:p>
          <a:p>
            <a:r>
              <a:rPr lang="en-ID">
                <a:latin typeface="Consolas" panose="020B0609020204030204" pitchFamily="49" charset="0"/>
              </a:rPr>
              <a:t>		</a:t>
            </a:r>
          </a:p>
          <a:p>
            <a:r>
              <a:rPr lang="en-ID">
                <a:latin typeface="Consolas" panose="020B0609020204030204" pitchFamily="49" charset="0"/>
              </a:rPr>
              <a:t>		Rectangle r = new Rectangle(0,0,l,l);</a:t>
            </a:r>
          </a:p>
          <a:p>
            <a:r>
              <a:rPr lang="en-ID">
                <a:latin typeface="Consolas" panose="020B0609020204030204" pitchFamily="49" charset="0"/>
              </a:rPr>
              <a:t>		bp.setCenter(r);</a:t>
            </a:r>
          </a:p>
          <a:p>
            <a:r>
              <a:rPr lang="en-ID">
                <a:latin typeface="Consolas" panose="020B0609020204030204" pitchFamily="49" charset="0"/>
              </a:rPr>
              <a:t>		</a:t>
            </a:r>
          </a:p>
          <a:p>
            <a:r>
              <a:rPr lang="en-ID">
                <a:latin typeface="Consolas" panose="020B0609020204030204" pitchFamily="49" charset="0"/>
              </a:rPr>
              <a:t>		HBox hb = new HBox();</a:t>
            </a:r>
          </a:p>
          <a:p>
            <a:r>
              <a:rPr lang="en-ID">
                <a:latin typeface="Consolas" panose="020B0609020204030204" pitchFamily="49" charset="0"/>
              </a:rPr>
              <a:t>		hb.setAlignment(Pos.CENTER);</a:t>
            </a:r>
          </a:p>
          <a:p>
            <a:r>
              <a:rPr lang="en-ID">
                <a:latin typeface="Consolas" panose="020B0609020204030204" pitchFamily="49" charset="0"/>
              </a:rPr>
              <a:t>		hb.setPadding(new Insets(10,10,10,10));</a:t>
            </a:r>
          </a:p>
          <a:p>
            <a:r>
              <a:rPr lang="en-ID">
                <a:latin typeface="Consolas" panose="020B0609020204030204" pitchFamily="49" charset="0"/>
              </a:rPr>
              <a:t>		hb.setSpacing(10);</a:t>
            </a:r>
          </a:p>
          <a:p>
            <a:r>
              <a:rPr lang="en-ID">
                <a:latin typeface="Consolas" panose="020B0609020204030204" pitchFamily="49" charset="0"/>
              </a:rPr>
              <a:t>// ...</a:t>
            </a:r>
          </a:p>
        </p:txBody>
      </p:sp>
    </p:spTree>
    <p:extLst>
      <p:ext uri="{BB962C8B-B14F-4D97-AF65-F5344CB8AC3E}">
        <p14:creationId xmlns:p14="http://schemas.microsoft.com/office/powerpoint/2010/main" val="2462769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11</a:t>
            </a:fld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49C44E-267B-4DBF-8B3D-3C2F266FB809}"/>
              </a:ext>
            </a:extLst>
          </p:cNvPr>
          <p:cNvSpPr/>
          <p:nvPr/>
        </p:nvSpPr>
        <p:spPr>
          <a:xfrm>
            <a:off x="269389" y="209095"/>
            <a:ext cx="11682249" cy="646330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// ...		</a:t>
            </a:r>
          </a:p>
          <a:p>
            <a:r>
              <a:rPr lang="en-ID">
                <a:latin typeface="Consolas" panose="020B0609020204030204" pitchFamily="49" charset="0"/>
              </a:rPr>
              <a:t>		Button clickBut = new Button("Bigger");</a:t>
            </a:r>
          </a:p>
          <a:p>
            <a:r>
              <a:rPr lang="en-ID">
                <a:latin typeface="Consolas" panose="020B0609020204030204" pitchFamily="49" charset="0"/>
              </a:rPr>
              <a:t>		clickBut.setOnAction((e) -&gt; {</a:t>
            </a:r>
          </a:p>
          <a:p>
            <a:r>
              <a:rPr lang="en-ID">
                <a:latin typeface="Consolas" panose="020B0609020204030204" pitchFamily="49" charset="0"/>
              </a:rPr>
              <a:t>			l += 5;</a:t>
            </a:r>
          </a:p>
          <a:p>
            <a:r>
              <a:rPr lang="en-ID">
                <a:latin typeface="Consolas" panose="020B0609020204030204" pitchFamily="49" charset="0"/>
              </a:rPr>
              <a:t>			r.setWidth(l);</a:t>
            </a:r>
          </a:p>
          <a:p>
            <a:r>
              <a:rPr lang="en-ID">
                <a:latin typeface="Consolas" panose="020B0609020204030204" pitchFamily="49" charset="0"/>
              </a:rPr>
              <a:t>			r.setHeight(l);</a:t>
            </a:r>
          </a:p>
          <a:p>
            <a:r>
              <a:rPr lang="en-ID">
                <a:latin typeface="Consolas" panose="020B0609020204030204" pitchFamily="49" charset="0"/>
              </a:rPr>
              <a:t>		});</a:t>
            </a:r>
          </a:p>
          <a:p>
            <a:r>
              <a:rPr lang="en-ID">
                <a:latin typeface="Consolas" panose="020B0609020204030204" pitchFamily="49" charset="0"/>
              </a:rPr>
              <a:t>		hb.getChildren().add(clickBut);</a:t>
            </a:r>
          </a:p>
          <a:p>
            <a:r>
              <a:rPr lang="en-ID">
                <a:latin typeface="Consolas" panose="020B0609020204030204" pitchFamily="49" charset="0"/>
              </a:rPr>
              <a:t>		</a:t>
            </a:r>
          </a:p>
          <a:p>
            <a:r>
              <a:rPr lang="en-ID">
                <a:latin typeface="Consolas" panose="020B0609020204030204" pitchFamily="49" charset="0"/>
              </a:rPr>
              <a:t>		Button noClickBut = new Button("Smaller");</a:t>
            </a:r>
          </a:p>
          <a:p>
            <a:r>
              <a:rPr lang="en-ID">
                <a:latin typeface="Consolas" panose="020B0609020204030204" pitchFamily="49" charset="0"/>
              </a:rPr>
              <a:t>		noClickBut.setOnAction((e) -&gt; {</a:t>
            </a:r>
          </a:p>
          <a:p>
            <a:r>
              <a:rPr lang="en-ID">
                <a:latin typeface="Consolas" panose="020B0609020204030204" pitchFamily="49" charset="0"/>
              </a:rPr>
              <a:t>			l -= 5;</a:t>
            </a:r>
          </a:p>
          <a:p>
            <a:r>
              <a:rPr lang="en-ID">
                <a:latin typeface="Consolas" panose="020B0609020204030204" pitchFamily="49" charset="0"/>
              </a:rPr>
              <a:t>			r.setWidth(l);</a:t>
            </a:r>
          </a:p>
          <a:p>
            <a:r>
              <a:rPr lang="en-ID">
                <a:latin typeface="Consolas" panose="020B0609020204030204" pitchFamily="49" charset="0"/>
              </a:rPr>
              <a:t>			r.setHeight(l);</a:t>
            </a:r>
          </a:p>
          <a:p>
            <a:r>
              <a:rPr lang="en-ID">
                <a:latin typeface="Consolas" panose="020B0609020204030204" pitchFamily="49" charset="0"/>
              </a:rPr>
              <a:t>		});</a:t>
            </a:r>
          </a:p>
          <a:p>
            <a:r>
              <a:rPr lang="en-ID">
                <a:latin typeface="Consolas" panose="020B0609020204030204" pitchFamily="49" charset="0"/>
              </a:rPr>
              <a:t>		hb.getChildren().add(noClickBut);</a:t>
            </a:r>
          </a:p>
          <a:p>
            <a:r>
              <a:rPr lang="en-ID">
                <a:latin typeface="Consolas" panose="020B0609020204030204" pitchFamily="49" charset="0"/>
              </a:rPr>
              <a:t>		</a:t>
            </a:r>
          </a:p>
          <a:p>
            <a:r>
              <a:rPr lang="en-ID">
                <a:latin typeface="Consolas" panose="020B0609020204030204" pitchFamily="49" charset="0"/>
              </a:rPr>
              <a:t>		bp.setBottom(hb);</a:t>
            </a:r>
          </a:p>
          <a:p>
            <a:r>
              <a:rPr lang="en-ID">
                <a:latin typeface="Consolas" panose="020B0609020204030204" pitchFamily="49" charset="0"/>
              </a:rPr>
              <a:t>		</a:t>
            </a:r>
          </a:p>
          <a:p>
            <a:r>
              <a:rPr lang="en-ID">
                <a:latin typeface="Consolas" panose="020B0609020204030204" pitchFamily="49" charset="0"/>
              </a:rPr>
              <a:t>		Scene sc = new Scene(bp, 500, 500);</a:t>
            </a:r>
          </a:p>
          <a:p>
            <a:r>
              <a:rPr lang="en-ID">
                <a:latin typeface="Consolas" panose="020B0609020204030204" pitchFamily="49" charset="0"/>
              </a:rPr>
              <a:t>		mainStage.setScene(sc);</a:t>
            </a:r>
          </a:p>
          <a:p>
            <a:r>
              <a:rPr lang="en-ID">
                <a:latin typeface="Consolas" panose="020B0609020204030204" pitchFamily="49" charset="0"/>
              </a:rPr>
              <a:t>		mainStage.show();</a:t>
            </a:r>
          </a:p>
          <a:p>
            <a:r>
              <a:rPr lang="en-ID">
                <a:latin typeface="Consolas" panose="020B0609020204030204" pitchFamily="49" charset="0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705564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2D6D8-2241-4C37-86D3-9ADE1B27E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BorderPane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25340D-69E6-4C7E-9319-25B3E79BB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12</a:t>
            </a:fld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4B9990-589F-433E-830C-898939456395}"/>
              </a:ext>
            </a:extLst>
          </p:cNvPr>
          <p:cNvSpPr/>
          <p:nvPr/>
        </p:nvSpPr>
        <p:spPr>
          <a:xfrm>
            <a:off x="703942" y="1528423"/>
            <a:ext cx="10784115" cy="466566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3200" b="1">
                <a:solidFill>
                  <a:schemeClr val="tx1"/>
                </a:solidFill>
              </a:rPr>
              <a:t>CENTER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1D5F27-B226-4FAD-834D-73DC8152B1F5}"/>
              </a:ext>
            </a:extLst>
          </p:cNvPr>
          <p:cNvSpPr/>
          <p:nvPr/>
        </p:nvSpPr>
        <p:spPr>
          <a:xfrm>
            <a:off x="703940" y="1528423"/>
            <a:ext cx="2039260" cy="466566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3200" b="1">
                <a:solidFill>
                  <a:schemeClr val="tx1"/>
                </a:solidFill>
              </a:rPr>
              <a:t>LEFT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A6CDD80-8937-4DAA-8DE7-F7A80E8E9640}"/>
              </a:ext>
            </a:extLst>
          </p:cNvPr>
          <p:cNvSpPr/>
          <p:nvPr/>
        </p:nvSpPr>
        <p:spPr>
          <a:xfrm>
            <a:off x="9448797" y="1534433"/>
            <a:ext cx="2039260" cy="466566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3200" b="1">
                <a:solidFill>
                  <a:schemeClr val="tx1"/>
                </a:solidFill>
              </a:rPr>
              <a:t>RIGHT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C20B42-0F33-4AFC-BF0C-34A09902C485}"/>
              </a:ext>
            </a:extLst>
          </p:cNvPr>
          <p:cNvSpPr/>
          <p:nvPr/>
        </p:nvSpPr>
        <p:spPr>
          <a:xfrm>
            <a:off x="703941" y="1528423"/>
            <a:ext cx="10784115" cy="844889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3200" b="1">
                <a:solidFill>
                  <a:schemeClr val="tx1"/>
                </a:solidFill>
              </a:rPr>
              <a:t>TOP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D9D81E-9536-4B45-9DA9-89B83EC771AA}"/>
              </a:ext>
            </a:extLst>
          </p:cNvPr>
          <p:cNvSpPr/>
          <p:nvPr/>
        </p:nvSpPr>
        <p:spPr>
          <a:xfrm>
            <a:off x="703941" y="5373119"/>
            <a:ext cx="10784115" cy="844889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3200" b="1">
                <a:solidFill>
                  <a:schemeClr val="tx1"/>
                </a:solidFill>
              </a:rPr>
              <a:t>BOTTOM</a:t>
            </a:r>
          </a:p>
        </p:txBody>
      </p:sp>
    </p:spTree>
    <p:extLst>
      <p:ext uri="{BB962C8B-B14F-4D97-AF65-F5344CB8AC3E}">
        <p14:creationId xmlns:p14="http://schemas.microsoft.com/office/powerpoint/2010/main" val="824468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BE6AF-047D-4A28-A86E-3E3340E00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Quiztime: Circle Size Control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DDC057-5016-41B7-B4E8-F0389E4BD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13</a:t>
            </a:fld>
            <a:endParaRPr lang="en-ID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CA46EB-88FA-4CFE-B347-53BAF7FEFE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4144" y="1473200"/>
            <a:ext cx="4695825" cy="501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3724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BE6AF-047D-4A28-A86E-3E3340E00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Quiztime: Circle Size Control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DDC057-5016-41B7-B4E8-F0389E4BD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14</a:t>
            </a:fld>
            <a:endParaRPr lang="en-ID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94BD921-F28C-4199-B12B-59B07EA86D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4144" y="1473200"/>
            <a:ext cx="4695825" cy="50196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56097DC-496B-4032-945D-158FCD7785B2}"/>
              </a:ext>
            </a:extLst>
          </p:cNvPr>
          <p:cNvSpPr txBox="1"/>
          <p:nvPr/>
        </p:nvSpPr>
        <p:spPr>
          <a:xfrm>
            <a:off x="6574971" y="5297714"/>
            <a:ext cx="51925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/>
              <a:t>Solution:</a:t>
            </a:r>
          </a:p>
          <a:p>
            <a:r>
              <a:rPr lang="en-ID">
                <a:hlinkClick r:id="rId4"/>
              </a:rPr>
              <a:t>http://ocw.ui.ac.id/mod/resource/view.php?id=1122</a:t>
            </a:r>
            <a:r>
              <a:rPr lang="en-ID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53736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3D987-D7DA-4853-9CBF-E690C8A1E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ChoiceBox with Event Handler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491419-8D51-40F3-85EF-4D28C55F2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15</a:t>
            </a:fld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4BCEBA-22EF-4802-B7A9-B0B06FD17C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6891" y="1731319"/>
            <a:ext cx="4578218" cy="4552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614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16</a:t>
            </a:fld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49C44E-267B-4DBF-8B3D-3C2F266FB809}"/>
              </a:ext>
            </a:extLst>
          </p:cNvPr>
          <p:cNvSpPr/>
          <p:nvPr/>
        </p:nvSpPr>
        <p:spPr>
          <a:xfrm>
            <a:off x="269389" y="209095"/>
            <a:ext cx="11682249" cy="646330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public class GUI019 extends Application {</a:t>
            </a:r>
          </a:p>
          <a:p>
            <a:r>
              <a:rPr lang="en-ID">
                <a:latin typeface="Consolas" panose="020B0609020204030204" pitchFamily="49" charset="0"/>
              </a:rPr>
              <a:t>	</a:t>
            </a:r>
          </a:p>
          <a:p>
            <a:r>
              <a:rPr lang="en-ID">
                <a:latin typeface="Consolas" panose="020B0609020204030204" pitchFamily="49" charset="0"/>
              </a:rPr>
              <a:t>	Text t = new Text();</a:t>
            </a:r>
          </a:p>
          <a:p>
            <a:r>
              <a:rPr lang="en-ID">
                <a:latin typeface="Consolas" panose="020B0609020204030204" pitchFamily="49" charset="0"/>
              </a:rPr>
              <a:t>	</a:t>
            </a:r>
          </a:p>
          <a:p>
            <a:r>
              <a:rPr lang="en-ID">
                <a:latin typeface="Consolas" panose="020B0609020204030204" pitchFamily="49" charset="0"/>
              </a:rPr>
              <a:t>	@Override</a:t>
            </a:r>
          </a:p>
          <a:p>
            <a:r>
              <a:rPr lang="en-ID">
                <a:latin typeface="Consolas" panose="020B0609020204030204" pitchFamily="49" charset="0"/>
              </a:rPr>
              <a:t>	public void start(Stage stg1) throws Exception {</a:t>
            </a:r>
          </a:p>
          <a:p>
            <a:r>
              <a:rPr lang="en-ID">
                <a:latin typeface="Consolas" panose="020B0609020204030204" pitchFamily="49" charset="0"/>
              </a:rPr>
              <a:t>		VBox pn = new VBox();</a:t>
            </a:r>
          </a:p>
          <a:p>
            <a:r>
              <a:rPr lang="en-ID">
                <a:latin typeface="Consolas" panose="020B0609020204030204" pitchFamily="49" charset="0"/>
              </a:rPr>
              <a:t>		pn.setAlignment(Pos.CENTER);</a:t>
            </a:r>
          </a:p>
          <a:p>
            <a:r>
              <a:rPr lang="en-ID">
                <a:latin typeface="Consolas" panose="020B0609020204030204" pitchFamily="49" charset="0"/>
              </a:rPr>
              <a:t>		pn.setSpacing(20);</a:t>
            </a:r>
          </a:p>
          <a:p>
            <a:r>
              <a:rPr lang="en-ID">
                <a:latin typeface="Consolas" panose="020B0609020204030204" pitchFamily="49" charset="0"/>
              </a:rPr>
              <a:t>		pn.getChildren().add(new Label("Pick your fav K-pop star!"));</a:t>
            </a:r>
          </a:p>
          <a:p>
            <a:r>
              <a:rPr lang="en-ID">
                <a:latin typeface="Consolas" panose="020B0609020204030204" pitchFamily="49" charset="0"/>
              </a:rPr>
              <a:t>		ChoiceBox cb = new ChoiceBox(FXCollections.observableArrayList("Joo Ko-Wee", "Park Bo-Wow"));</a:t>
            </a:r>
          </a:p>
          <a:p>
            <a:r>
              <a:rPr lang="en-ID">
                <a:latin typeface="Consolas" panose="020B0609020204030204" pitchFamily="49" charset="0"/>
              </a:rPr>
              <a:t>		cb.setOnAction(e -&gt; {</a:t>
            </a:r>
          </a:p>
          <a:p>
            <a:r>
              <a:rPr lang="en-ID">
                <a:latin typeface="Consolas" panose="020B0609020204030204" pitchFamily="49" charset="0"/>
              </a:rPr>
              <a:t>			t.setText("</a:t>
            </a:r>
            <a:r>
              <a:rPr lang="ko-KR" altLang="en-US">
                <a:latin typeface="Consolas" panose="020B0609020204030204" pitchFamily="49" charset="0"/>
              </a:rPr>
              <a:t>사랑해</a:t>
            </a:r>
            <a:r>
              <a:rPr lang="en-US" altLang="ko-KR">
                <a:latin typeface="Consolas" panose="020B0609020204030204" pitchFamily="49" charset="0"/>
              </a:rPr>
              <a:t>, " + ((</a:t>
            </a:r>
            <a:r>
              <a:rPr lang="en-ID">
                <a:latin typeface="Consolas" panose="020B0609020204030204" pitchFamily="49" charset="0"/>
              </a:rPr>
              <a:t>ChoiceBox) e.getSource()).getValue() + " Oppa!");</a:t>
            </a:r>
          </a:p>
          <a:p>
            <a:r>
              <a:rPr lang="en-ID">
                <a:latin typeface="Consolas" panose="020B0609020204030204" pitchFamily="49" charset="0"/>
              </a:rPr>
              <a:t>		});</a:t>
            </a:r>
          </a:p>
          <a:p>
            <a:r>
              <a:rPr lang="en-ID">
                <a:latin typeface="Consolas" panose="020B0609020204030204" pitchFamily="49" charset="0"/>
              </a:rPr>
              <a:t>		pn.getChildren().add(cb);</a:t>
            </a:r>
          </a:p>
          <a:p>
            <a:r>
              <a:rPr lang="en-ID">
                <a:latin typeface="Consolas" panose="020B0609020204030204" pitchFamily="49" charset="0"/>
              </a:rPr>
              <a:t>		pn.getChildren().add(t);</a:t>
            </a:r>
          </a:p>
          <a:p>
            <a:r>
              <a:rPr lang="en-ID">
                <a:latin typeface="Consolas" panose="020B0609020204030204" pitchFamily="49" charset="0"/>
              </a:rPr>
              <a:t>		Scene scn = new Scene(pn, 180, 150);</a:t>
            </a:r>
          </a:p>
          <a:p>
            <a:r>
              <a:rPr lang="en-ID">
                <a:latin typeface="Consolas" panose="020B0609020204030204" pitchFamily="49" charset="0"/>
              </a:rPr>
              <a:t>		stg1.setScene(scn); stg1.setResizable(false); stg1.show();	</a:t>
            </a:r>
          </a:p>
          <a:p>
            <a:r>
              <a:rPr lang="en-ID">
                <a:latin typeface="Consolas" panose="020B0609020204030204" pitchFamily="49" charset="0"/>
              </a:rPr>
              <a:t>	}</a:t>
            </a:r>
          </a:p>
          <a:p>
            <a:endParaRPr lang="en-ID">
              <a:latin typeface="Consolas" panose="020B0609020204030204" pitchFamily="49" charset="0"/>
            </a:endParaRPr>
          </a:p>
          <a:p>
            <a:r>
              <a:rPr lang="en-ID">
                <a:latin typeface="Consolas" panose="020B0609020204030204" pitchFamily="49" charset="0"/>
              </a:rPr>
              <a:t>// ... usual</a:t>
            </a:r>
          </a:p>
        </p:txBody>
      </p:sp>
    </p:spTree>
    <p:extLst>
      <p:ext uri="{BB962C8B-B14F-4D97-AF65-F5344CB8AC3E}">
        <p14:creationId xmlns:p14="http://schemas.microsoft.com/office/powerpoint/2010/main" val="32425319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3D987-D7DA-4853-9CBF-E690C8A1E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Wedding Guest Book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491419-8D51-40F3-85EF-4D28C55F2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17</a:t>
            </a:fld>
            <a:endParaRPr lang="en-ID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839222B-F8D0-4741-A2B6-41000385F2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5658" y="1543001"/>
            <a:ext cx="5486398" cy="494987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5D73AE5-AD7C-4F9A-A441-CA009FE6F3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4329" y="3074156"/>
            <a:ext cx="4267198" cy="1638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3513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3D987-D7DA-4853-9CBF-E690C8A1E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Wedding Guest Book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491419-8D51-40F3-85EF-4D28C55F2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18</a:t>
            </a:fld>
            <a:endParaRPr lang="en-ID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839222B-F8D0-4741-A2B6-41000385F2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5658" y="1543001"/>
            <a:ext cx="5486398" cy="494987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5D73AE5-AD7C-4F9A-A441-CA009FE6F3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4329" y="3074156"/>
            <a:ext cx="4267198" cy="163860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BEA7B30-3C19-4FC4-8E6C-2D7742687C0F}"/>
              </a:ext>
            </a:extLst>
          </p:cNvPr>
          <p:cNvSpPr txBox="1"/>
          <p:nvPr/>
        </p:nvSpPr>
        <p:spPr>
          <a:xfrm>
            <a:off x="6874329" y="5449897"/>
            <a:ext cx="51925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/>
              <a:t>Solution:</a:t>
            </a:r>
          </a:p>
          <a:p>
            <a:r>
              <a:rPr lang="en-ID">
                <a:hlinkClick r:id="rId5"/>
              </a:rPr>
              <a:t>http://ocw.ui.ac.id/mod/resource/view.php?id=1119</a:t>
            </a:r>
            <a:r>
              <a:rPr lang="en-ID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00516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3D987-D7DA-4853-9CBF-E690C8A1E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WebView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491419-8D51-40F3-85EF-4D28C55F2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19</a:t>
            </a:fld>
            <a:endParaRPr lang="en-ID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8737899-7A12-4A25-A9AF-7739DD3CEE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812" y="1437482"/>
            <a:ext cx="7572375" cy="517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79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C98EA-5873-43E3-AD98-A7BC4BA1F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Button Event Handler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2</a:t>
            </a:fld>
            <a:endParaRPr lang="en-ID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711C907-B691-4CB4-B494-44BD0C5044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6500" y="2237831"/>
            <a:ext cx="4699000" cy="2966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6490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20</a:t>
            </a:fld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49C44E-267B-4DBF-8B3D-3C2F266FB809}"/>
              </a:ext>
            </a:extLst>
          </p:cNvPr>
          <p:cNvSpPr/>
          <p:nvPr/>
        </p:nvSpPr>
        <p:spPr>
          <a:xfrm>
            <a:off x="254875" y="1859339"/>
            <a:ext cx="11682249" cy="313932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	public void start(Stage stg) throws Exception {</a:t>
            </a:r>
          </a:p>
          <a:p>
            <a:r>
              <a:rPr lang="en-ID">
                <a:latin typeface="Consolas" panose="020B0609020204030204" pitchFamily="49" charset="0"/>
              </a:rPr>
              <a:t>		</a:t>
            </a:r>
          </a:p>
          <a:p>
            <a:r>
              <a:rPr lang="en-ID">
                <a:latin typeface="Consolas" panose="020B0609020204030204" pitchFamily="49" charset="0"/>
              </a:rPr>
              <a:t>		WebView wv = new WebView();</a:t>
            </a:r>
          </a:p>
          <a:p>
            <a:r>
              <a:rPr lang="en-ID">
                <a:latin typeface="Consolas" panose="020B0609020204030204" pitchFamily="49" charset="0"/>
              </a:rPr>
              <a:t>		WebEngine we = wv.getEngine();</a:t>
            </a:r>
          </a:p>
          <a:p>
            <a:r>
              <a:rPr lang="en-ID">
                <a:latin typeface="Consolas" panose="020B0609020204030204" pitchFamily="49" charset="0"/>
              </a:rPr>
              <a:t>		we.load("http://example.com/");</a:t>
            </a:r>
          </a:p>
          <a:p>
            <a:r>
              <a:rPr lang="en-ID">
                <a:latin typeface="Consolas" panose="020B0609020204030204" pitchFamily="49" charset="0"/>
              </a:rPr>
              <a:t>		VBox vb = new VBox(wv);</a:t>
            </a:r>
          </a:p>
          <a:p>
            <a:r>
              <a:rPr lang="en-ID">
                <a:latin typeface="Consolas" panose="020B0609020204030204" pitchFamily="49" charset="0"/>
              </a:rPr>
              <a:t>		Scene sc = new Scene(vb);</a:t>
            </a:r>
          </a:p>
          <a:p>
            <a:r>
              <a:rPr lang="en-ID">
                <a:latin typeface="Consolas" panose="020B0609020204030204" pitchFamily="49" charset="0"/>
              </a:rPr>
              <a:t>		stg.setScene(sc);</a:t>
            </a:r>
          </a:p>
          <a:p>
            <a:r>
              <a:rPr lang="en-ID">
                <a:latin typeface="Consolas" panose="020B0609020204030204" pitchFamily="49" charset="0"/>
              </a:rPr>
              <a:t>		stg.show();</a:t>
            </a:r>
          </a:p>
          <a:p>
            <a:r>
              <a:rPr lang="en-ID">
                <a:latin typeface="Consolas" panose="020B0609020204030204" pitchFamily="49" charset="0"/>
              </a:rPr>
              <a:t>	</a:t>
            </a:r>
          </a:p>
          <a:p>
            <a:r>
              <a:rPr lang="en-ID">
                <a:latin typeface="Consolas" panose="020B0609020204030204" pitchFamily="49" charset="0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42750203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3D987-D7DA-4853-9CBF-E690C8A1E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MediaPlayer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491419-8D51-40F3-85EF-4D28C55F2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21</a:t>
            </a:fld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83E143-968A-48FE-9FC3-C7D0710CE3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7950" y="1480457"/>
            <a:ext cx="6516100" cy="5116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5012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22</a:t>
            </a:fld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49C44E-267B-4DBF-8B3D-3C2F266FB809}"/>
              </a:ext>
            </a:extLst>
          </p:cNvPr>
          <p:cNvSpPr/>
          <p:nvPr/>
        </p:nvSpPr>
        <p:spPr>
          <a:xfrm>
            <a:off x="254875" y="1859339"/>
            <a:ext cx="11682249" cy="36933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public void start(Stage stg) throws Exception {</a:t>
            </a:r>
          </a:p>
          <a:p>
            <a:r>
              <a:rPr lang="en-ID">
                <a:latin typeface="Consolas" panose="020B0609020204030204" pitchFamily="49" charset="0"/>
              </a:rPr>
              <a:t>		</a:t>
            </a:r>
          </a:p>
          <a:p>
            <a:r>
              <a:rPr lang="en-ID">
                <a:latin typeface="Consolas" panose="020B0609020204030204" pitchFamily="49" charset="0"/>
              </a:rPr>
              <a:t>	StackPane root = new StackPane();</a:t>
            </a:r>
          </a:p>
          <a:p>
            <a:r>
              <a:rPr lang="en-ID">
                <a:latin typeface="Consolas" panose="020B0609020204030204" pitchFamily="49" charset="0"/>
              </a:rPr>
              <a:t>	File f = new File("vids/video.mp4");</a:t>
            </a:r>
          </a:p>
          <a:p>
            <a:r>
              <a:rPr lang="en-ID">
                <a:latin typeface="Consolas" panose="020B0609020204030204" pitchFamily="49" charset="0"/>
              </a:rPr>
              <a:t>	MediaPlayer player = new MediaPlayer(new Media(f.toURI().toURL().toString()));</a:t>
            </a:r>
          </a:p>
          <a:p>
            <a:r>
              <a:rPr lang="en-ID">
                <a:latin typeface="Consolas" panose="020B0609020204030204" pitchFamily="49" charset="0"/>
              </a:rPr>
              <a:t>	MediaView mediaView = new MediaView(player);</a:t>
            </a:r>
          </a:p>
          <a:p>
            <a:r>
              <a:rPr lang="en-ID">
                <a:latin typeface="Consolas" panose="020B0609020204030204" pitchFamily="49" charset="0"/>
              </a:rPr>
              <a:t>	root.getChildren().add(mediaView);</a:t>
            </a:r>
          </a:p>
          <a:p>
            <a:r>
              <a:rPr lang="en-ID">
                <a:latin typeface="Consolas" panose="020B0609020204030204" pitchFamily="49" charset="0"/>
              </a:rPr>
              <a:t>	Scene scene = new Scene(root, 800, 600);</a:t>
            </a:r>
          </a:p>
          <a:p>
            <a:r>
              <a:rPr lang="en-ID">
                <a:latin typeface="Consolas" panose="020B0609020204030204" pitchFamily="49" charset="0"/>
              </a:rPr>
              <a:t>	stg.setScene(scene);</a:t>
            </a:r>
          </a:p>
          <a:p>
            <a:r>
              <a:rPr lang="en-ID">
                <a:latin typeface="Consolas" panose="020B0609020204030204" pitchFamily="49" charset="0"/>
              </a:rPr>
              <a:t>	stg.show();</a:t>
            </a:r>
          </a:p>
          <a:p>
            <a:r>
              <a:rPr lang="en-ID">
                <a:latin typeface="Consolas" panose="020B0609020204030204" pitchFamily="49" charset="0"/>
              </a:rPr>
              <a:t>	player.play();</a:t>
            </a:r>
          </a:p>
          <a:p>
            <a:r>
              <a:rPr lang="en-ID">
                <a:latin typeface="Consolas" panose="020B0609020204030204" pitchFamily="49" charset="0"/>
              </a:rPr>
              <a:t>	</a:t>
            </a:r>
          </a:p>
          <a:p>
            <a:r>
              <a:rPr lang="en-ID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79530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hank you text">
            <a:extLst>
              <a:ext uri="{FF2B5EF4-FFF2-40B4-BE49-F238E27FC236}">
                <a16:creationId xmlns:a16="http://schemas.microsoft.com/office/drawing/2014/main" id="{30F4646D-7ECA-4637-BAE7-51BED7F508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03224" y="-1294209"/>
            <a:ext cx="12595224" cy="9446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FB06D74-CD66-44DE-B4FF-7A2B05D7BDB3}"/>
              </a:ext>
            </a:extLst>
          </p:cNvPr>
          <p:cNvSpPr txBox="1">
            <a:spLocks/>
          </p:cNvSpPr>
          <p:nvPr/>
        </p:nvSpPr>
        <p:spPr>
          <a:xfrm>
            <a:off x="4895432" y="5387567"/>
            <a:ext cx="10515600" cy="18378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D" sz="1800" b="1">
                <a:solidFill>
                  <a:schemeClr val="bg1">
                    <a:lumMod val="50000"/>
                  </a:schemeClr>
                </a:solidFill>
              </a:rPr>
              <a:t>Inspired by:</a:t>
            </a:r>
          </a:p>
          <a:p>
            <a:pPr marL="0" indent="0">
              <a:buNone/>
            </a:pPr>
            <a:r>
              <a:rPr lang="en-ID" sz="1800">
                <a:solidFill>
                  <a:schemeClr val="bg1">
                    <a:lumMod val="50000"/>
                  </a:schemeClr>
                </a:solidFill>
              </a:rPr>
              <a:t>Liang, Introduction to Java, 10</a:t>
            </a:r>
            <a:r>
              <a:rPr lang="en-ID" sz="1800" baseline="3000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ID" sz="1800">
                <a:solidFill>
                  <a:schemeClr val="bg1">
                    <a:lumMod val="50000"/>
                  </a:schemeClr>
                </a:solidFill>
              </a:rPr>
              <a:t> edition, Pearson.</a:t>
            </a:r>
          </a:p>
          <a:p>
            <a:pPr marL="0" indent="0">
              <a:buNone/>
            </a:pPr>
            <a:r>
              <a:rPr lang="en-ID" sz="1800">
                <a:solidFill>
                  <a:schemeClr val="bg1">
                    <a:lumMod val="50000"/>
                  </a:schemeClr>
                </a:solidFill>
              </a:rPr>
              <a:t>Javadoc.</a:t>
            </a:r>
          </a:p>
        </p:txBody>
      </p:sp>
    </p:spTree>
    <p:extLst>
      <p:ext uri="{BB962C8B-B14F-4D97-AF65-F5344CB8AC3E}">
        <p14:creationId xmlns:p14="http://schemas.microsoft.com/office/powerpoint/2010/main" val="1622103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C98EA-5873-43E3-AD98-A7BC4BA1F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Button Event Handler #1: Standard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3</a:t>
            </a:fld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49C44E-267B-4DBF-8B3D-3C2F266FB809}"/>
              </a:ext>
            </a:extLst>
          </p:cNvPr>
          <p:cNvSpPr/>
          <p:nvPr/>
        </p:nvSpPr>
        <p:spPr>
          <a:xfrm>
            <a:off x="236482" y="2075100"/>
            <a:ext cx="11682249" cy="36933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// ...</a:t>
            </a:r>
          </a:p>
          <a:p>
            <a:endParaRPr lang="en-ID">
              <a:latin typeface="Consolas" panose="020B0609020204030204" pitchFamily="49" charset="0"/>
            </a:endParaRPr>
          </a:p>
          <a:p>
            <a:r>
              <a:rPr lang="en-ID">
                <a:latin typeface="Consolas" panose="020B0609020204030204" pitchFamily="49" charset="0"/>
              </a:rPr>
              <a:t>	@Override</a:t>
            </a:r>
          </a:p>
          <a:p>
            <a:r>
              <a:rPr lang="en-ID">
                <a:latin typeface="Consolas" panose="020B0609020204030204" pitchFamily="49" charset="0"/>
              </a:rPr>
              <a:t>	public void start(Stage mainStage) throws Exception {</a:t>
            </a:r>
          </a:p>
          <a:p>
            <a:r>
              <a:rPr lang="en-ID">
                <a:latin typeface="Consolas" panose="020B0609020204030204" pitchFamily="49" charset="0"/>
              </a:rPr>
              <a:t>		Button but = new Button("Click me");</a:t>
            </a:r>
          </a:p>
          <a:p>
            <a:r>
              <a:rPr lang="en-ID">
                <a:latin typeface="Consolas" panose="020B0609020204030204" pitchFamily="49" charset="0"/>
              </a:rPr>
              <a:t>		</a:t>
            </a:r>
            <a:r>
              <a:rPr lang="en-ID">
                <a:highlight>
                  <a:srgbClr val="FFFF00"/>
                </a:highlight>
                <a:latin typeface="Consolas" panose="020B0609020204030204" pitchFamily="49" charset="0"/>
              </a:rPr>
              <a:t>MyHandler handler = new MyHandler();</a:t>
            </a:r>
          </a:p>
          <a:p>
            <a:r>
              <a:rPr lang="en-ID">
                <a:latin typeface="Consolas" panose="020B0609020204030204" pitchFamily="49" charset="0"/>
              </a:rPr>
              <a:t>		</a:t>
            </a:r>
            <a:r>
              <a:rPr lang="en-ID">
                <a:highlight>
                  <a:srgbClr val="FFFF00"/>
                </a:highlight>
                <a:latin typeface="Consolas" panose="020B0609020204030204" pitchFamily="49" charset="0"/>
              </a:rPr>
              <a:t>but.setOnAction(handler);</a:t>
            </a:r>
          </a:p>
          <a:p>
            <a:r>
              <a:rPr lang="en-ID">
                <a:latin typeface="Consolas" panose="020B0609020204030204" pitchFamily="49" charset="0"/>
              </a:rPr>
              <a:t>		Scene sc = new Scene(but, 200, 100);</a:t>
            </a:r>
          </a:p>
          <a:p>
            <a:r>
              <a:rPr lang="en-ID">
                <a:latin typeface="Consolas" panose="020B0609020204030204" pitchFamily="49" charset="0"/>
              </a:rPr>
              <a:t>		mainStage.setScene(sc);</a:t>
            </a:r>
          </a:p>
          <a:p>
            <a:r>
              <a:rPr lang="en-ID">
                <a:latin typeface="Consolas" panose="020B0609020204030204" pitchFamily="49" charset="0"/>
              </a:rPr>
              <a:t>		mainStage.show();</a:t>
            </a:r>
          </a:p>
          <a:p>
            <a:r>
              <a:rPr lang="en-ID">
                <a:latin typeface="Consolas" panose="020B0609020204030204" pitchFamily="49" charset="0"/>
              </a:rPr>
              <a:t>	}</a:t>
            </a:r>
          </a:p>
          <a:p>
            <a:endParaRPr lang="en-ID">
              <a:latin typeface="Consolas" panose="020B0609020204030204" pitchFamily="49" charset="0"/>
            </a:endParaRPr>
          </a:p>
          <a:p>
            <a:r>
              <a:rPr lang="en-ID">
                <a:latin typeface="Consolas" panose="020B0609020204030204" pitchFamily="49" charset="0"/>
              </a:rPr>
              <a:t>// ...</a:t>
            </a:r>
          </a:p>
        </p:txBody>
      </p:sp>
    </p:spTree>
    <p:extLst>
      <p:ext uri="{BB962C8B-B14F-4D97-AF65-F5344CB8AC3E}">
        <p14:creationId xmlns:p14="http://schemas.microsoft.com/office/powerpoint/2010/main" val="3352858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C98EA-5873-43E3-AD98-A7BC4BA1F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Button Event Handler #1: Standard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4</a:t>
            </a:fld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49C44E-267B-4DBF-8B3D-3C2F266FB809}"/>
              </a:ext>
            </a:extLst>
          </p:cNvPr>
          <p:cNvSpPr/>
          <p:nvPr/>
        </p:nvSpPr>
        <p:spPr>
          <a:xfrm>
            <a:off x="236482" y="2075100"/>
            <a:ext cx="11682249" cy="313932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// ...</a:t>
            </a:r>
          </a:p>
          <a:p>
            <a:endParaRPr lang="en-ID">
              <a:latin typeface="Consolas" panose="020B0609020204030204" pitchFamily="49" charset="0"/>
            </a:endParaRPr>
          </a:p>
          <a:p>
            <a:r>
              <a:rPr lang="en-ID">
                <a:latin typeface="Consolas" panose="020B0609020204030204" pitchFamily="49" charset="0"/>
              </a:rPr>
              <a:t>class MyHandler implements EventHandler&lt;ActionEvent&gt; {</a:t>
            </a:r>
          </a:p>
          <a:p>
            <a:endParaRPr lang="en-ID">
              <a:latin typeface="Consolas" panose="020B0609020204030204" pitchFamily="49" charset="0"/>
            </a:endParaRPr>
          </a:p>
          <a:p>
            <a:r>
              <a:rPr lang="en-ID">
                <a:latin typeface="Consolas" panose="020B0609020204030204" pitchFamily="49" charset="0"/>
              </a:rPr>
              <a:t>	@Override</a:t>
            </a:r>
          </a:p>
          <a:p>
            <a:r>
              <a:rPr lang="en-ID">
                <a:latin typeface="Consolas" panose="020B0609020204030204" pitchFamily="49" charset="0"/>
              </a:rPr>
              <a:t>	public void handle(ActionEvent e) {</a:t>
            </a:r>
          </a:p>
          <a:p>
            <a:r>
              <a:rPr lang="en-ID">
                <a:latin typeface="Consolas" panose="020B0609020204030204" pitchFamily="49" charset="0"/>
              </a:rPr>
              <a:t>		System.out.println("Clicked");</a:t>
            </a:r>
          </a:p>
          <a:p>
            <a:r>
              <a:rPr lang="en-ID">
                <a:latin typeface="Consolas" panose="020B0609020204030204" pitchFamily="49" charset="0"/>
              </a:rPr>
              <a:t>	}</a:t>
            </a:r>
          </a:p>
          <a:p>
            <a:r>
              <a:rPr lang="en-ID">
                <a:latin typeface="Consolas" panose="020B0609020204030204" pitchFamily="49" charset="0"/>
              </a:rPr>
              <a:t>	</a:t>
            </a:r>
          </a:p>
          <a:p>
            <a:r>
              <a:rPr lang="en-ID">
                <a:latin typeface="Consolas" panose="020B0609020204030204" pitchFamily="49" charset="0"/>
              </a:rPr>
              <a:t>}</a:t>
            </a:r>
          </a:p>
          <a:p>
            <a:endParaRPr lang="en-ID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091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C98EA-5873-43E3-AD98-A7BC4BA1F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Button Event Handler #2: Anonymous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5</a:t>
            </a:fld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49C44E-267B-4DBF-8B3D-3C2F266FB809}"/>
              </a:ext>
            </a:extLst>
          </p:cNvPr>
          <p:cNvSpPr/>
          <p:nvPr/>
        </p:nvSpPr>
        <p:spPr>
          <a:xfrm>
            <a:off x="236482" y="2075100"/>
            <a:ext cx="11682249" cy="42473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// ...</a:t>
            </a:r>
          </a:p>
          <a:p>
            <a:r>
              <a:rPr lang="en-ID">
                <a:latin typeface="Consolas" panose="020B0609020204030204" pitchFamily="49" charset="0"/>
              </a:rPr>
              <a:t>	@Override</a:t>
            </a:r>
          </a:p>
          <a:p>
            <a:r>
              <a:rPr lang="en-ID">
                <a:latin typeface="Consolas" panose="020B0609020204030204" pitchFamily="49" charset="0"/>
              </a:rPr>
              <a:t>	public void start(Stage mainStage) throws Exception {</a:t>
            </a:r>
          </a:p>
          <a:p>
            <a:r>
              <a:rPr lang="en-ID">
                <a:latin typeface="Consolas" panose="020B0609020204030204" pitchFamily="49" charset="0"/>
              </a:rPr>
              <a:t>		Button but = new Button("Click me");</a:t>
            </a:r>
          </a:p>
          <a:p>
            <a:r>
              <a:rPr lang="en-ID">
                <a:latin typeface="Consolas" panose="020B0609020204030204" pitchFamily="49" charset="0"/>
              </a:rPr>
              <a:t>		</a:t>
            </a:r>
            <a:r>
              <a:rPr lang="en-ID">
                <a:highlight>
                  <a:srgbClr val="FFFF00"/>
                </a:highlight>
                <a:latin typeface="Consolas" panose="020B0609020204030204" pitchFamily="49" charset="0"/>
              </a:rPr>
              <a:t>but.setOnAction(new EventHandler&lt;ActionEvent&gt;() {</a:t>
            </a:r>
          </a:p>
          <a:p>
            <a:r>
              <a:rPr lang="en-ID">
                <a:latin typeface="Consolas" panose="020B0609020204030204" pitchFamily="49" charset="0"/>
              </a:rPr>
              <a:t>			</a:t>
            </a:r>
            <a:r>
              <a:rPr lang="en-ID">
                <a:highlight>
                  <a:srgbClr val="FFFF00"/>
                </a:highlight>
                <a:latin typeface="Consolas" panose="020B0609020204030204" pitchFamily="49" charset="0"/>
              </a:rPr>
              <a:t>@Override</a:t>
            </a:r>
          </a:p>
          <a:p>
            <a:r>
              <a:rPr lang="en-ID">
                <a:latin typeface="Consolas" panose="020B0609020204030204" pitchFamily="49" charset="0"/>
              </a:rPr>
              <a:t>			</a:t>
            </a:r>
            <a:r>
              <a:rPr lang="en-ID">
                <a:highlight>
                  <a:srgbClr val="FFFF00"/>
                </a:highlight>
                <a:latin typeface="Consolas" panose="020B0609020204030204" pitchFamily="49" charset="0"/>
              </a:rPr>
              <a:t>public void handle(ActionEvent e) {</a:t>
            </a:r>
          </a:p>
          <a:p>
            <a:r>
              <a:rPr lang="en-ID">
                <a:latin typeface="Consolas" panose="020B0609020204030204" pitchFamily="49" charset="0"/>
              </a:rPr>
              <a:t>				</a:t>
            </a:r>
            <a:r>
              <a:rPr lang="en-ID">
                <a:highlight>
                  <a:srgbClr val="FFFF00"/>
                </a:highlight>
                <a:latin typeface="Consolas" panose="020B0609020204030204" pitchFamily="49" charset="0"/>
              </a:rPr>
              <a:t>System.out.println("Clicked");</a:t>
            </a:r>
          </a:p>
          <a:p>
            <a:r>
              <a:rPr lang="en-ID">
                <a:latin typeface="Consolas" panose="020B0609020204030204" pitchFamily="49" charset="0"/>
              </a:rPr>
              <a:t>			</a:t>
            </a:r>
            <a:r>
              <a:rPr lang="en-ID">
                <a:highlight>
                  <a:srgbClr val="FFFF00"/>
                </a:highlight>
                <a:latin typeface="Consolas" panose="020B0609020204030204" pitchFamily="49" charset="0"/>
              </a:rPr>
              <a:t>}</a:t>
            </a:r>
          </a:p>
          <a:p>
            <a:r>
              <a:rPr lang="en-ID">
                <a:latin typeface="Consolas" panose="020B0609020204030204" pitchFamily="49" charset="0"/>
              </a:rPr>
              <a:t>		</a:t>
            </a:r>
            <a:r>
              <a:rPr lang="en-ID">
                <a:highlight>
                  <a:srgbClr val="FFFF00"/>
                </a:highlight>
                <a:latin typeface="Consolas" panose="020B0609020204030204" pitchFamily="49" charset="0"/>
              </a:rPr>
              <a:t>});</a:t>
            </a:r>
          </a:p>
          <a:p>
            <a:r>
              <a:rPr lang="en-ID">
                <a:latin typeface="Consolas" panose="020B0609020204030204" pitchFamily="49" charset="0"/>
              </a:rPr>
              <a:t>		Scene sc = new Scene(but, 200, 100);</a:t>
            </a:r>
          </a:p>
          <a:p>
            <a:r>
              <a:rPr lang="en-ID">
                <a:latin typeface="Consolas" panose="020B0609020204030204" pitchFamily="49" charset="0"/>
              </a:rPr>
              <a:t>		mainStage.setScene(sc);</a:t>
            </a:r>
          </a:p>
          <a:p>
            <a:r>
              <a:rPr lang="en-ID">
                <a:latin typeface="Consolas" panose="020B0609020204030204" pitchFamily="49" charset="0"/>
              </a:rPr>
              <a:t>		mainStage.show();</a:t>
            </a:r>
          </a:p>
          <a:p>
            <a:r>
              <a:rPr lang="en-ID">
                <a:latin typeface="Consolas" panose="020B0609020204030204" pitchFamily="49" charset="0"/>
              </a:rPr>
              <a:t>	}</a:t>
            </a:r>
          </a:p>
          <a:p>
            <a:r>
              <a:rPr lang="en-ID">
                <a:latin typeface="Consolas" panose="020B0609020204030204" pitchFamily="49" charset="0"/>
              </a:rPr>
              <a:t>// ...</a:t>
            </a:r>
          </a:p>
        </p:txBody>
      </p:sp>
    </p:spTree>
    <p:extLst>
      <p:ext uri="{BB962C8B-B14F-4D97-AF65-F5344CB8AC3E}">
        <p14:creationId xmlns:p14="http://schemas.microsoft.com/office/powerpoint/2010/main" val="3940894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C98EA-5873-43E3-AD98-A7BC4BA1F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Button Event Handler #3: Lambda Expression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6</a:t>
            </a:fld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49C44E-267B-4DBF-8B3D-3C2F266FB809}"/>
              </a:ext>
            </a:extLst>
          </p:cNvPr>
          <p:cNvSpPr/>
          <p:nvPr/>
        </p:nvSpPr>
        <p:spPr>
          <a:xfrm>
            <a:off x="236482" y="2075100"/>
            <a:ext cx="11682249" cy="3416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// ...</a:t>
            </a:r>
          </a:p>
          <a:p>
            <a:r>
              <a:rPr lang="en-ID">
                <a:latin typeface="Consolas" panose="020B0609020204030204" pitchFamily="49" charset="0"/>
              </a:rPr>
              <a:t>	@Override</a:t>
            </a:r>
          </a:p>
          <a:p>
            <a:r>
              <a:rPr lang="en-ID">
                <a:latin typeface="Consolas" panose="020B0609020204030204" pitchFamily="49" charset="0"/>
              </a:rPr>
              <a:t>	public void start(Stage mainStage) throws Exception {</a:t>
            </a:r>
          </a:p>
          <a:p>
            <a:r>
              <a:rPr lang="en-ID">
                <a:latin typeface="Consolas" panose="020B0609020204030204" pitchFamily="49" charset="0"/>
              </a:rPr>
              <a:t>		Button but = new Button("Click me");</a:t>
            </a:r>
          </a:p>
          <a:p>
            <a:r>
              <a:rPr lang="en-ID">
                <a:latin typeface="Consolas" panose="020B0609020204030204" pitchFamily="49" charset="0"/>
              </a:rPr>
              <a:t>		</a:t>
            </a:r>
            <a:r>
              <a:rPr lang="en-ID">
                <a:highlight>
                  <a:srgbClr val="FFFF00"/>
                </a:highlight>
                <a:latin typeface="Consolas" panose="020B0609020204030204" pitchFamily="49" charset="0"/>
              </a:rPr>
              <a:t>but.setOnAction((e) -&gt; {</a:t>
            </a:r>
          </a:p>
          <a:p>
            <a:r>
              <a:rPr lang="en-ID">
                <a:latin typeface="Consolas" panose="020B0609020204030204" pitchFamily="49" charset="0"/>
              </a:rPr>
              <a:t>			</a:t>
            </a:r>
            <a:r>
              <a:rPr lang="en-ID">
                <a:highlight>
                  <a:srgbClr val="FFFF00"/>
                </a:highlight>
                <a:latin typeface="Consolas" panose="020B0609020204030204" pitchFamily="49" charset="0"/>
              </a:rPr>
              <a:t>System.out.println("Clicked");</a:t>
            </a:r>
          </a:p>
          <a:p>
            <a:r>
              <a:rPr lang="en-ID">
                <a:latin typeface="Consolas" panose="020B0609020204030204" pitchFamily="49" charset="0"/>
              </a:rPr>
              <a:t>		</a:t>
            </a:r>
            <a:r>
              <a:rPr lang="en-ID">
                <a:highlight>
                  <a:srgbClr val="FFFF00"/>
                </a:highlight>
                <a:latin typeface="Consolas" panose="020B0609020204030204" pitchFamily="49" charset="0"/>
              </a:rPr>
              <a:t>});</a:t>
            </a:r>
          </a:p>
          <a:p>
            <a:r>
              <a:rPr lang="en-ID">
                <a:latin typeface="Consolas" panose="020B0609020204030204" pitchFamily="49" charset="0"/>
              </a:rPr>
              <a:t>		Scene sc = new Scene(but, 200, 100);</a:t>
            </a:r>
          </a:p>
          <a:p>
            <a:r>
              <a:rPr lang="en-ID">
                <a:latin typeface="Consolas" panose="020B0609020204030204" pitchFamily="49" charset="0"/>
              </a:rPr>
              <a:t>		mainStage.setScene(sc);</a:t>
            </a:r>
          </a:p>
          <a:p>
            <a:r>
              <a:rPr lang="en-ID">
                <a:latin typeface="Consolas" panose="020B0609020204030204" pitchFamily="49" charset="0"/>
              </a:rPr>
              <a:t>		mainStage.show();</a:t>
            </a:r>
          </a:p>
          <a:p>
            <a:r>
              <a:rPr lang="en-ID">
                <a:latin typeface="Consolas" panose="020B0609020204030204" pitchFamily="49" charset="0"/>
              </a:rPr>
              <a:t>	}</a:t>
            </a:r>
          </a:p>
          <a:p>
            <a:r>
              <a:rPr lang="en-ID">
                <a:latin typeface="Consolas" panose="020B0609020204030204" pitchFamily="49" charset="0"/>
              </a:rPr>
              <a:t>// ...</a:t>
            </a:r>
          </a:p>
        </p:txBody>
      </p:sp>
    </p:spTree>
    <p:extLst>
      <p:ext uri="{BB962C8B-B14F-4D97-AF65-F5344CB8AC3E}">
        <p14:creationId xmlns:p14="http://schemas.microsoft.com/office/powerpoint/2010/main" val="479258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E53A0-61D7-4703-812D-BF6C90DDB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Quiztime: Create two buttons, and bind different event handlers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F8C4E5-8F3D-462A-BF6C-F80E5DC64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7</a:t>
            </a:fld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A8784D-E2A2-4125-ACD6-17CF6A70E5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1" y="2417512"/>
            <a:ext cx="5029198" cy="3242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489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C0FB-57BC-4953-B7AA-C70301EA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8</a:t>
            </a:fld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49C44E-267B-4DBF-8B3D-3C2F266FB809}"/>
              </a:ext>
            </a:extLst>
          </p:cNvPr>
          <p:cNvSpPr/>
          <p:nvPr/>
        </p:nvSpPr>
        <p:spPr>
          <a:xfrm>
            <a:off x="236482" y="623672"/>
            <a:ext cx="11682249" cy="59093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Consolas" panose="020B0609020204030204" pitchFamily="49" charset="0"/>
              </a:rPr>
              <a:t>	public void start(Stage mainStage) throws Exception {</a:t>
            </a:r>
          </a:p>
          <a:p>
            <a:r>
              <a:rPr lang="en-ID">
                <a:latin typeface="Consolas" panose="020B0609020204030204" pitchFamily="49" charset="0"/>
              </a:rPr>
              <a:t>		VBox vb = new VBox();	</a:t>
            </a:r>
          </a:p>
          <a:p>
            <a:r>
              <a:rPr lang="en-ID">
                <a:latin typeface="Consolas" panose="020B0609020204030204" pitchFamily="49" charset="0"/>
              </a:rPr>
              <a:t>		vb.setAlignment(Pos.CENTER);</a:t>
            </a:r>
          </a:p>
          <a:p>
            <a:r>
              <a:rPr lang="en-ID">
                <a:latin typeface="Consolas" panose="020B0609020204030204" pitchFamily="49" charset="0"/>
              </a:rPr>
              <a:t>		vb.setSpacing(20);</a:t>
            </a:r>
          </a:p>
          <a:p>
            <a:r>
              <a:rPr lang="en-ID">
                <a:latin typeface="Consolas" panose="020B0609020204030204" pitchFamily="49" charset="0"/>
              </a:rPr>
              <a:t>		</a:t>
            </a:r>
          </a:p>
          <a:p>
            <a:r>
              <a:rPr lang="en-ID">
                <a:latin typeface="Consolas" panose="020B0609020204030204" pitchFamily="49" charset="0"/>
              </a:rPr>
              <a:t>		Button clickBut = new Button("Click me");</a:t>
            </a:r>
          </a:p>
          <a:p>
            <a:r>
              <a:rPr lang="en-ID">
                <a:latin typeface="Consolas" panose="020B0609020204030204" pitchFamily="49" charset="0"/>
              </a:rPr>
              <a:t>		clickBut.setOnAction((e) -&gt; { System.out.println("Nais boi ( ͡° ͜ʖ ͡°)"); });</a:t>
            </a:r>
          </a:p>
          <a:p>
            <a:r>
              <a:rPr lang="en-ID">
                <a:latin typeface="Consolas" panose="020B0609020204030204" pitchFamily="49" charset="0"/>
              </a:rPr>
              <a:t>		</a:t>
            </a:r>
          </a:p>
          <a:p>
            <a:r>
              <a:rPr lang="en-ID">
                <a:latin typeface="Consolas" panose="020B0609020204030204" pitchFamily="49" charset="0"/>
              </a:rPr>
              <a:t>		Button noClickBut = new Button("Don't click me");</a:t>
            </a:r>
          </a:p>
          <a:p>
            <a:r>
              <a:rPr lang="en-ID">
                <a:latin typeface="Consolas" panose="020B0609020204030204" pitchFamily="49" charset="0"/>
              </a:rPr>
              <a:t>		noClickBut.setOnAction((e) -&gt; {</a:t>
            </a:r>
          </a:p>
          <a:p>
            <a:r>
              <a:rPr lang="en-ID">
                <a:latin typeface="Consolas" panose="020B0609020204030204" pitchFamily="49" charset="0"/>
              </a:rPr>
              <a:t>			System.out.println("Nooooo </a:t>
            </a:r>
            <a:r>
              <a:rPr lang="bo-CN">
                <a:latin typeface="Consolas" panose="020B0609020204030204" pitchFamily="49" charset="0"/>
              </a:rPr>
              <a:t>༼ </a:t>
            </a:r>
            <a:r>
              <a:rPr lang="ja-JP" altLang="en-US">
                <a:latin typeface="Consolas" panose="020B0609020204030204" pitchFamily="49" charset="0"/>
              </a:rPr>
              <a:t>つ ͠</a:t>
            </a:r>
            <a:r>
              <a:rPr lang="en-US" altLang="ja-JP">
                <a:latin typeface="Consolas" panose="020B0609020204030204" pitchFamily="49" charset="0"/>
              </a:rPr>
              <a:t>° ͟ ͟</a:t>
            </a:r>
            <a:r>
              <a:rPr lang="en-ID">
                <a:latin typeface="Consolas" panose="020B0609020204030204" pitchFamily="49" charset="0"/>
              </a:rPr>
              <a:t>ʖ ͡° </a:t>
            </a:r>
            <a:r>
              <a:rPr lang="bo-CN">
                <a:latin typeface="Consolas" panose="020B0609020204030204" pitchFamily="49" charset="0"/>
              </a:rPr>
              <a:t>༽</a:t>
            </a:r>
            <a:r>
              <a:rPr lang="ja-JP" altLang="en-US">
                <a:latin typeface="Consolas" panose="020B0609020204030204" pitchFamily="49" charset="0"/>
              </a:rPr>
              <a:t>つ</a:t>
            </a:r>
            <a:r>
              <a:rPr lang="en-US" altLang="ja-JP">
                <a:latin typeface="Consolas" panose="020B0609020204030204" pitchFamily="49" charset="0"/>
              </a:rPr>
              <a:t>");</a:t>
            </a:r>
          </a:p>
          <a:p>
            <a:r>
              <a:rPr lang="en-US" altLang="ja-JP">
                <a:latin typeface="Consolas" panose="020B0609020204030204" pitchFamily="49" charset="0"/>
              </a:rPr>
              <a:t>			</a:t>
            </a:r>
            <a:r>
              <a:rPr lang="en-ID">
                <a:latin typeface="Consolas" panose="020B0609020204030204" pitchFamily="49" charset="0"/>
              </a:rPr>
              <a:t>System.exit(0);</a:t>
            </a:r>
          </a:p>
          <a:p>
            <a:r>
              <a:rPr lang="en-ID">
                <a:latin typeface="Consolas" panose="020B0609020204030204" pitchFamily="49" charset="0"/>
              </a:rPr>
              <a:t>		});</a:t>
            </a:r>
          </a:p>
          <a:p>
            <a:r>
              <a:rPr lang="en-ID">
                <a:latin typeface="Consolas" panose="020B0609020204030204" pitchFamily="49" charset="0"/>
              </a:rPr>
              <a:t>		</a:t>
            </a:r>
          </a:p>
          <a:p>
            <a:r>
              <a:rPr lang="en-ID">
                <a:latin typeface="Consolas" panose="020B0609020204030204" pitchFamily="49" charset="0"/>
              </a:rPr>
              <a:t>		vb.getChildren().add(clickBut);</a:t>
            </a:r>
          </a:p>
          <a:p>
            <a:r>
              <a:rPr lang="en-ID">
                <a:latin typeface="Consolas" panose="020B0609020204030204" pitchFamily="49" charset="0"/>
              </a:rPr>
              <a:t>		vb.getChildren().add(noClickBut);</a:t>
            </a:r>
          </a:p>
          <a:p>
            <a:r>
              <a:rPr lang="en-ID">
                <a:latin typeface="Consolas" panose="020B0609020204030204" pitchFamily="49" charset="0"/>
              </a:rPr>
              <a:t>		</a:t>
            </a:r>
          </a:p>
          <a:p>
            <a:r>
              <a:rPr lang="en-ID">
                <a:latin typeface="Consolas" panose="020B0609020204030204" pitchFamily="49" charset="0"/>
              </a:rPr>
              <a:t>		Scene sc = new Scene(vb, 200, 100);</a:t>
            </a:r>
          </a:p>
          <a:p>
            <a:r>
              <a:rPr lang="en-ID">
                <a:latin typeface="Consolas" panose="020B0609020204030204" pitchFamily="49" charset="0"/>
              </a:rPr>
              <a:t>		mainStage.setScene(sc);</a:t>
            </a:r>
          </a:p>
          <a:p>
            <a:r>
              <a:rPr lang="en-ID">
                <a:latin typeface="Consolas" panose="020B0609020204030204" pitchFamily="49" charset="0"/>
              </a:rPr>
              <a:t>		mainStage.show();</a:t>
            </a:r>
          </a:p>
          <a:p>
            <a:r>
              <a:rPr lang="en-ID">
                <a:latin typeface="Consolas" panose="020B0609020204030204" pitchFamily="49" charset="0"/>
              </a:rPr>
              <a:t>	}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716051E-E73D-4996-BC3E-DCC46E47E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45709"/>
            <a:ext cx="10515600" cy="1325563"/>
          </a:xfrm>
        </p:spPr>
        <p:txBody>
          <a:bodyPr>
            <a:normAutofit/>
          </a:bodyPr>
          <a:lstStyle/>
          <a:p>
            <a:r>
              <a:rPr lang="en-ID" sz="2800"/>
              <a:t>Quiztime: Create two buttons, and bind different event handlers</a:t>
            </a:r>
          </a:p>
        </p:txBody>
      </p:sp>
    </p:spTree>
    <p:extLst>
      <p:ext uri="{BB962C8B-B14F-4D97-AF65-F5344CB8AC3E}">
        <p14:creationId xmlns:p14="http://schemas.microsoft.com/office/powerpoint/2010/main" val="1339341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BE6AF-047D-4A28-A86E-3E3340E00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Square Size Control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DDC057-5016-41B7-B4E8-F0389E4BD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9</a:t>
            </a:fld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920D06-261E-441A-9B9A-44C93567E7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29" y="1571220"/>
            <a:ext cx="4615542" cy="4904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384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6065</TotalTime>
  <Words>375</Words>
  <Application>Microsoft Office PowerPoint</Application>
  <PresentationFormat>Widescreen</PresentationFormat>
  <Paragraphs>261</Paragraphs>
  <Slides>23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Consolas</vt:lpstr>
      <vt:lpstr>Office Theme</vt:lpstr>
      <vt:lpstr>JavaFX Events Fariz Darari</vt:lpstr>
      <vt:lpstr>Button Event Handler</vt:lpstr>
      <vt:lpstr>Button Event Handler #1: Standard Class</vt:lpstr>
      <vt:lpstr>Button Event Handler #1: Standard Class</vt:lpstr>
      <vt:lpstr>Button Event Handler #2: Anonymous Class</vt:lpstr>
      <vt:lpstr>Button Event Handler #3: Lambda Expression</vt:lpstr>
      <vt:lpstr>Quiztime: Create two buttons, and bind different event handlers</vt:lpstr>
      <vt:lpstr>Quiztime: Create two buttons, and bind different event handlers</vt:lpstr>
      <vt:lpstr>Square Size Control</vt:lpstr>
      <vt:lpstr>Square Size Control</vt:lpstr>
      <vt:lpstr>PowerPoint Presentation</vt:lpstr>
      <vt:lpstr>BorderPane</vt:lpstr>
      <vt:lpstr>Quiztime: Circle Size Control</vt:lpstr>
      <vt:lpstr>Quiztime: Circle Size Control</vt:lpstr>
      <vt:lpstr>ChoiceBox with Event Handler</vt:lpstr>
      <vt:lpstr>PowerPoint Presentation</vt:lpstr>
      <vt:lpstr>Wedding Guest Book</vt:lpstr>
      <vt:lpstr>Wedding Guest Book</vt:lpstr>
      <vt:lpstr>WebView</vt:lpstr>
      <vt:lpstr>PowerPoint Presentation</vt:lpstr>
      <vt:lpstr>MediaPlayer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Dasar-Dasar Pemrograman 2</dc:title>
  <dc:creator>Fariz Darari</dc:creator>
  <cp:lastModifiedBy>Fariz Darari</cp:lastModifiedBy>
  <cp:revision>1178</cp:revision>
  <dcterms:created xsi:type="dcterms:W3CDTF">2019-02-19T10:57:24Z</dcterms:created>
  <dcterms:modified xsi:type="dcterms:W3CDTF">2019-05-13T23:30:15Z</dcterms:modified>
</cp:coreProperties>
</file>