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11" r:id="rId1"/>
  </p:sldMasterIdLst>
  <p:notesMasterIdLst>
    <p:notesMasterId r:id="rId41"/>
  </p:notesMasterIdLst>
  <p:handoutMasterIdLst>
    <p:handoutMasterId r:id="rId42"/>
  </p:handoutMasterIdLst>
  <p:sldIdLst>
    <p:sldId id="256" r:id="rId2"/>
    <p:sldId id="361" r:id="rId3"/>
    <p:sldId id="341" r:id="rId4"/>
    <p:sldId id="267" r:id="rId5"/>
    <p:sldId id="353" r:id="rId6"/>
    <p:sldId id="378" r:id="rId7"/>
    <p:sldId id="377" r:id="rId8"/>
    <p:sldId id="338" r:id="rId9"/>
    <p:sldId id="265" r:id="rId10"/>
    <p:sldId id="340" r:id="rId11"/>
    <p:sldId id="339" r:id="rId12"/>
    <p:sldId id="286" r:id="rId13"/>
    <p:sldId id="326" r:id="rId14"/>
    <p:sldId id="287" r:id="rId15"/>
    <p:sldId id="327" r:id="rId16"/>
    <p:sldId id="390" r:id="rId17"/>
    <p:sldId id="357" r:id="rId18"/>
    <p:sldId id="358" r:id="rId19"/>
    <p:sldId id="374" r:id="rId20"/>
    <p:sldId id="300" r:id="rId21"/>
    <p:sldId id="385" r:id="rId22"/>
    <p:sldId id="268" r:id="rId23"/>
    <p:sldId id="301" r:id="rId24"/>
    <p:sldId id="318" r:id="rId25"/>
    <p:sldId id="317" r:id="rId26"/>
    <p:sldId id="270" r:id="rId27"/>
    <p:sldId id="369" r:id="rId28"/>
    <p:sldId id="309" r:id="rId29"/>
    <p:sldId id="271" r:id="rId30"/>
    <p:sldId id="308" r:id="rId31"/>
    <p:sldId id="263" r:id="rId32"/>
    <p:sldId id="372" r:id="rId33"/>
    <p:sldId id="319" r:id="rId34"/>
    <p:sldId id="320" r:id="rId35"/>
    <p:sldId id="373" r:id="rId36"/>
    <p:sldId id="264" r:id="rId37"/>
    <p:sldId id="370" r:id="rId38"/>
    <p:sldId id="371" r:id="rId39"/>
    <p:sldId id="393" r:id="rId40"/>
  </p:sldIdLst>
  <p:sldSz cx="9144000" cy="6858000" type="screen4x3"/>
  <p:notesSz cx="6858000" cy="9555163"/>
  <p:defaultTextStyle>
    <a:defPPr>
      <a:defRPr lang="id-ID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00CC00"/>
    <a:srgbClr val="CCFFCC"/>
    <a:srgbClr val="FF99FF"/>
    <a:srgbClr val="FF5050"/>
    <a:srgbClr val="FFCCFF"/>
    <a:srgbClr val="339966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63" autoAdjust="0"/>
    <p:restoredTop sz="86801" autoAdjust="0"/>
  </p:normalViewPr>
  <p:slideViewPr>
    <p:cSldViewPr>
      <p:cViewPr varScale="1">
        <p:scale>
          <a:sx n="54" d="100"/>
          <a:sy n="54" d="100"/>
        </p:scale>
        <p:origin x="1564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296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88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77325"/>
            <a:ext cx="297180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88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9077325"/>
            <a:ext cx="297180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ahoma" panose="020B0604030504040204" pitchFamily="34" charset="0"/>
              </a:defRPr>
            </a:lvl1pPr>
          </a:lstStyle>
          <a:p>
            <a:pPr>
              <a:defRPr/>
            </a:pPr>
            <a:fld id="{4296559C-CC04-4FA6-89D6-B609995494C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39813" y="715963"/>
            <a:ext cx="4778375" cy="35829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538663"/>
            <a:ext cx="5029200" cy="430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077325"/>
            <a:ext cx="297180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9077325"/>
            <a:ext cx="297180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ahoma" panose="020B0604030504040204" pitchFamily="34" charset="0"/>
              </a:defRPr>
            </a:lvl1pPr>
          </a:lstStyle>
          <a:p>
            <a:pPr>
              <a:defRPr/>
            </a:pPr>
            <a:fld id="{932A8DFF-9209-4B83-9B33-C4DBF70F7DE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2D14976-8A5D-4EE0-A4FC-07139C8123FB}" type="slidenum">
              <a:rPr lang="en-US" altLang="en-US" smtClean="0">
                <a:latin typeface="Tahoma" panose="020B0604030504040204" pitchFamily="34" charset="0"/>
              </a:rPr>
              <a:pPr/>
              <a:t>9</a:t>
            </a:fld>
            <a:endParaRPr lang="en-US" altLang="en-US">
              <a:latin typeface="Tahoma" panose="020B0604030504040204" pitchFamily="34" charset="0"/>
            </a:endParaRPr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buFontTx/>
              <a:buChar char="•"/>
            </a:pPr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Peny. kronik &amp; stabil mis: asma, hiperkolesterolemia, hipertensi</a:t>
            </a:r>
          </a:p>
          <a:p>
            <a:pPr eaLnBrk="1" hangingPunct="1">
              <a:buFontTx/>
              <a:buChar char="•"/>
            </a:pPr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Sampel size hanya 50% dari desain paralel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7D51ABA-0019-4D9F-AB71-CB3E8EEEF92E}" type="slidenum">
              <a:rPr lang="en-US" altLang="en-US" smtClean="0">
                <a:latin typeface="Tahoma" panose="020B0604030504040204" pitchFamily="34" charset="0"/>
              </a:rPr>
              <a:pPr/>
              <a:t>25</a:t>
            </a:fld>
            <a:endParaRPr lang="en-US" altLang="en-US">
              <a:latin typeface="Tahoma" panose="020B0604030504040204" pitchFamily="34" charset="0"/>
            </a:endParaRPr>
          </a:p>
        </p:txBody>
      </p:sp>
      <p:sp>
        <p:nvSpPr>
          <p:cNvPr id="921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A34E1F9-C4E3-4B37-88EF-B6581AFFA596}" type="slidenum">
              <a:rPr lang="en-US" altLang="en-US" smtClean="0">
                <a:latin typeface="Tahoma" panose="020B0604030504040204" pitchFamily="34" charset="0"/>
              </a:rPr>
              <a:pPr/>
              <a:t>26</a:t>
            </a:fld>
            <a:endParaRPr lang="en-US" altLang="en-US">
              <a:latin typeface="Tahoma" panose="020B0604030504040204" pitchFamily="34" charset="0"/>
            </a:endParaRPr>
          </a:p>
        </p:txBody>
      </p:sp>
      <p:sp>
        <p:nvSpPr>
          <p:cNvPr id="942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32CFC56-2AF4-43E7-8042-22D36E37E850}" type="slidenum">
              <a:rPr lang="en-US" altLang="en-US" smtClean="0">
                <a:latin typeface="Tahoma" panose="020B0604030504040204" pitchFamily="34" charset="0"/>
              </a:rPr>
              <a:pPr/>
              <a:t>27</a:t>
            </a:fld>
            <a:endParaRPr lang="en-US" altLang="en-US">
              <a:latin typeface="Tahoma" panose="020B0604030504040204" pitchFamily="34" charset="0"/>
            </a:endParaRPr>
          </a:p>
        </p:txBody>
      </p:sp>
      <p:sp>
        <p:nvSpPr>
          <p:cNvPr id="96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A892237-7B7C-4CED-86B6-0E71ABC709D2}" type="slidenum">
              <a:rPr lang="en-US" altLang="en-US" smtClean="0">
                <a:latin typeface="Tahoma" panose="020B0604030504040204" pitchFamily="34" charset="0"/>
              </a:rPr>
              <a:pPr/>
              <a:t>29</a:t>
            </a:fld>
            <a:endParaRPr lang="en-US" altLang="en-US">
              <a:latin typeface="Tahoma" panose="020B0604030504040204" pitchFamily="34" charset="0"/>
            </a:endParaRPr>
          </a:p>
        </p:txBody>
      </p:sp>
      <p:sp>
        <p:nvSpPr>
          <p:cNvPr id="993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Kontrol plasebo perlu bila hasil pengukuran bersifat subyektif</a:t>
            </a:r>
          </a:p>
          <a:p>
            <a:pPr eaLnBrk="1" hangingPunct="1"/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Gunanya untuk mengurangi bias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1328B28-BC70-45DD-ADA8-9118333791AB}" type="slidenum">
              <a:rPr lang="en-US" altLang="en-US" smtClean="0">
                <a:latin typeface="Tahoma" panose="020B0604030504040204" pitchFamily="34" charset="0"/>
              </a:rPr>
              <a:pPr/>
              <a:t>30</a:t>
            </a:fld>
            <a:endParaRPr lang="en-US" altLang="en-US">
              <a:latin typeface="Tahoma" panose="020B0604030504040204" pitchFamily="34" charset="0"/>
            </a:endParaRPr>
          </a:p>
        </p:txBody>
      </p:sp>
      <p:sp>
        <p:nvSpPr>
          <p:cNvPr id="1013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Kontrol plasebo perlu bila hasil pengukuran bersifat subyektif</a:t>
            </a:r>
          </a:p>
          <a:p>
            <a:pPr eaLnBrk="1" hangingPunct="1"/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Gunanya untuk mengurangi bias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F005697-6CC5-492B-BAFD-89B9FE284641}" type="slidenum">
              <a:rPr lang="en-US" altLang="en-US" smtClean="0">
                <a:latin typeface="Tahoma" panose="020B0604030504040204" pitchFamily="34" charset="0"/>
              </a:rPr>
              <a:pPr/>
              <a:t>32</a:t>
            </a:fld>
            <a:endParaRPr lang="en-US" altLang="en-US">
              <a:latin typeface="Tahoma" panose="020B0604030504040204" pitchFamily="34" charset="0"/>
            </a:endParaRPr>
          </a:p>
        </p:txBody>
      </p:sp>
      <p:sp>
        <p:nvSpPr>
          <p:cNvPr id="1034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Kontrol plasebo perlu bila hasil pengukuran bersifat subyektif</a:t>
            </a:r>
          </a:p>
          <a:p>
            <a:pPr eaLnBrk="1" hangingPunct="1"/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Gunanya untuk mengurangi bias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C244BCB-B9C1-4458-92BD-56AAA3D4D9B5}" type="slidenum">
              <a:rPr lang="en-US" altLang="en-US" smtClean="0">
                <a:latin typeface="Tahoma" panose="020B0604030504040204" pitchFamily="34" charset="0"/>
              </a:rPr>
              <a:pPr/>
              <a:t>10</a:t>
            </a:fld>
            <a:endParaRPr lang="en-US" altLang="en-US">
              <a:latin typeface="Tahoma" panose="020B0604030504040204" pitchFamily="34" charset="0"/>
            </a:endParaRPr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buFontTx/>
              <a:buChar char="•"/>
            </a:pPr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Peny. kronik &amp; stabil mis: asma, hiperkolesterolemia, hipertensi</a:t>
            </a:r>
          </a:p>
          <a:p>
            <a:pPr eaLnBrk="1" hangingPunct="1">
              <a:buFontTx/>
              <a:buChar char="•"/>
            </a:pPr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Sampel size hanya 50% dari desain paralel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8058B42-93C1-4B75-9D54-FB3FD9B2FA30}" type="slidenum">
              <a:rPr lang="en-US" altLang="en-US" smtClean="0">
                <a:latin typeface="Tahoma" panose="020B0604030504040204" pitchFamily="34" charset="0"/>
              </a:rPr>
              <a:pPr/>
              <a:t>11</a:t>
            </a:fld>
            <a:endParaRPr lang="en-US" altLang="en-US">
              <a:latin typeface="Tahoma" panose="020B0604030504040204" pitchFamily="34" charset="0"/>
            </a:endParaRPr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buFontTx/>
              <a:buChar char="•"/>
            </a:pPr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Peny. kronik &amp; stabil mis: asma, hiperkolesterolemia, hipertensi</a:t>
            </a:r>
          </a:p>
          <a:p>
            <a:pPr eaLnBrk="1" hangingPunct="1">
              <a:buFontTx/>
              <a:buChar char="•"/>
            </a:pPr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Sampel size hanya 50% dari desain paralel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7B0116A-F9AF-4A24-B228-5EB612DCAD38}" type="slidenum">
              <a:rPr lang="en-US" altLang="en-US" smtClean="0">
                <a:latin typeface="Tahoma" panose="020B0604030504040204" pitchFamily="34" charset="0"/>
              </a:rPr>
              <a:pPr/>
              <a:t>12</a:t>
            </a:fld>
            <a:endParaRPr lang="en-US" altLang="en-US">
              <a:latin typeface="Tahoma" panose="020B0604030504040204" pitchFamily="34" charset="0"/>
            </a:endParaRPr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See Pocock p.120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254EFC8-BB70-46B1-819C-8DEAF9321BA0}" type="slidenum">
              <a:rPr lang="en-US" altLang="en-US" smtClean="0">
                <a:latin typeface="Tahoma" panose="020B0604030504040204" pitchFamily="34" charset="0"/>
              </a:rPr>
              <a:pPr/>
              <a:t>14</a:t>
            </a:fld>
            <a:endParaRPr lang="en-US" altLang="en-US">
              <a:latin typeface="Tahoma" panose="020B0604030504040204" pitchFamily="34" charset="0"/>
            </a:endParaRPr>
          </a:p>
        </p:txBody>
      </p:sp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See Hulley p.167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F226C16-839B-43BC-8315-9CE9BAE5E422}" type="slidenum">
              <a:rPr lang="en-US" altLang="en-US" smtClean="0">
                <a:latin typeface="Tahoma" panose="020B0604030504040204" pitchFamily="34" charset="0"/>
              </a:rPr>
              <a:pPr/>
              <a:t>17</a:t>
            </a:fld>
            <a:endParaRPr lang="en-US" altLang="en-US">
              <a:latin typeface="Tahoma" panose="020B0604030504040204" pitchFamily="34" charset="0"/>
            </a:endParaRPr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See Pocock p. 53</a:t>
            </a:r>
          </a:p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65BDDC3-4B08-44A5-B370-AD5BFB2FE7DE}" type="slidenum">
              <a:rPr lang="en-US" altLang="en-US" smtClean="0">
                <a:latin typeface="Tahoma" panose="020B0604030504040204" pitchFamily="34" charset="0"/>
              </a:rPr>
              <a:pPr/>
              <a:t>22</a:t>
            </a:fld>
            <a:endParaRPr lang="en-US" altLang="en-US">
              <a:latin typeface="Tahoma" panose="020B0604030504040204" pitchFamily="34" charset="0"/>
            </a:endParaRPr>
          </a:p>
        </p:txBody>
      </p:sp>
      <p:sp>
        <p:nvSpPr>
          <p:cNvPr id="860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Populasi subyek: misalnya penderita urtikaria kronis, penderita community-acquired pneumonia</a:t>
            </a:r>
          </a:p>
          <a:p>
            <a:pPr eaLnBrk="1" hangingPunct="1"/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Kriteria inklusi terlalu longgar </a:t>
            </a:r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 banyak pasien tapi sangat heterogen</a:t>
            </a:r>
          </a:p>
          <a:p>
            <a:pPr eaLnBrk="1" hangingPunct="1"/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Kriteria terlalu ketat; susah mendapat pasien</a:t>
            </a:r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133489A-09B6-49E1-9DE3-8CEE053D42C3}" type="slidenum">
              <a:rPr lang="en-US" altLang="en-US" smtClean="0">
                <a:latin typeface="Tahoma" panose="020B0604030504040204" pitchFamily="34" charset="0"/>
              </a:rPr>
              <a:pPr/>
              <a:t>23</a:t>
            </a:fld>
            <a:endParaRPr lang="en-US" altLang="en-US">
              <a:latin typeface="Tahoma" panose="020B0604030504040204" pitchFamily="34" charset="0"/>
            </a:endParaRPr>
          </a:p>
        </p:txBody>
      </p:sp>
      <p:sp>
        <p:nvSpPr>
          <p:cNvPr id="880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See Sudigdo p.72-77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9DE4F0D-01AD-48E3-B400-0122D48A921F}" type="slidenum">
              <a:rPr lang="en-US" altLang="en-US" smtClean="0">
                <a:latin typeface="Tahoma" panose="020B0604030504040204" pitchFamily="34" charset="0"/>
              </a:rPr>
              <a:pPr/>
              <a:t>24</a:t>
            </a:fld>
            <a:endParaRPr lang="en-US" altLang="en-US">
              <a:latin typeface="Tahoma" panose="020B0604030504040204" pitchFamily="34" charset="0"/>
            </a:endParaRPr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Sudigdo p.75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9144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31" y="1449146"/>
            <a:ext cx="7526338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8831" y="5280847"/>
            <a:ext cx="7526338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80FD85-B371-4433-9EBC-495543D823E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2259425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4800600"/>
            <a:ext cx="752633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9144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4863" y="5367338"/>
            <a:ext cx="7526337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2005BE-B460-401A-9319-25A079C18DF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0815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485107" y="1338479"/>
            <a:ext cx="4749312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573" y="1495525"/>
            <a:ext cx="442038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1226" y="4700702"/>
            <a:ext cx="4418727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5398884" y="1338479"/>
            <a:ext cx="3302316" cy="4075464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2005BE-B460-401A-9319-25A079C18DF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95576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855663" y="2286585"/>
            <a:ext cx="3671336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017816" y="2435956"/>
            <a:ext cx="328689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4616450" y="2286000"/>
            <a:ext cx="3671888" cy="2300288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2005BE-B460-401A-9319-25A079C18DF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8228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65E040-710B-4FE7-82A7-C6336C6AE94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74030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5752238" y="446089"/>
            <a:ext cx="3391762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AutoShape 4"/>
          <p:cNvSpPr>
            <a:spLocks noChangeAspect="1" noChangeArrowheads="1" noTextEdit="1"/>
          </p:cNvSpPr>
          <p:nvPr/>
        </p:nvSpPr>
        <p:spPr bwMode="auto">
          <a:xfrm>
            <a:off x="5233988" y="0"/>
            <a:ext cx="3910012" cy="586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37655" y="586171"/>
            <a:ext cx="1701800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4862" y="446089"/>
            <a:ext cx="4947376" cy="5414962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BDFC63-A5EA-4497-8698-BF9B11D36CA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957957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9997" y="2222287"/>
            <a:ext cx="7524003" cy="363651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9102FC-6A55-4EE9-ABE1-D1F9E17EDAA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7680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0"/>
            <a:ext cx="9144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2951396"/>
            <a:ext cx="7526337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4863" y="5281200"/>
            <a:ext cx="7526337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CB97DC3-AC05-490E-A314-E48ACC71DEE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2489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996" y="2222287"/>
            <a:ext cx="367072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0" y="2222287"/>
            <a:ext cx="3670720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7656B6-D485-400A-831E-BF5FFC6C790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51040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9996" y="2174875"/>
            <a:ext cx="367072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09996" y="2751137"/>
            <a:ext cx="3687391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280" y="2174875"/>
            <a:ext cx="3670720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751137"/>
            <a:ext cx="3670720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1F5A9B-D639-436B-8C6F-DB94FCF412C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7019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5A1291-E8D6-4184-8AF3-B5C5AFBCCA5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56937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49BA8B-135E-44A1-AC84-EE0B504B13D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22159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804863" y="446086"/>
            <a:ext cx="2660650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446088"/>
            <a:ext cx="2660650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1724" y="446087"/>
            <a:ext cx="4689475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4863" y="2260737"/>
            <a:ext cx="2660650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EF23E4-3C48-4CA4-8526-C8A8BE40005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415233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9996" y="727521"/>
            <a:ext cx="350154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4573588" y="0"/>
            <a:ext cx="4570412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9996" y="2344684"/>
            <a:ext cx="350154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914357" y="6041361"/>
            <a:ext cx="732659" cy="3651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42797" y="6041361"/>
            <a:ext cx="2471560" cy="3651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647017" y="5915887"/>
            <a:ext cx="796616" cy="490599"/>
          </a:xfrm>
        </p:spPr>
        <p:txBody>
          <a:bodyPr/>
          <a:lstStyle/>
          <a:p>
            <a:pPr>
              <a:defRPr/>
            </a:pPr>
            <a:fld id="{CD9FCB71-1566-42EB-A6A7-6CC7AAB1CCB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3506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09997" y="447188"/>
            <a:ext cx="7524003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9997" y="2184400"/>
            <a:ext cx="7524003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2797" y="6041361"/>
            <a:ext cx="6289532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1422" y="6041361"/>
            <a:ext cx="993161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04584" y="5915887"/>
            <a:ext cx="796616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4C2005BE-B460-401A-9319-25A079C18DF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363815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012" r:id="rId1"/>
    <p:sldLayoutId id="2147484013" r:id="rId2"/>
    <p:sldLayoutId id="2147484014" r:id="rId3"/>
    <p:sldLayoutId id="2147484015" r:id="rId4"/>
    <p:sldLayoutId id="2147484016" r:id="rId5"/>
    <p:sldLayoutId id="2147484017" r:id="rId6"/>
    <p:sldLayoutId id="2147484018" r:id="rId7"/>
    <p:sldLayoutId id="2147484019" r:id="rId8"/>
    <p:sldLayoutId id="2147484020" r:id="rId9"/>
    <p:sldLayoutId id="2147484021" r:id="rId10"/>
    <p:sldLayoutId id="2147484022" r:id="rId11"/>
    <p:sldLayoutId id="2147484023" r:id="rId12"/>
    <p:sldLayoutId id="2147484024" r:id="rId13"/>
    <p:sldLayoutId id="2147484025" r:id="rId14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750" y="908050"/>
            <a:ext cx="8188325" cy="2303463"/>
          </a:xfrm>
        </p:spPr>
        <p:txBody>
          <a:bodyPr>
            <a:normAutofit/>
          </a:bodyPr>
          <a:lstStyle/>
          <a:p>
            <a:pPr algn="r" eaLnBrk="1" hangingPunct="1">
              <a:defRPr/>
            </a:pPr>
            <a:r>
              <a:rPr lang="en-US" sz="7200" dirty="0" err="1">
                <a:solidFill>
                  <a:srgbClr val="FFFF00"/>
                </a:solidFill>
                <a:latin typeface="Arial Narrow" pitchFamily="34" charset="0"/>
              </a:rPr>
              <a:t>Desain</a:t>
            </a:r>
            <a:r>
              <a:rPr lang="en-US" sz="7200" dirty="0">
                <a:solidFill>
                  <a:srgbClr val="FFFF00"/>
                </a:solidFill>
                <a:latin typeface="Arial Narrow" pitchFamily="34" charset="0"/>
              </a:rPr>
              <a:t> </a:t>
            </a:r>
            <a:r>
              <a:rPr lang="en-US" sz="7200" dirty="0" err="1">
                <a:solidFill>
                  <a:srgbClr val="FFFF00"/>
                </a:solidFill>
                <a:latin typeface="Arial Narrow" pitchFamily="34" charset="0"/>
              </a:rPr>
              <a:t>Penelitian</a:t>
            </a:r>
            <a:r>
              <a:rPr lang="en-US" dirty="0"/>
              <a:t> </a:t>
            </a:r>
            <a:endParaRPr lang="id-ID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19250" y="4581525"/>
            <a:ext cx="6400800" cy="1752600"/>
          </a:xfrm>
        </p:spPr>
        <p:txBody>
          <a:bodyPr/>
          <a:lstStyle/>
          <a:p>
            <a:pPr algn="r" eaLnBrk="1" hangingPunct="1">
              <a:defRPr/>
            </a:pPr>
            <a:r>
              <a:rPr lang="en-US" sz="3200" i="1" dirty="0"/>
              <a:t>Aria Kekalih</a:t>
            </a:r>
          </a:p>
          <a:p>
            <a:pPr algn="r" eaLnBrk="1" hangingPunct="1">
              <a:defRPr/>
            </a:pPr>
            <a:r>
              <a:rPr lang="en-US" sz="3200" i="1" dirty="0" err="1"/>
              <a:t>Modul</a:t>
            </a:r>
            <a:r>
              <a:rPr lang="en-US" sz="3200" i="1" dirty="0"/>
              <a:t> </a:t>
            </a:r>
            <a:r>
              <a:rPr lang="en-US" sz="3200" i="1" dirty="0" err="1"/>
              <a:t>Perancangan</a:t>
            </a:r>
            <a:r>
              <a:rPr lang="en-US" sz="3200" i="1" dirty="0"/>
              <a:t> Proposal</a:t>
            </a:r>
            <a:endParaRPr lang="id-ID" sz="2400" i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1026"/>
          <p:cNvSpPr>
            <a:spLocks noGrp="1" noChangeArrowheads="1"/>
          </p:cNvSpPr>
          <p:nvPr>
            <p:ph type="title"/>
          </p:nvPr>
        </p:nvSpPr>
        <p:spPr>
          <a:xfrm>
            <a:off x="468313" y="620713"/>
            <a:ext cx="8258175" cy="6858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4000">
                <a:solidFill>
                  <a:srgbClr val="FFFF00"/>
                </a:solidFill>
              </a:rPr>
              <a:t>Desain menyilang (</a:t>
            </a:r>
            <a:r>
              <a:rPr lang="en-US" sz="4000" i="1">
                <a:solidFill>
                  <a:srgbClr val="FFFF00"/>
                </a:solidFill>
              </a:rPr>
              <a:t>cross-over</a:t>
            </a:r>
            <a:r>
              <a:rPr lang="en-US" sz="4000">
                <a:solidFill>
                  <a:srgbClr val="FFFF00"/>
                </a:solidFill>
              </a:rPr>
              <a:t>) (2)</a:t>
            </a:r>
          </a:p>
        </p:txBody>
      </p:sp>
      <p:sp>
        <p:nvSpPr>
          <p:cNvPr id="112643" name="Rectangle 1027"/>
          <p:cNvSpPr>
            <a:spLocks noGrp="1" noChangeArrowheads="1"/>
          </p:cNvSpPr>
          <p:nvPr>
            <p:ph idx="1"/>
          </p:nvPr>
        </p:nvSpPr>
        <p:spPr>
          <a:xfrm>
            <a:off x="611188" y="1628775"/>
            <a:ext cx="7847012" cy="48482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/>
              <a:t>Kerugian: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/>
              <a:t>Tidak cocok untuk penyakit yang cepat sembuh atau yang sembuh dalam 1 x terapi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/>
              <a:t>Bisa ada </a:t>
            </a:r>
            <a:r>
              <a:rPr lang="en-US" i="1"/>
              <a:t>carry over effect</a:t>
            </a:r>
            <a:r>
              <a:rPr lang="en-US"/>
              <a:t>  dan </a:t>
            </a:r>
            <a:r>
              <a:rPr lang="en-US" i="1"/>
              <a:t>order effect</a:t>
            </a:r>
            <a:r>
              <a:rPr lang="en-US"/>
              <a:t>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/>
              <a:t>Kemungkinan </a:t>
            </a:r>
            <a:r>
              <a:rPr lang="en-US" i="1"/>
              <a:t>drop out</a:t>
            </a:r>
            <a:r>
              <a:rPr lang="en-US"/>
              <a:t> lebih besar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/>
              <a:t>Perlu </a:t>
            </a:r>
            <a:r>
              <a:rPr lang="en-US" i="1"/>
              <a:t>wash out period</a:t>
            </a:r>
            <a:r>
              <a:rPr lang="en-US"/>
              <a:t> yang cukup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/>
              <a:t>Tidak dapat dikerjakan pada subyek dengan kepatuhan rendah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/>
              <a:t>Sering sulit mendapat data SD</a:t>
            </a:r>
            <a:r>
              <a:rPr lang="en-US" baseline="-25000"/>
              <a:t>diff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457200"/>
            <a:ext cx="8258175" cy="668338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4000">
                <a:solidFill>
                  <a:srgbClr val="FFFF00"/>
                </a:solidFill>
              </a:rPr>
              <a:t>Desain menyilang (</a:t>
            </a:r>
            <a:r>
              <a:rPr lang="en-US" sz="4000" i="1">
                <a:solidFill>
                  <a:srgbClr val="FFFF00"/>
                </a:solidFill>
              </a:rPr>
              <a:t>cross-over</a:t>
            </a:r>
            <a:r>
              <a:rPr lang="en-US" sz="4000">
                <a:solidFill>
                  <a:srgbClr val="FFFF00"/>
                </a:solidFill>
              </a:rPr>
              <a:t>) (3)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idx="1"/>
          </p:nvPr>
        </p:nvSpPr>
        <p:spPr>
          <a:xfrm>
            <a:off x="611188" y="1828800"/>
            <a:ext cx="7848600" cy="46482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2800"/>
              <a:t>Contoh:</a:t>
            </a:r>
          </a:p>
          <a:p>
            <a:pPr eaLnBrk="1" hangingPunct="1">
              <a:defRPr/>
            </a:pPr>
            <a:r>
              <a:rPr lang="en-US" sz="2800"/>
              <a:t>Uji perbandingan efektivitas obat untuk:</a:t>
            </a:r>
          </a:p>
          <a:p>
            <a:pPr lvl="1" eaLnBrk="1" hangingPunct="1">
              <a:defRPr/>
            </a:pPr>
            <a:r>
              <a:rPr lang="en-US"/>
              <a:t>asma kronik</a:t>
            </a:r>
          </a:p>
          <a:p>
            <a:pPr lvl="1" eaLnBrk="1" hangingPunct="1">
              <a:defRPr/>
            </a:pPr>
            <a:r>
              <a:rPr lang="en-US"/>
              <a:t>reumatoid artritis </a:t>
            </a:r>
          </a:p>
          <a:p>
            <a:pPr lvl="1" eaLnBrk="1" hangingPunct="1">
              <a:defRPr/>
            </a:pPr>
            <a:r>
              <a:rPr lang="en-US"/>
              <a:t>hiperkolesterolemia</a:t>
            </a:r>
          </a:p>
          <a:p>
            <a:pPr lvl="1" eaLnBrk="1" hangingPunct="1">
              <a:defRPr/>
            </a:pPr>
            <a:r>
              <a:rPr lang="en-US"/>
              <a:t>hipertensi</a:t>
            </a:r>
          </a:p>
          <a:p>
            <a:pPr eaLnBrk="1" hangingPunct="1">
              <a:defRPr/>
            </a:pPr>
            <a:r>
              <a:rPr lang="en-US" sz="2800"/>
              <a:t>Uji bioekivalensi  obat “</a:t>
            </a:r>
            <a:r>
              <a:rPr lang="en-US" sz="2800" i="1"/>
              <a:t>copy drugs</a:t>
            </a:r>
            <a:r>
              <a:rPr lang="en-US" sz="2800"/>
              <a:t>” versus obat inovator</a:t>
            </a:r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619125"/>
            <a:ext cx="7793037" cy="720725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>
                <a:solidFill>
                  <a:srgbClr val="FFFF00"/>
                </a:solidFill>
              </a:rPr>
              <a:t>Desain Latin Square (2)</a:t>
            </a:r>
            <a:endParaRPr lang="id-ID" sz="4000">
              <a:solidFill>
                <a:srgbClr val="FFFF00"/>
              </a:solidFill>
            </a:endParaRP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>
          <a:xfrm>
            <a:off x="1403350" y="1905000"/>
            <a:ext cx="6902450" cy="4364038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 sz="280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2800"/>
              <a:t>					  Periode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2800"/>
              <a:t>Pasien		I	II	III	IV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2800"/>
              <a:t>Grup 1		A	B	C	D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2800"/>
              <a:t>Grup 2		B	D	A	C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2800"/>
              <a:t>Grup 3		C	A	D	B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2800"/>
              <a:t>Grup 4		D	C	B	A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 sz="240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2800"/>
              <a:t>NB: A,B,C,D = jenis obat/perlakuan</a:t>
            </a:r>
            <a:endParaRPr lang="id-ID" sz="2800"/>
          </a:p>
        </p:txBody>
      </p:sp>
      <p:sp>
        <p:nvSpPr>
          <p:cNvPr id="71684" name="Line 5"/>
          <p:cNvSpPr>
            <a:spLocks noChangeShapeType="1"/>
          </p:cNvSpPr>
          <p:nvPr/>
        </p:nvSpPr>
        <p:spPr bwMode="auto">
          <a:xfrm>
            <a:off x="1331913" y="3141663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D"/>
          </a:p>
        </p:txBody>
      </p:sp>
      <p:sp>
        <p:nvSpPr>
          <p:cNvPr id="71685" name="Line 6"/>
          <p:cNvSpPr>
            <a:spLocks noChangeShapeType="1"/>
          </p:cNvSpPr>
          <p:nvPr/>
        </p:nvSpPr>
        <p:spPr bwMode="auto">
          <a:xfrm>
            <a:off x="1547813" y="3284538"/>
            <a:ext cx="6248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D"/>
          </a:p>
        </p:txBody>
      </p:sp>
      <p:sp>
        <p:nvSpPr>
          <p:cNvPr id="71686" name="Line 7"/>
          <p:cNvSpPr>
            <a:spLocks noChangeShapeType="1"/>
          </p:cNvSpPr>
          <p:nvPr/>
        </p:nvSpPr>
        <p:spPr bwMode="auto">
          <a:xfrm>
            <a:off x="1692275" y="5229225"/>
            <a:ext cx="6172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D"/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333375"/>
            <a:ext cx="7793038" cy="838200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FFFF00"/>
                </a:solidFill>
              </a:rPr>
              <a:t>Desain Latin square (1)</a:t>
            </a:r>
            <a:endParaRPr lang="id-ID">
              <a:solidFill>
                <a:srgbClr val="FFFF00"/>
              </a:solidFill>
            </a:endParaRPr>
          </a:p>
        </p:txBody>
      </p:sp>
      <p:sp>
        <p:nvSpPr>
          <p:cNvPr id="97283" name="Rectangle 3"/>
          <p:cNvSpPr>
            <a:spLocks noGrp="1" noChangeArrowheads="1"/>
          </p:cNvSpPr>
          <p:nvPr>
            <p:ph idx="1"/>
          </p:nvPr>
        </p:nvSpPr>
        <p:spPr>
          <a:xfrm>
            <a:off x="611188" y="1484313"/>
            <a:ext cx="7772400" cy="49403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2800"/>
              <a:t>Sama dengan</a:t>
            </a:r>
            <a:r>
              <a:rPr lang="id-ID" sz="2800"/>
              <a:t> desain menyilang</a:t>
            </a:r>
            <a:r>
              <a:rPr lang="en-US" sz="2800"/>
              <a:t>, kecuali </a:t>
            </a:r>
            <a:r>
              <a:rPr lang="id-ID" sz="2800"/>
              <a:t>kelompok perlakuan</a:t>
            </a:r>
            <a:r>
              <a:rPr lang="en-US" sz="2800"/>
              <a:t>nya</a:t>
            </a:r>
            <a:r>
              <a:rPr lang="id-ID" sz="2800"/>
              <a:t> &gt; 2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id-ID"/>
              <a:t>Keuntungan: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id-ID"/>
              <a:t>Mengurangi jumlah sampel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id-ID"/>
              <a:t>Kerugian: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id-ID"/>
              <a:t>Tidak dapat diterapkan pada penyakit yang sembuh cepat atau langsung mati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id-ID"/>
              <a:t>Membutuhkan subyek yang sangat kooperatif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id-ID"/>
              <a:t>Butuh waktu lama</a:t>
            </a:r>
          </a:p>
        </p:txBody>
      </p:sp>
      <p:sp>
        <p:nvSpPr>
          <p:cNvPr id="73732" name="Line 4"/>
          <p:cNvSpPr>
            <a:spLocks noChangeShapeType="1"/>
          </p:cNvSpPr>
          <p:nvPr/>
        </p:nvSpPr>
        <p:spPr bwMode="auto">
          <a:xfrm>
            <a:off x="1331913" y="3141663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D"/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541338" y="404813"/>
            <a:ext cx="7789862" cy="623887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4000">
                <a:solidFill>
                  <a:srgbClr val="FFFF00"/>
                </a:solidFill>
              </a:rPr>
              <a:t>Desain faktorial (1)</a:t>
            </a:r>
            <a:endParaRPr lang="id-ID" sz="4000">
              <a:solidFill>
                <a:srgbClr val="FFFF00"/>
              </a:solidFill>
            </a:endParaRP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xfrm>
            <a:off x="827088" y="2060575"/>
            <a:ext cx="7772400" cy="4114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/>
          </a:p>
        </p:txBody>
      </p:sp>
      <p:sp>
        <p:nvSpPr>
          <p:cNvPr id="74756" name="Text Box 4"/>
          <p:cNvSpPr txBox="1">
            <a:spLocks noChangeArrowheads="1"/>
          </p:cNvSpPr>
          <p:nvPr/>
        </p:nvSpPr>
        <p:spPr bwMode="auto">
          <a:xfrm>
            <a:off x="228600" y="3733800"/>
            <a:ext cx="1446213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 b="1">
                <a:latin typeface="Tahoma" panose="020B0604030504040204" pitchFamily="34" charset="0"/>
              </a:rPr>
              <a:t>sampel</a:t>
            </a:r>
            <a:endParaRPr lang="id-ID" altLang="en-US" sz="2400" b="1">
              <a:latin typeface="Tahoma" panose="020B0604030504040204" pitchFamily="34" charset="0"/>
            </a:endParaRPr>
          </a:p>
        </p:txBody>
      </p:sp>
      <p:sp>
        <p:nvSpPr>
          <p:cNvPr id="74757" name="Text Box 5"/>
          <p:cNvSpPr txBox="1">
            <a:spLocks noChangeArrowheads="1"/>
          </p:cNvSpPr>
          <p:nvPr/>
        </p:nvSpPr>
        <p:spPr bwMode="auto">
          <a:xfrm>
            <a:off x="2362200" y="3716338"/>
            <a:ext cx="2281238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 b="1">
                <a:latin typeface="Tahoma" panose="020B0604030504040204" pitchFamily="34" charset="0"/>
              </a:rPr>
              <a:t>randomisasi</a:t>
            </a:r>
            <a:endParaRPr lang="id-ID" altLang="en-US" sz="2400" b="1">
              <a:latin typeface="Tahoma" panose="020B0604030504040204" pitchFamily="34" charset="0"/>
            </a:endParaRPr>
          </a:p>
        </p:txBody>
      </p:sp>
      <p:sp>
        <p:nvSpPr>
          <p:cNvPr id="74758" name="Text Box 6"/>
          <p:cNvSpPr txBox="1">
            <a:spLocks noChangeArrowheads="1"/>
          </p:cNvSpPr>
          <p:nvPr/>
        </p:nvSpPr>
        <p:spPr bwMode="auto">
          <a:xfrm>
            <a:off x="6011863" y="2060575"/>
            <a:ext cx="2674937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 b="1">
                <a:latin typeface="Tahoma" panose="020B0604030504040204" pitchFamily="34" charset="0"/>
              </a:rPr>
              <a:t>Obt A  + obt B</a:t>
            </a:r>
            <a:endParaRPr lang="id-ID" altLang="en-US" sz="2400" b="1">
              <a:latin typeface="Tahoma" panose="020B0604030504040204" pitchFamily="34" charset="0"/>
            </a:endParaRPr>
          </a:p>
        </p:txBody>
      </p:sp>
      <p:sp>
        <p:nvSpPr>
          <p:cNvPr id="74759" name="Text Box 7"/>
          <p:cNvSpPr txBox="1">
            <a:spLocks noChangeArrowheads="1"/>
          </p:cNvSpPr>
          <p:nvPr/>
        </p:nvSpPr>
        <p:spPr bwMode="auto">
          <a:xfrm>
            <a:off x="6011863" y="2997200"/>
            <a:ext cx="2674937" cy="8318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 b="1">
                <a:latin typeface="Tahoma" panose="020B0604030504040204" pitchFamily="34" charset="0"/>
              </a:rPr>
              <a:t>Obt A  + Plasebo obt B</a:t>
            </a:r>
            <a:endParaRPr lang="id-ID" altLang="en-US" sz="2400" b="1">
              <a:latin typeface="Tahoma" panose="020B0604030504040204" pitchFamily="34" charset="0"/>
            </a:endParaRPr>
          </a:p>
        </p:txBody>
      </p:sp>
      <p:sp>
        <p:nvSpPr>
          <p:cNvPr id="74760" name="Text Box 8"/>
          <p:cNvSpPr txBox="1">
            <a:spLocks noChangeArrowheads="1"/>
          </p:cNvSpPr>
          <p:nvPr/>
        </p:nvSpPr>
        <p:spPr bwMode="auto">
          <a:xfrm>
            <a:off x="6011863" y="4221163"/>
            <a:ext cx="2674937" cy="8318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 b="1">
                <a:latin typeface="Tahoma" panose="020B0604030504040204" pitchFamily="34" charset="0"/>
              </a:rPr>
              <a:t>Obt B  + Plasebo obt A</a:t>
            </a:r>
            <a:endParaRPr lang="id-ID" altLang="en-US" sz="2400" b="1">
              <a:latin typeface="Tahoma" panose="020B0604030504040204" pitchFamily="34" charset="0"/>
            </a:endParaRPr>
          </a:p>
        </p:txBody>
      </p:sp>
      <p:sp>
        <p:nvSpPr>
          <p:cNvPr id="74761" name="Text Box 9"/>
          <p:cNvSpPr txBox="1">
            <a:spLocks noChangeArrowheads="1"/>
          </p:cNvSpPr>
          <p:nvPr/>
        </p:nvSpPr>
        <p:spPr bwMode="auto">
          <a:xfrm>
            <a:off x="6011863" y="5445125"/>
            <a:ext cx="2674937" cy="8318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 b="1">
                <a:latin typeface="Tahoma" panose="020B0604030504040204" pitchFamily="34" charset="0"/>
              </a:rPr>
              <a:t>Plasebo obt A  + Plasebo obt B</a:t>
            </a:r>
            <a:endParaRPr lang="id-ID" altLang="en-US" sz="2400" b="1">
              <a:latin typeface="Tahoma" panose="020B0604030504040204" pitchFamily="34" charset="0"/>
            </a:endParaRPr>
          </a:p>
        </p:txBody>
      </p:sp>
      <p:sp>
        <p:nvSpPr>
          <p:cNvPr id="74762" name="Line 11"/>
          <p:cNvSpPr>
            <a:spLocks noChangeShapeType="1"/>
          </p:cNvSpPr>
          <p:nvPr/>
        </p:nvSpPr>
        <p:spPr bwMode="auto">
          <a:xfrm>
            <a:off x="1752600" y="3962400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D"/>
          </a:p>
        </p:txBody>
      </p:sp>
      <p:sp>
        <p:nvSpPr>
          <p:cNvPr id="74763" name="Line 12"/>
          <p:cNvSpPr>
            <a:spLocks noChangeShapeType="1"/>
          </p:cNvSpPr>
          <p:nvPr/>
        </p:nvSpPr>
        <p:spPr bwMode="auto">
          <a:xfrm flipV="1">
            <a:off x="4716463" y="2565400"/>
            <a:ext cx="1150937" cy="1079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D"/>
          </a:p>
        </p:txBody>
      </p:sp>
      <p:sp>
        <p:nvSpPr>
          <p:cNvPr id="74764" name="Line 13"/>
          <p:cNvSpPr>
            <a:spLocks noChangeShapeType="1"/>
          </p:cNvSpPr>
          <p:nvPr/>
        </p:nvSpPr>
        <p:spPr bwMode="auto">
          <a:xfrm flipV="1">
            <a:off x="4716463" y="3644900"/>
            <a:ext cx="1150937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D"/>
          </a:p>
        </p:txBody>
      </p:sp>
      <p:sp>
        <p:nvSpPr>
          <p:cNvPr id="74765" name="Line 14"/>
          <p:cNvSpPr>
            <a:spLocks noChangeShapeType="1"/>
          </p:cNvSpPr>
          <p:nvPr/>
        </p:nvSpPr>
        <p:spPr bwMode="auto">
          <a:xfrm>
            <a:off x="4716463" y="3933825"/>
            <a:ext cx="1074737" cy="5619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D"/>
          </a:p>
        </p:txBody>
      </p:sp>
      <p:sp>
        <p:nvSpPr>
          <p:cNvPr id="74766" name="Line 15"/>
          <p:cNvSpPr>
            <a:spLocks noChangeShapeType="1"/>
          </p:cNvSpPr>
          <p:nvPr/>
        </p:nvSpPr>
        <p:spPr bwMode="auto">
          <a:xfrm>
            <a:off x="4716463" y="4149725"/>
            <a:ext cx="1150937" cy="11509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D"/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>
          <a:xfrm>
            <a:off x="541338" y="476250"/>
            <a:ext cx="7789862" cy="768350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FFFF00"/>
                </a:solidFill>
              </a:rPr>
              <a:t>Desain faktorial (2)</a:t>
            </a:r>
            <a:endParaRPr lang="id-ID">
              <a:solidFill>
                <a:srgbClr val="FFFF00"/>
              </a:solidFill>
            </a:endParaRPr>
          </a:p>
        </p:txBody>
      </p:sp>
      <p:sp>
        <p:nvSpPr>
          <p:cNvPr id="98307" name="Rectangle 3"/>
          <p:cNvSpPr>
            <a:spLocks noGrp="1" noChangeArrowheads="1"/>
          </p:cNvSpPr>
          <p:nvPr>
            <p:ph idx="1"/>
          </p:nvPr>
        </p:nvSpPr>
        <p:spPr>
          <a:xfrm>
            <a:off x="755650" y="1484313"/>
            <a:ext cx="7772400" cy="4579937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id-ID"/>
              <a:t>Keuntungan:</a:t>
            </a:r>
          </a:p>
          <a:p>
            <a:pPr lvl="1" eaLnBrk="1" hangingPunct="1">
              <a:defRPr/>
            </a:pPr>
            <a:r>
              <a:rPr lang="id-ID"/>
              <a:t>Sangat efisien karena dapat menjawab 2 </a:t>
            </a:r>
            <a:r>
              <a:rPr lang="id-ID" i="1"/>
              <a:t>research questions</a:t>
            </a:r>
            <a:r>
              <a:rPr lang="id-ID"/>
              <a:t> dalam 1 studi</a:t>
            </a:r>
          </a:p>
          <a:p>
            <a:pPr lvl="1" eaLnBrk="1" hangingPunct="1">
              <a:defRPr/>
            </a:pPr>
            <a:r>
              <a:rPr lang="id-ID"/>
              <a:t>Contoh: efek aspirin terhadap infark jantung + efek betakaroten terhadap kanker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id-ID"/>
              <a:t>Kerugian:</a:t>
            </a:r>
          </a:p>
          <a:p>
            <a:pPr lvl="1" eaLnBrk="1" hangingPunct="1">
              <a:defRPr/>
            </a:pPr>
            <a:r>
              <a:rPr lang="id-ID"/>
              <a:t>Bila ada interaksi antara 2 obat </a:t>
            </a:r>
            <a:r>
              <a:rPr lang="id-ID">
                <a:sym typeface="Symbol" pitchFamily="18" charset="2"/>
              </a:rPr>
              <a:t> penafsiran hasil menjadi sulit</a:t>
            </a:r>
            <a:endParaRPr lang="id-ID"/>
          </a:p>
        </p:txBody>
      </p:sp>
      <p:sp>
        <p:nvSpPr>
          <p:cNvPr id="76804" name="Line 4"/>
          <p:cNvSpPr>
            <a:spLocks noChangeShapeType="1"/>
          </p:cNvSpPr>
          <p:nvPr/>
        </p:nvSpPr>
        <p:spPr bwMode="auto">
          <a:xfrm>
            <a:off x="1331913" y="3141663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D"/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1026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3600">
                <a:solidFill>
                  <a:srgbClr val="FFFF00"/>
                </a:solidFill>
              </a:rPr>
              <a:t>Pengacakan pasangan serasi (</a:t>
            </a:r>
            <a:r>
              <a:rPr lang="en-US" sz="3600" i="1">
                <a:solidFill>
                  <a:srgbClr val="FFFF00"/>
                </a:solidFill>
              </a:rPr>
              <a:t>randomization of matched pairs</a:t>
            </a:r>
            <a:r>
              <a:rPr lang="en-US" sz="3600">
                <a:solidFill>
                  <a:srgbClr val="FFFF00"/>
                </a:solidFill>
              </a:rPr>
              <a:t>)</a:t>
            </a:r>
          </a:p>
        </p:txBody>
      </p:sp>
      <p:sp>
        <p:nvSpPr>
          <p:cNvPr id="173059" name="Rectangle 1027"/>
          <p:cNvSpPr>
            <a:spLocks noGrp="1" noChangeArrowheads="1"/>
          </p:cNvSpPr>
          <p:nvPr>
            <p:ph idx="1"/>
          </p:nvPr>
        </p:nvSpPr>
        <p:spPr>
          <a:xfrm>
            <a:off x="836613" y="2019300"/>
            <a:ext cx="7699375" cy="4113213"/>
          </a:xfrm>
        </p:spPr>
        <p:txBody>
          <a:bodyPr>
            <a:normAutofit fontScale="92500"/>
          </a:bodyPr>
          <a:lstStyle/>
          <a:p>
            <a:pPr eaLnBrk="1" hangingPunct="1">
              <a:defRPr/>
            </a:pPr>
            <a:r>
              <a:rPr lang="en-US" sz="2800"/>
              <a:t>Dicari pasangan subyek (atau anggota tubuh) yang serasi dalam berbagai variabel prognostik</a:t>
            </a:r>
          </a:p>
          <a:p>
            <a:pPr eaLnBrk="1" hangingPunct="1">
              <a:defRPr/>
            </a:pPr>
            <a:r>
              <a:rPr lang="en-US" sz="2800"/>
              <a:t>Lalu secara acak salah satu dari pasangan subyek dialokasikan untuk mendapat salah satu perlakuan, subyek pasangannya mendapat perlakuan alternatif</a:t>
            </a:r>
          </a:p>
          <a:p>
            <a:pPr eaLnBrk="1" hangingPunct="1">
              <a:defRPr/>
            </a:pPr>
            <a:r>
              <a:rPr lang="en-US" sz="2800"/>
              <a:t>Contoh: studi fotokoagulasi vs kontrol pada retinopati diabetik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692150"/>
            <a:ext cx="7793037" cy="768350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FFFF00"/>
                </a:solidFill>
              </a:rPr>
              <a:t>UK tanpa kontrol</a:t>
            </a:r>
          </a:p>
        </p:txBody>
      </p:sp>
      <p:sp>
        <p:nvSpPr>
          <p:cNvPr id="1310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017713"/>
            <a:ext cx="8497888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/>
              <a:t>Yaitu UK tanpa grup kontrol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/>
              <a:t>Potensial menghasilkan kesimpulan yang sangat menyesatkan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/>
              <a:t>Sering digunakan untuk tujuan promosi saja (bukan tujuan ilmiah)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/>
              <a:t>Contoh: Publikasi UK obat2 psikofarmaka (Foulds, 1958):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/>
              <a:t>Yang tanpa kontrol: keberhasilan 85% (n=52)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/>
              <a:t>Yang dengan kontrol: keberhasilan 25% (n=20)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0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FFFF00"/>
                </a:solidFill>
              </a:rPr>
              <a:t>Desain kontrol diri sendiri (</a:t>
            </a:r>
            <a:r>
              <a:rPr lang="en-US" i="1">
                <a:solidFill>
                  <a:srgbClr val="FFFF00"/>
                </a:solidFill>
              </a:rPr>
              <a:t>before and after</a:t>
            </a:r>
            <a:r>
              <a:rPr lang="en-US">
                <a:solidFill>
                  <a:srgbClr val="FFFF00"/>
                </a:solidFill>
              </a:rPr>
              <a:t>)</a:t>
            </a:r>
            <a:r>
              <a:rPr lang="en-US"/>
              <a:t> </a:t>
            </a:r>
          </a:p>
        </p:txBody>
      </p:sp>
      <p:sp>
        <p:nvSpPr>
          <p:cNvPr id="132099" name="Rectangle 2051"/>
          <p:cNvSpPr>
            <a:spLocks noGrp="1" noChangeArrowheads="1"/>
          </p:cNvSpPr>
          <p:nvPr>
            <p:ph idx="1"/>
          </p:nvPr>
        </p:nvSpPr>
        <p:spPr>
          <a:xfrm>
            <a:off x="457200" y="2017713"/>
            <a:ext cx="8497888" cy="41148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/>
              <a:t>Membandingkan suatu parameter sebelum dan sesudah perlakuan pada tiap subyek dalam 1 kelompok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/>
              <a:t>Tidak ada kelompok kontrol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/>
              <a:t>Mudah terjadi bias (efek Hawthorn): subyek mengubah perilakunya karena ikut dalam UK (bukan karena intervensi)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/>
              <a:t>Contoh: membandingkan kadar trigliserid sebelum dan sesudah perlakuan uji pada 1 kelompok subyek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ChangeArrowheads="1"/>
          </p:cNvSpPr>
          <p:nvPr>
            <p:ph type="title"/>
          </p:nvPr>
        </p:nvSpPr>
        <p:spPr>
          <a:xfrm>
            <a:off x="720725" y="287338"/>
            <a:ext cx="7272338" cy="936625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>
                <a:solidFill>
                  <a:srgbClr val="FFFF00"/>
                </a:solidFill>
              </a:rPr>
              <a:t>UK dengan </a:t>
            </a:r>
            <a:r>
              <a:rPr lang="en-US" i="1">
                <a:solidFill>
                  <a:srgbClr val="FFFF00"/>
                </a:solidFill>
              </a:rPr>
              <a:t>historical control</a:t>
            </a:r>
          </a:p>
        </p:txBody>
      </p:sp>
      <p:sp>
        <p:nvSpPr>
          <p:cNvPr id="153603" name="Rectangle 3"/>
          <p:cNvSpPr>
            <a:spLocks noGrp="1" noChangeArrowheads="1"/>
          </p:cNvSpPr>
          <p:nvPr>
            <p:ph idx="1"/>
          </p:nvPr>
        </p:nvSpPr>
        <p:spPr>
          <a:xfrm>
            <a:off x="755650" y="1698625"/>
            <a:ext cx="7643813" cy="4117975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defRPr/>
            </a:pPr>
            <a:r>
              <a:rPr lang="en-US" sz="2800"/>
              <a:t>Umumnya gagal memberikan hasil yang sahih</a:t>
            </a:r>
          </a:p>
          <a:p>
            <a:pPr eaLnBrk="1" hangingPunct="1">
              <a:defRPr/>
            </a:pPr>
            <a:r>
              <a:rPr lang="en-US" sz="2800"/>
              <a:t>Mengandung banyak peluang bias pada pelaksanaan penelitian (mis. kriteria seleksi, kriteria sembuh, beratnya penyakit, kecenderungan mengeluarkan subyek yang tidak responsif, dll)</a:t>
            </a:r>
          </a:p>
          <a:p>
            <a:pPr eaLnBrk="1" hangingPunct="1">
              <a:defRPr/>
            </a:pPr>
            <a:r>
              <a:rPr lang="en-US" sz="2800"/>
              <a:t>Secara umum terdapat kecenderungan yang membesar-besarkan kelebihan obat baru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1844675"/>
            <a:ext cx="6629400" cy="2971800"/>
          </a:xfrm>
        </p:spPr>
        <p:txBody>
          <a:bodyPr>
            <a:normAutofit lnSpcReduction="10000"/>
          </a:bodyPr>
          <a:lstStyle/>
          <a:p>
            <a:pPr eaLnBrk="1" hangingPunct="1">
              <a:defRPr/>
            </a:pPr>
            <a:r>
              <a:rPr lang="en-US" sz="6000">
                <a:solidFill>
                  <a:srgbClr val="FFFF00"/>
                </a:solidFill>
              </a:rPr>
              <a:t>Penelitian eksperimental </a:t>
            </a:r>
          </a:p>
          <a:p>
            <a:pPr eaLnBrk="1" hangingPunct="1">
              <a:defRPr/>
            </a:pPr>
            <a:r>
              <a:rPr lang="en-US" sz="6000">
                <a:solidFill>
                  <a:srgbClr val="FFFF00"/>
                </a:solidFill>
              </a:rPr>
              <a:t>(Uji Klinik)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333375"/>
            <a:ext cx="7793037" cy="1462088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FFFF00"/>
                </a:solidFill>
              </a:rPr>
              <a:t>Contoh pernyataan tentang desain Uji Klinik</a:t>
            </a:r>
            <a:r>
              <a:rPr lang="en-US"/>
              <a:t> </a:t>
            </a:r>
            <a:endParaRPr lang="id-ID"/>
          </a:p>
        </p:txBody>
      </p:sp>
      <p:sp>
        <p:nvSpPr>
          <p:cNvPr id="55299" name="Rectangle 3"/>
          <p:cNvSpPr>
            <a:spLocks noGrp="1" noChangeArrowheads="1"/>
          </p:cNvSpPr>
          <p:nvPr>
            <p:ph idx="1"/>
          </p:nvPr>
        </p:nvSpPr>
        <p:spPr>
          <a:xfrm>
            <a:off x="611188" y="2060575"/>
            <a:ext cx="8116887" cy="3998913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“Ini adalah suatu UK paralel, buta-ganda, acak, dengan kontrol plasebo.”</a:t>
            </a:r>
          </a:p>
          <a:p>
            <a:pPr eaLnBrk="1" hangingPunct="1">
              <a:defRPr/>
            </a:pPr>
            <a:r>
              <a:rPr lang="en-US"/>
              <a:t>“UK ini menggunakan desain menyilang (</a:t>
            </a:r>
            <a:r>
              <a:rPr lang="en-US" i="1"/>
              <a:t>cross-over</a:t>
            </a:r>
            <a:r>
              <a:rPr lang="en-US"/>
              <a:t>), acak, terbuka”</a:t>
            </a:r>
          </a:p>
          <a:p>
            <a:pPr eaLnBrk="1" hangingPunct="1">
              <a:defRPr/>
            </a:pPr>
            <a:r>
              <a:rPr lang="en-US"/>
              <a:t>“Ini adalah suatu penelitian deskriptif  untuk mengetahui insidens penyakit ….”</a:t>
            </a:r>
            <a:endParaRPr lang="id-ID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4213" y="333375"/>
            <a:ext cx="7793037" cy="1462088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id-ID">
                <a:solidFill>
                  <a:srgbClr val="FFFF00"/>
                </a:solidFill>
              </a:rPr>
              <a:t>Desain yang sering dipakai pada berbagai fase uji klinik</a:t>
            </a:r>
          </a:p>
        </p:txBody>
      </p:sp>
      <p:sp>
        <p:nvSpPr>
          <p:cNvPr id="165891" name="Rectangle 1027"/>
          <p:cNvSpPr>
            <a:spLocks noGrp="1" noChangeArrowheads="1"/>
          </p:cNvSpPr>
          <p:nvPr>
            <p:ph idx="1"/>
          </p:nvPr>
        </p:nvSpPr>
        <p:spPr>
          <a:xfrm>
            <a:off x="836613" y="2360613"/>
            <a:ext cx="7699375" cy="3771900"/>
          </a:xfrm>
        </p:spPr>
        <p:txBody>
          <a:bodyPr/>
          <a:lstStyle/>
          <a:p>
            <a:pPr eaLnBrk="1" hangingPunct="1">
              <a:defRPr/>
            </a:pPr>
            <a:r>
              <a:rPr lang="id-ID"/>
              <a:t>Fase I: terbuka, tanpa kontrol</a:t>
            </a:r>
          </a:p>
          <a:p>
            <a:pPr eaLnBrk="1" hangingPunct="1">
              <a:defRPr/>
            </a:pPr>
            <a:r>
              <a:rPr lang="id-ID"/>
              <a:t>Fase II: paralel, acak, tersamar</a:t>
            </a:r>
          </a:p>
          <a:p>
            <a:pPr eaLnBrk="1" hangingPunct="1">
              <a:defRPr/>
            </a:pPr>
            <a:r>
              <a:rPr lang="id-ID"/>
              <a:t>Fase III: paralel, acak, tersamar</a:t>
            </a:r>
          </a:p>
          <a:p>
            <a:pPr eaLnBrk="1" hangingPunct="1">
              <a:defRPr/>
            </a:pPr>
            <a:r>
              <a:rPr lang="id-ID"/>
              <a:t>Fase IV: studi observasional atau paralel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541338" y="476250"/>
            <a:ext cx="7789862" cy="57467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4000">
                <a:solidFill>
                  <a:srgbClr val="FFFF00"/>
                </a:solidFill>
              </a:rPr>
              <a:t>Menyeleksi subyek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755650" y="1268413"/>
            <a:ext cx="7772400" cy="5103812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dirty="0" err="1"/>
              <a:t>Tetapkan</a:t>
            </a:r>
            <a:r>
              <a:rPr lang="en-US" sz="2800" dirty="0"/>
              <a:t> </a:t>
            </a:r>
            <a:r>
              <a:rPr lang="en-US" sz="2800" dirty="0" err="1"/>
              <a:t>populasi</a:t>
            </a:r>
            <a:r>
              <a:rPr lang="en-US" sz="2800" dirty="0"/>
              <a:t> target (</a:t>
            </a:r>
            <a:r>
              <a:rPr lang="en-US" sz="2800" i="1" dirty="0"/>
              <a:t>target population</a:t>
            </a:r>
            <a:r>
              <a:rPr lang="en-US" sz="2800" dirty="0"/>
              <a:t>):</a:t>
            </a:r>
            <a:r>
              <a:rPr lang="en-US" sz="2800" i="1" dirty="0"/>
              <a:t>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2800" dirty="0"/>
              <a:t>	</a:t>
            </a:r>
            <a:r>
              <a:rPr lang="en-US" sz="2800" dirty="0" err="1"/>
              <a:t>yaitu</a:t>
            </a:r>
            <a:r>
              <a:rPr lang="en-US" sz="2800" dirty="0"/>
              <a:t> </a:t>
            </a:r>
            <a:r>
              <a:rPr lang="en-US" sz="2800" dirty="0" err="1"/>
              <a:t>populasi</a:t>
            </a:r>
            <a:r>
              <a:rPr lang="en-US" sz="2800" dirty="0"/>
              <a:t> yang </a:t>
            </a:r>
            <a:r>
              <a:rPr lang="en-US" sz="2800" dirty="0" err="1"/>
              <a:t>bersifat</a:t>
            </a:r>
            <a:r>
              <a:rPr lang="en-US" sz="2800" dirty="0"/>
              <a:t> </a:t>
            </a:r>
            <a:r>
              <a:rPr lang="en-US" sz="2800" dirty="0" err="1"/>
              <a:t>umum</a:t>
            </a:r>
            <a:r>
              <a:rPr lang="en-US" sz="2800" dirty="0"/>
              <a:t>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2800" dirty="0"/>
              <a:t>	</a:t>
            </a:r>
            <a:r>
              <a:rPr lang="en-US" sz="2800" dirty="0" err="1"/>
              <a:t>Mis</a:t>
            </a:r>
            <a:r>
              <a:rPr lang="en-US" sz="2800" dirty="0"/>
              <a:t>: </a:t>
            </a:r>
            <a:r>
              <a:rPr lang="en-US" sz="2800" dirty="0" err="1"/>
              <a:t>penderita</a:t>
            </a:r>
            <a:r>
              <a:rPr lang="en-US" sz="2800" dirty="0"/>
              <a:t> psoriasis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err="1"/>
              <a:t>Tetapkan</a:t>
            </a:r>
            <a:r>
              <a:rPr lang="en-US" sz="2800" dirty="0"/>
              <a:t> </a:t>
            </a:r>
            <a:r>
              <a:rPr lang="en-US" sz="2800" dirty="0" err="1"/>
              <a:t>populasi</a:t>
            </a:r>
            <a:r>
              <a:rPr lang="en-US" sz="2800" dirty="0"/>
              <a:t>  </a:t>
            </a:r>
            <a:r>
              <a:rPr lang="en-US" sz="2800" dirty="0" err="1"/>
              <a:t>terjangkau</a:t>
            </a:r>
            <a:r>
              <a:rPr lang="en-US" sz="2800" dirty="0"/>
              <a:t> (</a:t>
            </a:r>
            <a:r>
              <a:rPr lang="en-US" sz="2800" i="1" dirty="0"/>
              <a:t>accessible population</a:t>
            </a:r>
            <a:r>
              <a:rPr lang="en-US" sz="2800" dirty="0"/>
              <a:t>):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2800" dirty="0"/>
              <a:t>	</a:t>
            </a:r>
            <a:r>
              <a:rPr lang="en-US" sz="2800" dirty="0" err="1"/>
              <a:t>yaitu</a:t>
            </a:r>
            <a:r>
              <a:rPr lang="en-US" sz="2800" dirty="0"/>
              <a:t> </a:t>
            </a:r>
            <a:r>
              <a:rPr lang="en-US" sz="2800" dirty="0" err="1"/>
              <a:t>bagian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i="1" dirty="0"/>
              <a:t>target population</a:t>
            </a:r>
            <a:r>
              <a:rPr lang="en-US" sz="2800" dirty="0"/>
              <a:t> yang </a:t>
            </a:r>
            <a:r>
              <a:rPr lang="en-US" sz="2800" dirty="0" err="1"/>
              <a:t>terjangkau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batasan</a:t>
            </a:r>
            <a:r>
              <a:rPr lang="en-US" sz="2800" dirty="0"/>
              <a:t> </a:t>
            </a:r>
            <a:r>
              <a:rPr lang="en-US" sz="2800" u="sng" dirty="0" err="1"/>
              <a:t>waktu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u="sng" dirty="0"/>
              <a:t> </a:t>
            </a:r>
            <a:r>
              <a:rPr lang="en-US" sz="2800" u="sng" dirty="0" err="1"/>
              <a:t>tempat</a:t>
            </a:r>
            <a:r>
              <a:rPr lang="en-US" sz="2800" dirty="0"/>
              <a:t>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2800" dirty="0"/>
              <a:t>	</a:t>
            </a:r>
            <a:r>
              <a:rPr lang="en-US" sz="2800" dirty="0" err="1"/>
              <a:t>Mis</a:t>
            </a:r>
            <a:r>
              <a:rPr lang="en-US" sz="2800" dirty="0"/>
              <a:t>: </a:t>
            </a:r>
            <a:r>
              <a:rPr lang="en-US" sz="2800" dirty="0" err="1"/>
              <a:t>penderita</a:t>
            </a:r>
            <a:r>
              <a:rPr lang="en-US" sz="2800" dirty="0"/>
              <a:t> psoriasis yang </a:t>
            </a:r>
            <a:r>
              <a:rPr lang="en-US" sz="2800" dirty="0" err="1"/>
              <a:t>berobat</a:t>
            </a:r>
            <a:r>
              <a:rPr lang="en-US" sz="2800" dirty="0"/>
              <a:t> </a:t>
            </a:r>
            <a:r>
              <a:rPr lang="en-US" sz="2800" dirty="0" err="1"/>
              <a:t>ke</a:t>
            </a:r>
            <a:r>
              <a:rPr lang="en-US" sz="2800" dirty="0"/>
              <a:t> </a:t>
            </a:r>
            <a:r>
              <a:rPr lang="en-US" sz="2800" dirty="0" err="1"/>
              <a:t>poli-klinik</a:t>
            </a:r>
            <a:r>
              <a:rPr lang="en-US" sz="2800" dirty="0"/>
              <a:t> </a:t>
            </a:r>
            <a:r>
              <a:rPr lang="en-US" sz="2800" dirty="0" err="1"/>
              <a:t>Peny</a:t>
            </a:r>
            <a:r>
              <a:rPr lang="en-US" sz="2800" dirty="0"/>
              <a:t>. </a:t>
            </a:r>
            <a:r>
              <a:rPr lang="en-US" sz="2800" dirty="0" err="1"/>
              <a:t>Kulit</a:t>
            </a:r>
            <a:r>
              <a:rPr lang="en-US" sz="2800" dirty="0"/>
              <a:t> RSCM </a:t>
            </a:r>
            <a:r>
              <a:rPr lang="en-US" sz="2800" dirty="0" err="1"/>
              <a:t>mulai</a:t>
            </a:r>
            <a:r>
              <a:rPr lang="en-US" sz="2800" dirty="0"/>
              <a:t> </a:t>
            </a:r>
            <a:r>
              <a:rPr lang="en-US" sz="2800" dirty="0" err="1"/>
              <a:t>bln</a:t>
            </a:r>
            <a:r>
              <a:rPr lang="en-US" sz="2800" dirty="0"/>
              <a:t>. September 20</a:t>
            </a:r>
            <a:r>
              <a:rPr lang="id-ID" sz="2800" dirty="0"/>
              <a:t>11</a:t>
            </a:r>
            <a:r>
              <a:rPr lang="en-US" sz="2800" dirty="0"/>
              <a:t>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825500" y="476250"/>
            <a:ext cx="7793038" cy="766763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FFFF00"/>
                </a:solidFill>
              </a:rPr>
              <a:t>Menyeleksi subyek</a:t>
            </a:r>
            <a:r>
              <a:rPr lang="en-US"/>
              <a:t> 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>
          <a:xfrm>
            <a:off x="792163" y="1800225"/>
            <a:ext cx="7272337" cy="432117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/>
              <a:t>Jenis sampling:</a:t>
            </a:r>
          </a:p>
          <a:p>
            <a:pPr eaLnBrk="1" hangingPunct="1">
              <a:defRPr/>
            </a:pPr>
            <a:r>
              <a:rPr lang="en-US" i="1"/>
              <a:t> Probability sampling:</a:t>
            </a:r>
          </a:p>
          <a:p>
            <a:pPr lvl="1" eaLnBrk="1" hangingPunct="1">
              <a:defRPr/>
            </a:pPr>
            <a:r>
              <a:rPr lang="en-US" sz="3200" i="1"/>
              <a:t>Simple random sampling</a:t>
            </a:r>
          </a:p>
          <a:p>
            <a:pPr lvl="1" eaLnBrk="1" hangingPunct="1">
              <a:defRPr/>
            </a:pPr>
            <a:r>
              <a:rPr lang="en-US" sz="3200" i="1"/>
              <a:t>Systematic sampling</a:t>
            </a:r>
          </a:p>
          <a:p>
            <a:pPr lvl="1" eaLnBrk="1" hangingPunct="1">
              <a:defRPr/>
            </a:pPr>
            <a:r>
              <a:rPr lang="en-US" sz="3200" i="1"/>
              <a:t>Stratified random sampling</a:t>
            </a:r>
          </a:p>
          <a:p>
            <a:pPr lvl="1" eaLnBrk="1" hangingPunct="1">
              <a:defRPr/>
            </a:pPr>
            <a:r>
              <a:rPr lang="en-US" sz="3200" i="1"/>
              <a:t>Cluster sampling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755650" y="476250"/>
            <a:ext cx="7793038" cy="69532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4000">
                <a:solidFill>
                  <a:srgbClr val="FFFF00"/>
                </a:solidFill>
              </a:rPr>
              <a:t>Menyeleksi subyek</a:t>
            </a:r>
            <a:r>
              <a:rPr lang="en-US" sz="4000"/>
              <a:t> </a:t>
            </a:r>
          </a:p>
        </p:txBody>
      </p:sp>
      <p:sp>
        <p:nvSpPr>
          <p:cNvPr id="82947" name="Rectangle 1027"/>
          <p:cNvSpPr>
            <a:spLocks noGrp="1" noChangeArrowheads="1"/>
          </p:cNvSpPr>
          <p:nvPr>
            <p:ph idx="1"/>
          </p:nvPr>
        </p:nvSpPr>
        <p:spPr>
          <a:xfrm>
            <a:off x="827088" y="1700213"/>
            <a:ext cx="7183437" cy="4386262"/>
          </a:xfrm>
        </p:spPr>
        <p:txBody>
          <a:bodyPr/>
          <a:lstStyle/>
          <a:p>
            <a:pPr eaLnBrk="1" hangingPunct="1">
              <a:defRPr/>
            </a:pPr>
            <a:r>
              <a:rPr lang="en-US" i="1"/>
              <a:t> Non-probability sampling:</a:t>
            </a:r>
          </a:p>
          <a:p>
            <a:pPr lvl="1" eaLnBrk="1" hangingPunct="1">
              <a:defRPr/>
            </a:pPr>
            <a:r>
              <a:rPr lang="en-US" sz="3200" i="1"/>
              <a:t>Consecutive sampling</a:t>
            </a:r>
          </a:p>
          <a:p>
            <a:pPr lvl="1" eaLnBrk="1" hangingPunct="1">
              <a:defRPr/>
            </a:pPr>
            <a:r>
              <a:rPr lang="en-US" sz="3200" i="1"/>
              <a:t>Convenience sampling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1026"/>
          <p:cNvSpPr>
            <a:spLocks noGrp="1" noChangeArrowheads="1"/>
          </p:cNvSpPr>
          <p:nvPr>
            <p:ph type="title"/>
          </p:nvPr>
        </p:nvSpPr>
        <p:spPr>
          <a:xfrm>
            <a:off x="755650" y="404813"/>
            <a:ext cx="7793038" cy="766762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FFFF00"/>
                </a:solidFill>
              </a:rPr>
              <a:t>Menyeleksi subyek</a:t>
            </a:r>
            <a:r>
              <a:rPr lang="en-US"/>
              <a:t> </a:t>
            </a:r>
          </a:p>
        </p:txBody>
      </p:sp>
      <p:sp>
        <p:nvSpPr>
          <p:cNvPr id="80899" name="Rectangle 1027"/>
          <p:cNvSpPr>
            <a:spLocks noGrp="1" noChangeArrowheads="1"/>
          </p:cNvSpPr>
          <p:nvPr>
            <p:ph idx="1"/>
          </p:nvPr>
        </p:nvSpPr>
        <p:spPr>
          <a:xfrm>
            <a:off x="755650" y="1698625"/>
            <a:ext cx="7773988" cy="4386263"/>
          </a:xfrm>
        </p:spPr>
        <p:txBody>
          <a:bodyPr>
            <a:normAutofit fontScale="92500"/>
          </a:bodyPr>
          <a:lstStyle/>
          <a:p>
            <a:pPr eaLnBrk="1" hangingPunct="1">
              <a:defRPr/>
            </a:pPr>
            <a:r>
              <a:rPr lang="en-US"/>
              <a:t>Tetapkan kriteria seleksi:</a:t>
            </a:r>
          </a:p>
          <a:p>
            <a:pPr lvl="1" eaLnBrk="1" hangingPunct="1">
              <a:defRPr/>
            </a:pPr>
            <a:r>
              <a:rPr lang="en-US" sz="3200"/>
              <a:t>kriteria inklusi :</a:t>
            </a:r>
          </a:p>
          <a:p>
            <a:pPr lvl="2" eaLnBrk="1" hangingPunct="1">
              <a:defRPr/>
            </a:pPr>
            <a:r>
              <a:rPr lang="en-US" sz="2800"/>
              <a:t> Jangan terlalu longgar maupun ketat</a:t>
            </a:r>
          </a:p>
          <a:p>
            <a:pPr lvl="1" eaLnBrk="1" hangingPunct="1">
              <a:defRPr/>
            </a:pPr>
            <a:r>
              <a:rPr lang="en-US" sz="3200"/>
              <a:t>kriteria eksklusi:</a:t>
            </a:r>
          </a:p>
          <a:p>
            <a:pPr lvl="2" eaLnBrk="1" hangingPunct="1">
              <a:defRPr/>
            </a:pPr>
            <a:r>
              <a:rPr lang="en-US" sz="2800"/>
              <a:t> Pasien yang telah memenuhi kriteria inklusi tapi harus dikeluarkan lagi karena sesuatu sebab (misalnya karena ada kehamilan atau penyulit lain)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404813"/>
            <a:ext cx="7793037" cy="766762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FFFF00"/>
                </a:solidFill>
              </a:rPr>
              <a:t>Menyeleksi subyek</a:t>
            </a:r>
            <a:r>
              <a:rPr lang="en-US"/>
              <a:t> 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541338" y="1914525"/>
            <a:ext cx="7773987" cy="4106863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Lakukan pengukuran variabel data dasar yang mencakup:</a:t>
            </a:r>
          </a:p>
          <a:p>
            <a:pPr lvl="1" eaLnBrk="1" hangingPunct="1">
              <a:defRPr/>
            </a:pPr>
            <a:r>
              <a:rPr lang="en-US"/>
              <a:t>Data demografis: umur, berat badan, jenis kelamin, dll.</a:t>
            </a:r>
          </a:p>
          <a:p>
            <a:pPr lvl="1" eaLnBrk="1" hangingPunct="1">
              <a:defRPr/>
            </a:pPr>
            <a:r>
              <a:rPr lang="en-US"/>
              <a:t>Data klinis</a:t>
            </a:r>
          </a:p>
          <a:p>
            <a:pPr lvl="1" eaLnBrk="1" hangingPunct="1">
              <a:defRPr/>
            </a:pPr>
            <a:r>
              <a:rPr lang="en-US"/>
              <a:t>Data laboratorium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4213" y="476250"/>
            <a:ext cx="7794625" cy="69532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4000">
                <a:solidFill>
                  <a:srgbClr val="FFFF00"/>
                </a:solidFill>
              </a:rPr>
              <a:t>Menentukan besar sampel</a:t>
            </a:r>
          </a:p>
        </p:txBody>
      </p:sp>
      <p:sp>
        <p:nvSpPr>
          <p:cNvPr id="145411" name="Rectangle 1027"/>
          <p:cNvSpPr>
            <a:spLocks noGrp="1" noChangeArrowheads="1"/>
          </p:cNvSpPr>
          <p:nvPr>
            <p:ph idx="1"/>
          </p:nvPr>
        </p:nvSpPr>
        <p:spPr>
          <a:xfrm>
            <a:off x="755650" y="1557338"/>
            <a:ext cx="7561263" cy="4843462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/>
              <a:t>Penentuan besar sampel yang tepat sangat penting untuk mendapatkan hasil UK yang sahih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/>
              <a:t>Ditentukan oleh nilai </a:t>
            </a:r>
            <a:r>
              <a:rPr lang="en-US" sz="2800">
                <a:sym typeface="Symbol" pitchFamily="18" charset="2"/>
              </a:rPr>
              <a:t>, , SD gabungan, , proporsi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>
                <a:sym typeface="Symbol" pitchFamily="18" charset="2"/>
              </a:rPr>
              <a:t>Sampel terlalu kecil  hasil negatif semu atau positif semu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>
                <a:sym typeface="Symbol" pitchFamily="18" charset="2"/>
              </a:rPr>
              <a:t>Sampel terlalu besar  terlalu sensitif, memboroskan waktu, dana,  pengorbanan subyek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800">
              <a:sym typeface="Symbol" pitchFamily="18" charset="2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333375"/>
            <a:ext cx="7793037" cy="1462088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FFFF00"/>
                </a:solidFill>
              </a:rPr>
              <a:t>Melakukan pengacakan (</a:t>
            </a:r>
            <a:r>
              <a:rPr lang="en-US" i="1">
                <a:solidFill>
                  <a:srgbClr val="FFFF00"/>
                </a:solidFill>
              </a:rPr>
              <a:t>randomization</a:t>
            </a:r>
            <a:r>
              <a:rPr lang="en-US">
                <a:solidFill>
                  <a:srgbClr val="FFFF00"/>
                </a:solidFill>
              </a:rPr>
              <a:t>)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idx="1"/>
          </p:nvPr>
        </p:nvSpPr>
        <p:spPr>
          <a:xfrm>
            <a:off x="755650" y="2205038"/>
            <a:ext cx="7773988" cy="3922712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Arti alokasi acak</a:t>
            </a:r>
          </a:p>
          <a:p>
            <a:pPr eaLnBrk="1" hangingPunct="1">
              <a:defRPr/>
            </a:pPr>
            <a:r>
              <a:rPr lang="en-US"/>
              <a:t>Jenis randomisasi:</a:t>
            </a:r>
          </a:p>
          <a:p>
            <a:pPr lvl="1" eaLnBrk="1" hangingPunct="1">
              <a:defRPr/>
            </a:pPr>
            <a:r>
              <a:rPr lang="en-US" sz="3200"/>
              <a:t>Randomisasi sederhana</a:t>
            </a:r>
          </a:p>
          <a:p>
            <a:pPr lvl="1" eaLnBrk="1" hangingPunct="1">
              <a:defRPr/>
            </a:pPr>
            <a:r>
              <a:rPr lang="en-US" sz="3200"/>
              <a:t>Randomisasi blok</a:t>
            </a:r>
          </a:p>
          <a:p>
            <a:pPr lvl="1" eaLnBrk="1" hangingPunct="1">
              <a:defRPr/>
            </a:pPr>
            <a:r>
              <a:rPr lang="en-US" sz="3200"/>
              <a:t>Randomisasi dalam strata</a:t>
            </a:r>
          </a:p>
          <a:p>
            <a:pPr eaLnBrk="1" hangingPunct="1">
              <a:defRPr/>
            </a:pPr>
            <a:endParaRPr lang="en-US"/>
          </a:p>
        </p:txBody>
      </p:sp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541338" y="476250"/>
            <a:ext cx="7789862" cy="766763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FFFF00"/>
                </a:solidFill>
              </a:rPr>
              <a:t>Melakukan penyamaran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825500" y="1990725"/>
            <a:ext cx="7777163" cy="4113213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/>
              <a:t>Ketersamaran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/>
              <a:t>Jenis ketersamaran dalam UK: terbuka (</a:t>
            </a:r>
            <a:r>
              <a:rPr lang="en-US" i="1"/>
              <a:t>open trial</a:t>
            </a:r>
            <a:r>
              <a:rPr lang="en-US"/>
              <a:t>), ketersamaran tunggal,  ketersamaran ganda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/>
              <a:t>Tehnik </a:t>
            </a:r>
            <a:r>
              <a:rPr lang="en-US" i="1"/>
              <a:t>double dummy</a:t>
            </a:r>
            <a:r>
              <a:rPr lang="en-US"/>
              <a:t>: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/>
              <a:t>diperlukan bila  obat uji dan obat kelola berbeda cara pemberiannya. Mis: obat uji diberi per oral dan obat kontrol dengan infus.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11188" y="333375"/>
            <a:ext cx="7793037" cy="8382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err="1">
                <a:solidFill>
                  <a:srgbClr val="FFFF00"/>
                </a:solidFill>
              </a:rPr>
              <a:t>Desain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paralel</a:t>
            </a:r>
            <a:r>
              <a:rPr lang="en-US" dirty="0">
                <a:solidFill>
                  <a:srgbClr val="FFFF00"/>
                </a:solidFill>
              </a:rPr>
              <a:t> (1)</a:t>
            </a:r>
          </a:p>
        </p:txBody>
      </p:sp>
      <p:sp>
        <p:nvSpPr>
          <p:cNvPr id="114691" name="Rectangle 1027"/>
          <p:cNvSpPr>
            <a:spLocks noGrp="1" noChangeArrowheads="1"/>
          </p:cNvSpPr>
          <p:nvPr>
            <p:ph idx="1"/>
          </p:nvPr>
        </p:nvSpPr>
        <p:spPr>
          <a:xfrm>
            <a:off x="755650" y="1914525"/>
            <a:ext cx="7426325" cy="411797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/>
              <a:t>Paling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digunakan</a:t>
            </a:r>
            <a:endParaRPr lang="en-US" dirty="0"/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penyakit</a:t>
            </a:r>
            <a:r>
              <a:rPr lang="en-US" dirty="0"/>
              <a:t> </a:t>
            </a:r>
            <a:r>
              <a:rPr lang="en-US" dirty="0" err="1"/>
              <a:t>akut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kronis</a:t>
            </a:r>
            <a:endParaRPr lang="en-US" dirty="0"/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err="1"/>
              <a:t>Bisa</a:t>
            </a:r>
            <a:r>
              <a:rPr lang="en-US" dirty="0"/>
              <a:t> 2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lebih</a:t>
            </a:r>
            <a:endParaRPr lang="en-US" dirty="0"/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yang </a:t>
            </a:r>
            <a:r>
              <a:rPr lang="en-US" dirty="0" err="1"/>
              <a:t>seimbang</a:t>
            </a:r>
            <a:r>
              <a:rPr lang="en-US" dirty="0"/>
              <a:t> </a:t>
            </a:r>
            <a:r>
              <a:rPr lang="en-US" dirty="0">
                <a:sym typeface="Symbol" pitchFamily="18" charset="2"/>
              </a:rPr>
              <a:t> </a:t>
            </a:r>
            <a:r>
              <a:rPr lang="en-US" u="sng" dirty="0" err="1">
                <a:sym typeface="Symbol" pitchFamily="18" charset="2"/>
              </a:rPr>
              <a:t>harus</a:t>
            </a:r>
            <a:r>
              <a:rPr lang="en-US" dirty="0">
                <a:sym typeface="Symbol" pitchFamily="18" charset="2"/>
              </a:rPr>
              <a:t> </a:t>
            </a:r>
            <a:r>
              <a:rPr lang="en-US" dirty="0" err="1">
                <a:sym typeface="Symbol" pitchFamily="18" charset="2"/>
              </a:rPr>
              <a:t>dilakukan</a:t>
            </a:r>
            <a:r>
              <a:rPr lang="en-US" dirty="0">
                <a:sym typeface="Symbol" pitchFamily="18" charset="2"/>
              </a:rPr>
              <a:t> </a:t>
            </a:r>
            <a:r>
              <a:rPr lang="en-US" dirty="0" err="1">
                <a:solidFill>
                  <a:schemeClr val="folHlink"/>
                </a:solidFill>
                <a:sym typeface="Symbol" pitchFamily="18" charset="2"/>
              </a:rPr>
              <a:t>randomisasi</a:t>
            </a:r>
            <a:r>
              <a:rPr lang="en-US" dirty="0">
                <a:sym typeface="Symbol" pitchFamily="18" charset="2"/>
              </a:rPr>
              <a:t> </a:t>
            </a:r>
            <a:r>
              <a:rPr lang="en-US" dirty="0" err="1">
                <a:sym typeface="Symbol" pitchFamily="18" charset="2"/>
              </a:rPr>
              <a:t>atau</a:t>
            </a:r>
            <a:r>
              <a:rPr lang="en-US" dirty="0">
                <a:sym typeface="Symbol" pitchFamily="18" charset="2"/>
              </a:rPr>
              <a:t> </a:t>
            </a:r>
            <a:r>
              <a:rPr lang="en-US" dirty="0" err="1">
                <a:sym typeface="Symbol" pitchFamily="18" charset="2"/>
              </a:rPr>
              <a:t>dibuat</a:t>
            </a:r>
            <a:r>
              <a:rPr lang="en-US" dirty="0">
                <a:sym typeface="Symbol" pitchFamily="18" charset="2"/>
              </a:rPr>
              <a:t> </a:t>
            </a:r>
            <a:r>
              <a:rPr lang="en-US" dirty="0" err="1">
                <a:sym typeface="Symbol" pitchFamily="18" charset="2"/>
              </a:rPr>
              <a:t>pasangan</a:t>
            </a:r>
            <a:r>
              <a:rPr lang="en-US" dirty="0">
                <a:sym typeface="Symbol" pitchFamily="18" charset="2"/>
              </a:rPr>
              <a:t> </a:t>
            </a:r>
            <a:r>
              <a:rPr lang="en-US" dirty="0" err="1">
                <a:sym typeface="Symbol" pitchFamily="18" charset="2"/>
              </a:rPr>
              <a:t>serasi</a:t>
            </a:r>
            <a:endParaRPr lang="en-US" dirty="0">
              <a:sym typeface="Symbol" pitchFamily="18" charset="2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err="1">
                <a:sym typeface="Symbol" pitchFamily="18" charset="2"/>
              </a:rPr>
              <a:t>Perlu</a:t>
            </a:r>
            <a:r>
              <a:rPr lang="en-US" dirty="0">
                <a:sym typeface="Symbol" pitchFamily="18" charset="2"/>
              </a:rPr>
              <a:t> </a:t>
            </a:r>
            <a:r>
              <a:rPr lang="en-US" dirty="0" err="1">
                <a:solidFill>
                  <a:schemeClr val="folHlink"/>
                </a:solidFill>
                <a:sym typeface="Symbol" pitchFamily="18" charset="2"/>
              </a:rPr>
              <a:t>penyamaran</a:t>
            </a:r>
            <a:r>
              <a:rPr lang="en-US" dirty="0">
                <a:sym typeface="Symbol" pitchFamily="18" charset="2"/>
              </a:rPr>
              <a:t> (</a:t>
            </a:r>
            <a:r>
              <a:rPr lang="en-US" dirty="0" err="1">
                <a:sym typeface="Symbol" pitchFamily="18" charset="2"/>
              </a:rPr>
              <a:t>kecuali</a:t>
            </a:r>
            <a:r>
              <a:rPr lang="en-US" dirty="0">
                <a:sym typeface="Symbol" pitchFamily="18" charset="2"/>
              </a:rPr>
              <a:t> </a:t>
            </a:r>
            <a:r>
              <a:rPr lang="en-US" dirty="0" err="1">
                <a:sym typeface="Symbol" pitchFamily="18" charset="2"/>
              </a:rPr>
              <a:t>untuk</a:t>
            </a:r>
            <a:r>
              <a:rPr lang="en-US" dirty="0">
                <a:sym typeface="Symbol" pitchFamily="18" charset="2"/>
              </a:rPr>
              <a:t> </a:t>
            </a:r>
            <a:r>
              <a:rPr lang="en-US" dirty="0" err="1">
                <a:sym typeface="Symbol" pitchFamily="18" charset="2"/>
              </a:rPr>
              <a:t>tindakan</a:t>
            </a:r>
            <a:r>
              <a:rPr lang="en-US" dirty="0">
                <a:sym typeface="Symbol" pitchFamily="18" charset="2"/>
              </a:rPr>
              <a:t> </a:t>
            </a:r>
            <a:r>
              <a:rPr lang="en-US" dirty="0" err="1">
                <a:sym typeface="Symbol" pitchFamily="18" charset="2"/>
              </a:rPr>
              <a:t>bedah</a:t>
            </a:r>
            <a:r>
              <a:rPr lang="en-US" dirty="0">
                <a:sym typeface="Symbol" pitchFamily="18" charset="2"/>
              </a:rPr>
              <a:t>)</a:t>
            </a:r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476250"/>
            <a:ext cx="7794625" cy="766763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FFFF00"/>
                </a:solidFill>
              </a:rPr>
              <a:t>Melakukan penyamaran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>
          <a:xfrm>
            <a:off x="541338" y="1771650"/>
            <a:ext cx="7773987" cy="3848100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  <a:defRPr/>
            </a:pPr>
            <a:r>
              <a:rPr lang="en-US"/>
              <a:t>Setiap subyek setiap saat akan mendapat: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2800"/>
              <a:t>     obat uji	 +    </a:t>
            </a:r>
            <a:r>
              <a:rPr lang="en-US" sz="2800" i="1"/>
              <a:t>dummy</a:t>
            </a:r>
            <a:r>
              <a:rPr lang="en-US" sz="2800"/>
              <a:t> obat kontrol 		        atau 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2800" i="1"/>
              <a:t> dummy</a:t>
            </a:r>
            <a:r>
              <a:rPr lang="en-US" sz="2800"/>
              <a:t> obat uji +  obat kontrol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/>
              <a:t>Penggunaan kontrol plasebo: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/>
              <a:t>bilamana dapat digunakan?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/>
              <a:t>mengapa perlu kontrol plasebo?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/>
              <a:t>bilamana tidak boleh digunakan?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404813"/>
            <a:ext cx="7793037" cy="696912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4000">
                <a:solidFill>
                  <a:srgbClr val="FFFF00"/>
                </a:solidFill>
              </a:rPr>
              <a:t>Mengukur efek (</a:t>
            </a:r>
            <a:r>
              <a:rPr lang="en-US" sz="4000" i="1">
                <a:solidFill>
                  <a:srgbClr val="FFFF00"/>
                </a:solidFill>
              </a:rPr>
              <a:t>outcome</a:t>
            </a:r>
            <a:r>
              <a:rPr lang="en-US" sz="4000">
                <a:solidFill>
                  <a:srgbClr val="FFFF00"/>
                </a:solidFill>
              </a:rPr>
              <a:t>) (1)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755650" y="1844675"/>
            <a:ext cx="7773988" cy="4116388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/>
              <a:t>Tentukan variabel-variabel yang akan diukur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/>
              <a:t>Dari berbagai variabel itu, tentukan satu  yang paling utama dan gunakan ini untuk menentukan besar sampel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/>
              <a:t>Sedapat mungkin pilihlah </a:t>
            </a:r>
            <a:r>
              <a:rPr lang="en-US" sz="2800" i="1"/>
              <a:t>true outcome</a:t>
            </a:r>
            <a:r>
              <a:rPr lang="en-US" sz="2800"/>
              <a:t> (akan diuraikan kemudian), bila terlalu sulit baru dipilih </a:t>
            </a:r>
            <a:r>
              <a:rPr lang="en-US" sz="2800" i="1"/>
              <a:t>surrogate outcome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/>
              <a:t>Tentukan skala pengukuran variabel: nominal, ordinal, atau numerik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11188" y="476250"/>
            <a:ext cx="7793037" cy="766763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FFFF00"/>
                </a:solidFill>
              </a:rPr>
              <a:t>Melakukan intervensi</a:t>
            </a:r>
          </a:p>
        </p:txBody>
      </p:sp>
      <p:sp>
        <p:nvSpPr>
          <p:cNvPr id="149507" name="Rectangle 1027"/>
          <p:cNvSpPr>
            <a:spLocks noGrp="1" noChangeArrowheads="1"/>
          </p:cNvSpPr>
          <p:nvPr>
            <p:ph idx="1"/>
          </p:nvPr>
        </p:nvSpPr>
        <p:spPr>
          <a:xfrm>
            <a:off x="609600" y="1771650"/>
            <a:ext cx="7773988" cy="38481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i="1"/>
              <a:t>Pilot study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/>
              <a:t>Analisis interim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/>
              <a:t>Kendali mutu: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/>
              <a:t>Prosedur klinis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/>
              <a:t>Prosedur laboratorium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/>
              <a:t>Manajeman data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/>
              <a:t>Penanganan </a:t>
            </a:r>
            <a:r>
              <a:rPr lang="en-US" i="1"/>
              <a:t>dropout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i="1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404813"/>
            <a:ext cx="7793037" cy="766762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4000">
                <a:solidFill>
                  <a:srgbClr val="FFFF00"/>
                </a:solidFill>
              </a:rPr>
              <a:t>Mengukur efek (</a:t>
            </a:r>
            <a:r>
              <a:rPr lang="en-US" sz="4000" i="1">
                <a:solidFill>
                  <a:srgbClr val="FFFF00"/>
                </a:solidFill>
              </a:rPr>
              <a:t>outcome</a:t>
            </a:r>
            <a:r>
              <a:rPr lang="en-US" sz="4000">
                <a:solidFill>
                  <a:srgbClr val="FFFF00"/>
                </a:solidFill>
              </a:rPr>
              <a:t>)  (2)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idx="1"/>
          </p:nvPr>
        </p:nvSpPr>
        <p:spPr>
          <a:xfrm>
            <a:off x="755650" y="1914525"/>
            <a:ext cx="7773988" cy="411797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i="1"/>
              <a:t>Surrogate</a:t>
            </a:r>
            <a:r>
              <a:rPr lang="en-US"/>
              <a:t> versus </a:t>
            </a:r>
            <a:r>
              <a:rPr lang="en-US" i="1"/>
              <a:t>clinical outcome</a:t>
            </a:r>
            <a:r>
              <a:rPr lang="en-US"/>
              <a:t>:</a:t>
            </a:r>
          </a:p>
          <a:p>
            <a:pPr eaLnBrk="1" hangingPunct="1">
              <a:defRPr/>
            </a:pPr>
            <a:r>
              <a:rPr lang="en-US"/>
              <a:t>Apa itu </a:t>
            </a:r>
            <a:r>
              <a:rPr lang="en-US" i="1"/>
              <a:t>surrogate outcome</a:t>
            </a:r>
            <a:r>
              <a:rPr lang="en-US"/>
              <a:t> dan </a:t>
            </a:r>
            <a:r>
              <a:rPr lang="en-US" i="1"/>
              <a:t>true outcome</a:t>
            </a:r>
            <a:r>
              <a:rPr lang="en-US"/>
              <a:t>? Mana yang lebih baik?</a:t>
            </a:r>
          </a:p>
          <a:p>
            <a:pPr eaLnBrk="1" hangingPunct="1">
              <a:defRPr/>
            </a:pPr>
            <a:r>
              <a:rPr lang="en-US"/>
              <a:t>Mengapa </a:t>
            </a:r>
            <a:r>
              <a:rPr lang="en-US" i="1"/>
              <a:t>surrogate outcome</a:t>
            </a:r>
            <a:r>
              <a:rPr lang="en-US"/>
              <a:t> digunakan?</a:t>
            </a:r>
          </a:p>
          <a:p>
            <a:pPr eaLnBrk="1" hangingPunct="1">
              <a:defRPr/>
            </a:pPr>
            <a:r>
              <a:rPr lang="en-US"/>
              <a:t>Bagaimana ciri </a:t>
            </a:r>
            <a:r>
              <a:rPr lang="en-US" i="1"/>
              <a:t>surrogate outcome</a:t>
            </a:r>
            <a:r>
              <a:rPr lang="en-US"/>
              <a:t> yang baik?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404813"/>
            <a:ext cx="7794625" cy="8382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4000">
                <a:solidFill>
                  <a:srgbClr val="FFFF00"/>
                </a:solidFill>
              </a:rPr>
              <a:t>Mengukur efek (</a:t>
            </a:r>
            <a:r>
              <a:rPr lang="en-US" sz="4000" i="1">
                <a:solidFill>
                  <a:srgbClr val="FFFF00"/>
                </a:solidFill>
              </a:rPr>
              <a:t>outcome</a:t>
            </a:r>
            <a:r>
              <a:rPr lang="en-US" sz="4000">
                <a:solidFill>
                  <a:srgbClr val="FFFF00"/>
                </a:solidFill>
              </a:rPr>
              <a:t>)  (3)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916113"/>
            <a:ext cx="8345487" cy="41148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/>
              <a:t>Contoh </a:t>
            </a:r>
            <a:r>
              <a:rPr lang="en-US" sz="2800" i="1"/>
              <a:t>surrogate outcome (marker)</a:t>
            </a:r>
            <a:r>
              <a:rPr lang="en-US" sz="2800"/>
              <a:t> yang baik:</a:t>
            </a:r>
          </a:p>
          <a:p>
            <a:pPr lvl="1" eaLnBrk="1" hangingPunct="1">
              <a:defRPr/>
            </a:pPr>
            <a:r>
              <a:rPr lang="en-US"/>
              <a:t>Perbaikan gambaran foto thorax untuk penyembuhan KP</a:t>
            </a:r>
          </a:p>
          <a:p>
            <a:pPr lvl="1" eaLnBrk="1" hangingPunct="1">
              <a:defRPr/>
            </a:pPr>
            <a:r>
              <a:rPr lang="en-US"/>
              <a:t>Penurunan </a:t>
            </a:r>
            <a:r>
              <a:rPr lang="en-US" i="1"/>
              <a:t>viral load</a:t>
            </a:r>
            <a:r>
              <a:rPr lang="en-US"/>
              <a:t> untuk survival pada HIV</a:t>
            </a:r>
          </a:p>
          <a:p>
            <a:pPr lvl="1" eaLnBrk="1" hangingPunct="1">
              <a:defRPr/>
            </a:pPr>
            <a:r>
              <a:rPr lang="en-US"/>
              <a:t>Peningkatan </a:t>
            </a:r>
            <a:r>
              <a:rPr lang="en-US" i="1"/>
              <a:t>bone density</a:t>
            </a:r>
            <a:r>
              <a:rPr lang="en-US"/>
              <a:t> untuk menurunnya resiko fraktur</a:t>
            </a:r>
          </a:p>
          <a:p>
            <a:pPr lvl="1" eaLnBrk="1" hangingPunct="1">
              <a:defRPr/>
            </a:pPr>
            <a:r>
              <a:rPr lang="en-US"/>
              <a:t>Penurunan tekanan darah untuk penurunan mortalitas akibat hipertensi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1026"/>
          <p:cNvSpPr>
            <a:spLocks noGrp="1" noChangeArrowheads="1"/>
          </p:cNvSpPr>
          <p:nvPr>
            <p:ph type="title"/>
          </p:nvPr>
        </p:nvSpPr>
        <p:spPr>
          <a:xfrm>
            <a:off x="755650" y="476250"/>
            <a:ext cx="7793038" cy="8382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4000">
                <a:solidFill>
                  <a:srgbClr val="FFFF00"/>
                </a:solidFill>
              </a:rPr>
              <a:t>Mengukur efek (</a:t>
            </a:r>
            <a:r>
              <a:rPr lang="en-US" sz="4000" i="1">
                <a:solidFill>
                  <a:srgbClr val="FFFF00"/>
                </a:solidFill>
              </a:rPr>
              <a:t>outcome</a:t>
            </a:r>
            <a:r>
              <a:rPr lang="en-US" sz="4000">
                <a:solidFill>
                  <a:srgbClr val="FFFF00"/>
                </a:solidFill>
              </a:rPr>
              <a:t>)  (4)</a:t>
            </a:r>
          </a:p>
        </p:txBody>
      </p:sp>
      <p:sp>
        <p:nvSpPr>
          <p:cNvPr id="151555" name="Rectangle 1027"/>
          <p:cNvSpPr>
            <a:spLocks noGrp="1" noChangeArrowheads="1"/>
          </p:cNvSpPr>
          <p:nvPr>
            <p:ph idx="1"/>
          </p:nvPr>
        </p:nvSpPr>
        <p:spPr>
          <a:xfrm>
            <a:off x="762000" y="2017713"/>
            <a:ext cx="7848600" cy="4383087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/>
              <a:t>Contoh </a:t>
            </a:r>
            <a:r>
              <a:rPr lang="en-US" sz="2800" i="1"/>
              <a:t>surrogate outcome</a:t>
            </a:r>
            <a:r>
              <a:rPr lang="en-US" sz="2800"/>
              <a:t> yang kurang baik:</a:t>
            </a:r>
          </a:p>
          <a:p>
            <a:pPr lvl="1" eaLnBrk="1" hangingPunct="1">
              <a:defRPr/>
            </a:pPr>
            <a:r>
              <a:rPr lang="en-US"/>
              <a:t>Peningkatan motilitas sperma untuk peningkatan fertilitas</a:t>
            </a:r>
            <a:endParaRPr lang="en-US">
              <a:sym typeface="Symbol" pitchFamily="18" charset="2"/>
            </a:endParaRPr>
          </a:p>
          <a:p>
            <a:pPr lvl="1" eaLnBrk="1" hangingPunct="1">
              <a:defRPr/>
            </a:pPr>
            <a:r>
              <a:rPr lang="en-US"/>
              <a:t>Penurunan prevalensi aritmia untuk mortalitas</a:t>
            </a:r>
            <a:r>
              <a:rPr lang="en-US">
                <a:sym typeface="Symbol" pitchFamily="18" charset="2"/>
              </a:rPr>
              <a:t> pasca infark jantung (CAST </a:t>
            </a:r>
            <a:r>
              <a:rPr lang="en-US" i="1">
                <a:sym typeface="Symbol" pitchFamily="18" charset="2"/>
              </a:rPr>
              <a:t>study</a:t>
            </a:r>
            <a:r>
              <a:rPr lang="en-US">
                <a:sym typeface="Symbol" pitchFamily="18" charset="2"/>
              </a:rPr>
              <a:t>)</a:t>
            </a:r>
          </a:p>
          <a:p>
            <a:pPr lvl="1" eaLnBrk="1" hangingPunct="1">
              <a:defRPr/>
            </a:pPr>
            <a:r>
              <a:rPr lang="en-US">
                <a:sym typeface="Symbol" pitchFamily="18" charset="2"/>
              </a:rPr>
              <a:t>Penurunan SGOT untuk survival hepatitis B</a:t>
            </a:r>
          </a:p>
          <a:p>
            <a:pPr lvl="1" eaLnBrk="1" hangingPunct="1">
              <a:defRPr/>
            </a:pPr>
            <a:r>
              <a:rPr lang="en-US">
                <a:sym typeface="Symbol" pitchFamily="18" charset="2"/>
              </a:rPr>
              <a:t>Perbaikan aliran darah otak pada dementia senilis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549275"/>
            <a:ext cx="7793038" cy="8382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4000">
                <a:solidFill>
                  <a:srgbClr val="FFFF00"/>
                </a:solidFill>
              </a:rPr>
              <a:t>Merancang analisis data (1)</a:t>
            </a:r>
            <a:r>
              <a:rPr lang="en-US"/>
              <a:t> 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755650" y="1773238"/>
            <a:ext cx="7772400" cy="4402137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2800"/>
              <a:t>Pilihan uji statistik tergantung dari:</a:t>
            </a:r>
          </a:p>
          <a:p>
            <a:pPr marL="609600" indent="-609600" eaLnBrk="1" hangingPunct="1">
              <a:lnSpc>
                <a:spcPct val="90000"/>
              </a:lnSpc>
              <a:defRPr/>
            </a:pPr>
            <a:r>
              <a:rPr lang="en-US" sz="2800"/>
              <a:t>Skala pengukuran: nominal, ordinal, numerik</a:t>
            </a:r>
          </a:p>
          <a:p>
            <a:pPr marL="609600" indent="-609600" eaLnBrk="1" hangingPunct="1">
              <a:lnSpc>
                <a:spcPct val="90000"/>
              </a:lnSpc>
              <a:defRPr/>
            </a:pPr>
            <a:r>
              <a:rPr lang="en-US" sz="2800"/>
              <a:t>Distribusi sampel: normal atau tidak</a:t>
            </a:r>
          </a:p>
          <a:p>
            <a:pPr marL="609600" indent="-609600" eaLnBrk="1" hangingPunct="1">
              <a:lnSpc>
                <a:spcPct val="90000"/>
              </a:lnSpc>
              <a:defRPr/>
            </a:pPr>
            <a:r>
              <a:rPr lang="en-US" sz="2800"/>
              <a:t>Besar sampel</a:t>
            </a:r>
          </a:p>
          <a:p>
            <a:pPr marL="609600" indent="-609600" eaLnBrk="1" hangingPunct="1">
              <a:lnSpc>
                <a:spcPct val="90000"/>
              </a:lnSpc>
              <a:defRPr/>
            </a:pPr>
            <a:r>
              <a:rPr lang="en-US" sz="2800"/>
              <a:t>Jumlah kelompok </a:t>
            </a:r>
          </a:p>
          <a:p>
            <a:pPr marL="609600" indent="-60960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2400" u="sng"/>
              <a:t>Catatan</a:t>
            </a:r>
            <a:r>
              <a:rPr lang="en-US" sz="2400"/>
              <a:t>: detil pemilihan uji statistik akan dibahas pembicara lain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260350"/>
            <a:ext cx="7793038" cy="1462088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4000" i="1">
                <a:solidFill>
                  <a:srgbClr val="FFFF00"/>
                </a:solidFill>
              </a:rPr>
              <a:t>Per protocol </a:t>
            </a:r>
            <a:r>
              <a:rPr lang="en-US" sz="4000">
                <a:solidFill>
                  <a:srgbClr val="FFFF00"/>
                </a:solidFill>
              </a:rPr>
              <a:t>atau </a:t>
            </a:r>
            <a:r>
              <a:rPr lang="en-US" sz="4000" i="1">
                <a:solidFill>
                  <a:srgbClr val="FFFF00"/>
                </a:solidFill>
              </a:rPr>
              <a:t>intention-to-treat analysis </a:t>
            </a:r>
            <a:r>
              <a:rPr lang="en-US" sz="4000">
                <a:solidFill>
                  <a:srgbClr val="FFFF00"/>
                </a:solidFill>
              </a:rPr>
              <a:t>? (1)</a:t>
            </a:r>
          </a:p>
        </p:txBody>
      </p:sp>
      <p:sp>
        <p:nvSpPr>
          <p:cNvPr id="147459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2017713"/>
            <a:ext cx="8345488" cy="41148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2800" dirty="0" err="1"/>
              <a:t>Analisis</a:t>
            </a:r>
            <a:r>
              <a:rPr lang="en-US" sz="2800" i="1" dirty="0"/>
              <a:t> per protocol</a:t>
            </a:r>
            <a:r>
              <a:rPr lang="en-US" sz="2800" dirty="0"/>
              <a:t> :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err="1"/>
              <a:t>Hanya</a:t>
            </a:r>
            <a:r>
              <a:rPr lang="en-US" sz="2800" dirty="0"/>
              <a:t> </a:t>
            </a:r>
            <a:r>
              <a:rPr lang="en-US" sz="2800" dirty="0" err="1"/>
              <a:t>mengikutsertakan</a:t>
            </a:r>
            <a:r>
              <a:rPr lang="en-US" sz="2800" dirty="0"/>
              <a:t> </a:t>
            </a:r>
            <a:r>
              <a:rPr lang="en-US" sz="2800" dirty="0" err="1"/>
              <a:t>subyek</a:t>
            </a:r>
            <a:r>
              <a:rPr lang="en-US" sz="2800" dirty="0"/>
              <a:t> yang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dievaluasi</a:t>
            </a:r>
            <a:r>
              <a:rPr lang="en-US" sz="2800" dirty="0"/>
              <a:t> (</a:t>
            </a:r>
            <a:r>
              <a:rPr lang="en-US" sz="2800" dirty="0" err="1"/>
              <a:t>mis</a:t>
            </a:r>
            <a:r>
              <a:rPr lang="en-US" sz="2800" dirty="0"/>
              <a:t>. </a:t>
            </a:r>
            <a:r>
              <a:rPr lang="en-US" sz="2800" dirty="0" err="1"/>
              <a:t>yg</a:t>
            </a:r>
            <a:r>
              <a:rPr lang="en-US" sz="2800" dirty="0"/>
              <a:t>. </a:t>
            </a:r>
            <a:r>
              <a:rPr lang="en-US" sz="2800" dirty="0" err="1"/>
              <a:t>sudah</a:t>
            </a:r>
            <a:r>
              <a:rPr lang="en-US" sz="2800" dirty="0"/>
              <a:t> </a:t>
            </a:r>
            <a:r>
              <a:rPr lang="en-US" sz="2800" dirty="0" err="1"/>
              <a:t>makan</a:t>
            </a:r>
            <a:r>
              <a:rPr lang="en-US" sz="2800" dirty="0"/>
              <a:t> </a:t>
            </a:r>
            <a:r>
              <a:rPr lang="en-US" sz="2800" dirty="0" err="1"/>
              <a:t>obat</a:t>
            </a:r>
            <a:r>
              <a:rPr lang="en-US" sz="2800" dirty="0"/>
              <a:t> &gt; 80% </a:t>
            </a:r>
            <a:r>
              <a:rPr lang="en-US" sz="2800" dirty="0" err="1"/>
              <a:t>dari</a:t>
            </a:r>
            <a:r>
              <a:rPr lang="en-US" sz="2800" dirty="0"/>
              <a:t> yang </a:t>
            </a:r>
            <a:r>
              <a:rPr lang="en-US" sz="2800" dirty="0" err="1"/>
              <a:t>direncanakan</a:t>
            </a:r>
            <a:r>
              <a:rPr lang="en-US" sz="2800" dirty="0"/>
              <a:t>)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memenuhi</a:t>
            </a:r>
            <a:r>
              <a:rPr lang="en-US" sz="2800" dirty="0"/>
              <a:t>  </a:t>
            </a:r>
            <a:r>
              <a:rPr lang="en-US" sz="2800" dirty="0" err="1"/>
              <a:t>ketentuan</a:t>
            </a:r>
            <a:r>
              <a:rPr lang="en-US" sz="2800" dirty="0"/>
              <a:t> </a:t>
            </a:r>
            <a:r>
              <a:rPr lang="en-US" sz="2800" dirty="0" err="1"/>
              <a:t>protokol</a:t>
            </a:r>
            <a:r>
              <a:rPr lang="en-US" sz="2800" dirty="0"/>
              <a:t> </a:t>
            </a:r>
            <a:r>
              <a:rPr lang="en-US" sz="2800" dirty="0" err="1"/>
              <a:t>lainnya</a:t>
            </a:r>
            <a:endParaRPr lang="en-US" sz="2800" dirty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err="1"/>
              <a:t>Kelebihan</a:t>
            </a:r>
            <a:r>
              <a:rPr lang="en-US" sz="2800" dirty="0"/>
              <a:t>: </a:t>
            </a:r>
            <a:r>
              <a:rPr lang="en-US" sz="2800" dirty="0" err="1"/>
              <a:t>didapat</a:t>
            </a:r>
            <a:r>
              <a:rPr lang="en-US" sz="2800" dirty="0"/>
              <a:t> </a:t>
            </a:r>
            <a:r>
              <a:rPr lang="en-US" sz="2800" dirty="0" err="1"/>
              <a:t>hasil</a:t>
            </a:r>
            <a:r>
              <a:rPr lang="en-US" sz="2800" dirty="0"/>
              <a:t> yang “</a:t>
            </a:r>
            <a:r>
              <a:rPr lang="en-US" sz="2800" dirty="0" err="1"/>
              <a:t>bersih</a:t>
            </a:r>
            <a:r>
              <a:rPr lang="en-US" sz="2800" dirty="0"/>
              <a:t>”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penyimpangan</a:t>
            </a:r>
            <a:r>
              <a:rPr lang="en-US" sz="2800" dirty="0"/>
              <a:t> </a:t>
            </a:r>
            <a:r>
              <a:rPr lang="en-US" sz="2800" dirty="0" err="1"/>
              <a:t>protokol</a:t>
            </a:r>
            <a:endParaRPr lang="en-US" sz="2800" dirty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err="1"/>
              <a:t>Kelemahan</a:t>
            </a:r>
            <a:r>
              <a:rPr lang="en-US" sz="2800" dirty="0"/>
              <a:t>: </a:t>
            </a:r>
            <a:r>
              <a:rPr lang="en-US" sz="2800" dirty="0" err="1"/>
              <a:t>subyek</a:t>
            </a:r>
            <a:r>
              <a:rPr lang="en-US" sz="2800" dirty="0"/>
              <a:t> yang </a:t>
            </a:r>
            <a:r>
              <a:rPr lang="en-US" sz="2800" i="1" dirty="0"/>
              <a:t>drop out</a:t>
            </a:r>
            <a:r>
              <a:rPr lang="en-US" sz="2800" dirty="0"/>
              <a:t> </a:t>
            </a:r>
            <a:r>
              <a:rPr lang="en-US" sz="2800" dirty="0" err="1"/>
              <a:t>karena</a:t>
            </a:r>
            <a:r>
              <a:rPr lang="en-US" sz="2800" dirty="0"/>
              <a:t> </a:t>
            </a:r>
            <a:r>
              <a:rPr lang="en-US" sz="2800" dirty="0" err="1"/>
              <a:t>efek</a:t>
            </a:r>
            <a:r>
              <a:rPr lang="en-US" sz="2800" dirty="0"/>
              <a:t> </a:t>
            </a:r>
            <a:r>
              <a:rPr lang="en-US" sz="2800" dirty="0" err="1"/>
              <a:t>samping</a:t>
            </a:r>
            <a:r>
              <a:rPr lang="en-US" sz="2800" dirty="0"/>
              <a:t>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ketidakmanjuran</a:t>
            </a:r>
            <a:r>
              <a:rPr lang="en-US" sz="2800" dirty="0"/>
              <a:t> </a:t>
            </a:r>
            <a:r>
              <a:rPr lang="en-US" sz="2800" dirty="0" err="1"/>
              <a:t>obat</a:t>
            </a:r>
            <a:r>
              <a:rPr lang="en-US" sz="2800" dirty="0"/>
              <a:t> </a:t>
            </a: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ikut</a:t>
            </a:r>
            <a:r>
              <a:rPr lang="en-US" sz="2800" dirty="0"/>
              <a:t> </a:t>
            </a:r>
            <a:r>
              <a:rPr lang="en-US" sz="2800" dirty="0" err="1"/>
              <a:t>dianalisis</a:t>
            </a:r>
            <a:endParaRPr lang="en-US" sz="2800" dirty="0"/>
          </a:p>
          <a:p>
            <a:pPr eaLnBrk="1" hangingPunct="1">
              <a:lnSpc>
                <a:spcPct val="90000"/>
              </a:lnSpc>
              <a:defRPr/>
            </a:pPr>
            <a:endParaRPr lang="en-US" sz="2800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260350"/>
            <a:ext cx="7793038" cy="1462088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4000" i="1">
                <a:solidFill>
                  <a:srgbClr val="FFFF00"/>
                </a:solidFill>
              </a:rPr>
              <a:t>Per protocol </a:t>
            </a:r>
            <a:r>
              <a:rPr lang="en-US" sz="4000">
                <a:solidFill>
                  <a:srgbClr val="FFFF00"/>
                </a:solidFill>
              </a:rPr>
              <a:t>atau </a:t>
            </a:r>
            <a:r>
              <a:rPr lang="en-US" sz="4000" i="1">
                <a:solidFill>
                  <a:srgbClr val="FFFF00"/>
                </a:solidFill>
              </a:rPr>
              <a:t>intention-to-treat analysis </a:t>
            </a:r>
            <a:r>
              <a:rPr lang="en-US" sz="4000">
                <a:solidFill>
                  <a:srgbClr val="FFFF00"/>
                </a:solidFill>
              </a:rPr>
              <a:t>? (2)</a:t>
            </a:r>
          </a:p>
        </p:txBody>
      </p:sp>
      <p:sp>
        <p:nvSpPr>
          <p:cNvPr id="148483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916113"/>
            <a:ext cx="8345487" cy="4259262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/>
              <a:t>Analisis</a:t>
            </a:r>
            <a:r>
              <a:rPr lang="en-US" i="1"/>
              <a:t> intention-to-treat</a:t>
            </a:r>
            <a:r>
              <a:rPr lang="en-US"/>
              <a:t> 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/>
              <a:t>Mengikutsertakan dalam analisis semua subyek yang sudah dirandomisasi, minimal mendapat obat  satu kali, dan kembali 1 kali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/>
              <a:t>Kelebihan: Mencegah hasil bias karena </a:t>
            </a:r>
            <a:r>
              <a:rPr lang="en-US" sz="2800" i="1"/>
              <a:t>drop out</a:t>
            </a:r>
            <a:r>
              <a:rPr lang="en-US" sz="2800"/>
              <a:t> akibat efek samping atau ketidakmanjuran obat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/>
              <a:t>Kelemahan: subyek yang belum mendapat obat yang cukup ikut dianalisis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/>
              <a:t>ITT dan PP sering dianalisis bersama, tapi ITT lebih penting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2420938"/>
            <a:ext cx="7793037" cy="1462087"/>
          </a:xfrm>
        </p:spPr>
        <p:txBody>
          <a:bodyPr/>
          <a:lstStyle/>
          <a:p>
            <a:pPr eaLnBrk="1" hangingPunct="1">
              <a:defRPr/>
            </a:pPr>
            <a:r>
              <a:rPr lang="en-US" sz="6600" b="1">
                <a:solidFill>
                  <a:srgbClr val="00CC00"/>
                </a:solidFill>
              </a:rPr>
              <a:t>Terima Kasih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404813"/>
            <a:ext cx="7794625" cy="838200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FFFF00"/>
                </a:solidFill>
              </a:rPr>
              <a:t>Desain paralel (2)</a:t>
            </a:r>
          </a:p>
        </p:txBody>
      </p:sp>
      <p:sp>
        <p:nvSpPr>
          <p:cNvPr id="60419" name="Text Box 3"/>
          <p:cNvSpPr txBox="1">
            <a:spLocks noChangeArrowheads="1"/>
          </p:cNvSpPr>
          <p:nvPr/>
        </p:nvSpPr>
        <p:spPr bwMode="auto">
          <a:xfrm>
            <a:off x="381000" y="3657600"/>
            <a:ext cx="1219200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>
                <a:latin typeface="Tahoma" panose="020B0604030504040204" pitchFamily="34" charset="0"/>
              </a:rPr>
              <a:t>Sampel</a:t>
            </a:r>
          </a:p>
        </p:txBody>
      </p:sp>
      <p:sp>
        <p:nvSpPr>
          <p:cNvPr id="60420" name="Text Box 4"/>
          <p:cNvSpPr txBox="1">
            <a:spLocks noChangeArrowheads="1"/>
          </p:cNvSpPr>
          <p:nvPr/>
        </p:nvSpPr>
        <p:spPr bwMode="auto">
          <a:xfrm>
            <a:off x="2362200" y="3657600"/>
            <a:ext cx="1143000" cy="460375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>
                <a:latin typeface="Tahoma" panose="020B0604030504040204" pitchFamily="34" charset="0"/>
              </a:rPr>
              <a:t>Run-in</a:t>
            </a:r>
          </a:p>
        </p:txBody>
      </p:sp>
      <p:sp>
        <p:nvSpPr>
          <p:cNvPr id="60421" name="Text Box 5"/>
          <p:cNvSpPr txBox="1">
            <a:spLocks noChangeArrowheads="1"/>
          </p:cNvSpPr>
          <p:nvPr/>
        </p:nvSpPr>
        <p:spPr bwMode="auto">
          <a:xfrm>
            <a:off x="4572000" y="2819400"/>
            <a:ext cx="3429000" cy="460375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>
                <a:latin typeface="Tahoma" panose="020B0604030504040204" pitchFamily="34" charset="0"/>
              </a:rPr>
              <a:t>Perlakuan uji</a:t>
            </a:r>
          </a:p>
        </p:txBody>
      </p:sp>
      <p:sp>
        <p:nvSpPr>
          <p:cNvPr id="60422" name="Text Box 6"/>
          <p:cNvSpPr txBox="1">
            <a:spLocks noChangeArrowheads="1"/>
          </p:cNvSpPr>
          <p:nvPr/>
        </p:nvSpPr>
        <p:spPr bwMode="auto">
          <a:xfrm>
            <a:off x="4648200" y="4343400"/>
            <a:ext cx="3352800" cy="460375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>
                <a:latin typeface="Tahoma" panose="020B0604030504040204" pitchFamily="34" charset="0"/>
              </a:rPr>
              <a:t>Perlakuan kontrol</a:t>
            </a:r>
          </a:p>
        </p:txBody>
      </p:sp>
      <p:sp>
        <p:nvSpPr>
          <p:cNvPr id="60423" name="Line 27"/>
          <p:cNvSpPr>
            <a:spLocks noChangeShapeType="1"/>
          </p:cNvSpPr>
          <p:nvPr/>
        </p:nvSpPr>
        <p:spPr bwMode="auto">
          <a:xfrm>
            <a:off x="1676400" y="38862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D"/>
          </a:p>
        </p:txBody>
      </p:sp>
      <p:sp>
        <p:nvSpPr>
          <p:cNvPr id="60424" name="Line 30"/>
          <p:cNvSpPr>
            <a:spLocks noChangeShapeType="1"/>
          </p:cNvSpPr>
          <p:nvPr/>
        </p:nvSpPr>
        <p:spPr bwMode="auto">
          <a:xfrm flipV="1">
            <a:off x="3733800" y="3200400"/>
            <a:ext cx="762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D"/>
          </a:p>
        </p:txBody>
      </p:sp>
      <p:sp>
        <p:nvSpPr>
          <p:cNvPr id="60425" name="Line 31"/>
          <p:cNvSpPr>
            <a:spLocks noChangeShapeType="1"/>
          </p:cNvSpPr>
          <p:nvPr/>
        </p:nvSpPr>
        <p:spPr bwMode="auto">
          <a:xfrm>
            <a:off x="3733800" y="4038600"/>
            <a:ext cx="762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D"/>
          </a:p>
        </p:txBody>
      </p:sp>
      <p:sp>
        <p:nvSpPr>
          <p:cNvPr id="60426" name="Text Box 32"/>
          <p:cNvSpPr txBox="1">
            <a:spLocks noChangeArrowheads="1"/>
          </p:cNvSpPr>
          <p:nvPr/>
        </p:nvSpPr>
        <p:spPr bwMode="auto">
          <a:xfrm>
            <a:off x="2667000" y="228600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>
                <a:latin typeface="Arial Narrow" panose="020B0606020202030204" pitchFamily="34" charset="0"/>
              </a:rPr>
              <a:t>Randomisasi</a:t>
            </a:r>
          </a:p>
        </p:txBody>
      </p:sp>
      <p:sp>
        <p:nvSpPr>
          <p:cNvPr id="60427" name="AutoShape 33"/>
          <p:cNvSpPr>
            <a:spLocks noChangeArrowheads="1"/>
          </p:cNvSpPr>
          <p:nvPr/>
        </p:nvSpPr>
        <p:spPr bwMode="auto">
          <a:xfrm>
            <a:off x="1828800" y="5562600"/>
            <a:ext cx="533400" cy="609600"/>
          </a:xfrm>
          <a:prstGeom prst="upArrow">
            <a:avLst>
              <a:gd name="adj1" fmla="val 34528"/>
              <a:gd name="adj2" fmla="val 55058"/>
            </a:avLst>
          </a:prstGeom>
          <a:solidFill>
            <a:srgbClr val="FF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60428" name="AutoShape 34"/>
          <p:cNvSpPr>
            <a:spLocks noChangeArrowheads="1"/>
          </p:cNvSpPr>
          <p:nvPr/>
        </p:nvSpPr>
        <p:spPr bwMode="auto">
          <a:xfrm>
            <a:off x="7696200" y="4876800"/>
            <a:ext cx="533400" cy="609600"/>
          </a:xfrm>
          <a:prstGeom prst="upArrow">
            <a:avLst>
              <a:gd name="adj1" fmla="val 34528"/>
              <a:gd name="adj2" fmla="val 55058"/>
            </a:avLst>
          </a:prstGeom>
          <a:solidFill>
            <a:srgbClr val="FF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60429" name="AutoShape 35"/>
          <p:cNvSpPr>
            <a:spLocks noChangeArrowheads="1"/>
          </p:cNvSpPr>
          <p:nvPr/>
        </p:nvSpPr>
        <p:spPr bwMode="auto">
          <a:xfrm>
            <a:off x="7696200" y="3352800"/>
            <a:ext cx="533400" cy="609600"/>
          </a:xfrm>
          <a:prstGeom prst="upArrow">
            <a:avLst>
              <a:gd name="adj1" fmla="val 34528"/>
              <a:gd name="adj2" fmla="val 55058"/>
            </a:avLst>
          </a:prstGeom>
          <a:solidFill>
            <a:srgbClr val="FF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8468" name="Text Box 36"/>
          <p:cNvSpPr txBox="1">
            <a:spLocks noChangeArrowheads="1"/>
          </p:cNvSpPr>
          <p:nvPr/>
        </p:nvSpPr>
        <p:spPr bwMode="auto">
          <a:xfrm>
            <a:off x="2362200" y="5715000"/>
            <a:ext cx="304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2400">
                <a:solidFill>
                  <a:srgbClr val="FF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= pengukuran</a:t>
            </a:r>
          </a:p>
        </p:txBody>
      </p:sp>
      <p:sp>
        <p:nvSpPr>
          <p:cNvPr id="60431" name="Text Box 37"/>
          <p:cNvSpPr txBox="1">
            <a:spLocks noChangeArrowheads="1"/>
          </p:cNvSpPr>
          <p:nvPr/>
        </p:nvSpPr>
        <p:spPr bwMode="auto">
          <a:xfrm>
            <a:off x="2057400" y="4191000"/>
            <a:ext cx="16716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ahoma" panose="020B0604030504040204" pitchFamily="34" charset="0"/>
              </a:rPr>
              <a:t>(Bila perlu)</a:t>
            </a:r>
          </a:p>
        </p:txBody>
      </p:sp>
      <p:sp>
        <p:nvSpPr>
          <p:cNvPr id="60432" name="AutoShape 39"/>
          <p:cNvSpPr>
            <a:spLocks noChangeArrowheads="1"/>
          </p:cNvSpPr>
          <p:nvPr/>
        </p:nvSpPr>
        <p:spPr bwMode="auto">
          <a:xfrm>
            <a:off x="4419600" y="4953000"/>
            <a:ext cx="533400" cy="609600"/>
          </a:xfrm>
          <a:prstGeom prst="upArrow">
            <a:avLst>
              <a:gd name="adj1" fmla="val 34528"/>
              <a:gd name="adj2" fmla="val 55058"/>
            </a:avLst>
          </a:prstGeom>
          <a:solidFill>
            <a:srgbClr val="FF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60433" name="AutoShape 40"/>
          <p:cNvSpPr>
            <a:spLocks noChangeArrowheads="1"/>
          </p:cNvSpPr>
          <p:nvPr/>
        </p:nvSpPr>
        <p:spPr bwMode="auto">
          <a:xfrm>
            <a:off x="4343400" y="3429000"/>
            <a:ext cx="533400" cy="609600"/>
          </a:xfrm>
          <a:prstGeom prst="upArrow">
            <a:avLst>
              <a:gd name="adj1" fmla="val 34528"/>
              <a:gd name="adj2" fmla="val 55058"/>
            </a:avLst>
          </a:prstGeom>
          <a:solidFill>
            <a:srgbClr val="FF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60434" name="AutoShape 41"/>
          <p:cNvSpPr>
            <a:spLocks noChangeArrowheads="1"/>
          </p:cNvSpPr>
          <p:nvPr/>
        </p:nvSpPr>
        <p:spPr bwMode="auto">
          <a:xfrm>
            <a:off x="3581400" y="2819400"/>
            <a:ext cx="152400" cy="762000"/>
          </a:xfrm>
          <a:prstGeom prst="downArrow">
            <a:avLst>
              <a:gd name="adj1" fmla="val 50000"/>
              <a:gd name="adj2" fmla="val 1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333375"/>
            <a:ext cx="7794625" cy="982663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FFFF00"/>
                </a:solidFill>
              </a:rPr>
              <a:t>Desain paralel (3)</a:t>
            </a:r>
          </a:p>
        </p:txBody>
      </p:sp>
      <p:sp>
        <p:nvSpPr>
          <p:cNvPr id="12697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019300"/>
            <a:ext cx="7772400" cy="4113213"/>
          </a:xfrm>
        </p:spPr>
        <p:txBody>
          <a:bodyPr>
            <a:normAutofit fontScale="92500"/>
          </a:bodyPr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2800" dirty="0" err="1"/>
              <a:t>Kelebihan</a:t>
            </a:r>
            <a:r>
              <a:rPr lang="en-US" sz="2800" dirty="0"/>
              <a:t> </a:t>
            </a:r>
            <a:r>
              <a:rPr lang="en-US" sz="2800" dirty="0">
                <a:solidFill>
                  <a:schemeClr val="folHlink"/>
                </a:solidFill>
              </a:rPr>
              <a:t>UK </a:t>
            </a:r>
            <a:r>
              <a:rPr lang="en-US" sz="2800" dirty="0" err="1">
                <a:solidFill>
                  <a:schemeClr val="folHlink"/>
                </a:solidFill>
              </a:rPr>
              <a:t>acak</a:t>
            </a:r>
            <a:r>
              <a:rPr lang="en-US" sz="2800" dirty="0">
                <a:solidFill>
                  <a:schemeClr val="folHlink"/>
                </a:solidFill>
              </a:rPr>
              <a:t>, </a:t>
            </a:r>
            <a:r>
              <a:rPr lang="en-US" sz="2800" dirty="0" err="1">
                <a:solidFill>
                  <a:schemeClr val="folHlink"/>
                </a:solidFill>
              </a:rPr>
              <a:t>tersamar</a:t>
            </a:r>
            <a:r>
              <a:rPr lang="en-US" sz="2800" dirty="0">
                <a:solidFill>
                  <a:schemeClr val="folHlink"/>
                </a:solidFill>
              </a:rPr>
              <a:t>, </a:t>
            </a:r>
            <a:r>
              <a:rPr lang="en-US" sz="2800" dirty="0" err="1">
                <a:solidFill>
                  <a:schemeClr val="folHlink"/>
                </a:solidFill>
              </a:rPr>
              <a:t>berpembanding</a:t>
            </a:r>
            <a:r>
              <a:rPr lang="en-US" sz="2800" dirty="0"/>
              <a:t>:</a:t>
            </a:r>
          </a:p>
          <a:p>
            <a:pPr eaLnBrk="1" hangingPunct="1">
              <a:defRPr/>
            </a:pPr>
            <a:r>
              <a:rPr lang="en-US" sz="2800" dirty="0"/>
              <a:t>Bias </a:t>
            </a:r>
            <a:r>
              <a:rPr lang="en-US" sz="2800" dirty="0" err="1"/>
              <a:t>kecil</a:t>
            </a:r>
            <a:r>
              <a:rPr lang="en-US" sz="2800" dirty="0"/>
              <a:t> </a:t>
            </a:r>
            <a:r>
              <a:rPr lang="en-US" sz="2800" dirty="0" err="1"/>
              <a:t>karena</a:t>
            </a:r>
            <a:r>
              <a:rPr lang="en-US" sz="2800" dirty="0"/>
              <a:t> </a:t>
            </a:r>
            <a:r>
              <a:rPr lang="en-US" sz="2800" dirty="0" err="1"/>
              <a:t>ada</a:t>
            </a:r>
            <a:r>
              <a:rPr lang="en-US" sz="2800" dirty="0"/>
              <a:t> </a:t>
            </a:r>
            <a:r>
              <a:rPr lang="en-US" sz="2800" dirty="0" err="1"/>
              <a:t>randomisasi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penyamaran</a:t>
            </a:r>
            <a:endParaRPr lang="en-US" sz="2800" dirty="0"/>
          </a:p>
          <a:p>
            <a:pPr eaLnBrk="1" hangingPunct="1">
              <a:defRPr/>
            </a:pPr>
            <a:r>
              <a:rPr lang="en-US" sz="2800" dirty="0" err="1"/>
              <a:t>Hasil</a:t>
            </a:r>
            <a:r>
              <a:rPr lang="en-US" sz="2800" dirty="0"/>
              <a:t> yang &gt; </a:t>
            </a:r>
            <a:r>
              <a:rPr lang="en-US" sz="2800" dirty="0" err="1"/>
              <a:t>konklusif</a:t>
            </a:r>
            <a:r>
              <a:rPr lang="en-US" sz="2800" dirty="0"/>
              <a:t> </a:t>
            </a:r>
            <a:r>
              <a:rPr lang="en-US" sz="2800" dirty="0" err="1"/>
              <a:t>karena</a:t>
            </a:r>
            <a:r>
              <a:rPr lang="en-US" sz="2800" dirty="0"/>
              <a:t> </a:t>
            </a:r>
            <a:r>
              <a:rPr lang="en-US" sz="2800" dirty="0" err="1"/>
              <a:t>faktor</a:t>
            </a:r>
            <a:r>
              <a:rPr lang="en-US" sz="2800" dirty="0"/>
              <a:t> </a:t>
            </a:r>
            <a:r>
              <a:rPr lang="en-US" sz="2800" dirty="0" err="1"/>
              <a:t>perancu</a:t>
            </a:r>
            <a:r>
              <a:rPr lang="en-US" sz="2800" dirty="0"/>
              <a:t> </a:t>
            </a:r>
            <a:r>
              <a:rPr lang="en-US" sz="2800" dirty="0" err="1"/>
              <a:t>dikontrol</a:t>
            </a:r>
            <a:r>
              <a:rPr lang="en-US" sz="2800" dirty="0"/>
              <a:t>. </a:t>
            </a:r>
            <a:r>
              <a:rPr lang="en-US" sz="2800" dirty="0" err="1"/>
              <a:t>Contoh</a:t>
            </a:r>
            <a:r>
              <a:rPr lang="en-US" sz="2800" dirty="0"/>
              <a:t>: </a:t>
            </a:r>
            <a:r>
              <a:rPr lang="en-US" sz="2800" dirty="0" err="1"/>
              <a:t>Berbagai</a:t>
            </a:r>
            <a:r>
              <a:rPr lang="en-US" sz="2800" dirty="0"/>
              <a:t> </a:t>
            </a:r>
            <a:r>
              <a:rPr lang="en-US" sz="2800" dirty="0" err="1"/>
              <a:t>studi</a:t>
            </a:r>
            <a:r>
              <a:rPr lang="en-US" sz="2800" dirty="0"/>
              <a:t> </a:t>
            </a:r>
            <a:r>
              <a:rPr lang="en-US" sz="2800" dirty="0" err="1"/>
              <a:t>observasional</a:t>
            </a:r>
            <a:r>
              <a:rPr lang="en-US" sz="2800" dirty="0"/>
              <a:t> </a:t>
            </a:r>
            <a:r>
              <a:rPr lang="en-US" sz="2800" dirty="0" err="1"/>
              <a:t>secara</a:t>
            </a:r>
            <a:r>
              <a:rPr lang="en-US" sz="2800" dirty="0"/>
              <a:t> </a:t>
            </a:r>
            <a:r>
              <a:rPr lang="en-US" sz="2800" dirty="0" err="1"/>
              <a:t>konsisten</a:t>
            </a:r>
            <a:r>
              <a:rPr lang="en-US" sz="2800" dirty="0"/>
              <a:t> </a:t>
            </a:r>
            <a:r>
              <a:rPr lang="en-US" sz="2800" dirty="0" err="1"/>
              <a:t>membuktikan</a:t>
            </a:r>
            <a:r>
              <a:rPr lang="en-US" sz="2800" dirty="0"/>
              <a:t> </a:t>
            </a:r>
            <a:r>
              <a:rPr lang="en-US" sz="2800" dirty="0" err="1"/>
              <a:t>bahwa</a:t>
            </a:r>
            <a:r>
              <a:rPr lang="en-US" sz="2800" dirty="0"/>
              <a:t> beta-</a:t>
            </a:r>
            <a:r>
              <a:rPr lang="en-US" sz="2800" dirty="0" err="1"/>
              <a:t>karoten</a:t>
            </a:r>
            <a:r>
              <a:rPr lang="en-US" sz="2800" dirty="0"/>
              <a:t> </a:t>
            </a:r>
            <a:r>
              <a:rPr lang="en-US" sz="2800" dirty="0" err="1"/>
              <a:t>menurunkan</a:t>
            </a:r>
            <a:r>
              <a:rPr lang="en-US" sz="2800" dirty="0"/>
              <a:t> </a:t>
            </a:r>
            <a:r>
              <a:rPr lang="en-US" sz="2800" dirty="0" err="1"/>
              <a:t>risiko</a:t>
            </a:r>
            <a:r>
              <a:rPr lang="en-US" sz="2800" dirty="0"/>
              <a:t> </a:t>
            </a:r>
            <a:r>
              <a:rPr lang="en-US" sz="2800" dirty="0" err="1"/>
              <a:t>mendapat</a:t>
            </a:r>
            <a:r>
              <a:rPr lang="en-US" sz="2800" dirty="0"/>
              <a:t> </a:t>
            </a:r>
            <a:r>
              <a:rPr lang="en-US" sz="2800" dirty="0" err="1"/>
              <a:t>kanker</a:t>
            </a:r>
            <a:r>
              <a:rPr lang="en-US" sz="2800" dirty="0"/>
              <a:t>, </a:t>
            </a:r>
            <a:r>
              <a:rPr lang="en-US" sz="2800" dirty="0" err="1"/>
              <a:t>tapi</a:t>
            </a:r>
            <a:r>
              <a:rPr lang="en-US" sz="2800" dirty="0"/>
              <a:t> 4 UK </a:t>
            </a:r>
            <a:r>
              <a:rPr lang="en-US" sz="2800" dirty="0" err="1"/>
              <a:t>membuktikan</a:t>
            </a:r>
            <a:r>
              <a:rPr lang="en-US" sz="2800" dirty="0"/>
              <a:t> </a:t>
            </a:r>
            <a:r>
              <a:rPr lang="en-US" sz="2800" dirty="0" err="1"/>
              <a:t>sebaliknya</a:t>
            </a:r>
            <a:r>
              <a:rPr lang="en-US" sz="2800" dirty="0"/>
              <a:t> (Marshal, 1999)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11188" y="404813"/>
            <a:ext cx="7793037" cy="865187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FFFF00"/>
                </a:solidFill>
              </a:rPr>
              <a:t>Desain paralel (4)</a:t>
            </a:r>
          </a:p>
        </p:txBody>
      </p:sp>
      <p:sp>
        <p:nvSpPr>
          <p:cNvPr id="157699" name="Rectangle 1027"/>
          <p:cNvSpPr>
            <a:spLocks noGrp="1" noChangeArrowheads="1"/>
          </p:cNvSpPr>
          <p:nvPr>
            <p:ph idx="1"/>
          </p:nvPr>
        </p:nvSpPr>
        <p:spPr>
          <a:xfrm>
            <a:off x="646113" y="1981200"/>
            <a:ext cx="8193087" cy="41148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/>
              <a:t>Terkadang lebih cepat dan murah: untuk penyakit yang berespons cepat terhadap pengobatan. Mis. untuk mengetahui efektivitas obat penurun kolesterol: tidak mungkin memakai desain observasional.</a:t>
            </a:r>
          </a:p>
          <a:p>
            <a:pPr eaLnBrk="1" hangingPunct="1">
              <a:defRPr/>
            </a:pPr>
            <a:endParaRPr lang="en-US" sz="28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333375"/>
            <a:ext cx="7794625" cy="768350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FFFF00"/>
                </a:solidFill>
              </a:rPr>
              <a:t>Desain paralel (5)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2800"/>
              <a:t>Kekurangan:</a:t>
            </a:r>
          </a:p>
          <a:p>
            <a:pPr eaLnBrk="1" hangingPunct="1">
              <a:defRPr/>
            </a:pPr>
            <a:r>
              <a:rPr lang="en-US" sz="2800"/>
              <a:t>Kompleks, mahal</a:t>
            </a:r>
          </a:p>
          <a:p>
            <a:pPr eaLnBrk="1" hangingPunct="1">
              <a:defRPr/>
            </a:pPr>
            <a:r>
              <a:rPr lang="en-US" sz="2800"/>
              <a:t>Terkadang sangat makan waktu</a:t>
            </a:r>
          </a:p>
          <a:p>
            <a:pPr eaLnBrk="1" hangingPunct="1">
              <a:defRPr/>
            </a:pPr>
            <a:r>
              <a:rPr lang="en-US" sz="2800"/>
              <a:t>Sering terbentur masalah etis karena memaparkan subyek terhadap resiko dan ketidaknyamanan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2800"/>
              <a:t>	Mis: biopsi hati, endoskopi, pungsi sumsum tulang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1026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410575" cy="7620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4000">
                <a:solidFill>
                  <a:srgbClr val="FFFF00"/>
                </a:solidFill>
              </a:rPr>
              <a:t>Desain menyilang (</a:t>
            </a:r>
            <a:r>
              <a:rPr lang="en-US" sz="4000" i="1">
                <a:solidFill>
                  <a:srgbClr val="FFFF00"/>
                </a:solidFill>
              </a:rPr>
              <a:t>cross-over</a:t>
            </a:r>
            <a:r>
              <a:rPr lang="en-US" sz="4000">
                <a:solidFill>
                  <a:srgbClr val="FFFF00"/>
                </a:solidFill>
              </a:rPr>
              <a:t>) (4)</a:t>
            </a:r>
          </a:p>
        </p:txBody>
      </p:sp>
      <p:sp>
        <p:nvSpPr>
          <p:cNvPr id="64515" name="Text Box 1027"/>
          <p:cNvSpPr txBox="1">
            <a:spLocks noChangeArrowheads="1"/>
          </p:cNvSpPr>
          <p:nvPr/>
        </p:nvSpPr>
        <p:spPr bwMode="auto">
          <a:xfrm>
            <a:off x="228600" y="3962400"/>
            <a:ext cx="1295400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>
                <a:latin typeface="Arial Narrow" panose="020B0606020202030204" pitchFamily="34" charset="0"/>
              </a:rPr>
              <a:t>Sampe</a:t>
            </a:r>
            <a:r>
              <a:rPr lang="en-US" altLang="en-US" sz="1800">
                <a:latin typeface="Tahoma" panose="020B0604030504040204" pitchFamily="34" charset="0"/>
              </a:rPr>
              <a:t>l</a:t>
            </a:r>
          </a:p>
        </p:txBody>
      </p:sp>
      <p:sp>
        <p:nvSpPr>
          <p:cNvPr id="64516" name="Text Box 1029"/>
          <p:cNvSpPr txBox="1">
            <a:spLocks noChangeArrowheads="1"/>
          </p:cNvSpPr>
          <p:nvPr/>
        </p:nvSpPr>
        <p:spPr bwMode="auto">
          <a:xfrm>
            <a:off x="1981200" y="3962400"/>
            <a:ext cx="990600" cy="460375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>
                <a:latin typeface="Arial Narrow" panose="020B0606020202030204" pitchFamily="34" charset="0"/>
              </a:rPr>
              <a:t>Run-in</a:t>
            </a:r>
            <a:endParaRPr lang="en-US" altLang="en-US" sz="1800">
              <a:latin typeface="Tahoma" panose="020B0604030504040204" pitchFamily="34" charset="0"/>
            </a:endParaRPr>
          </a:p>
        </p:txBody>
      </p:sp>
      <p:sp>
        <p:nvSpPr>
          <p:cNvPr id="64517" name="Text Box 1030"/>
          <p:cNvSpPr txBox="1">
            <a:spLocks noChangeArrowheads="1"/>
          </p:cNvSpPr>
          <p:nvPr/>
        </p:nvSpPr>
        <p:spPr bwMode="auto">
          <a:xfrm>
            <a:off x="5562600" y="2971800"/>
            <a:ext cx="1219200" cy="460375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>
                <a:latin typeface="Arial Narrow" panose="020B0606020202030204" pitchFamily="34" charset="0"/>
              </a:rPr>
              <a:t>Washout</a:t>
            </a:r>
          </a:p>
        </p:txBody>
      </p:sp>
      <p:sp>
        <p:nvSpPr>
          <p:cNvPr id="64518" name="Text Box 1052"/>
          <p:cNvSpPr txBox="1">
            <a:spLocks noChangeArrowheads="1"/>
          </p:cNvSpPr>
          <p:nvPr/>
        </p:nvSpPr>
        <p:spPr bwMode="auto">
          <a:xfrm>
            <a:off x="7162800" y="4876800"/>
            <a:ext cx="1295400" cy="825500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>
                <a:latin typeface="Arial Narrow" panose="020B0606020202030204" pitchFamily="34" charset="0"/>
              </a:rPr>
              <a:t>Perlaku--an kontrol</a:t>
            </a:r>
          </a:p>
        </p:txBody>
      </p:sp>
      <p:sp>
        <p:nvSpPr>
          <p:cNvPr id="64519" name="Text Box 1053"/>
          <p:cNvSpPr txBox="1">
            <a:spLocks noChangeArrowheads="1"/>
          </p:cNvSpPr>
          <p:nvPr/>
        </p:nvSpPr>
        <p:spPr bwMode="auto">
          <a:xfrm>
            <a:off x="7239000" y="2743200"/>
            <a:ext cx="1219200" cy="825500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>
                <a:latin typeface="Arial Narrow" panose="020B0606020202030204" pitchFamily="34" charset="0"/>
              </a:rPr>
              <a:t>Perlaku-an</a:t>
            </a:r>
            <a:r>
              <a:rPr lang="en-US" altLang="en-US" sz="1800">
                <a:latin typeface="Arial Narrow" panose="020B0606020202030204" pitchFamily="34" charset="0"/>
              </a:rPr>
              <a:t> </a:t>
            </a:r>
            <a:r>
              <a:rPr lang="en-US" altLang="en-US" sz="2400">
                <a:latin typeface="Arial Narrow" panose="020B0606020202030204" pitchFamily="34" charset="0"/>
              </a:rPr>
              <a:t>uji</a:t>
            </a:r>
          </a:p>
        </p:txBody>
      </p:sp>
      <p:sp>
        <p:nvSpPr>
          <p:cNvPr id="64520" name="Line 1054"/>
          <p:cNvSpPr>
            <a:spLocks noChangeShapeType="1"/>
          </p:cNvSpPr>
          <p:nvPr/>
        </p:nvSpPr>
        <p:spPr bwMode="auto">
          <a:xfrm flipV="1">
            <a:off x="3048000" y="3505200"/>
            <a:ext cx="533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D"/>
          </a:p>
        </p:txBody>
      </p:sp>
      <p:sp>
        <p:nvSpPr>
          <p:cNvPr id="64521" name="Line 1055"/>
          <p:cNvSpPr>
            <a:spLocks noChangeShapeType="1"/>
          </p:cNvSpPr>
          <p:nvPr/>
        </p:nvSpPr>
        <p:spPr bwMode="auto">
          <a:xfrm>
            <a:off x="3048000" y="45720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D"/>
          </a:p>
        </p:txBody>
      </p:sp>
      <p:sp>
        <p:nvSpPr>
          <p:cNvPr id="64522" name="Line 1056"/>
          <p:cNvSpPr>
            <a:spLocks noChangeShapeType="1"/>
          </p:cNvSpPr>
          <p:nvPr/>
        </p:nvSpPr>
        <p:spPr bwMode="auto">
          <a:xfrm>
            <a:off x="5181600" y="52578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D"/>
          </a:p>
        </p:txBody>
      </p:sp>
      <p:sp>
        <p:nvSpPr>
          <p:cNvPr id="64523" name="Line 1057"/>
          <p:cNvSpPr>
            <a:spLocks noChangeShapeType="1"/>
          </p:cNvSpPr>
          <p:nvPr/>
        </p:nvSpPr>
        <p:spPr bwMode="auto">
          <a:xfrm>
            <a:off x="6858000" y="32004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D"/>
          </a:p>
        </p:txBody>
      </p:sp>
      <p:sp>
        <p:nvSpPr>
          <p:cNvPr id="64524" name="Line 1058"/>
          <p:cNvSpPr>
            <a:spLocks noChangeShapeType="1"/>
          </p:cNvSpPr>
          <p:nvPr/>
        </p:nvSpPr>
        <p:spPr bwMode="auto">
          <a:xfrm>
            <a:off x="6781800" y="52578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D"/>
          </a:p>
        </p:txBody>
      </p:sp>
      <p:sp>
        <p:nvSpPr>
          <p:cNvPr id="64525" name="Line 1059"/>
          <p:cNvSpPr>
            <a:spLocks noChangeShapeType="1"/>
          </p:cNvSpPr>
          <p:nvPr/>
        </p:nvSpPr>
        <p:spPr bwMode="auto">
          <a:xfrm>
            <a:off x="5257800" y="32766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D"/>
          </a:p>
        </p:txBody>
      </p:sp>
      <p:sp>
        <p:nvSpPr>
          <p:cNvPr id="64526" name="AutoShape 1062"/>
          <p:cNvSpPr>
            <a:spLocks noChangeArrowheads="1"/>
          </p:cNvSpPr>
          <p:nvPr/>
        </p:nvSpPr>
        <p:spPr bwMode="auto">
          <a:xfrm>
            <a:off x="4876800" y="3657600"/>
            <a:ext cx="533400" cy="609600"/>
          </a:xfrm>
          <a:prstGeom prst="upArrow">
            <a:avLst>
              <a:gd name="adj1" fmla="val 34528"/>
              <a:gd name="adj2" fmla="val 55058"/>
            </a:avLst>
          </a:prstGeom>
          <a:solidFill>
            <a:srgbClr val="FF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64527" name="AutoShape 1063"/>
          <p:cNvSpPr>
            <a:spLocks noChangeArrowheads="1"/>
          </p:cNvSpPr>
          <p:nvPr/>
        </p:nvSpPr>
        <p:spPr bwMode="auto">
          <a:xfrm>
            <a:off x="4800600" y="5715000"/>
            <a:ext cx="533400" cy="609600"/>
          </a:xfrm>
          <a:prstGeom prst="upArrow">
            <a:avLst>
              <a:gd name="adj1" fmla="val 34528"/>
              <a:gd name="adj2" fmla="val 55058"/>
            </a:avLst>
          </a:prstGeom>
          <a:solidFill>
            <a:srgbClr val="FF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64528" name="AutoShape 1065"/>
          <p:cNvSpPr>
            <a:spLocks noChangeArrowheads="1"/>
          </p:cNvSpPr>
          <p:nvPr/>
        </p:nvSpPr>
        <p:spPr bwMode="auto">
          <a:xfrm>
            <a:off x="8153400" y="5791200"/>
            <a:ext cx="533400" cy="609600"/>
          </a:xfrm>
          <a:prstGeom prst="upArrow">
            <a:avLst>
              <a:gd name="adj1" fmla="val 34528"/>
              <a:gd name="adj2" fmla="val 55058"/>
            </a:avLst>
          </a:prstGeom>
          <a:solidFill>
            <a:srgbClr val="FF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64529" name="AutoShape 1066"/>
          <p:cNvSpPr>
            <a:spLocks noChangeArrowheads="1"/>
          </p:cNvSpPr>
          <p:nvPr/>
        </p:nvSpPr>
        <p:spPr bwMode="auto">
          <a:xfrm>
            <a:off x="8153400" y="3657600"/>
            <a:ext cx="533400" cy="609600"/>
          </a:xfrm>
          <a:prstGeom prst="upArrow">
            <a:avLst>
              <a:gd name="adj1" fmla="val 34528"/>
              <a:gd name="adj2" fmla="val 55058"/>
            </a:avLst>
          </a:prstGeom>
          <a:solidFill>
            <a:srgbClr val="FF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64530" name="AutoShape 1068"/>
          <p:cNvSpPr>
            <a:spLocks noChangeArrowheads="1"/>
          </p:cNvSpPr>
          <p:nvPr/>
        </p:nvSpPr>
        <p:spPr bwMode="auto">
          <a:xfrm>
            <a:off x="457200" y="5867400"/>
            <a:ext cx="533400" cy="609600"/>
          </a:xfrm>
          <a:prstGeom prst="upArrow">
            <a:avLst>
              <a:gd name="adj1" fmla="val 34528"/>
              <a:gd name="adj2" fmla="val 55058"/>
            </a:avLst>
          </a:prstGeom>
          <a:solidFill>
            <a:srgbClr val="FF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09613" name="Text Box 1069"/>
          <p:cNvSpPr txBox="1">
            <a:spLocks noChangeArrowheads="1"/>
          </p:cNvSpPr>
          <p:nvPr/>
        </p:nvSpPr>
        <p:spPr bwMode="auto">
          <a:xfrm>
            <a:off x="990600" y="6096000"/>
            <a:ext cx="434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2400">
                <a:latin typeface="Tahoma" pitchFamily="34" charset="0"/>
              </a:rPr>
              <a:t>= </a:t>
            </a:r>
            <a:r>
              <a:rPr lang="en-US" sz="2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pengukuran variabel</a:t>
            </a:r>
          </a:p>
        </p:txBody>
      </p:sp>
      <p:sp>
        <p:nvSpPr>
          <p:cNvPr id="64532" name="Text Box 1070"/>
          <p:cNvSpPr txBox="1">
            <a:spLocks noChangeArrowheads="1"/>
          </p:cNvSpPr>
          <p:nvPr/>
        </p:nvSpPr>
        <p:spPr bwMode="auto">
          <a:xfrm>
            <a:off x="3886200" y="4800600"/>
            <a:ext cx="1219200" cy="825500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>
                <a:latin typeface="Arial Narrow" panose="020B0606020202030204" pitchFamily="34" charset="0"/>
              </a:rPr>
              <a:t>Perlaku-an</a:t>
            </a:r>
            <a:r>
              <a:rPr lang="en-US" altLang="en-US" sz="1800">
                <a:latin typeface="Arial Narrow" panose="020B0606020202030204" pitchFamily="34" charset="0"/>
              </a:rPr>
              <a:t> </a:t>
            </a:r>
            <a:r>
              <a:rPr lang="en-US" altLang="en-US" sz="2400">
                <a:latin typeface="Arial Narrow" panose="020B0606020202030204" pitchFamily="34" charset="0"/>
              </a:rPr>
              <a:t>uji</a:t>
            </a:r>
          </a:p>
        </p:txBody>
      </p:sp>
      <p:sp>
        <p:nvSpPr>
          <p:cNvPr id="64533" name="Text Box 1071"/>
          <p:cNvSpPr txBox="1">
            <a:spLocks noChangeArrowheads="1"/>
          </p:cNvSpPr>
          <p:nvPr/>
        </p:nvSpPr>
        <p:spPr bwMode="auto">
          <a:xfrm>
            <a:off x="3886200" y="2743200"/>
            <a:ext cx="1295400" cy="825500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>
                <a:latin typeface="Arial Narrow" panose="020B0606020202030204" pitchFamily="34" charset="0"/>
              </a:rPr>
              <a:t>Perlaku--an kontrol</a:t>
            </a:r>
          </a:p>
        </p:txBody>
      </p:sp>
      <p:sp>
        <p:nvSpPr>
          <p:cNvPr id="64534" name="Text Box 1072"/>
          <p:cNvSpPr txBox="1">
            <a:spLocks noChangeArrowheads="1"/>
          </p:cNvSpPr>
          <p:nvPr/>
        </p:nvSpPr>
        <p:spPr bwMode="auto">
          <a:xfrm>
            <a:off x="5486400" y="5029200"/>
            <a:ext cx="1219200" cy="460375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>
                <a:latin typeface="Arial Narrow" panose="020B0606020202030204" pitchFamily="34" charset="0"/>
              </a:rPr>
              <a:t>Washout</a:t>
            </a:r>
          </a:p>
        </p:txBody>
      </p:sp>
      <p:sp>
        <p:nvSpPr>
          <p:cNvPr id="64535" name="Line 1073"/>
          <p:cNvSpPr>
            <a:spLocks noChangeShapeType="1"/>
          </p:cNvSpPr>
          <p:nvPr/>
        </p:nvSpPr>
        <p:spPr bwMode="auto">
          <a:xfrm>
            <a:off x="1600200" y="41910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D"/>
          </a:p>
        </p:txBody>
      </p:sp>
      <p:sp>
        <p:nvSpPr>
          <p:cNvPr id="64536" name="Text Box 1074"/>
          <p:cNvSpPr txBox="1">
            <a:spLocks noChangeArrowheads="1"/>
          </p:cNvSpPr>
          <p:nvPr/>
        </p:nvSpPr>
        <p:spPr bwMode="auto">
          <a:xfrm>
            <a:off x="2362200" y="2133600"/>
            <a:ext cx="167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 b="1">
                <a:latin typeface="Arial Narrow" panose="020B0606020202030204" pitchFamily="34" charset="0"/>
              </a:rPr>
              <a:t>randomisasi</a:t>
            </a:r>
          </a:p>
        </p:txBody>
      </p:sp>
      <p:sp>
        <p:nvSpPr>
          <p:cNvPr id="64537" name="Text Box 1075"/>
          <p:cNvSpPr txBox="1">
            <a:spLocks noChangeArrowheads="1"/>
          </p:cNvSpPr>
          <p:nvPr/>
        </p:nvSpPr>
        <p:spPr bwMode="auto">
          <a:xfrm>
            <a:off x="1905000" y="4648200"/>
            <a:ext cx="1143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800">
              <a:latin typeface="Tahoma" panose="020B0604030504040204" pitchFamily="34" charset="0"/>
            </a:endParaRPr>
          </a:p>
        </p:txBody>
      </p:sp>
      <p:sp>
        <p:nvSpPr>
          <p:cNvPr id="64538" name="AutoShape 1077"/>
          <p:cNvSpPr>
            <a:spLocks noChangeArrowheads="1"/>
          </p:cNvSpPr>
          <p:nvPr/>
        </p:nvSpPr>
        <p:spPr bwMode="auto">
          <a:xfrm>
            <a:off x="3048000" y="2590800"/>
            <a:ext cx="228600" cy="1219200"/>
          </a:xfrm>
          <a:prstGeom prst="downArrow">
            <a:avLst>
              <a:gd name="adj1" fmla="val 50000"/>
              <a:gd name="adj2" fmla="val 1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64539" name="AutoShape 1078"/>
          <p:cNvSpPr>
            <a:spLocks noChangeArrowheads="1"/>
          </p:cNvSpPr>
          <p:nvPr/>
        </p:nvSpPr>
        <p:spPr bwMode="auto">
          <a:xfrm>
            <a:off x="3657600" y="5715000"/>
            <a:ext cx="533400" cy="609600"/>
          </a:xfrm>
          <a:prstGeom prst="upArrow">
            <a:avLst>
              <a:gd name="adj1" fmla="val 34528"/>
              <a:gd name="adj2" fmla="val 55058"/>
            </a:avLst>
          </a:prstGeom>
          <a:solidFill>
            <a:srgbClr val="FF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64540" name="AutoShape 1079"/>
          <p:cNvSpPr>
            <a:spLocks noChangeArrowheads="1"/>
          </p:cNvSpPr>
          <p:nvPr/>
        </p:nvSpPr>
        <p:spPr bwMode="auto">
          <a:xfrm>
            <a:off x="3657600" y="3657600"/>
            <a:ext cx="533400" cy="609600"/>
          </a:xfrm>
          <a:prstGeom prst="upArrow">
            <a:avLst>
              <a:gd name="adj1" fmla="val 34528"/>
              <a:gd name="adj2" fmla="val 55058"/>
            </a:avLst>
          </a:prstGeom>
          <a:solidFill>
            <a:srgbClr val="FF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64541" name="AutoShape 1080"/>
          <p:cNvSpPr>
            <a:spLocks noChangeArrowheads="1"/>
          </p:cNvSpPr>
          <p:nvPr/>
        </p:nvSpPr>
        <p:spPr bwMode="auto">
          <a:xfrm>
            <a:off x="6934200" y="5791200"/>
            <a:ext cx="533400" cy="609600"/>
          </a:xfrm>
          <a:prstGeom prst="upArrow">
            <a:avLst>
              <a:gd name="adj1" fmla="val 34528"/>
              <a:gd name="adj2" fmla="val 55058"/>
            </a:avLst>
          </a:prstGeom>
          <a:solidFill>
            <a:srgbClr val="FF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64542" name="AutoShape 1081"/>
          <p:cNvSpPr>
            <a:spLocks noChangeArrowheads="1"/>
          </p:cNvSpPr>
          <p:nvPr/>
        </p:nvSpPr>
        <p:spPr bwMode="auto">
          <a:xfrm>
            <a:off x="7010400" y="3657600"/>
            <a:ext cx="533400" cy="609600"/>
          </a:xfrm>
          <a:prstGeom prst="upArrow">
            <a:avLst>
              <a:gd name="adj1" fmla="val 34528"/>
              <a:gd name="adj2" fmla="val 55058"/>
            </a:avLst>
          </a:prstGeom>
          <a:solidFill>
            <a:srgbClr val="FF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8105775" cy="8382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4000">
                <a:solidFill>
                  <a:srgbClr val="FFFF00"/>
                </a:solidFill>
              </a:rPr>
              <a:t>Desain menyilang (</a:t>
            </a:r>
            <a:r>
              <a:rPr lang="en-US" sz="4000" i="1">
                <a:solidFill>
                  <a:srgbClr val="FFFF00"/>
                </a:solidFill>
              </a:rPr>
              <a:t>cross-over</a:t>
            </a:r>
            <a:r>
              <a:rPr lang="en-US" sz="4000">
                <a:solidFill>
                  <a:srgbClr val="FFFF00"/>
                </a:solidFill>
              </a:rPr>
              <a:t>) (1)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057400"/>
            <a:ext cx="7924800" cy="44196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/>
              <a:t>Tiap subyek menjadi kontrol bagi dirinya sendiri</a:t>
            </a:r>
          </a:p>
          <a:p>
            <a:pPr eaLnBrk="1" hangingPunct="1">
              <a:defRPr/>
            </a:pPr>
            <a:r>
              <a:rPr lang="en-US" sz="2800"/>
              <a:t>Keuntungan: </a:t>
            </a:r>
          </a:p>
          <a:p>
            <a:pPr lvl="1" eaLnBrk="1" hangingPunct="1">
              <a:defRPr/>
            </a:pPr>
            <a:r>
              <a:rPr lang="en-US"/>
              <a:t>mengurangi variasi antar individu dan memperkecil </a:t>
            </a:r>
            <a:r>
              <a:rPr lang="en-US" i="1"/>
              <a:t>sample size </a:t>
            </a:r>
            <a:r>
              <a:rPr lang="en-US"/>
              <a:t>sampai 50% dari desain paralel</a:t>
            </a:r>
          </a:p>
          <a:p>
            <a:pPr lvl="1" eaLnBrk="1" hangingPunct="1">
              <a:defRPr/>
            </a:pPr>
            <a:r>
              <a:rPr lang="en-US"/>
              <a:t>Cocok untuk peyakit kronik dan stabil</a:t>
            </a:r>
          </a:p>
          <a:p>
            <a:pPr eaLnBrk="1" hangingPunct="1">
              <a:defRPr/>
            </a:pPr>
            <a:endParaRPr lang="en-US" sz="280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Quotable</Template>
  <TotalTime>10749</TotalTime>
  <Words>1712</Words>
  <Application>Microsoft Office PowerPoint</Application>
  <PresentationFormat>On-screen Show (4:3)</PresentationFormat>
  <Paragraphs>260</Paragraphs>
  <Slides>39</Slides>
  <Notes>15</Notes>
  <HiddenSlides>2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6" baseType="lpstr">
      <vt:lpstr>Arial</vt:lpstr>
      <vt:lpstr>Arial Narrow</vt:lpstr>
      <vt:lpstr>Century Gothic</vt:lpstr>
      <vt:lpstr>Tahoma</vt:lpstr>
      <vt:lpstr>Wingdings</vt:lpstr>
      <vt:lpstr>Wingdings 2</vt:lpstr>
      <vt:lpstr>Quotable</vt:lpstr>
      <vt:lpstr>Desain Penelitian </vt:lpstr>
      <vt:lpstr>PowerPoint Presentation</vt:lpstr>
      <vt:lpstr>Desain paralel (1)</vt:lpstr>
      <vt:lpstr>Desain paralel (2)</vt:lpstr>
      <vt:lpstr>Desain paralel (3)</vt:lpstr>
      <vt:lpstr>Desain paralel (4)</vt:lpstr>
      <vt:lpstr>Desain paralel (5)</vt:lpstr>
      <vt:lpstr>Desain menyilang (cross-over) (4)</vt:lpstr>
      <vt:lpstr>Desain menyilang (cross-over) (1)</vt:lpstr>
      <vt:lpstr>Desain menyilang (cross-over) (2)</vt:lpstr>
      <vt:lpstr>Desain menyilang (cross-over) (3)</vt:lpstr>
      <vt:lpstr>Desain Latin Square (2)</vt:lpstr>
      <vt:lpstr>Desain Latin square (1)</vt:lpstr>
      <vt:lpstr>Desain faktorial (1)</vt:lpstr>
      <vt:lpstr>Desain faktorial (2)</vt:lpstr>
      <vt:lpstr>Pengacakan pasangan serasi (randomization of matched pairs)</vt:lpstr>
      <vt:lpstr>UK tanpa kontrol</vt:lpstr>
      <vt:lpstr>Desain kontrol diri sendiri (before and after) </vt:lpstr>
      <vt:lpstr>UK dengan historical control</vt:lpstr>
      <vt:lpstr>Contoh pernyataan tentang desain Uji Klinik </vt:lpstr>
      <vt:lpstr>Desain yang sering dipakai pada berbagai fase uji klinik</vt:lpstr>
      <vt:lpstr>Menyeleksi subyek</vt:lpstr>
      <vt:lpstr>Menyeleksi subyek </vt:lpstr>
      <vt:lpstr>Menyeleksi subyek </vt:lpstr>
      <vt:lpstr>Menyeleksi subyek </vt:lpstr>
      <vt:lpstr>Menyeleksi subyek </vt:lpstr>
      <vt:lpstr>Menentukan besar sampel</vt:lpstr>
      <vt:lpstr>Melakukan pengacakan (randomization)</vt:lpstr>
      <vt:lpstr>Melakukan penyamaran</vt:lpstr>
      <vt:lpstr>Melakukan penyamaran</vt:lpstr>
      <vt:lpstr>Mengukur efek (outcome) (1)</vt:lpstr>
      <vt:lpstr>Melakukan intervensi</vt:lpstr>
      <vt:lpstr>Mengukur efek (outcome)  (2)</vt:lpstr>
      <vt:lpstr>Mengukur efek (outcome)  (3)</vt:lpstr>
      <vt:lpstr>Mengukur efek (outcome)  (4)</vt:lpstr>
      <vt:lpstr>Merancang analisis data (1) </vt:lpstr>
      <vt:lpstr>Per protocol atau intention-to-treat analysis ? (1)</vt:lpstr>
      <vt:lpstr>Per protocol atau intention-to-treat analysis ? (2)</vt:lpstr>
      <vt:lpstr>Terima Kasih</vt:lpstr>
    </vt:vector>
  </TitlesOfParts>
  <Company>Farmakologi FK UI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KIAT MEMILIH ANTIBIOTIKA UNTUK INFEKSI TRAKTUS DAN ORGAN REPRODUKSI PRIA</dc:title>
  <dc:creator>Rianto</dc:creator>
  <cp:lastModifiedBy>AK</cp:lastModifiedBy>
  <cp:revision>176</cp:revision>
  <dcterms:created xsi:type="dcterms:W3CDTF">2001-10-07T00:22:35Z</dcterms:created>
  <dcterms:modified xsi:type="dcterms:W3CDTF">2019-12-13T00:58:09Z</dcterms:modified>
</cp:coreProperties>
</file>