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91" r:id="rId3"/>
    <p:sldId id="428" r:id="rId4"/>
    <p:sldId id="480" r:id="rId5"/>
    <p:sldId id="388" r:id="rId6"/>
    <p:sldId id="481" r:id="rId7"/>
    <p:sldId id="389" r:id="rId8"/>
    <p:sldId id="482" r:id="rId9"/>
    <p:sldId id="483" r:id="rId10"/>
    <p:sldId id="484" r:id="rId11"/>
    <p:sldId id="298" r:id="rId12"/>
    <p:sldId id="411" r:id="rId13"/>
    <p:sldId id="485" r:id="rId14"/>
    <p:sldId id="420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F2BC3-6827-4EDC-8CC4-AE5A3544A102}" type="datetimeFigureOut">
              <a:rPr lang="en-ID" smtClean="0"/>
              <a:t>06/11/2020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A8137-D8AF-4F1D-BE64-D1A33790252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41710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eaLnBrk="1" hangingPunct="1">
              <a:buFont typeface="+mj-lt"/>
              <a:buNone/>
              <a:defRPr/>
            </a:pPr>
            <a:r>
              <a:rPr lang="en-US" sz="2600" dirty="0" err="1"/>
              <a:t>Pendahuluan</a:t>
            </a:r>
            <a:r>
              <a:rPr lang="en-US" sz="2600" dirty="0"/>
              <a:t> </a:t>
            </a:r>
            <a:r>
              <a:rPr lang="en-US" sz="2600" dirty="0" err="1"/>
              <a:t>terdiri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</a:p>
          <a:p>
            <a:pPr marL="971550" lvl="1" indent="-514350" eaLnBrk="1" hangingPunct="1">
              <a:buFont typeface="+mj-lt"/>
              <a:buAutoNum type="alphaLcPeriod"/>
              <a:defRPr/>
            </a:pPr>
            <a:r>
              <a:rPr lang="en-US" sz="2600" dirty="0" err="1"/>
              <a:t>Latar</a:t>
            </a:r>
            <a:r>
              <a:rPr lang="en-US" sz="2600" dirty="0"/>
              <a:t> </a:t>
            </a:r>
            <a:r>
              <a:rPr lang="en-US" sz="2600" dirty="0" err="1"/>
              <a:t>belakang</a:t>
            </a:r>
            <a:endParaRPr lang="en-US" sz="2600" dirty="0"/>
          </a:p>
          <a:p>
            <a:pPr marL="971550" lvl="1" indent="-514350" eaLnBrk="1" hangingPunct="1">
              <a:buFont typeface="+mj-lt"/>
              <a:buAutoNum type="alphaLcPeriod"/>
              <a:defRPr/>
            </a:pPr>
            <a:r>
              <a:rPr lang="en-US" sz="2600" dirty="0" err="1"/>
              <a:t>Rumusan</a:t>
            </a:r>
            <a:r>
              <a:rPr lang="en-US" sz="2600" dirty="0"/>
              <a:t> </a:t>
            </a:r>
            <a:r>
              <a:rPr lang="en-US" sz="2600" dirty="0" err="1"/>
              <a:t>masalah</a:t>
            </a:r>
            <a:endParaRPr lang="en-US" sz="2600" dirty="0"/>
          </a:p>
          <a:p>
            <a:pPr marL="971550" lvl="1" indent="-514350" eaLnBrk="1" hangingPunct="1">
              <a:buFont typeface="+mj-lt"/>
              <a:buAutoNum type="alphaLcPeriod"/>
              <a:defRPr/>
            </a:pPr>
            <a:r>
              <a:rPr lang="en-US" sz="2600" dirty="0" err="1"/>
              <a:t>Pertanyaan</a:t>
            </a:r>
            <a:r>
              <a:rPr lang="en-US" sz="2600" baseline="0" dirty="0"/>
              <a:t> </a:t>
            </a:r>
            <a:r>
              <a:rPr lang="en-US" sz="2600" baseline="0" dirty="0" err="1"/>
              <a:t>penelitian</a:t>
            </a:r>
            <a:r>
              <a:rPr lang="en-US" sz="2600" baseline="0" dirty="0"/>
              <a:t> </a:t>
            </a:r>
            <a:endParaRPr lang="en-US" sz="2600" dirty="0"/>
          </a:p>
          <a:p>
            <a:pPr marL="971550" lvl="1" indent="-514350" eaLnBrk="1" hangingPunct="1">
              <a:buFont typeface="+mj-lt"/>
              <a:buAutoNum type="alphaLcPeriod"/>
              <a:defRPr/>
            </a:pPr>
            <a:r>
              <a:rPr lang="en-US" sz="2600" dirty="0" err="1"/>
              <a:t>Hipotesis</a:t>
            </a:r>
            <a:r>
              <a:rPr lang="en-US" sz="2600" dirty="0"/>
              <a:t> (</a:t>
            </a:r>
            <a:r>
              <a:rPr lang="en-US" sz="2600" dirty="0" err="1"/>
              <a:t>bila</a:t>
            </a:r>
            <a:r>
              <a:rPr lang="en-US" sz="2600" dirty="0"/>
              <a:t> </a:t>
            </a:r>
            <a:r>
              <a:rPr lang="en-US" sz="2600" dirty="0" err="1"/>
              <a:t>analitik</a:t>
            </a:r>
            <a:r>
              <a:rPr lang="en-US" sz="2600" dirty="0"/>
              <a:t>)</a:t>
            </a:r>
          </a:p>
          <a:p>
            <a:pPr marL="971550" lvl="1" indent="-514350" eaLnBrk="1" hangingPunct="1">
              <a:buFont typeface="+mj-lt"/>
              <a:buAutoNum type="alphaLcPeriod"/>
              <a:defRPr/>
            </a:pPr>
            <a:r>
              <a:rPr lang="en-US" sz="2600" dirty="0" err="1"/>
              <a:t>Tujuan</a:t>
            </a:r>
            <a:r>
              <a:rPr lang="en-US" sz="2600" dirty="0"/>
              <a:t> </a:t>
            </a:r>
            <a:r>
              <a:rPr lang="en-US" sz="2600" dirty="0" err="1"/>
              <a:t>penelitian</a:t>
            </a:r>
            <a:endParaRPr lang="en-US" sz="2600" dirty="0"/>
          </a:p>
          <a:p>
            <a:pPr marL="971550" lvl="1" indent="-514350" eaLnBrk="1" hangingPunct="1">
              <a:buFont typeface="+mj-lt"/>
              <a:buAutoNum type="alphaLcPeriod"/>
              <a:defRPr/>
            </a:pPr>
            <a:r>
              <a:rPr lang="en-US" sz="2600" dirty="0" err="1"/>
              <a:t>Manfaat</a:t>
            </a:r>
            <a:r>
              <a:rPr lang="en-US" sz="2600" dirty="0"/>
              <a:t> </a:t>
            </a:r>
          </a:p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A8DFF-9209-4B83-9B33-C4DBF70F7DE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252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 dirty="0" err="1"/>
              <a:t>Mulai</a:t>
            </a:r>
            <a:r>
              <a:rPr lang="en-ID" dirty="0"/>
              <a:t> </a:t>
            </a:r>
            <a:r>
              <a:rPr lang="en-ID" dirty="0" err="1"/>
              <a:t>Tugas</a:t>
            </a:r>
            <a:r>
              <a:rPr lang="en-ID" dirty="0"/>
              <a:t>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A8DFF-9209-4B83-9B33-C4DBF70F7DE6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6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A8DFF-9209-4B83-9B33-C4DBF70F7DE6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0188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 dirty="0" err="1"/>
              <a:t>Mulai</a:t>
            </a:r>
            <a:r>
              <a:rPr lang="en-ID" dirty="0"/>
              <a:t> </a:t>
            </a:r>
            <a:r>
              <a:rPr lang="en-ID" dirty="0" err="1"/>
              <a:t>Tugas</a:t>
            </a:r>
            <a:r>
              <a:rPr lang="en-ID" dirty="0"/>
              <a:t>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A8DFF-9209-4B83-9B33-C4DBF70F7DE6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2203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 dirty="0" err="1"/>
              <a:t>Tugas</a:t>
            </a:r>
            <a:r>
              <a:rPr lang="en-ID" dirty="0"/>
              <a:t> 5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A8DFF-9209-4B83-9B33-C4DBF70F7DE6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6414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7377-927D-47E5-84F9-78E9BBC48B34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1A7A-E1B0-451A-AA81-01535FDFB50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0A4F9DC-2EDB-472E-BFC9-19CA2E80326A}"/>
              </a:ext>
            </a:extLst>
          </p:cNvPr>
          <p:cNvSpPr/>
          <p:nvPr userDrawn="1"/>
        </p:nvSpPr>
        <p:spPr>
          <a:xfrm>
            <a:off x="7056783" y="6311347"/>
            <a:ext cx="1679713" cy="2286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1400" dirty="0"/>
              <a:t>Aria Kekalih</a:t>
            </a:r>
          </a:p>
        </p:txBody>
      </p:sp>
    </p:spTree>
    <p:extLst>
      <p:ext uri="{BB962C8B-B14F-4D97-AF65-F5344CB8AC3E}">
        <p14:creationId xmlns:p14="http://schemas.microsoft.com/office/powerpoint/2010/main" val="2273625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7377-927D-47E5-84F9-78E9BBC48B3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32ED-A36D-4ABA-9241-751B546C39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2042FF2-E837-48BD-9BFC-0EBF5B3186D3}"/>
              </a:ext>
            </a:extLst>
          </p:cNvPr>
          <p:cNvSpPr/>
          <p:nvPr userDrawn="1"/>
        </p:nvSpPr>
        <p:spPr>
          <a:xfrm>
            <a:off x="7056783" y="6311347"/>
            <a:ext cx="1679713" cy="2286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1400" dirty="0"/>
              <a:t>Aria Kekalih</a:t>
            </a:r>
          </a:p>
        </p:txBody>
      </p:sp>
    </p:spTree>
    <p:extLst>
      <p:ext uri="{BB962C8B-B14F-4D97-AF65-F5344CB8AC3E}">
        <p14:creationId xmlns:p14="http://schemas.microsoft.com/office/powerpoint/2010/main" val="1392690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7377-927D-47E5-84F9-78E9BBC48B3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32ED-A36D-4ABA-9241-751B546C3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957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7377-927D-47E5-84F9-78E9BBC48B3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32ED-A36D-4ABA-9241-751B546C39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5FE9C43-2C81-4823-9771-E3AEF3817C06}"/>
              </a:ext>
            </a:extLst>
          </p:cNvPr>
          <p:cNvSpPr/>
          <p:nvPr userDrawn="1"/>
        </p:nvSpPr>
        <p:spPr>
          <a:xfrm>
            <a:off x="7056783" y="6311347"/>
            <a:ext cx="1679713" cy="2286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1400" dirty="0"/>
              <a:t>Aria Kekalih</a:t>
            </a:r>
          </a:p>
        </p:txBody>
      </p:sp>
    </p:spTree>
    <p:extLst>
      <p:ext uri="{BB962C8B-B14F-4D97-AF65-F5344CB8AC3E}">
        <p14:creationId xmlns:p14="http://schemas.microsoft.com/office/powerpoint/2010/main" val="3398725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9973" y="1709740"/>
            <a:ext cx="10157478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9973" y="4589465"/>
            <a:ext cx="10157478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7377-927D-47E5-84F9-78E9BBC48B3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32ED-A36D-4ABA-9241-751B546C39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0F93B93-C535-4602-9947-18F05341D711}"/>
              </a:ext>
            </a:extLst>
          </p:cNvPr>
          <p:cNvSpPr/>
          <p:nvPr userDrawn="1"/>
        </p:nvSpPr>
        <p:spPr>
          <a:xfrm>
            <a:off x="7056783" y="6311347"/>
            <a:ext cx="1679713" cy="2286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1400" dirty="0"/>
              <a:t>Aria Kekalih</a:t>
            </a:r>
          </a:p>
        </p:txBody>
      </p:sp>
    </p:spTree>
    <p:extLst>
      <p:ext uri="{BB962C8B-B14F-4D97-AF65-F5344CB8AC3E}">
        <p14:creationId xmlns:p14="http://schemas.microsoft.com/office/powerpoint/2010/main" val="58311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9972" y="1825625"/>
            <a:ext cx="4829828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7377-927D-47E5-84F9-78E9BBC48B3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32ED-A36D-4ABA-9241-751B546C39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AEE6461-6C85-4FCB-8EC2-EB4EDC1BEEFE}"/>
              </a:ext>
            </a:extLst>
          </p:cNvPr>
          <p:cNvSpPr/>
          <p:nvPr userDrawn="1"/>
        </p:nvSpPr>
        <p:spPr>
          <a:xfrm>
            <a:off x="7056783" y="6311347"/>
            <a:ext cx="1679713" cy="2286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1400" dirty="0"/>
              <a:t>Aria Kekalih</a:t>
            </a:r>
          </a:p>
        </p:txBody>
      </p:sp>
    </p:spTree>
    <p:extLst>
      <p:ext uri="{BB962C8B-B14F-4D97-AF65-F5344CB8AC3E}">
        <p14:creationId xmlns:p14="http://schemas.microsoft.com/office/powerpoint/2010/main" val="1386089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7377-927D-47E5-84F9-78E9BBC48B3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32ED-A36D-4ABA-9241-751B546C391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C4A08A1-BDA7-41A9-B25D-9A780E61EA3C}"/>
              </a:ext>
            </a:extLst>
          </p:cNvPr>
          <p:cNvSpPr/>
          <p:nvPr userDrawn="1"/>
        </p:nvSpPr>
        <p:spPr>
          <a:xfrm>
            <a:off x="7056783" y="6311347"/>
            <a:ext cx="1679713" cy="2286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1400" dirty="0"/>
              <a:t>Aria Kekalih</a:t>
            </a:r>
          </a:p>
        </p:txBody>
      </p:sp>
    </p:spTree>
    <p:extLst>
      <p:ext uri="{BB962C8B-B14F-4D97-AF65-F5344CB8AC3E}">
        <p14:creationId xmlns:p14="http://schemas.microsoft.com/office/powerpoint/2010/main" val="1603744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7377-927D-47E5-84F9-78E9BBC48B3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32ED-A36D-4ABA-9241-751B546C391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97A36D1-75BB-4664-A6C3-C454328CCA3A}"/>
              </a:ext>
            </a:extLst>
          </p:cNvPr>
          <p:cNvSpPr/>
          <p:nvPr userDrawn="1"/>
        </p:nvSpPr>
        <p:spPr>
          <a:xfrm>
            <a:off x="7056783" y="6311347"/>
            <a:ext cx="1679713" cy="2286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1400" dirty="0"/>
              <a:t>Aria Kekalih</a:t>
            </a:r>
          </a:p>
        </p:txBody>
      </p:sp>
    </p:spTree>
    <p:extLst>
      <p:ext uri="{BB962C8B-B14F-4D97-AF65-F5344CB8AC3E}">
        <p14:creationId xmlns:p14="http://schemas.microsoft.com/office/powerpoint/2010/main" val="4862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7377-927D-47E5-84F9-78E9BBC48B3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32ED-A36D-4ABA-9241-751B546C391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6FB3023-D331-4987-94F1-684769196097}"/>
              </a:ext>
            </a:extLst>
          </p:cNvPr>
          <p:cNvSpPr/>
          <p:nvPr userDrawn="1"/>
        </p:nvSpPr>
        <p:spPr>
          <a:xfrm>
            <a:off x="7056783" y="6311347"/>
            <a:ext cx="1679713" cy="2286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1400" dirty="0"/>
              <a:t>Aria Kekalih</a:t>
            </a:r>
          </a:p>
        </p:txBody>
      </p:sp>
    </p:spTree>
    <p:extLst>
      <p:ext uri="{BB962C8B-B14F-4D97-AF65-F5344CB8AC3E}">
        <p14:creationId xmlns:p14="http://schemas.microsoft.com/office/powerpoint/2010/main" val="3563371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7377-927D-47E5-84F9-78E9BBC48B3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32ED-A36D-4ABA-9241-751B546C39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35A930A-26E6-4934-86F1-D717D7B4CA8B}"/>
              </a:ext>
            </a:extLst>
          </p:cNvPr>
          <p:cNvSpPr/>
          <p:nvPr userDrawn="1"/>
        </p:nvSpPr>
        <p:spPr>
          <a:xfrm>
            <a:off x="7056783" y="6311347"/>
            <a:ext cx="1679713" cy="2286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1400" dirty="0"/>
              <a:t>Aria Kekalih</a:t>
            </a:r>
          </a:p>
        </p:txBody>
      </p:sp>
    </p:spTree>
    <p:extLst>
      <p:ext uri="{BB962C8B-B14F-4D97-AF65-F5344CB8AC3E}">
        <p14:creationId xmlns:p14="http://schemas.microsoft.com/office/powerpoint/2010/main" val="402052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7377-927D-47E5-84F9-78E9BBC48B3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32ED-A36D-4ABA-9241-751B546C39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B993C62-7068-4923-97E4-54829961AEF5}"/>
              </a:ext>
            </a:extLst>
          </p:cNvPr>
          <p:cNvSpPr/>
          <p:nvPr userDrawn="1"/>
        </p:nvSpPr>
        <p:spPr>
          <a:xfrm>
            <a:off x="7056783" y="6311347"/>
            <a:ext cx="1679713" cy="2286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1400" dirty="0"/>
              <a:t>Aria Kekalih</a:t>
            </a:r>
          </a:p>
        </p:txBody>
      </p:sp>
    </p:spTree>
    <p:extLst>
      <p:ext uri="{BB962C8B-B14F-4D97-AF65-F5344CB8AC3E}">
        <p14:creationId xmlns:p14="http://schemas.microsoft.com/office/powerpoint/2010/main" val="2628011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9972" y="365127"/>
            <a:ext cx="1016382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9972" y="1825625"/>
            <a:ext cx="1016382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 September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F32ED-A36D-4ABA-9241-751B546C39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24039" y="6356350"/>
            <a:ext cx="7443537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75" b="0" i="0" dirty="0" smtClean="0"/>
              <a:t>Program</a:t>
            </a:r>
            <a:r>
              <a:rPr lang="en-US" sz="975" b="0" i="0" baseline="0" dirty="0" smtClean="0"/>
              <a:t> </a:t>
            </a:r>
            <a:r>
              <a:rPr lang="en-US" sz="975" b="0" i="0" baseline="0" dirty="0" err="1" smtClean="0"/>
              <a:t>Studi</a:t>
            </a:r>
            <a:r>
              <a:rPr lang="en-US" sz="975" b="0" i="0" baseline="0" dirty="0" smtClean="0"/>
              <a:t> Magister </a:t>
            </a:r>
            <a:r>
              <a:rPr lang="en-US" sz="975" b="0" i="0" baseline="0" dirty="0" err="1" smtClean="0"/>
              <a:t>Kedokteran</a:t>
            </a:r>
            <a:r>
              <a:rPr lang="en-US" sz="975" b="0" i="0" baseline="0" dirty="0" smtClean="0"/>
              <a:t> </a:t>
            </a:r>
            <a:r>
              <a:rPr lang="en-US" sz="975" b="0" i="0" baseline="0" dirty="0" err="1" smtClean="0"/>
              <a:t>Kerja</a:t>
            </a:r>
            <a:endParaRPr lang="en-US" sz="975" b="0" i="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6356350"/>
            <a:ext cx="52096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MASSIVE</a:t>
            </a:r>
            <a:r>
              <a:rPr lang="en-US" sz="900" baseline="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 OPEN ONLINE COURSES (MOOCs)</a:t>
            </a:r>
            <a:endParaRPr lang="en-US" sz="900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24" t="9879" r="18448" b="5547"/>
          <a:stretch/>
        </p:blipFill>
        <p:spPr>
          <a:xfrm>
            <a:off x="99164" y="47954"/>
            <a:ext cx="932245" cy="1273141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6080760" y="5989320"/>
            <a:ext cx="4663440" cy="367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7093050" y="6280556"/>
            <a:ext cx="5105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Dr. dr.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Joedo</a:t>
            </a:r>
            <a:r>
              <a:rPr lang="en-US" sz="11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Prihartono</a:t>
            </a:r>
            <a:r>
              <a:rPr lang="en-US" sz="1100" baseline="0" dirty="0">
                <a:latin typeface="Arial" panose="020B0604020202020204" pitchFamily="34" charset="0"/>
                <a:cs typeface="Arial" panose="020B0604020202020204" pitchFamily="34" charset="0"/>
              </a:rPr>
              <a:t> – Magister </a:t>
            </a:r>
            <a:r>
              <a:rPr lang="en-US" sz="11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Pendidikan</a:t>
            </a:r>
            <a:r>
              <a:rPr lang="en-US" sz="11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Kedokteran</a:t>
            </a:r>
            <a:r>
              <a:rPr lang="en-US" sz="1100" baseline="0" dirty="0">
                <a:latin typeface="Arial" panose="020B0604020202020204" pitchFamily="34" charset="0"/>
                <a:cs typeface="Arial" panose="020B0604020202020204" pitchFamily="34" charset="0"/>
              </a:rPr>
              <a:t> FKUI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304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77440" y="1105895"/>
            <a:ext cx="9174480" cy="1655762"/>
          </a:xfrm>
        </p:spPr>
        <p:txBody>
          <a:bodyPr>
            <a:noAutofit/>
          </a:bodyPr>
          <a:lstStyle/>
          <a:p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Menguji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Tujuan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 dan </a:t>
            </a:r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Manfaat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Penelitian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dengan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kriteria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 FINER pada </a:t>
            </a:r>
          </a:p>
          <a:p>
            <a:r>
              <a:rPr lang="en-US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PROPOSAL PENELITIAN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796" y="3210704"/>
            <a:ext cx="1663611" cy="13321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89123" y="4933504"/>
            <a:ext cx="52453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 Cond" panose="020B0606030402020204" pitchFamily="34" charset="0"/>
              </a:rPr>
              <a:t>Aria Kekalih</a:t>
            </a:r>
          </a:p>
        </p:txBody>
      </p:sp>
    </p:spTree>
    <p:extLst>
      <p:ext uri="{BB962C8B-B14F-4D97-AF65-F5344CB8AC3E}">
        <p14:creationId xmlns:p14="http://schemas.microsoft.com/office/powerpoint/2010/main" val="1644466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CC0E7FD6-B88E-432A-BFEA-A8B1FCE00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Relevant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xmlns="" id="{043869A4-F5CF-4FBA-AD26-3DBE7C70D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clinical practice and community improvement</a:t>
            </a:r>
          </a:p>
          <a:p>
            <a:pPr lvl="1"/>
            <a:r>
              <a:rPr lang="en-US" dirty="0"/>
              <a:t>Contributes to improve clinical practice</a:t>
            </a:r>
          </a:p>
          <a:p>
            <a:r>
              <a:rPr lang="en-US" dirty="0"/>
              <a:t>For teaching and learning </a:t>
            </a:r>
          </a:p>
          <a:p>
            <a:pPr lvl="1"/>
            <a:r>
              <a:rPr lang="en-US" dirty="0"/>
              <a:t>Generates new knowledge </a:t>
            </a:r>
          </a:p>
          <a:p>
            <a:r>
              <a:rPr lang="en-US" dirty="0"/>
              <a:t>For research development </a:t>
            </a:r>
          </a:p>
          <a:p>
            <a:pPr lvl="1"/>
            <a:r>
              <a:rPr lang="en-US" dirty="0"/>
              <a:t>Provides an accurate answer to a specific research</a:t>
            </a:r>
          </a:p>
          <a:p>
            <a:pPr lvl="1"/>
            <a:r>
              <a:rPr lang="en-US" dirty="0"/>
              <a:t>Stimulates further research</a:t>
            </a:r>
          </a:p>
          <a:p>
            <a:pPr marL="0" indent="0">
              <a:buNone/>
            </a:pPr>
            <a:r>
              <a:rPr lang="en-US" dirty="0"/>
              <a:t>PENERAPAN pada </a:t>
            </a:r>
            <a:r>
              <a:rPr lang="en-US" dirty="0" err="1"/>
              <a:t>penjelasan</a:t>
            </a:r>
            <a:r>
              <a:rPr lang="en-US" dirty="0"/>
              <a:t> MANFAAT PENELITIAN</a:t>
            </a:r>
          </a:p>
          <a:p>
            <a:endParaRPr lang="en-ID" dirty="0"/>
          </a:p>
        </p:txBody>
      </p:sp>
      <p:sp>
        <p:nvSpPr>
          <p:cNvPr id="4" name="Persegi Panjang 3">
            <a:extLst>
              <a:ext uri="{FF2B5EF4-FFF2-40B4-BE49-F238E27FC236}">
                <a16:creationId xmlns:a16="http://schemas.microsoft.com/office/drawing/2014/main" xmlns="" id="{70BA6F2D-246A-4A01-BD45-AC4AD40570F1}"/>
              </a:ext>
            </a:extLst>
          </p:cNvPr>
          <p:cNvSpPr/>
          <p:nvPr/>
        </p:nvSpPr>
        <p:spPr>
          <a:xfrm>
            <a:off x="1554480" y="5771838"/>
            <a:ext cx="6797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1. </a:t>
            </a:r>
            <a:r>
              <a:rPr lang="en-US" sz="1100" dirty="0" err="1"/>
              <a:t>Fandino</a:t>
            </a:r>
            <a:r>
              <a:rPr lang="en-US" sz="1100" dirty="0"/>
              <a:t>, W. Formulating a good research question: Pearls and pitfalls. Indian J. </a:t>
            </a:r>
            <a:r>
              <a:rPr lang="en-US" sz="1100" dirty="0" err="1"/>
              <a:t>Anaesth</a:t>
            </a:r>
            <a:r>
              <a:rPr lang="en-US" sz="1100" dirty="0"/>
              <a:t>. 63, 611–663 (2019).</a:t>
            </a:r>
            <a:endParaRPr lang="en-ID" sz="1100" dirty="0"/>
          </a:p>
        </p:txBody>
      </p:sp>
    </p:spTree>
    <p:extLst>
      <p:ext uri="{BB962C8B-B14F-4D97-AF65-F5344CB8AC3E}">
        <p14:creationId xmlns:p14="http://schemas.microsoft.com/office/powerpoint/2010/main" val="1269598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93521" y="333375"/>
            <a:ext cx="8923656" cy="863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err="1"/>
              <a:t>Menetapkan</a:t>
            </a:r>
            <a:r>
              <a:rPr lang="en-US" b="1" dirty="0"/>
              <a:t> </a:t>
            </a:r>
            <a:r>
              <a:rPr lang="en-US" b="1" dirty="0" err="1"/>
              <a:t>tujuan</a:t>
            </a:r>
            <a:r>
              <a:rPr lang="en-US" b="1" dirty="0"/>
              <a:t> </a:t>
            </a:r>
            <a:r>
              <a:rPr lang="en-US" b="1" dirty="0" err="1"/>
              <a:t>penelitian</a:t>
            </a:r>
            <a:r>
              <a:rPr lang="en-US" b="1" dirty="0"/>
              <a:t>: </a:t>
            </a:r>
            <a:br>
              <a:rPr lang="en-US" b="1" dirty="0"/>
            </a:br>
            <a:r>
              <a:rPr lang="en-US" b="1" dirty="0" err="1"/>
              <a:t>tujuan</a:t>
            </a:r>
            <a:r>
              <a:rPr lang="en-US" b="1" dirty="0"/>
              <a:t> </a:t>
            </a:r>
            <a:r>
              <a:rPr lang="en-US" b="1" dirty="0" err="1"/>
              <a:t>umum</a:t>
            </a:r>
            <a:r>
              <a:rPr lang="en-US" b="1" dirty="0"/>
              <a:t> dan </a:t>
            </a:r>
            <a:r>
              <a:rPr lang="en-US" b="1" dirty="0" err="1"/>
              <a:t>tujuan</a:t>
            </a:r>
            <a:r>
              <a:rPr lang="en-US" b="1" dirty="0"/>
              <a:t> </a:t>
            </a:r>
            <a:r>
              <a:rPr lang="en-US" b="1" dirty="0" err="1"/>
              <a:t>khusus</a:t>
            </a:r>
            <a:endParaRPr lang="id-ID" b="1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1361440" y="1412876"/>
            <a:ext cx="8696961" cy="45370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/>
              <a:t>Tujuan</a:t>
            </a:r>
            <a:r>
              <a:rPr lang="en-US" dirty="0"/>
              <a:t>:</a:t>
            </a:r>
          </a:p>
          <a:p>
            <a:pPr marL="971550" lvl="1" indent="-514350">
              <a:buFont typeface="+mj-lt"/>
              <a:buAutoNum type="alphaLcPeriod"/>
              <a:defRPr/>
            </a:pPr>
            <a:r>
              <a:rPr lang="en-US" dirty="0" err="1"/>
              <a:t>Umum</a:t>
            </a:r>
            <a:r>
              <a:rPr lang="en-US" dirty="0"/>
              <a:t>: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. </a:t>
            </a:r>
          </a:p>
          <a:p>
            <a:pPr marL="971550" lvl="1" indent="-514350">
              <a:buFont typeface="+mj-lt"/>
              <a:buAutoNum type="alphaLcPeriod"/>
              <a:defRPr/>
            </a:pPr>
            <a:r>
              <a:rPr lang="en-US" dirty="0" err="1"/>
              <a:t>Khusus</a:t>
            </a:r>
            <a:r>
              <a:rPr lang="en-US" dirty="0"/>
              <a:t> (Primary Outcome) :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langsung</a:t>
            </a:r>
            <a:endParaRPr lang="en-US" dirty="0"/>
          </a:p>
          <a:p>
            <a:pPr marL="1371600" lvl="2" indent="-514350">
              <a:defRPr/>
            </a:pP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</a:t>
            </a:r>
          </a:p>
          <a:p>
            <a:pPr marL="1371600" lvl="2" indent="-514350">
              <a:defRPr/>
            </a:pP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deskriptif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analitik</a:t>
            </a:r>
            <a:r>
              <a:rPr lang="en-US" dirty="0"/>
              <a:t> </a:t>
            </a:r>
          </a:p>
          <a:p>
            <a:pPr marL="1371600" lvl="2" indent="-514350">
              <a:defRPr/>
            </a:pP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dipertanggungjawabkan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analisisnya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di </a:t>
            </a:r>
            <a:r>
              <a:rPr lang="en-US" dirty="0" err="1"/>
              <a:t>bab</a:t>
            </a:r>
            <a:r>
              <a:rPr lang="en-US" dirty="0"/>
              <a:t> 3 (</a:t>
            </a:r>
            <a:r>
              <a:rPr lang="en-US" dirty="0" err="1"/>
              <a:t>Metode</a:t>
            </a:r>
            <a:r>
              <a:rPr lang="en-US" dirty="0"/>
              <a:t>)</a:t>
            </a:r>
          </a:p>
          <a:p>
            <a:pPr marL="971550" lvl="1" indent="-514350">
              <a:buFont typeface="+mj-lt"/>
              <a:buAutoNum type="alphaLcPeriod"/>
              <a:defRPr/>
            </a:pPr>
            <a:r>
              <a:rPr lang="en-US" dirty="0" err="1"/>
              <a:t>Tambahan</a:t>
            </a:r>
            <a:r>
              <a:rPr lang="en-US" dirty="0"/>
              <a:t> (Secondary Outcome):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</a:t>
            </a:r>
          </a:p>
          <a:p>
            <a:pPr lvl="2" indent="-285750">
              <a:defRPr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deskriptif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didasari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</a:t>
            </a:r>
          </a:p>
          <a:p>
            <a:pPr lvl="1" eaLnBrk="1" hangingPunct="1">
              <a:buFontTx/>
              <a:buNone/>
              <a:defRPr/>
            </a:pPr>
            <a:r>
              <a:rPr lang="en-US" sz="2000" dirty="0"/>
              <a:t>	</a:t>
            </a:r>
            <a:endParaRPr lang="id-ID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1" y="333375"/>
            <a:ext cx="8569325" cy="863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(7)</a:t>
            </a:r>
            <a:endParaRPr lang="id-ID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2208214" y="1412876"/>
            <a:ext cx="7850187" cy="45370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Tujuan</a:t>
            </a:r>
            <a:r>
              <a:rPr lang="en-US" dirty="0"/>
              <a:t>:</a:t>
            </a:r>
          </a:p>
          <a:p>
            <a:pPr marL="800100" lvl="1" indent="-342900">
              <a:buFont typeface="+mj-lt"/>
              <a:buAutoNum type="alphaLcPeriod"/>
              <a:defRPr/>
            </a:pPr>
            <a:r>
              <a:rPr lang="en-US" dirty="0" err="1"/>
              <a:t>Umum</a:t>
            </a:r>
            <a:r>
              <a:rPr lang="en-US" dirty="0"/>
              <a:t>:  </a:t>
            </a:r>
            <a:r>
              <a:rPr lang="en-US" dirty="0" err="1"/>
              <a:t>diketahuinya</a:t>
            </a:r>
            <a:r>
              <a:rPr lang="en-US" dirty="0"/>
              <a:t> </a:t>
            </a:r>
            <a:r>
              <a:rPr lang="en-US" dirty="0" err="1"/>
              <a:t>efektifitas</a:t>
            </a:r>
            <a:r>
              <a:rPr lang="en-US" dirty="0"/>
              <a:t> </a:t>
            </a:r>
            <a:r>
              <a:rPr lang="en-US" dirty="0" err="1"/>
              <a:t>terapi</a:t>
            </a:r>
            <a:r>
              <a:rPr lang="en-US" dirty="0"/>
              <a:t> DPMA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panduan</a:t>
            </a:r>
            <a:r>
              <a:rPr lang="en-US" dirty="0"/>
              <a:t> </a:t>
            </a:r>
            <a:r>
              <a:rPr lang="en-US" dirty="0" err="1"/>
              <a:t>tatalaksana</a:t>
            </a:r>
            <a:r>
              <a:rPr lang="en-US" dirty="0"/>
              <a:t> </a:t>
            </a:r>
            <a:r>
              <a:rPr lang="en-US" dirty="0" err="1"/>
              <a:t>nyeri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endometriosis pada </a:t>
            </a:r>
            <a:r>
              <a:rPr lang="en-US" dirty="0" err="1"/>
              <a:t>perempuan</a:t>
            </a:r>
            <a:r>
              <a:rPr lang="en-US" dirty="0"/>
              <a:t> di Indonesia</a:t>
            </a:r>
          </a:p>
          <a:p>
            <a:pPr marL="800100" lvl="1" indent="-342900">
              <a:buFont typeface="+mj-lt"/>
              <a:buAutoNum type="alphaLcPeriod"/>
              <a:defRPr/>
            </a:pPr>
            <a:r>
              <a:rPr lang="en-US" dirty="0" err="1"/>
              <a:t>Khusus</a:t>
            </a:r>
            <a:r>
              <a:rPr lang="en-US" dirty="0"/>
              <a:t>: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DPMA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menurunkan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skor</a:t>
            </a:r>
            <a:r>
              <a:rPr lang="en-US" dirty="0"/>
              <a:t> VAS </a:t>
            </a:r>
            <a:r>
              <a:rPr lang="en-US" dirty="0" err="1"/>
              <a:t>nyeri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endometriosis pada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produktif</a:t>
            </a:r>
            <a:r>
              <a:rPr lang="en-US" dirty="0"/>
              <a:t>  </a:t>
            </a:r>
          </a:p>
          <a:p>
            <a:pPr marL="800100" lvl="1" indent="-342900">
              <a:buFont typeface="+mj-lt"/>
              <a:buAutoNum type="alphaLcPeriod"/>
              <a:defRPr/>
            </a:pPr>
            <a:r>
              <a:rPr lang="en-US" dirty="0" err="1"/>
              <a:t>Tambahan</a:t>
            </a:r>
            <a:r>
              <a:rPr lang="en-US" dirty="0"/>
              <a:t>: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samping</a:t>
            </a:r>
            <a:r>
              <a:rPr lang="en-US" dirty="0"/>
              <a:t> dan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47038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34E43982-AB39-4A7C-B160-0E1DFE30A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MANFAAT PENELITIAN 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xmlns="" id="{BE8CC2C5-0DF1-4DC4-A988-F1A65C5F8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Tridharma</a:t>
            </a:r>
            <a:r>
              <a:rPr lang="en-ID" dirty="0"/>
              <a:t> </a:t>
            </a:r>
            <a:r>
              <a:rPr lang="en-ID" dirty="0" err="1"/>
              <a:t>Perguruan</a:t>
            </a:r>
            <a:r>
              <a:rPr lang="en-ID" dirty="0"/>
              <a:t> Tinggi</a:t>
            </a:r>
          </a:p>
          <a:p>
            <a:r>
              <a:rPr lang="en-ID" dirty="0" err="1"/>
              <a:t>Utamakan</a:t>
            </a:r>
            <a:r>
              <a:rPr lang="en-ID" dirty="0"/>
              <a:t> </a:t>
            </a:r>
            <a:r>
              <a:rPr lang="en-ID" dirty="0" err="1"/>
              <a:t>penjelasan</a:t>
            </a:r>
            <a:r>
              <a:rPr lang="en-ID" dirty="0"/>
              <a:t> </a:t>
            </a:r>
            <a:r>
              <a:rPr lang="en-ID" dirty="0" err="1"/>
              <a:t>manfaat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Pengabdian</a:t>
            </a:r>
            <a:r>
              <a:rPr lang="en-ID" dirty="0"/>
              <a:t> Masyarakat </a:t>
            </a:r>
            <a:r>
              <a:rPr lang="en-ID" dirty="0" err="1"/>
              <a:t>terlebih</a:t>
            </a:r>
            <a:r>
              <a:rPr lang="en-ID" dirty="0"/>
              <a:t> </a:t>
            </a:r>
            <a:r>
              <a:rPr lang="en-ID" dirty="0" err="1"/>
              <a:t>dahulu</a:t>
            </a:r>
            <a:r>
              <a:rPr lang="en-ID" dirty="0"/>
              <a:t> </a:t>
            </a:r>
            <a:r>
              <a:rPr lang="en-ID" dirty="0">
                <a:sym typeface="Wingdings" panose="05000000000000000000" pitchFamily="2" charset="2"/>
              </a:rPr>
              <a:t> </a:t>
            </a:r>
            <a:r>
              <a:rPr lang="en-ID" dirty="0" err="1">
                <a:sym typeface="Wingdings" panose="05000000000000000000" pitchFamily="2" charset="2"/>
              </a:rPr>
              <a:t>dampak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untuk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perbaikan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panduan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klinis</a:t>
            </a:r>
            <a:r>
              <a:rPr lang="en-ID" dirty="0">
                <a:sym typeface="Wingdings" panose="05000000000000000000" pitchFamily="2" charset="2"/>
              </a:rPr>
              <a:t>, </a:t>
            </a:r>
            <a:r>
              <a:rPr lang="en-ID" dirty="0" err="1">
                <a:sym typeface="Wingdings" panose="05000000000000000000" pitchFamily="2" charset="2"/>
              </a:rPr>
              <a:t>tatalaksana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penyakit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atau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edukasi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masyarakat</a:t>
            </a:r>
            <a:r>
              <a:rPr lang="en-ID" dirty="0"/>
              <a:t> </a:t>
            </a:r>
          </a:p>
          <a:p>
            <a:r>
              <a:rPr lang="en-ID" dirty="0" err="1"/>
              <a:t>Lanjutkan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manfaat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pengembangan</a:t>
            </a:r>
            <a:r>
              <a:rPr lang="en-ID" dirty="0"/>
              <a:t> Pendidikan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</a:t>
            </a:r>
            <a:r>
              <a:rPr lang="en-ID" dirty="0" err="1"/>
              <a:t>selanjutnya</a:t>
            </a:r>
            <a:r>
              <a:rPr lang="en-ID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0581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Manfaat</a:t>
            </a:r>
            <a:r>
              <a:rPr lang="en-ID" dirty="0"/>
              <a:t> </a:t>
            </a:r>
            <a:r>
              <a:rPr lang="en-ID" dirty="0" err="1"/>
              <a:t>Penelitian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Pengabdian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ID" dirty="0" err="1"/>
              <a:t>Pelayanan</a:t>
            </a:r>
            <a:r>
              <a:rPr lang="en-ID" dirty="0"/>
              <a:t> </a:t>
            </a:r>
            <a:r>
              <a:rPr lang="en-ID" dirty="0" err="1"/>
              <a:t>kesehatan</a:t>
            </a:r>
            <a:r>
              <a:rPr lang="en-ID" dirty="0"/>
              <a:t> : </a:t>
            </a:r>
            <a:r>
              <a:rPr lang="en-ID" dirty="0" err="1"/>
              <a:t>meningkatkan</a:t>
            </a:r>
            <a:r>
              <a:rPr lang="en-ID" dirty="0"/>
              <a:t> </a:t>
            </a:r>
            <a:r>
              <a:rPr lang="en-ID" dirty="0" err="1"/>
              <a:t>efektifitas</a:t>
            </a:r>
            <a:r>
              <a:rPr lang="en-ID" dirty="0"/>
              <a:t> dan </a:t>
            </a:r>
            <a:r>
              <a:rPr lang="en-ID" dirty="0" err="1"/>
              <a:t>efisiensi</a:t>
            </a:r>
            <a:r>
              <a:rPr lang="en-ID" dirty="0"/>
              <a:t> </a:t>
            </a:r>
            <a:r>
              <a:rPr lang="en-ID" dirty="0" err="1"/>
              <a:t>biaya</a:t>
            </a:r>
            <a:r>
              <a:rPr lang="en-ID" dirty="0"/>
              <a:t> </a:t>
            </a:r>
            <a:r>
              <a:rPr lang="en-ID" dirty="0" err="1"/>
              <a:t>pengobatan</a:t>
            </a:r>
            <a:r>
              <a:rPr lang="en-ID" dirty="0"/>
              <a:t> </a:t>
            </a:r>
            <a:r>
              <a:rPr lang="en-ID" dirty="0" err="1"/>
              <a:t>asma</a:t>
            </a:r>
            <a:r>
              <a:rPr lang="en-ID" dirty="0"/>
              <a:t> di </a:t>
            </a:r>
            <a:r>
              <a:rPr lang="en-ID" dirty="0" err="1"/>
              <a:t>Rumah</a:t>
            </a:r>
            <a:r>
              <a:rPr lang="en-ID" dirty="0"/>
              <a:t> </a:t>
            </a:r>
            <a:r>
              <a:rPr lang="en-ID" dirty="0" err="1"/>
              <a:t>Sakit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</a:t>
            </a:r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/>
              <a:t>protokol</a:t>
            </a:r>
            <a:r>
              <a:rPr lang="en-ID" dirty="0"/>
              <a:t> </a:t>
            </a:r>
            <a:r>
              <a:rPr lang="en-ID" dirty="0" err="1"/>
              <a:t>tatalaksana</a:t>
            </a:r>
            <a:r>
              <a:rPr lang="en-ID" dirty="0"/>
              <a:t> </a:t>
            </a:r>
            <a:r>
              <a:rPr lang="en-ID" dirty="0" err="1"/>
              <a:t>asma</a:t>
            </a:r>
            <a:r>
              <a:rPr lang="en-ID" dirty="0"/>
              <a:t> </a:t>
            </a:r>
            <a:r>
              <a:rPr lang="en-ID" dirty="0" err="1"/>
              <a:t>jangka</a:t>
            </a:r>
            <a:r>
              <a:rPr lang="en-ID" dirty="0"/>
              <a:t> Panjang yang </a:t>
            </a:r>
            <a:r>
              <a:rPr lang="en-ID" dirty="0" err="1"/>
              <a:t>aman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komplikasi</a:t>
            </a:r>
            <a:r>
              <a:rPr lang="en-ID" dirty="0"/>
              <a:t> </a:t>
            </a:r>
            <a:r>
              <a:rPr lang="en-ID" dirty="0" err="1"/>
              <a:t>saluran</a:t>
            </a:r>
            <a:r>
              <a:rPr lang="en-ID" dirty="0"/>
              <a:t> </a:t>
            </a:r>
            <a:r>
              <a:rPr lang="en-ID" dirty="0" err="1"/>
              <a:t>cerna</a:t>
            </a:r>
            <a:endParaRPr lang="en-ID" dirty="0"/>
          </a:p>
          <a:p>
            <a:pPr marL="800100" lvl="1" indent="-342900">
              <a:buFont typeface="+mj-lt"/>
              <a:buAutoNum type="alphaLcPeriod"/>
            </a:pPr>
            <a:r>
              <a:rPr lang="en-ID" dirty="0" err="1"/>
              <a:t>Edukasi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: </a:t>
            </a:r>
            <a:r>
              <a:rPr lang="en-ID" dirty="0" err="1"/>
              <a:t>dasar</a:t>
            </a:r>
            <a:r>
              <a:rPr lang="en-ID" dirty="0"/>
              <a:t> </a:t>
            </a:r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/>
              <a:t>modul</a:t>
            </a:r>
            <a:r>
              <a:rPr lang="en-ID" dirty="0"/>
              <a:t> </a:t>
            </a:r>
            <a:r>
              <a:rPr lang="en-ID" dirty="0" err="1"/>
              <a:t>edukasi</a:t>
            </a:r>
            <a:r>
              <a:rPr lang="en-ID" dirty="0"/>
              <a:t> </a:t>
            </a:r>
            <a:r>
              <a:rPr lang="en-ID" dirty="0" err="1"/>
              <a:t>pengobatan</a:t>
            </a:r>
            <a:r>
              <a:rPr lang="en-ID" dirty="0"/>
              <a:t> </a:t>
            </a:r>
            <a:r>
              <a:rPr lang="en-ID" dirty="0" err="1"/>
              <a:t>jangka</a:t>
            </a:r>
            <a:r>
              <a:rPr lang="en-ID" dirty="0"/>
              <a:t> Panjang </a:t>
            </a:r>
            <a:r>
              <a:rPr lang="en-ID" dirty="0" err="1"/>
              <a:t>asma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mengurangi</a:t>
            </a:r>
            <a:r>
              <a:rPr lang="en-ID" dirty="0"/>
              <a:t> </a:t>
            </a:r>
            <a:r>
              <a:rPr lang="en-ID" dirty="0" err="1"/>
              <a:t>komplikasi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lambung</a:t>
            </a:r>
            <a:r>
              <a:rPr lang="en-ID" dirty="0"/>
              <a:t> </a:t>
            </a:r>
            <a:r>
              <a:rPr lang="en-ID" dirty="0" err="1"/>
              <a:t>pasien</a:t>
            </a:r>
            <a:r>
              <a:rPr lang="en-ID" dirty="0"/>
              <a:t> </a:t>
            </a:r>
          </a:p>
          <a:p>
            <a:pPr>
              <a:buFont typeface="+mj-lt"/>
              <a:buAutoNum type="arabicPeriod"/>
            </a:pP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ID" dirty="0"/>
              <a:t>Dasar </a:t>
            </a:r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</a:t>
            </a:r>
            <a:r>
              <a:rPr lang="en-ID" dirty="0" err="1"/>
              <a:t>selanjutnya</a:t>
            </a:r>
            <a:r>
              <a:rPr lang="en-ID" dirty="0"/>
              <a:t>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riset</a:t>
            </a:r>
            <a:r>
              <a:rPr lang="en-ID" dirty="0"/>
              <a:t> </a:t>
            </a:r>
            <a:r>
              <a:rPr lang="en-ID" dirty="0" err="1"/>
              <a:t>operasional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eksperimental</a:t>
            </a:r>
            <a:r>
              <a:rPr lang="en-ID" dirty="0"/>
              <a:t> </a:t>
            </a:r>
            <a:r>
              <a:rPr lang="en-ID" dirty="0" err="1"/>
              <a:t>keamanan</a:t>
            </a:r>
            <a:r>
              <a:rPr lang="en-ID" dirty="0"/>
              <a:t> </a:t>
            </a:r>
            <a:r>
              <a:rPr lang="en-ID" dirty="0" err="1"/>
              <a:t>pengobatan</a:t>
            </a:r>
            <a:r>
              <a:rPr lang="en-ID" dirty="0"/>
              <a:t> </a:t>
            </a:r>
            <a:r>
              <a:rPr lang="en-ID" dirty="0" err="1"/>
              <a:t>asma</a:t>
            </a:r>
            <a:r>
              <a:rPr lang="en-ID" dirty="0"/>
              <a:t> </a:t>
            </a:r>
            <a:r>
              <a:rPr lang="en-ID" dirty="0" err="1"/>
              <a:t>jangka</a:t>
            </a:r>
            <a:r>
              <a:rPr lang="en-ID" dirty="0"/>
              <a:t> </a:t>
            </a:r>
            <a:r>
              <a:rPr lang="en-ID" dirty="0" err="1"/>
              <a:t>panjang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 </a:t>
            </a:r>
          </a:p>
          <a:p>
            <a:pPr>
              <a:buFont typeface="+mj-lt"/>
              <a:buAutoNum type="arabicPeriod"/>
            </a:pP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Pendidikan</a:t>
            </a:r>
            <a:endParaRPr lang="en-ID" dirty="0"/>
          </a:p>
          <a:p>
            <a:pPr marL="800100" lvl="1" indent="-342900">
              <a:buFont typeface="+mj-lt"/>
              <a:buAutoNum type="alphaLcPeriod"/>
            </a:pPr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/>
              <a:t>keilmuan</a:t>
            </a:r>
            <a:r>
              <a:rPr lang="en-ID" dirty="0"/>
              <a:t> di </a:t>
            </a:r>
            <a:r>
              <a:rPr lang="en-ID" dirty="0" err="1"/>
              <a:t>disiplin</a:t>
            </a:r>
            <a:r>
              <a:rPr lang="en-ID" dirty="0"/>
              <a:t> </a:t>
            </a:r>
            <a:r>
              <a:rPr lang="en-ID" dirty="0" err="1"/>
              <a:t>ilmu</a:t>
            </a:r>
            <a:r>
              <a:rPr lang="en-ID" dirty="0"/>
              <a:t>  </a:t>
            </a:r>
            <a:r>
              <a:rPr lang="en-ID" dirty="0" err="1"/>
              <a:t>terapi</a:t>
            </a:r>
            <a:r>
              <a:rPr lang="en-ID" dirty="0"/>
              <a:t> </a:t>
            </a:r>
            <a:r>
              <a:rPr lang="en-ID" dirty="0" err="1"/>
              <a:t>asma</a:t>
            </a:r>
            <a:r>
              <a:rPr lang="en-ID" dirty="0"/>
              <a:t> dan </a:t>
            </a:r>
            <a:r>
              <a:rPr lang="en-ID" dirty="0" err="1"/>
              <a:t>komplikasinya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karakteristik</a:t>
            </a:r>
            <a:r>
              <a:rPr lang="en-ID" dirty="0"/>
              <a:t> </a:t>
            </a:r>
            <a:r>
              <a:rPr lang="en-ID" dirty="0" err="1"/>
              <a:t>pasien</a:t>
            </a:r>
            <a:r>
              <a:rPr lang="en-ID" dirty="0"/>
              <a:t> di Jakarta </a:t>
            </a:r>
          </a:p>
        </p:txBody>
      </p:sp>
    </p:spTree>
    <p:extLst>
      <p:ext uri="{BB962C8B-B14F-4D97-AF65-F5344CB8AC3E}">
        <p14:creationId xmlns:p14="http://schemas.microsoft.com/office/powerpoint/2010/main" val="42700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4276" y="2527069"/>
            <a:ext cx="9908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Heavy" panose="020B0903020102020204" pitchFamily="34" charset="0"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3749250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protokol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id-ID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000" dirty="0"/>
              <a:t>1. </a:t>
            </a:r>
            <a:r>
              <a:rPr lang="en-US" sz="3000" dirty="0" err="1"/>
              <a:t>Judul</a:t>
            </a:r>
            <a:endParaRPr lang="en-US" sz="30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000" dirty="0"/>
              <a:t>2. </a:t>
            </a:r>
            <a:r>
              <a:rPr lang="en-US" sz="3000" dirty="0" err="1"/>
              <a:t>Pendahuluan</a:t>
            </a:r>
            <a:r>
              <a:rPr lang="en-US" sz="3000" dirty="0"/>
              <a:t> (Bab 1):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3000" dirty="0"/>
              <a:t>3. </a:t>
            </a:r>
            <a:r>
              <a:rPr lang="en-US" sz="3000" dirty="0" err="1"/>
              <a:t>Tinjauan</a:t>
            </a:r>
            <a:r>
              <a:rPr lang="en-US" sz="3000" dirty="0"/>
              <a:t> </a:t>
            </a:r>
            <a:r>
              <a:rPr lang="en-US" sz="3000" dirty="0" err="1"/>
              <a:t>pustaka</a:t>
            </a:r>
            <a:r>
              <a:rPr lang="en-US" sz="3000" dirty="0"/>
              <a:t> (Bab 2)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dirty="0"/>
              <a:t>	(+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)</a:t>
            </a:r>
          </a:p>
          <a:p>
            <a:pPr marL="0" indent="0">
              <a:buNone/>
              <a:defRPr/>
            </a:pPr>
            <a:r>
              <a:rPr lang="en-US" dirty="0"/>
              <a:t>4. </a:t>
            </a:r>
            <a:r>
              <a:rPr lang="en-US" dirty="0" err="1"/>
              <a:t>Metode</a:t>
            </a:r>
            <a:r>
              <a:rPr lang="en-US" dirty="0"/>
              <a:t> (Bab 3)</a:t>
            </a:r>
          </a:p>
          <a:p>
            <a:pPr marL="0" indent="0">
              <a:buNone/>
              <a:defRPr/>
            </a:pPr>
            <a:r>
              <a:rPr lang="en-US" dirty="0"/>
              <a:t>5. </a:t>
            </a:r>
            <a:r>
              <a:rPr lang="en-US" dirty="0" err="1"/>
              <a:t>Lampiran</a:t>
            </a:r>
            <a:r>
              <a:rPr lang="en-US" dirty="0"/>
              <a:t> </a:t>
            </a:r>
          </a:p>
          <a:p>
            <a:pPr>
              <a:buNone/>
              <a:defRPr/>
            </a:pPr>
            <a:r>
              <a:rPr lang="en-US" dirty="0"/>
              <a:t>6.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pustaka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Bab 1. </a:t>
            </a:r>
            <a:r>
              <a:rPr lang="en-ID" dirty="0" err="1"/>
              <a:t>Pendahuluan</a:t>
            </a:r>
            <a:r>
              <a:rPr lang="en-ID" dirty="0"/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Font typeface="+mj-lt"/>
              <a:buAutoNum type="alphaLcPeriod"/>
              <a:defRPr/>
            </a:pPr>
            <a:r>
              <a:rPr lang="en-US" sz="2600" dirty="0" err="1"/>
              <a:t>Latar</a:t>
            </a:r>
            <a:r>
              <a:rPr lang="en-US" sz="2600" dirty="0"/>
              <a:t> </a:t>
            </a:r>
            <a:r>
              <a:rPr lang="en-US" sz="2600" dirty="0" err="1"/>
              <a:t>belakang</a:t>
            </a:r>
            <a:endParaRPr lang="en-US" sz="2600" dirty="0"/>
          </a:p>
          <a:p>
            <a:pPr marL="971550" lvl="1" indent="-514350">
              <a:buFont typeface="+mj-lt"/>
              <a:buAutoNum type="alphaLcPeriod"/>
              <a:defRPr/>
            </a:pPr>
            <a:r>
              <a:rPr lang="en-US" sz="2600" dirty="0" err="1"/>
              <a:t>Rumusan</a:t>
            </a:r>
            <a:r>
              <a:rPr lang="en-US" sz="2600" dirty="0"/>
              <a:t> </a:t>
            </a:r>
            <a:r>
              <a:rPr lang="en-US" sz="2600" dirty="0" err="1"/>
              <a:t>masalah</a:t>
            </a:r>
            <a:endParaRPr lang="en-US" sz="2600" dirty="0"/>
          </a:p>
          <a:p>
            <a:pPr marL="971550" lvl="1" indent="-514350">
              <a:buFont typeface="+mj-lt"/>
              <a:buAutoNum type="alphaLcPeriod"/>
              <a:defRPr/>
            </a:pPr>
            <a:r>
              <a:rPr lang="en-US" sz="2600" dirty="0" err="1"/>
              <a:t>Pertanyaan</a:t>
            </a:r>
            <a:r>
              <a:rPr lang="en-US" sz="2600" dirty="0"/>
              <a:t> </a:t>
            </a:r>
            <a:r>
              <a:rPr lang="en-US" sz="2600" dirty="0" err="1"/>
              <a:t>penelitian</a:t>
            </a:r>
            <a:r>
              <a:rPr lang="en-US" sz="2600" dirty="0"/>
              <a:t> </a:t>
            </a:r>
          </a:p>
          <a:p>
            <a:pPr marL="971550" lvl="1" indent="-514350">
              <a:buFont typeface="+mj-lt"/>
              <a:buAutoNum type="alphaLcPeriod"/>
              <a:defRPr/>
            </a:pPr>
            <a:r>
              <a:rPr lang="en-US" sz="2600" dirty="0" err="1"/>
              <a:t>Hipotesis</a:t>
            </a:r>
            <a:r>
              <a:rPr lang="en-US" sz="2600" dirty="0"/>
              <a:t> (</a:t>
            </a:r>
            <a:r>
              <a:rPr lang="en-US" sz="2600" dirty="0" err="1"/>
              <a:t>bila</a:t>
            </a:r>
            <a:r>
              <a:rPr lang="en-US" sz="2600" dirty="0"/>
              <a:t> </a:t>
            </a:r>
            <a:r>
              <a:rPr lang="en-US" sz="2600" dirty="0" err="1"/>
              <a:t>analitik</a:t>
            </a:r>
            <a:r>
              <a:rPr lang="en-US" sz="2600" dirty="0"/>
              <a:t>)</a:t>
            </a:r>
          </a:p>
          <a:p>
            <a:pPr marL="971550" lvl="1" indent="-514350">
              <a:buFont typeface="+mj-lt"/>
              <a:buAutoNum type="alphaLcPeriod"/>
              <a:defRPr/>
            </a:pPr>
            <a:r>
              <a:rPr lang="en-US" sz="2600" dirty="0" err="1"/>
              <a:t>Tujuan</a:t>
            </a:r>
            <a:r>
              <a:rPr lang="en-US" sz="2600" dirty="0"/>
              <a:t> </a:t>
            </a:r>
            <a:r>
              <a:rPr lang="en-US" sz="2600" dirty="0" err="1"/>
              <a:t>penelitian</a:t>
            </a:r>
            <a:endParaRPr lang="en-US" sz="2600" dirty="0"/>
          </a:p>
          <a:p>
            <a:pPr marL="971550" lvl="1" indent="-514350">
              <a:buFont typeface="+mj-lt"/>
              <a:buAutoNum type="alphaLcPeriod"/>
              <a:defRPr/>
            </a:pPr>
            <a:r>
              <a:rPr lang="en-US" sz="2600" dirty="0" err="1"/>
              <a:t>Manfaat</a:t>
            </a:r>
            <a:r>
              <a:rPr lang="en-US" sz="2600" dirty="0"/>
              <a:t> 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48086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0" y="260351"/>
            <a:ext cx="8496300" cy="11525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 (3)</a:t>
            </a:r>
            <a:endParaRPr lang="id-ID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463040" y="1412876"/>
            <a:ext cx="9682479" cy="46910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err="1"/>
              <a:t>Kriteria</a:t>
            </a:r>
            <a:r>
              <a:rPr lang="en-US" dirty="0"/>
              <a:t> “FINER”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i="1" dirty="0"/>
              <a:t>research question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i="1" dirty="0"/>
              <a:t>F = Feasible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i="1" dirty="0"/>
              <a:t>I = Interesting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i="1" dirty="0"/>
              <a:t>N = Novel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i="1" dirty="0"/>
              <a:t>E = Ethical </a:t>
            </a:r>
            <a:r>
              <a:rPr lang="en-US" dirty="0"/>
              <a:t>(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menyangkut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/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coba</a:t>
            </a:r>
            <a:r>
              <a:rPr lang="en-US" dirty="0"/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i="1" dirty="0"/>
              <a:t>R = Relevant</a:t>
            </a:r>
          </a:p>
          <a:p>
            <a:pPr>
              <a:buNone/>
              <a:defRPr/>
            </a:pPr>
            <a:endParaRPr lang="en-ID" dirty="0"/>
          </a:p>
          <a:p>
            <a:pPr>
              <a:buNone/>
              <a:defRPr/>
            </a:pPr>
            <a:r>
              <a:rPr lang="id-ID" dirty="0" err="1"/>
              <a:t>Tip</a:t>
            </a:r>
            <a:r>
              <a:rPr lang="id-ID" dirty="0"/>
              <a:t>: jangan mulai menulis protokol, sebelum menguji  ide penelitian </a:t>
            </a:r>
            <a:r>
              <a:rPr lang="id-ID" dirty="0" err="1"/>
              <a:t>anda</a:t>
            </a:r>
            <a:r>
              <a:rPr lang="id-ID" dirty="0"/>
              <a:t> dengan kriteria FINER !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i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					</a:t>
            </a:r>
            <a:r>
              <a:rPr lang="en-US" sz="2400" dirty="0"/>
              <a:t>(Cumming </a:t>
            </a:r>
            <a:r>
              <a:rPr lang="en-US" sz="2400" i="1" dirty="0"/>
              <a:t>et.al</a:t>
            </a:r>
            <a:r>
              <a:rPr lang="en-US" sz="2400" dirty="0"/>
              <a:t>.,1988)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0" y="260350"/>
            <a:ext cx="8496300" cy="1081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: Feasible  </a:t>
            </a:r>
            <a:endParaRPr lang="id-ID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>
          <a:xfrm>
            <a:off x="2275840" y="1844675"/>
            <a:ext cx="7776210" cy="43307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id-ID" dirty="0"/>
              <a:t>Tidak </a:t>
            </a:r>
            <a:r>
              <a:rPr lang="id-ID" i="1" dirty="0"/>
              <a:t>feasible</a:t>
            </a:r>
            <a:r>
              <a:rPr lang="id-ID" dirty="0"/>
              <a:t>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d-ID" dirty="0"/>
              <a:t>Terlalu banyak variabel yang mau diukur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d-ID" dirty="0"/>
              <a:t>Jumlah subyek yang diperlukan sulit terpenuhi</a:t>
            </a:r>
            <a:r>
              <a:rPr lang="en-US" dirty="0"/>
              <a:t> </a:t>
            </a:r>
            <a:endParaRPr lang="id-ID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id-ID" dirty="0"/>
              <a:t>Metode pengukuran di luar kemampuan peneliti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d-ID" dirty="0"/>
              <a:t>Terlalu mahal</a:t>
            </a:r>
            <a:r>
              <a:rPr lang="en-US" dirty="0"/>
              <a:t>, </a:t>
            </a:r>
            <a:r>
              <a:rPr lang="id-ID" dirty="0"/>
              <a:t>makan waktu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dropout</a:t>
            </a:r>
            <a:r>
              <a:rPr lang="id-ID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719599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D8BB0A94-AD62-4168-902C-81D74B8D4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Feasible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xmlns="" id="{F9E688E9-C599-4606-A7DC-389A736F4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‑Ensures adequacy of research design </a:t>
            </a:r>
          </a:p>
          <a:p>
            <a:r>
              <a:rPr lang="en-US" dirty="0"/>
              <a:t>‑Guarantees adequate funding </a:t>
            </a:r>
          </a:p>
          <a:p>
            <a:r>
              <a:rPr lang="en-US" dirty="0"/>
              <a:t>‑Recruits target population strategically </a:t>
            </a:r>
          </a:p>
          <a:p>
            <a:r>
              <a:rPr lang="en-US" dirty="0"/>
              <a:t>‑Aims an achievable sample size </a:t>
            </a:r>
          </a:p>
          <a:p>
            <a:r>
              <a:rPr lang="en-US" dirty="0"/>
              <a:t>‑</a:t>
            </a:r>
            <a:r>
              <a:rPr lang="en-US" dirty="0" err="1"/>
              <a:t>Prioritises</a:t>
            </a:r>
            <a:r>
              <a:rPr lang="en-US" dirty="0"/>
              <a:t> measurable outcomes </a:t>
            </a:r>
          </a:p>
          <a:p>
            <a:r>
              <a:rPr lang="en-US" dirty="0"/>
              <a:t>‑</a:t>
            </a:r>
            <a:r>
              <a:rPr lang="en-US" dirty="0" err="1"/>
              <a:t>Optimises</a:t>
            </a:r>
            <a:r>
              <a:rPr lang="en-US" dirty="0"/>
              <a:t> human and technical resources </a:t>
            </a:r>
          </a:p>
          <a:p>
            <a:r>
              <a:rPr lang="en-US" dirty="0"/>
              <a:t>‑Accounts for clinicians commitment </a:t>
            </a:r>
          </a:p>
          <a:p>
            <a:r>
              <a:rPr lang="en-US" dirty="0"/>
              <a:t>‑Procures high adherence to the treatment and low rate of dropouts </a:t>
            </a:r>
          </a:p>
          <a:p>
            <a:r>
              <a:rPr lang="en-US" dirty="0"/>
              <a:t>‑</a:t>
            </a:r>
            <a:r>
              <a:rPr lang="en-US" dirty="0" err="1"/>
              <a:t>Opts</a:t>
            </a:r>
            <a:r>
              <a:rPr lang="en-US" dirty="0"/>
              <a:t> for appropriate and affordable frame time</a:t>
            </a:r>
          </a:p>
        </p:txBody>
      </p:sp>
      <p:sp>
        <p:nvSpPr>
          <p:cNvPr id="4" name="Persegi Panjang 3">
            <a:extLst>
              <a:ext uri="{FF2B5EF4-FFF2-40B4-BE49-F238E27FC236}">
                <a16:creationId xmlns:a16="http://schemas.microsoft.com/office/drawing/2014/main" xmlns="" id="{1FF9A96D-61F0-4A96-A74E-829A90C926E0}"/>
              </a:ext>
            </a:extLst>
          </p:cNvPr>
          <p:cNvSpPr/>
          <p:nvPr/>
        </p:nvSpPr>
        <p:spPr>
          <a:xfrm>
            <a:off x="2123440" y="6046158"/>
            <a:ext cx="6797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1. </a:t>
            </a:r>
            <a:r>
              <a:rPr lang="en-US" sz="1100" dirty="0" err="1"/>
              <a:t>Fandino</a:t>
            </a:r>
            <a:r>
              <a:rPr lang="en-US" sz="1100" dirty="0"/>
              <a:t>, W. Formulating a good research question: Pearls and pitfalls. Indian J. </a:t>
            </a:r>
            <a:r>
              <a:rPr lang="en-US" sz="1100" dirty="0" err="1"/>
              <a:t>Anaesth</a:t>
            </a:r>
            <a:r>
              <a:rPr lang="en-US" sz="1100" dirty="0"/>
              <a:t>. 63, 611–663 (2019).</a:t>
            </a:r>
            <a:endParaRPr lang="en-ID" sz="1100" dirty="0"/>
          </a:p>
        </p:txBody>
      </p:sp>
    </p:spTree>
    <p:extLst>
      <p:ext uri="{BB962C8B-B14F-4D97-AF65-F5344CB8AC3E}">
        <p14:creationId xmlns:p14="http://schemas.microsoft.com/office/powerpoint/2010/main" val="2908635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847851" y="260351"/>
            <a:ext cx="8569325" cy="936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: Interesting dan Novel</a:t>
            </a:r>
            <a:endParaRPr lang="id-ID" dirty="0"/>
          </a:p>
        </p:txBody>
      </p:sp>
      <p:sp>
        <p:nvSpPr>
          <p:cNvPr id="171011" name="Rectangle 1027"/>
          <p:cNvSpPr>
            <a:spLocks noGrp="1" noChangeArrowheads="1"/>
          </p:cNvSpPr>
          <p:nvPr>
            <p:ph idx="1"/>
          </p:nvPr>
        </p:nvSpPr>
        <p:spPr>
          <a:xfrm>
            <a:off x="2133600" y="2017714"/>
            <a:ext cx="7994650" cy="44354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d-ID" dirty="0"/>
              <a:t>Tidak menarik, novel</a:t>
            </a:r>
            <a:endParaRPr lang="en-ID" dirty="0"/>
          </a:p>
          <a:p>
            <a:pPr lvl="1">
              <a:defRPr/>
            </a:pPr>
            <a:r>
              <a:rPr lang="id-ID" dirty="0"/>
              <a:t>Menarik bagi peneliti tapi tidak bagi orang lain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d-ID" dirty="0"/>
              <a:t>Tidak menyumbang sesuatu yang berarti untuk kemajuan ilmu, manajemen klinis, atau pengembangan riset yad.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D8BB0A94-AD62-4168-902C-81D74B8D4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Interesting and Novel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xmlns="" id="{F9E688E9-C599-4606-A7DC-389A736F4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Interesting</a:t>
            </a:r>
          </a:p>
          <a:p>
            <a:pPr lvl="1"/>
            <a:r>
              <a:rPr lang="en-US" dirty="0"/>
              <a:t>Engages the interest of principal investigators </a:t>
            </a:r>
          </a:p>
          <a:p>
            <a:pPr lvl="1"/>
            <a:r>
              <a:rPr lang="en-US" dirty="0"/>
              <a:t>Attracts the attention of readers </a:t>
            </a:r>
          </a:p>
          <a:p>
            <a:pPr lvl="1"/>
            <a:r>
              <a:rPr lang="en-US" dirty="0"/>
              <a:t>Presents a different perspective of the problem</a:t>
            </a:r>
          </a:p>
          <a:p>
            <a:r>
              <a:rPr lang="en-US" dirty="0"/>
              <a:t>Novel</a:t>
            </a:r>
          </a:p>
          <a:p>
            <a:pPr lvl="1"/>
            <a:r>
              <a:rPr lang="en-US" dirty="0"/>
              <a:t>Provides different findings </a:t>
            </a:r>
          </a:p>
          <a:p>
            <a:pPr lvl="1"/>
            <a:r>
              <a:rPr lang="en-US" dirty="0"/>
              <a:t>Generates new hypotheses </a:t>
            </a:r>
          </a:p>
          <a:p>
            <a:pPr lvl="1"/>
            <a:r>
              <a:rPr lang="en-US" dirty="0"/>
              <a:t>Improves methodological flaws of existing studies </a:t>
            </a:r>
          </a:p>
          <a:p>
            <a:pPr lvl="1"/>
            <a:r>
              <a:rPr lang="en-US" dirty="0"/>
              <a:t>Resolves a gap in the existing literature</a:t>
            </a:r>
          </a:p>
        </p:txBody>
      </p:sp>
      <p:sp>
        <p:nvSpPr>
          <p:cNvPr id="4" name="Persegi Panjang 3">
            <a:extLst>
              <a:ext uri="{FF2B5EF4-FFF2-40B4-BE49-F238E27FC236}">
                <a16:creationId xmlns:a16="http://schemas.microsoft.com/office/drawing/2014/main" xmlns="" id="{1FF9A96D-61F0-4A96-A74E-829A90C926E0}"/>
              </a:ext>
            </a:extLst>
          </p:cNvPr>
          <p:cNvSpPr/>
          <p:nvPr/>
        </p:nvSpPr>
        <p:spPr>
          <a:xfrm>
            <a:off x="2123440" y="6046158"/>
            <a:ext cx="6797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1. </a:t>
            </a:r>
            <a:r>
              <a:rPr lang="en-US" sz="1100" dirty="0" err="1"/>
              <a:t>Fandino</a:t>
            </a:r>
            <a:r>
              <a:rPr lang="en-US" sz="1100" dirty="0"/>
              <a:t>, W. Formulating a good research question: Pearls and pitfalls. Indian J. </a:t>
            </a:r>
            <a:r>
              <a:rPr lang="en-US" sz="1100" dirty="0" err="1"/>
              <a:t>Anaesth</a:t>
            </a:r>
            <a:r>
              <a:rPr lang="en-US" sz="1100" dirty="0"/>
              <a:t>. 63, 611–663 (2019).</a:t>
            </a:r>
            <a:endParaRPr lang="en-ID" sz="1100" dirty="0"/>
          </a:p>
        </p:txBody>
      </p:sp>
    </p:spTree>
    <p:extLst>
      <p:ext uri="{BB962C8B-B14F-4D97-AF65-F5344CB8AC3E}">
        <p14:creationId xmlns:p14="http://schemas.microsoft.com/office/powerpoint/2010/main" val="2750089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D8BB0A94-AD62-4168-902C-81D74B8D4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Ethical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xmlns="" id="{F9E688E9-C599-4606-A7DC-389A736F4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Complies with local ethical committees </a:t>
            </a:r>
          </a:p>
          <a:p>
            <a:r>
              <a:rPr lang="en-US" dirty="0"/>
              <a:t>Safeguards the main principles of ethical research </a:t>
            </a:r>
          </a:p>
          <a:p>
            <a:pPr lvl="1"/>
            <a:r>
              <a:rPr lang="en-US" dirty="0"/>
              <a:t>Beneficence</a:t>
            </a:r>
          </a:p>
          <a:p>
            <a:pPr lvl="1"/>
            <a:r>
              <a:rPr lang="en-US" dirty="0"/>
              <a:t>Non-Maleficence </a:t>
            </a:r>
          </a:p>
          <a:p>
            <a:pPr lvl="1"/>
            <a:r>
              <a:rPr lang="en-US" dirty="0"/>
              <a:t>Autonomy</a:t>
            </a:r>
          </a:p>
          <a:p>
            <a:pPr lvl="1"/>
            <a:r>
              <a:rPr lang="en-US" dirty="0"/>
              <a:t>Justice</a:t>
            </a:r>
          </a:p>
          <a:p>
            <a:r>
              <a:rPr lang="en-US" dirty="0"/>
              <a:t>Guarantees safety and reversibility of side effects</a:t>
            </a:r>
          </a:p>
        </p:txBody>
      </p:sp>
      <p:sp>
        <p:nvSpPr>
          <p:cNvPr id="4" name="Persegi Panjang 3">
            <a:extLst>
              <a:ext uri="{FF2B5EF4-FFF2-40B4-BE49-F238E27FC236}">
                <a16:creationId xmlns:a16="http://schemas.microsoft.com/office/drawing/2014/main" xmlns="" id="{1FF9A96D-61F0-4A96-A74E-829A90C926E0}"/>
              </a:ext>
            </a:extLst>
          </p:cNvPr>
          <p:cNvSpPr/>
          <p:nvPr/>
        </p:nvSpPr>
        <p:spPr>
          <a:xfrm>
            <a:off x="2123440" y="6046158"/>
            <a:ext cx="6797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1. </a:t>
            </a:r>
            <a:r>
              <a:rPr lang="en-US" sz="1100" dirty="0" err="1"/>
              <a:t>Fandino</a:t>
            </a:r>
            <a:r>
              <a:rPr lang="en-US" sz="1100" dirty="0"/>
              <a:t>, W. Formulating a good research question: Pearls and pitfalls. Indian J. </a:t>
            </a:r>
            <a:r>
              <a:rPr lang="en-US" sz="1100" dirty="0" err="1"/>
              <a:t>Anaesth</a:t>
            </a:r>
            <a:r>
              <a:rPr lang="en-US" sz="1100" dirty="0"/>
              <a:t>. 63, 611–663 (2019).</a:t>
            </a:r>
            <a:endParaRPr lang="en-ID" sz="1100" dirty="0"/>
          </a:p>
        </p:txBody>
      </p:sp>
    </p:spTree>
    <p:extLst>
      <p:ext uri="{BB962C8B-B14F-4D97-AF65-F5344CB8AC3E}">
        <p14:creationId xmlns:p14="http://schemas.microsoft.com/office/powerpoint/2010/main" val="162828233"/>
      </p:ext>
    </p:extLst>
  </p:cSld>
  <p:clrMapOvr>
    <a:masterClrMapping/>
  </p:clrMapOvr>
</p:sld>
</file>

<file path=ppt/theme/theme1.xml><?xml version="1.0" encoding="utf-8"?>
<a:theme xmlns:a="http://schemas.openxmlformats.org/drawingml/2006/main" name="Konten MOOCs MKK revisi logo U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onten MOOCs MKK revisi logo UI" id="{3E02BE36-552B-446E-9E54-6F9DB478F4A2}" vid="{BC7068CE-4713-41B0-847F-431D672424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Konten MOOCs MKK revisi logo UI</Template>
  <TotalTime>6548</TotalTime>
  <Words>715</Words>
  <Application>Microsoft Office PowerPoint</Application>
  <PresentationFormat>Widescreen</PresentationFormat>
  <Paragraphs>123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Franklin Gothic Heavy</vt:lpstr>
      <vt:lpstr>Franklin Gothic Medium</vt:lpstr>
      <vt:lpstr>Franklin Gothic Medium Cond</vt:lpstr>
      <vt:lpstr>Wingdings</vt:lpstr>
      <vt:lpstr>Konten MOOCs MKK revisi logo UI</vt:lpstr>
      <vt:lpstr>PowerPoint Presentation</vt:lpstr>
      <vt:lpstr>Menyusun kerangka protokol penelitian</vt:lpstr>
      <vt:lpstr>Bab 1. Pendahuluan </vt:lpstr>
      <vt:lpstr>Menetapkan tujuan penelitian  (3)</vt:lpstr>
      <vt:lpstr>Tujuan Penelitian: Feasible  </vt:lpstr>
      <vt:lpstr>Feasible</vt:lpstr>
      <vt:lpstr>Menetapkan tujuan penelitian: Interesting dan Novel</vt:lpstr>
      <vt:lpstr>Interesting and Novel</vt:lpstr>
      <vt:lpstr>Ethical</vt:lpstr>
      <vt:lpstr>Relevant</vt:lpstr>
      <vt:lpstr>Menetapkan tujuan penelitian:  tujuan umum dan tujuan khusus</vt:lpstr>
      <vt:lpstr>Menetapkan tujuan penelitian (7)</vt:lpstr>
      <vt:lpstr>MANFAAT PENELITIAN </vt:lpstr>
      <vt:lpstr>Manfaat Penelitian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Blanc et Noir</dc:creator>
  <cp:lastModifiedBy>Blanc et Noir</cp:lastModifiedBy>
  <cp:revision>83</cp:revision>
  <dcterms:created xsi:type="dcterms:W3CDTF">2019-09-16T03:53:43Z</dcterms:created>
  <dcterms:modified xsi:type="dcterms:W3CDTF">2020-11-06T11:43:50Z</dcterms:modified>
</cp:coreProperties>
</file>