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1" r:id="rId3"/>
    <p:sldId id="428" r:id="rId4"/>
    <p:sldId id="480" r:id="rId5"/>
    <p:sldId id="388" r:id="rId6"/>
    <p:sldId id="481" r:id="rId7"/>
    <p:sldId id="389" r:id="rId8"/>
    <p:sldId id="482" r:id="rId9"/>
    <p:sldId id="483" r:id="rId10"/>
    <p:sldId id="484" r:id="rId11"/>
    <p:sldId id="298" r:id="rId12"/>
    <p:sldId id="411" r:id="rId13"/>
    <p:sldId id="485" r:id="rId14"/>
    <p:sldId id="420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2BC3-6827-4EDC-8CC4-AE5A3544A102}" type="datetimeFigureOut">
              <a:rPr lang="en-ID" smtClean="0"/>
              <a:t>06/11/2020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A8137-D8AF-4F1D-BE64-D1A33790252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171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Font typeface="+mj-lt"/>
              <a:buNone/>
              <a:defRPr/>
            </a:pPr>
            <a:r>
              <a:rPr lang="en-US" sz="2600" dirty="0" err="1"/>
              <a:t>Pendahuluan</a:t>
            </a:r>
            <a:r>
              <a:rPr lang="en-US" sz="2600" dirty="0"/>
              <a:t>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baseline="0" dirty="0"/>
              <a:t> </a:t>
            </a:r>
            <a:r>
              <a:rPr lang="en-US" sz="2600" baseline="0" dirty="0" err="1"/>
              <a:t>penelitian</a:t>
            </a:r>
            <a:r>
              <a:rPr lang="en-US" sz="2600" baseline="0" dirty="0"/>
              <a:t> 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252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6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0188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20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Tugas</a:t>
            </a:r>
            <a:r>
              <a:rPr lang="en-ID" dirty="0"/>
              <a:t> 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6414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1A7A-E1B0-451A-AA81-01535FDFB5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0A4F9DC-2EDB-472E-BFC9-19CA2E80326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273625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2042FF2-E837-48BD-9BFC-0EBF5B3186D3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392690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5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5FE9C43-2C81-4823-9771-E3AEF3817C06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39872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F93B93-C535-4602-9947-18F05341D711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58311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EE6461-6C85-4FCB-8EC2-EB4EDC1BEEFE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38608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C4A08A1-BDA7-41A9-B25D-9A780E61EA3C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60374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97A36D1-75BB-4664-A6C3-C454328CCA3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486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6FB3023-D331-4987-94F1-684769196097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5633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5A930A-26E6-4934-86F1-D717D7B4CA8B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402052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993C62-7068-4923-97E4-54829961AEF5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62801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 September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6080760" y="5989320"/>
            <a:ext cx="4663440" cy="367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093050" y="6280556"/>
            <a:ext cx="510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Dr. dr.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Joedo</a:t>
            </a:r>
            <a:r>
              <a:rPr lang="en-US" sz="11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Prihartono</a:t>
            </a:r>
            <a:r>
              <a:rPr lang="en-US" sz="1100" baseline="0" dirty="0">
                <a:latin typeface="Arial" panose="020B0604020202020204" pitchFamily="34" charset="0"/>
                <a:cs typeface="Arial" panose="020B0604020202020204" pitchFamily="34" charset="0"/>
              </a:rPr>
              <a:t> – Magister </a:t>
            </a:r>
            <a:r>
              <a:rPr lang="en-US" sz="11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11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Kedokteran</a:t>
            </a:r>
            <a:r>
              <a:rPr lang="en-US" sz="1100" baseline="0" dirty="0">
                <a:latin typeface="Arial" panose="020B0604020202020204" pitchFamily="34" charset="0"/>
                <a:cs typeface="Arial" panose="020B0604020202020204" pitchFamily="34" charset="0"/>
              </a:rPr>
              <a:t> FKUI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30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7440" y="1105895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Menguji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Tujuan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dan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Manfaat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Penelitian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dengan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kriteria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FINER pada </a:t>
            </a:r>
          </a:p>
          <a:p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PROPOSAL PENELITIAN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796" y="3210704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89123" y="4933504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644466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CC0E7FD6-B88E-432A-BFEA-A8B1FCE00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043869A4-F5CF-4FBA-AD26-3DBE7C70D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clinical practice and community improvement</a:t>
            </a:r>
          </a:p>
          <a:p>
            <a:pPr lvl="1"/>
            <a:r>
              <a:rPr lang="en-US" dirty="0"/>
              <a:t>Contributes to improve clinical practice</a:t>
            </a:r>
          </a:p>
          <a:p>
            <a:r>
              <a:rPr lang="en-US" dirty="0"/>
              <a:t>For teaching and learning </a:t>
            </a:r>
          </a:p>
          <a:p>
            <a:pPr lvl="1"/>
            <a:r>
              <a:rPr lang="en-US" dirty="0"/>
              <a:t>Generates new knowledge </a:t>
            </a:r>
          </a:p>
          <a:p>
            <a:r>
              <a:rPr lang="en-US" dirty="0"/>
              <a:t>For research development </a:t>
            </a:r>
          </a:p>
          <a:p>
            <a:pPr lvl="1"/>
            <a:r>
              <a:rPr lang="en-US" dirty="0"/>
              <a:t>Provides an accurate answer to a specific research</a:t>
            </a:r>
          </a:p>
          <a:p>
            <a:pPr lvl="1"/>
            <a:r>
              <a:rPr lang="en-US" dirty="0"/>
              <a:t>Stimulates further research</a:t>
            </a:r>
          </a:p>
          <a:p>
            <a:pPr marL="0" indent="0">
              <a:buNone/>
            </a:pPr>
            <a:r>
              <a:rPr lang="en-US" dirty="0"/>
              <a:t>PENERAPAN pada </a:t>
            </a:r>
            <a:r>
              <a:rPr lang="en-US" dirty="0" err="1"/>
              <a:t>penjelasan</a:t>
            </a:r>
            <a:r>
              <a:rPr lang="en-US" dirty="0"/>
              <a:t> MANFAAT PENELITIAN</a:t>
            </a:r>
          </a:p>
          <a:p>
            <a:endParaRPr lang="en-ID" dirty="0"/>
          </a:p>
        </p:txBody>
      </p:sp>
      <p:sp>
        <p:nvSpPr>
          <p:cNvPr id="4" name="Persegi Panjang 3">
            <a:extLst>
              <a:ext uri="{FF2B5EF4-FFF2-40B4-BE49-F238E27FC236}">
                <a16:creationId xmlns:a16="http://schemas.microsoft.com/office/drawing/2014/main" xmlns="" id="{70BA6F2D-246A-4A01-BD45-AC4AD40570F1}"/>
              </a:ext>
            </a:extLst>
          </p:cNvPr>
          <p:cNvSpPr/>
          <p:nvPr/>
        </p:nvSpPr>
        <p:spPr>
          <a:xfrm>
            <a:off x="1554480" y="5771838"/>
            <a:ext cx="6797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1. </a:t>
            </a:r>
            <a:r>
              <a:rPr lang="en-US" sz="1100" dirty="0" err="1"/>
              <a:t>Fandino</a:t>
            </a:r>
            <a:r>
              <a:rPr lang="en-US" sz="1100" dirty="0"/>
              <a:t>, W. Formulating a good research question: Pearls and pitfalls. Indian J. </a:t>
            </a:r>
            <a:r>
              <a:rPr lang="en-US" sz="1100" dirty="0" err="1"/>
              <a:t>Anaesth</a:t>
            </a:r>
            <a:r>
              <a:rPr lang="en-US" sz="1100" dirty="0"/>
              <a:t>. 63, 611–663 (2019).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1269598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93521" y="333375"/>
            <a:ext cx="8923656" cy="863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err="1"/>
              <a:t>Menetapkan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penelitian</a:t>
            </a:r>
            <a:r>
              <a:rPr lang="en-US" b="1" dirty="0"/>
              <a:t>: </a:t>
            </a:r>
            <a:br>
              <a:rPr lang="en-US" b="1" dirty="0"/>
            </a:b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dan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khusus</a:t>
            </a:r>
            <a:endParaRPr lang="id-ID" b="1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361440" y="1412876"/>
            <a:ext cx="8696961" cy="45370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/>
              <a:t>Tujuan</a:t>
            </a:r>
            <a:r>
              <a:rPr lang="en-US" dirty="0"/>
              <a:t>: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dirty="0" err="1"/>
              <a:t>Umum</a:t>
            </a:r>
            <a:r>
              <a:rPr lang="en-US" dirty="0"/>
              <a:t>: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 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dirty="0" err="1"/>
              <a:t>Khusus</a:t>
            </a:r>
            <a:r>
              <a:rPr lang="en-US" dirty="0"/>
              <a:t> (Primary Outcome) :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US" dirty="0"/>
          </a:p>
          <a:p>
            <a:pPr marL="1371600" lvl="2" indent="-514350">
              <a:defRPr/>
            </a:pP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</a:p>
          <a:p>
            <a:pPr marL="1371600" lvl="2" indent="-514350">
              <a:defRPr/>
            </a:pP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</a:p>
          <a:p>
            <a:pPr marL="1371600" lvl="2" indent="-514350">
              <a:defRPr/>
            </a:pP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dipertanggungjawabkan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analisisnya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di </a:t>
            </a:r>
            <a:r>
              <a:rPr lang="en-US" dirty="0" err="1"/>
              <a:t>bab</a:t>
            </a:r>
            <a:r>
              <a:rPr lang="en-US" dirty="0"/>
              <a:t> 3 (</a:t>
            </a:r>
            <a:r>
              <a:rPr lang="en-US" dirty="0" err="1"/>
              <a:t>Metode</a:t>
            </a:r>
            <a:r>
              <a:rPr lang="en-US" dirty="0"/>
              <a:t>)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dirty="0" err="1"/>
              <a:t>Tambahan</a:t>
            </a:r>
            <a:r>
              <a:rPr lang="en-US" dirty="0"/>
              <a:t> (Secondary Outcome):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</a:p>
          <a:p>
            <a:pPr lvl="2" indent="-285750">
              <a:defRPr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didasari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</a:p>
          <a:p>
            <a:pPr lvl="1" eaLnBrk="1" hangingPunct="1">
              <a:buFontTx/>
              <a:buNone/>
              <a:defRPr/>
            </a:pPr>
            <a:r>
              <a:rPr lang="en-US" sz="2000" dirty="0"/>
              <a:t>	</a:t>
            </a:r>
            <a:endParaRPr lang="id-ID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1" y="333375"/>
            <a:ext cx="8569325" cy="86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(7)</a:t>
            </a:r>
            <a:endParaRPr lang="id-ID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208214" y="1412876"/>
            <a:ext cx="7850187" cy="45370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Tujuan</a:t>
            </a:r>
            <a:r>
              <a:rPr lang="en-US" dirty="0"/>
              <a:t>: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en-US" dirty="0" err="1"/>
              <a:t>Umum</a:t>
            </a:r>
            <a:r>
              <a:rPr lang="en-US" dirty="0"/>
              <a:t>:  </a:t>
            </a:r>
            <a:r>
              <a:rPr lang="en-US" dirty="0" err="1"/>
              <a:t>diketahuinya</a:t>
            </a:r>
            <a:r>
              <a:rPr lang="en-US" dirty="0"/>
              <a:t> </a:t>
            </a:r>
            <a:r>
              <a:rPr lang="en-US" dirty="0" err="1"/>
              <a:t>efektifitas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DPMA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tatalaksana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endometriosis pada </a:t>
            </a:r>
            <a:r>
              <a:rPr lang="en-US" dirty="0" err="1"/>
              <a:t>perempuan</a:t>
            </a:r>
            <a:r>
              <a:rPr lang="en-US" dirty="0"/>
              <a:t> di Indonesia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en-US" dirty="0" err="1"/>
              <a:t>Khusus</a:t>
            </a:r>
            <a:r>
              <a:rPr lang="en-US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DPMA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skor</a:t>
            </a:r>
            <a:r>
              <a:rPr lang="en-US" dirty="0"/>
              <a:t> VAS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endometriosis pada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produktif</a:t>
            </a:r>
            <a:r>
              <a:rPr lang="en-US" dirty="0"/>
              <a:t>  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en-US" dirty="0" err="1"/>
              <a:t>Tambahan</a:t>
            </a:r>
            <a:r>
              <a:rPr lang="en-US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7038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34E43982-AB39-4A7C-B160-0E1DFE30A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MANFAAT PENELITIAN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BE8CC2C5-0DF1-4DC4-A988-F1A65C5F8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Tridharma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</a:t>
            </a:r>
          </a:p>
          <a:p>
            <a:r>
              <a:rPr lang="en-ID" dirty="0" err="1"/>
              <a:t>Utamakan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manfaat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Pengabdian</a:t>
            </a:r>
            <a:r>
              <a:rPr lang="en-ID" dirty="0"/>
              <a:t> Masyarakat </a:t>
            </a:r>
            <a:r>
              <a:rPr lang="en-ID" dirty="0" err="1"/>
              <a:t>terlebih</a:t>
            </a:r>
            <a:r>
              <a:rPr lang="en-ID" dirty="0"/>
              <a:t> </a:t>
            </a:r>
            <a:r>
              <a:rPr lang="en-ID" dirty="0" err="1"/>
              <a:t>dahulu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dampak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perbaikan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panduan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klinis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tatalaksana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penyakit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edukasi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masyarakat</a:t>
            </a:r>
            <a:r>
              <a:rPr lang="en-ID" dirty="0"/>
              <a:t> </a:t>
            </a:r>
          </a:p>
          <a:p>
            <a:r>
              <a:rPr lang="en-ID" dirty="0" err="1"/>
              <a:t>Lanjutkan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manfaat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Pendidikan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selanjutnya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0581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Manfaat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Pengabdian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: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efektifitas</a:t>
            </a:r>
            <a:r>
              <a:rPr lang="en-ID" dirty="0"/>
              <a:t> dan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pengobatan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di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protokol</a:t>
            </a:r>
            <a:r>
              <a:rPr lang="en-ID" dirty="0"/>
              <a:t> </a:t>
            </a:r>
            <a:r>
              <a:rPr lang="en-ID" dirty="0" err="1"/>
              <a:t>tatalaksana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Panjang yang </a:t>
            </a:r>
            <a:r>
              <a:rPr lang="en-ID" dirty="0" err="1"/>
              <a:t>aman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komplikasi</a:t>
            </a:r>
            <a:r>
              <a:rPr lang="en-ID" dirty="0"/>
              <a:t> </a:t>
            </a:r>
            <a:r>
              <a:rPr lang="en-ID" dirty="0" err="1"/>
              <a:t>saluran</a:t>
            </a:r>
            <a:r>
              <a:rPr lang="en-ID" dirty="0"/>
              <a:t> </a:t>
            </a:r>
            <a:r>
              <a:rPr lang="en-ID" dirty="0" err="1"/>
              <a:t>cerna</a:t>
            </a:r>
            <a:endParaRPr lang="en-ID" dirty="0"/>
          </a:p>
          <a:p>
            <a:pPr marL="800100" lvl="1" indent="-342900">
              <a:buFont typeface="+mj-lt"/>
              <a:buAutoNum type="alphaLcPeriod"/>
            </a:pPr>
            <a:r>
              <a:rPr lang="en-ID" dirty="0" err="1"/>
              <a:t>Edukasi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: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modul</a:t>
            </a:r>
            <a:r>
              <a:rPr lang="en-ID" dirty="0"/>
              <a:t> </a:t>
            </a:r>
            <a:r>
              <a:rPr lang="en-ID" dirty="0" err="1"/>
              <a:t>edukasi</a:t>
            </a:r>
            <a:r>
              <a:rPr lang="en-ID" dirty="0"/>
              <a:t> </a:t>
            </a:r>
            <a:r>
              <a:rPr lang="en-ID" dirty="0" err="1"/>
              <a:t>pengobatan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Panjang </a:t>
            </a:r>
            <a:r>
              <a:rPr lang="en-ID" dirty="0" err="1"/>
              <a:t>asma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komplikasi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lambung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</a:p>
          <a:p>
            <a:pPr>
              <a:buFont typeface="+mj-lt"/>
              <a:buAutoNum type="arabicPeriod"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ID" dirty="0"/>
              <a:t>Dasar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riset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eksperimental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 </a:t>
            </a:r>
            <a:r>
              <a:rPr lang="en-ID" dirty="0" err="1"/>
              <a:t>pengobatan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 </a:t>
            </a:r>
          </a:p>
          <a:p>
            <a:pPr>
              <a:buFont typeface="+mj-lt"/>
              <a:buAutoNum type="arabicPeriod"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Pendidikan</a:t>
            </a:r>
            <a:endParaRPr lang="en-ID" dirty="0"/>
          </a:p>
          <a:p>
            <a:pPr marL="800100" lvl="1" indent="-342900">
              <a:buFont typeface="+mj-lt"/>
              <a:buAutoNum type="alphaLcPeriod"/>
            </a:pP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keilmuan</a:t>
            </a:r>
            <a:r>
              <a:rPr lang="en-ID" dirty="0"/>
              <a:t> di </a:t>
            </a:r>
            <a:r>
              <a:rPr lang="en-ID" dirty="0" err="1"/>
              <a:t>disiplin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 </a:t>
            </a:r>
            <a:r>
              <a:rPr lang="en-ID" dirty="0" err="1"/>
              <a:t>terapi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dan </a:t>
            </a:r>
            <a:r>
              <a:rPr lang="en-ID" dirty="0" err="1"/>
              <a:t>komplikasinya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di Jakarta </a:t>
            </a:r>
          </a:p>
        </p:txBody>
      </p:sp>
    </p:spTree>
    <p:extLst>
      <p:ext uri="{BB962C8B-B14F-4D97-AF65-F5344CB8AC3E}">
        <p14:creationId xmlns:p14="http://schemas.microsoft.com/office/powerpoint/2010/main" val="42700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74925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id-ID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000" dirty="0"/>
              <a:t>1. </a:t>
            </a:r>
            <a:r>
              <a:rPr lang="en-US" sz="3000" dirty="0" err="1"/>
              <a:t>Judul</a:t>
            </a:r>
            <a:endParaRPr lang="en-US" sz="3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000" dirty="0"/>
              <a:t>2. </a:t>
            </a:r>
            <a:r>
              <a:rPr lang="en-US" sz="3000" dirty="0" err="1"/>
              <a:t>Pendahuluan</a:t>
            </a:r>
            <a:r>
              <a:rPr lang="en-US" sz="3000" dirty="0"/>
              <a:t> (Bab 1):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3000" dirty="0"/>
              <a:t>3. </a:t>
            </a:r>
            <a:r>
              <a:rPr lang="en-US" sz="3000" dirty="0" err="1"/>
              <a:t>Tinjauan</a:t>
            </a:r>
            <a:r>
              <a:rPr lang="en-US" sz="3000" dirty="0"/>
              <a:t> </a:t>
            </a:r>
            <a:r>
              <a:rPr lang="en-US" sz="3000" dirty="0" err="1"/>
              <a:t>pustaka</a:t>
            </a:r>
            <a:r>
              <a:rPr lang="en-US" sz="3000" dirty="0"/>
              <a:t> (Bab 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/>
              <a:t>	(+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)</a:t>
            </a:r>
          </a:p>
          <a:p>
            <a:pPr marL="0" indent="0">
              <a:buNone/>
              <a:defRPr/>
            </a:pPr>
            <a:r>
              <a:rPr lang="en-US" dirty="0"/>
              <a:t>4. </a:t>
            </a:r>
            <a:r>
              <a:rPr lang="en-US" dirty="0" err="1"/>
              <a:t>Metode</a:t>
            </a:r>
            <a:r>
              <a:rPr lang="en-US" dirty="0"/>
              <a:t> (Bab 3)</a:t>
            </a:r>
          </a:p>
          <a:p>
            <a:pPr marL="0" indent="0">
              <a:buNone/>
              <a:defRPr/>
            </a:pPr>
            <a:r>
              <a:rPr lang="en-US" dirty="0"/>
              <a:t>5. </a:t>
            </a:r>
            <a:r>
              <a:rPr lang="en-US" dirty="0" err="1"/>
              <a:t>Lampiran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6.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pustaka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1. </a:t>
            </a:r>
            <a:r>
              <a:rPr lang="en-ID" dirty="0" err="1"/>
              <a:t>Pendahuluan</a:t>
            </a:r>
            <a:r>
              <a:rPr lang="en-ID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r>
              <a:rPr lang="en-US" sz="2600" dirty="0"/>
              <a:t> 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4808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260351"/>
            <a:ext cx="8496300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 (3)</a:t>
            </a:r>
            <a:endParaRPr lang="id-ID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1463040" y="1412876"/>
            <a:ext cx="9682479" cy="46910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 err="1"/>
              <a:t>Kriteria</a:t>
            </a:r>
            <a:r>
              <a:rPr lang="en-US" dirty="0"/>
              <a:t> “FINER”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i="1" dirty="0"/>
              <a:t>research question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i="1" dirty="0"/>
              <a:t>F = Feasible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i="1" dirty="0"/>
              <a:t>I = Interesting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i="1" dirty="0"/>
              <a:t>N = Novel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i="1" dirty="0"/>
              <a:t>E = Ethical </a:t>
            </a:r>
            <a:r>
              <a:rPr lang="en-US" dirty="0"/>
              <a:t>(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/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coba</a:t>
            </a:r>
            <a:r>
              <a:rPr lang="en-US" dirty="0"/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i="1" dirty="0"/>
              <a:t>R = Relevant</a:t>
            </a:r>
          </a:p>
          <a:p>
            <a:pPr>
              <a:buNone/>
              <a:defRPr/>
            </a:pPr>
            <a:endParaRPr lang="en-ID" dirty="0"/>
          </a:p>
          <a:p>
            <a:pPr>
              <a:buNone/>
              <a:defRPr/>
            </a:pPr>
            <a:r>
              <a:rPr lang="id-ID" dirty="0" err="1"/>
              <a:t>Tip</a:t>
            </a:r>
            <a:r>
              <a:rPr lang="id-ID" dirty="0"/>
              <a:t>: jangan mulai menulis protokol, sebelum menguji  ide penelitian </a:t>
            </a:r>
            <a:r>
              <a:rPr lang="id-ID" dirty="0" err="1"/>
              <a:t>anda</a:t>
            </a:r>
            <a:r>
              <a:rPr lang="id-ID" dirty="0"/>
              <a:t> dengan kriteria FINER !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i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	</a:t>
            </a:r>
            <a:r>
              <a:rPr lang="en-US" sz="2400" dirty="0"/>
              <a:t>(Cumming </a:t>
            </a:r>
            <a:r>
              <a:rPr lang="en-US" sz="2400" i="1" dirty="0"/>
              <a:t>et.al</a:t>
            </a:r>
            <a:r>
              <a:rPr lang="en-US" sz="2400" dirty="0"/>
              <a:t>.,1988)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260350"/>
            <a:ext cx="8496300" cy="1081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: Feasible  </a:t>
            </a:r>
            <a:endParaRPr lang="id-ID" dirty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>
          <a:xfrm>
            <a:off x="2275840" y="1844675"/>
            <a:ext cx="7776210" cy="43307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d-ID" dirty="0"/>
              <a:t>Tidak </a:t>
            </a:r>
            <a:r>
              <a:rPr lang="id-ID" i="1" dirty="0"/>
              <a:t>feasible</a:t>
            </a:r>
            <a:r>
              <a:rPr lang="id-ID" dirty="0"/>
              <a:t>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dirty="0"/>
              <a:t>Terlalu banyak variabel yang mau diukur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dirty="0"/>
              <a:t>Jumlah subyek yang diperlukan sulit terpenuhi</a:t>
            </a:r>
            <a:r>
              <a:rPr lang="en-US" dirty="0"/>
              <a:t> </a:t>
            </a:r>
            <a:endParaRPr lang="id-ID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dirty="0"/>
              <a:t>Metode pengukuran di luar kemampuan peneliti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dirty="0"/>
              <a:t>Terlalu mahal</a:t>
            </a:r>
            <a:r>
              <a:rPr lang="en-US" dirty="0"/>
              <a:t>, </a:t>
            </a:r>
            <a:r>
              <a:rPr lang="id-ID" dirty="0"/>
              <a:t>makan waktu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dropout</a:t>
            </a:r>
            <a:r>
              <a:rPr lang="id-ID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719599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D8BB0A94-AD62-4168-902C-81D74B8D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Feasible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F9E688E9-C599-4606-A7DC-389A736F4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‑Ensures adequacy of research design </a:t>
            </a:r>
          </a:p>
          <a:p>
            <a:r>
              <a:rPr lang="en-US" dirty="0"/>
              <a:t>‑Guarantees adequate funding </a:t>
            </a:r>
          </a:p>
          <a:p>
            <a:r>
              <a:rPr lang="en-US" dirty="0"/>
              <a:t>‑Recruits target population strategically </a:t>
            </a:r>
          </a:p>
          <a:p>
            <a:r>
              <a:rPr lang="en-US" dirty="0"/>
              <a:t>‑Aims an achievable sample size </a:t>
            </a:r>
          </a:p>
          <a:p>
            <a:r>
              <a:rPr lang="en-US" dirty="0"/>
              <a:t>‑</a:t>
            </a:r>
            <a:r>
              <a:rPr lang="en-US" dirty="0" err="1"/>
              <a:t>Prioritises</a:t>
            </a:r>
            <a:r>
              <a:rPr lang="en-US" dirty="0"/>
              <a:t> measurable outcomes </a:t>
            </a:r>
          </a:p>
          <a:p>
            <a:r>
              <a:rPr lang="en-US" dirty="0"/>
              <a:t>‑</a:t>
            </a:r>
            <a:r>
              <a:rPr lang="en-US" dirty="0" err="1"/>
              <a:t>Optimises</a:t>
            </a:r>
            <a:r>
              <a:rPr lang="en-US" dirty="0"/>
              <a:t> human and technical resources </a:t>
            </a:r>
          </a:p>
          <a:p>
            <a:r>
              <a:rPr lang="en-US" dirty="0"/>
              <a:t>‑Accounts for clinicians commitment </a:t>
            </a:r>
          </a:p>
          <a:p>
            <a:r>
              <a:rPr lang="en-US" dirty="0"/>
              <a:t>‑Procures high adherence to the treatment and low rate of dropouts </a:t>
            </a:r>
          </a:p>
          <a:p>
            <a:r>
              <a:rPr lang="en-US" dirty="0"/>
              <a:t>‑</a:t>
            </a:r>
            <a:r>
              <a:rPr lang="en-US" dirty="0" err="1"/>
              <a:t>Opts</a:t>
            </a:r>
            <a:r>
              <a:rPr lang="en-US" dirty="0"/>
              <a:t> for appropriate and affordable frame time</a:t>
            </a:r>
          </a:p>
        </p:txBody>
      </p:sp>
      <p:sp>
        <p:nvSpPr>
          <p:cNvPr id="4" name="Persegi Panjang 3">
            <a:extLst>
              <a:ext uri="{FF2B5EF4-FFF2-40B4-BE49-F238E27FC236}">
                <a16:creationId xmlns:a16="http://schemas.microsoft.com/office/drawing/2014/main" xmlns="" id="{1FF9A96D-61F0-4A96-A74E-829A90C926E0}"/>
              </a:ext>
            </a:extLst>
          </p:cNvPr>
          <p:cNvSpPr/>
          <p:nvPr/>
        </p:nvSpPr>
        <p:spPr>
          <a:xfrm>
            <a:off x="2123440" y="6046158"/>
            <a:ext cx="6797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1. </a:t>
            </a:r>
            <a:r>
              <a:rPr lang="en-US" sz="1100" dirty="0" err="1"/>
              <a:t>Fandino</a:t>
            </a:r>
            <a:r>
              <a:rPr lang="en-US" sz="1100" dirty="0"/>
              <a:t>, W. Formulating a good research question: Pearls and pitfalls. Indian J. </a:t>
            </a:r>
            <a:r>
              <a:rPr lang="en-US" sz="1100" dirty="0" err="1"/>
              <a:t>Anaesth</a:t>
            </a:r>
            <a:r>
              <a:rPr lang="en-US" sz="1100" dirty="0"/>
              <a:t>. 63, 611–663 (2019).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2908635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847851" y="260351"/>
            <a:ext cx="8569325" cy="936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: Interesting dan Novel</a:t>
            </a:r>
            <a:endParaRPr lang="id-ID" dirty="0"/>
          </a:p>
        </p:txBody>
      </p:sp>
      <p:sp>
        <p:nvSpPr>
          <p:cNvPr id="171011" name="Rectangle 1027"/>
          <p:cNvSpPr>
            <a:spLocks noGrp="1" noChangeArrowheads="1"/>
          </p:cNvSpPr>
          <p:nvPr>
            <p:ph idx="1"/>
          </p:nvPr>
        </p:nvSpPr>
        <p:spPr>
          <a:xfrm>
            <a:off x="2133600" y="2017714"/>
            <a:ext cx="7994650" cy="4435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d-ID" dirty="0"/>
              <a:t>Tidak menarik, novel</a:t>
            </a:r>
            <a:endParaRPr lang="en-ID" dirty="0"/>
          </a:p>
          <a:p>
            <a:pPr lvl="1">
              <a:defRPr/>
            </a:pPr>
            <a:r>
              <a:rPr lang="id-ID" dirty="0"/>
              <a:t>Menarik bagi peneliti tapi tidak bagi orang lain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dirty="0"/>
              <a:t>Tidak menyumbang sesuatu yang berarti untuk kemajuan ilmu, manajemen klinis, atau pengembangan riset yad.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D8BB0A94-AD62-4168-902C-81D74B8D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Interesting and Novel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F9E688E9-C599-4606-A7DC-389A736F4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Interesting</a:t>
            </a:r>
          </a:p>
          <a:p>
            <a:pPr lvl="1"/>
            <a:r>
              <a:rPr lang="en-US" dirty="0"/>
              <a:t>Engages the interest of principal investigators </a:t>
            </a:r>
          </a:p>
          <a:p>
            <a:pPr lvl="1"/>
            <a:r>
              <a:rPr lang="en-US" dirty="0"/>
              <a:t>Attracts the attention of readers </a:t>
            </a:r>
          </a:p>
          <a:p>
            <a:pPr lvl="1"/>
            <a:r>
              <a:rPr lang="en-US" dirty="0"/>
              <a:t>Presents a different perspective of the problem</a:t>
            </a:r>
          </a:p>
          <a:p>
            <a:r>
              <a:rPr lang="en-US" dirty="0"/>
              <a:t>Novel</a:t>
            </a:r>
          </a:p>
          <a:p>
            <a:pPr lvl="1"/>
            <a:r>
              <a:rPr lang="en-US" dirty="0"/>
              <a:t>Provides different findings </a:t>
            </a:r>
          </a:p>
          <a:p>
            <a:pPr lvl="1"/>
            <a:r>
              <a:rPr lang="en-US" dirty="0"/>
              <a:t>Generates new hypotheses </a:t>
            </a:r>
          </a:p>
          <a:p>
            <a:pPr lvl="1"/>
            <a:r>
              <a:rPr lang="en-US" dirty="0"/>
              <a:t>Improves methodological flaws of existing studies </a:t>
            </a:r>
          </a:p>
          <a:p>
            <a:pPr lvl="1"/>
            <a:r>
              <a:rPr lang="en-US" dirty="0"/>
              <a:t>Resolves a gap in the existing literature</a:t>
            </a:r>
          </a:p>
        </p:txBody>
      </p:sp>
      <p:sp>
        <p:nvSpPr>
          <p:cNvPr id="4" name="Persegi Panjang 3">
            <a:extLst>
              <a:ext uri="{FF2B5EF4-FFF2-40B4-BE49-F238E27FC236}">
                <a16:creationId xmlns:a16="http://schemas.microsoft.com/office/drawing/2014/main" xmlns="" id="{1FF9A96D-61F0-4A96-A74E-829A90C926E0}"/>
              </a:ext>
            </a:extLst>
          </p:cNvPr>
          <p:cNvSpPr/>
          <p:nvPr/>
        </p:nvSpPr>
        <p:spPr>
          <a:xfrm>
            <a:off x="2123440" y="6046158"/>
            <a:ext cx="6797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1. </a:t>
            </a:r>
            <a:r>
              <a:rPr lang="en-US" sz="1100" dirty="0" err="1"/>
              <a:t>Fandino</a:t>
            </a:r>
            <a:r>
              <a:rPr lang="en-US" sz="1100" dirty="0"/>
              <a:t>, W. Formulating a good research question: Pearls and pitfalls. Indian J. </a:t>
            </a:r>
            <a:r>
              <a:rPr lang="en-US" sz="1100" dirty="0" err="1"/>
              <a:t>Anaesth</a:t>
            </a:r>
            <a:r>
              <a:rPr lang="en-US" sz="1100" dirty="0"/>
              <a:t>. 63, 611–663 (2019).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2750089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D8BB0A94-AD62-4168-902C-81D74B8D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F9E688E9-C599-4606-A7DC-389A736F4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Complies with local ethical committees </a:t>
            </a:r>
          </a:p>
          <a:p>
            <a:r>
              <a:rPr lang="en-US" dirty="0"/>
              <a:t>Safeguards the main principles of ethical research </a:t>
            </a:r>
          </a:p>
          <a:p>
            <a:pPr lvl="1"/>
            <a:r>
              <a:rPr lang="en-US" dirty="0"/>
              <a:t>Beneficence</a:t>
            </a:r>
          </a:p>
          <a:p>
            <a:pPr lvl="1"/>
            <a:r>
              <a:rPr lang="en-US" dirty="0"/>
              <a:t>Non-Maleficence </a:t>
            </a:r>
          </a:p>
          <a:p>
            <a:pPr lvl="1"/>
            <a:r>
              <a:rPr lang="en-US" dirty="0"/>
              <a:t>Autonomy</a:t>
            </a:r>
          </a:p>
          <a:p>
            <a:pPr lvl="1"/>
            <a:r>
              <a:rPr lang="en-US" dirty="0"/>
              <a:t>Justice</a:t>
            </a:r>
          </a:p>
          <a:p>
            <a:r>
              <a:rPr lang="en-US" dirty="0"/>
              <a:t>Guarantees safety and reversibility of side effects</a:t>
            </a:r>
          </a:p>
        </p:txBody>
      </p:sp>
      <p:sp>
        <p:nvSpPr>
          <p:cNvPr id="4" name="Persegi Panjang 3">
            <a:extLst>
              <a:ext uri="{FF2B5EF4-FFF2-40B4-BE49-F238E27FC236}">
                <a16:creationId xmlns:a16="http://schemas.microsoft.com/office/drawing/2014/main" xmlns="" id="{1FF9A96D-61F0-4A96-A74E-829A90C926E0}"/>
              </a:ext>
            </a:extLst>
          </p:cNvPr>
          <p:cNvSpPr/>
          <p:nvPr/>
        </p:nvSpPr>
        <p:spPr>
          <a:xfrm>
            <a:off x="2123440" y="6046158"/>
            <a:ext cx="6797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1. </a:t>
            </a:r>
            <a:r>
              <a:rPr lang="en-US" sz="1100" dirty="0" err="1"/>
              <a:t>Fandino</a:t>
            </a:r>
            <a:r>
              <a:rPr lang="en-US" sz="1100" dirty="0"/>
              <a:t>, W. Formulating a good research question: Pearls and pitfalls. Indian J. </a:t>
            </a:r>
            <a:r>
              <a:rPr lang="en-US" sz="1100" dirty="0" err="1"/>
              <a:t>Anaesth</a:t>
            </a:r>
            <a:r>
              <a:rPr lang="en-US" sz="1100" dirty="0"/>
              <a:t>. 63, 611–663 (2019).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162828233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6548</TotalTime>
  <Words>715</Words>
  <Application>Microsoft Office PowerPoint</Application>
  <PresentationFormat>Widescreen</PresentationFormat>
  <Paragraphs>123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Franklin Gothic Heavy</vt:lpstr>
      <vt:lpstr>Franklin Gothic Medium</vt:lpstr>
      <vt:lpstr>Franklin Gothic Medium Cond</vt:lpstr>
      <vt:lpstr>Wingdings</vt:lpstr>
      <vt:lpstr>Konten MOOCs MKK revisi logo UI</vt:lpstr>
      <vt:lpstr>PowerPoint Presentation</vt:lpstr>
      <vt:lpstr>Menyusun kerangka protokol penelitian</vt:lpstr>
      <vt:lpstr>Bab 1. Pendahuluan </vt:lpstr>
      <vt:lpstr>Menetapkan tujuan penelitian  (3)</vt:lpstr>
      <vt:lpstr>Tujuan Penelitian: Feasible  </vt:lpstr>
      <vt:lpstr>Feasible</vt:lpstr>
      <vt:lpstr>Menetapkan tujuan penelitian: Interesting dan Novel</vt:lpstr>
      <vt:lpstr>Interesting and Novel</vt:lpstr>
      <vt:lpstr>Ethical</vt:lpstr>
      <vt:lpstr>Relevant</vt:lpstr>
      <vt:lpstr>Menetapkan tujuan penelitian:  tujuan umum dan tujuan khusus</vt:lpstr>
      <vt:lpstr>Menetapkan tujuan penelitian (7)</vt:lpstr>
      <vt:lpstr>MANFAAT PENELITIAN </vt:lpstr>
      <vt:lpstr>Manfaat Penelitian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Blanc et Noir</dc:creator>
  <cp:lastModifiedBy>Blanc et Noir</cp:lastModifiedBy>
  <cp:revision>83</cp:revision>
  <dcterms:created xsi:type="dcterms:W3CDTF">2019-09-16T03:53:43Z</dcterms:created>
  <dcterms:modified xsi:type="dcterms:W3CDTF">2020-11-06T11:43:50Z</dcterms:modified>
</cp:coreProperties>
</file>