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9" r:id="rId1"/>
  </p:sldMasterIdLst>
  <p:notesMasterIdLst>
    <p:notesMasterId r:id="rId61"/>
  </p:notesMasterIdLst>
  <p:sldIdLst>
    <p:sldId id="256" r:id="rId2"/>
    <p:sldId id="376" r:id="rId3"/>
    <p:sldId id="355" r:id="rId4"/>
    <p:sldId id="350" r:id="rId5"/>
    <p:sldId id="377" r:id="rId6"/>
    <p:sldId id="352" r:id="rId7"/>
    <p:sldId id="354" r:id="rId8"/>
    <p:sldId id="371" r:id="rId9"/>
    <p:sldId id="261" r:id="rId10"/>
    <p:sldId id="263" r:id="rId11"/>
    <p:sldId id="378" r:id="rId12"/>
    <p:sldId id="356" r:id="rId13"/>
    <p:sldId id="380" r:id="rId14"/>
    <p:sldId id="381" r:id="rId15"/>
    <p:sldId id="353" r:id="rId16"/>
    <p:sldId id="257" r:id="rId17"/>
    <p:sldId id="259" r:id="rId18"/>
    <p:sldId id="258" r:id="rId19"/>
    <p:sldId id="260" r:id="rId20"/>
    <p:sldId id="265" r:id="rId21"/>
    <p:sldId id="266" r:id="rId22"/>
    <p:sldId id="267" r:id="rId23"/>
    <p:sldId id="268" r:id="rId24"/>
    <p:sldId id="328" r:id="rId25"/>
    <p:sldId id="26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2" r:id="rId38"/>
    <p:sldId id="344" r:id="rId39"/>
    <p:sldId id="346" r:id="rId40"/>
    <p:sldId id="347" r:id="rId41"/>
    <p:sldId id="348" r:id="rId42"/>
    <p:sldId id="309" r:id="rId43"/>
    <p:sldId id="357" r:id="rId44"/>
    <p:sldId id="361" r:id="rId45"/>
    <p:sldId id="358" r:id="rId46"/>
    <p:sldId id="359" r:id="rId47"/>
    <p:sldId id="360" r:id="rId48"/>
    <p:sldId id="362" r:id="rId49"/>
    <p:sldId id="363" r:id="rId50"/>
    <p:sldId id="372" r:id="rId51"/>
    <p:sldId id="370" r:id="rId52"/>
    <p:sldId id="366" r:id="rId53"/>
    <p:sldId id="345" r:id="rId54"/>
    <p:sldId id="367" r:id="rId55"/>
    <p:sldId id="368" r:id="rId56"/>
    <p:sldId id="369" r:id="rId57"/>
    <p:sldId id="349" r:id="rId58"/>
    <p:sldId id="365" r:id="rId59"/>
    <p:sldId id="364" r:id="rId60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291" autoAdjust="0"/>
  </p:normalViewPr>
  <p:slideViewPr>
    <p:cSldViewPr snapToGrid="0">
      <p:cViewPr varScale="1">
        <p:scale>
          <a:sx n="83" d="100"/>
          <a:sy n="83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05477-C95F-4C3B-82BE-3474861EF8C0}" type="datetimeFigureOut">
              <a:rPr lang="en-ID" smtClean="0"/>
              <a:t>16/10/2020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7FAB5-3A67-4CC6-81BD-04F01D29DB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034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6FBE4844-DA9D-47E0-ABFE-CDFB782CA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51251C-FCD6-47EF-A40B-430D64A9D028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E451787-805D-45CC-9CF9-86A6508C4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0"/>
            <a:ext cx="2973387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C34F2A16-21B9-4D86-A710-5DA394CFB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8846554"/>
            <a:ext cx="2973387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36</a:t>
            </a:r>
          </a:p>
        </p:txBody>
      </p:sp>
      <p:sp>
        <p:nvSpPr>
          <p:cNvPr id="66565" name="Rectangle 4">
            <a:extLst>
              <a:ext uri="{FF2B5EF4-FFF2-40B4-BE49-F238E27FC236}">
                <a16:creationId xmlns:a16="http://schemas.microsoft.com/office/drawing/2014/main" id="{B0C6E3A8-8795-41F8-9973-9AB0CB606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846554"/>
            <a:ext cx="2970213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66566" name="Rectangle 5">
            <a:extLst>
              <a:ext uri="{FF2B5EF4-FFF2-40B4-BE49-F238E27FC236}">
                <a16:creationId xmlns:a16="http://schemas.microsoft.com/office/drawing/2014/main" id="{DEDDEAB7-4207-4CA2-87D4-05D885C04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970213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66567" name="Rectangle 6">
            <a:extLst>
              <a:ext uri="{FF2B5EF4-FFF2-40B4-BE49-F238E27FC236}">
                <a16:creationId xmlns:a16="http://schemas.microsoft.com/office/drawing/2014/main" id="{3E3E545E-4466-4096-AC0F-0CBA9DE68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704850"/>
            <a:ext cx="6184900" cy="3479800"/>
          </a:xfrm>
          <a:ln w="12700" cap="flat">
            <a:solidFill>
              <a:schemeClr val="tx1"/>
            </a:solidFill>
          </a:ln>
        </p:spPr>
      </p:sp>
      <p:sp>
        <p:nvSpPr>
          <p:cNvPr id="66568" name="Rectangle 7">
            <a:extLst>
              <a:ext uri="{FF2B5EF4-FFF2-40B4-BE49-F238E27FC236}">
                <a16:creationId xmlns:a16="http://schemas.microsoft.com/office/drawing/2014/main" id="{CE34D923-E1D4-4440-89B3-30D4934E0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24085"/>
            <a:ext cx="5029200" cy="419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930275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C7E826A1-5B17-4D60-A54D-D89A6DA698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0A5C6F-E24E-43BF-9E72-38B671AE3E4A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B26FD9ED-AF50-4F65-86A7-658B8348F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0"/>
            <a:ext cx="2973387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08ABCF03-36B2-4C26-8E4F-99381297F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8846554"/>
            <a:ext cx="2973387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47</a:t>
            </a:r>
          </a:p>
        </p:txBody>
      </p:sp>
      <p:sp>
        <p:nvSpPr>
          <p:cNvPr id="76805" name="Rectangle 4">
            <a:extLst>
              <a:ext uri="{FF2B5EF4-FFF2-40B4-BE49-F238E27FC236}">
                <a16:creationId xmlns:a16="http://schemas.microsoft.com/office/drawing/2014/main" id="{1CC1485B-0EDF-4B2C-A454-95E2D34F8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846554"/>
            <a:ext cx="2970213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6806" name="Rectangle 5">
            <a:extLst>
              <a:ext uri="{FF2B5EF4-FFF2-40B4-BE49-F238E27FC236}">
                <a16:creationId xmlns:a16="http://schemas.microsoft.com/office/drawing/2014/main" id="{C6977F39-2211-4952-B51F-BD7A5D9C2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970213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6807" name="Rectangle 6">
            <a:extLst>
              <a:ext uri="{FF2B5EF4-FFF2-40B4-BE49-F238E27FC236}">
                <a16:creationId xmlns:a16="http://schemas.microsoft.com/office/drawing/2014/main" id="{7B3F7B8E-22CD-49A0-92D4-84B9FEBA03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704850"/>
            <a:ext cx="6184900" cy="3479800"/>
          </a:xfrm>
          <a:ln w="12700" cap="flat">
            <a:solidFill>
              <a:schemeClr val="tx1"/>
            </a:solidFill>
          </a:ln>
        </p:spPr>
      </p:sp>
      <p:sp>
        <p:nvSpPr>
          <p:cNvPr id="76808" name="Rectangle 7">
            <a:extLst>
              <a:ext uri="{FF2B5EF4-FFF2-40B4-BE49-F238E27FC236}">
                <a16:creationId xmlns:a16="http://schemas.microsoft.com/office/drawing/2014/main" id="{6A1768B3-F551-4A68-BFE6-EB8D1111B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24085"/>
            <a:ext cx="5029200" cy="419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930275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3766E55-8828-4DBB-94E7-12D859FFB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CE3073-7D7D-435C-97E1-AA668A51A3E7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C5BEDF4F-4E20-4F27-8558-B342E8D80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0"/>
            <a:ext cx="2973387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62CEBA91-5C4D-453B-8845-675F6F47A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8846554"/>
            <a:ext cx="2973387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78853" name="Rectangle 4">
            <a:extLst>
              <a:ext uri="{FF2B5EF4-FFF2-40B4-BE49-F238E27FC236}">
                <a16:creationId xmlns:a16="http://schemas.microsoft.com/office/drawing/2014/main" id="{5B582667-C76F-4AFD-9CDD-B0931A180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846554"/>
            <a:ext cx="2970213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8854" name="Rectangle 5">
            <a:extLst>
              <a:ext uri="{FF2B5EF4-FFF2-40B4-BE49-F238E27FC236}">
                <a16:creationId xmlns:a16="http://schemas.microsoft.com/office/drawing/2014/main" id="{54D1BB49-7BE6-4C86-AD8C-60CE2DB9F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970213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8855" name="Rectangle 6">
            <a:extLst>
              <a:ext uri="{FF2B5EF4-FFF2-40B4-BE49-F238E27FC236}">
                <a16:creationId xmlns:a16="http://schemas.microsoft.com/office/drawing/2014/main" id="{2D9BFDE9-0EE1-45FA-9048-D7F997497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704850"/>
            <a:ext cx="6184900" cy="3479800"/>
          </a:xfrm>
          <a:ln w="12700" cap="flat">
            <a:solidFill>
              <a:schemeClr val="tx1"/>
            </a:solidFill>
          </a:ln>
        </p:spPr>
      </p:sp>
      <p:sp>
        <p:nvSpPr>
          <p:cNvPr id="78856" name="Rectangle 7">
            <a:extLst>
              <a:ext uri="{FF2B5EF4-FFF2-40B4-BE49-F238E27FC236}">
                <a16:creationId xmlns:a16="http://schemas.microsoft.com/office/drawing/2014/main" id="{0B251C31-3295-4B95-8C6B-A1368FBF6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24085"/>
            <a:ext cx="5029200" cy="419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930275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C2D9B873-65A2-4562-9C0F-47CB7EC414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21AAAE-7924-4801-8545-4AB097F82E44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93A88A06-DAC0-438B-9C6B-C870165EE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0"/>
            <a:ext cx="2973387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1C8181A7-627D-4A7F-8911-BDC7E5FE8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8846554"/>
            <a:ext cx="2973387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49</a:t>
            </a:r>
          </a:p>
        </p:txBody>
      </p:sp>
      <p:sp>
        <p:nvSpPr>
          <p:cNvPr id="80901" name="Rectangle 4">
            <a:extLst>
              <a:ext uri="{FF2B5EF4-FFF2-40B4-BE49-F238E27FC236}">
                <a16:creationId xmlns:a16="http://schemas.microsoft.com/office/drawing/2014/main" id="{B1D56249-5C6C-47BD-BAC2-11AC595AC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846554"/>
            <a:ext cx="2970213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80902" name="Rectangle 5">
            <a:extLst>
              <a:ext uri="{FF2B5EF4-FFF2-40B4-BE49-F238E27FC236}">
                <a16:creationId xmlns:a16="http://schemas.microsoft.com/office/drawing/2014/main" id="{E7C64727-5BE8-417B-9226-69EEE773F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970213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80903" name="Rectangle 6">
            <a:extLst>
              <a:ext uri="{FF2B5EF4-FFF2-40B4-BE49-F238E27FC236}">
                <a16:creationId xmlns:a16="http://schemas.microsoft.com/office/drawing/2014/main" id="{6CCE464B-D90A-4BA9-8297-6DDFBDDBB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704850"/>
            <a:ext cx="6184900" cy="3479800"/>
          </a:xfrm>
          <a:ln w="12700" cap="flat">
            <a:solidFill>
              <a:schemeClr val="tx1"/>
            </a:solidFill>
          </a:ln>
        </p:spPr>
      </p:sp>
      <p:sp>
        <p:nvSpPr>
          <p:cNvPr id="80904" name="Rectangle 7">
            <a:extLst>
              <a:ext uri="{FF2B5EF4-FFF2-40B4-BE49-F238E27FC236}">
                <a16:creationId xmlns:a16="http://schemas.microsoft.com/office/drawing/2014/main" id="{6009653E-9785-4E80-848F-ECAB943B0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24085"/>
            <a:ext cx="5029200" cy="419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930275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B73A184D-34FC-4992-BC4F-C8B28E80C0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85EE0C-DB51-4CFE-9A6D-3E4C0EA6F0CB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7FF06D19-BD56-4C89-AF3A-DA0210648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0"/>
            <a:ext cx="2973387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2D6A710-1BC8-4232-ADEA-BB839C3D5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8846554"/>
            <a:ext cx="2973387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82949" name="Rectangle 4">
            <a:extLst>
              <a:ext uri="{FF2B5EF4-FFF2-40B4-BE49-F238E27FC236}">
                <a16:creationId xmlns:a16="http://schemas.microsoft.com/office/drawing/2014/main" id="{15DAC63E-C2A3-4D3B-987A-464FAF52D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846554"/>
            <a:ext cx="2970213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82950" name="Rectangle 5">
            <a:extLst>
              <a:ext uri="{FF2B5EF4-FFF2-40B4-BE49-F238E27FC236}">
                <a16:creationId xmlns:a16="http://schemas.microsoft.com/office/drawing/2014/main" id="{2D54237D-E3BC-42F7-A3F5-D189C38A4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970213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82951" name="Rectangle 6">
            <a:extLst>
              <a:ext uri="{FF2B5EF4-FFF2-40B4-BE49-F238E27FC236}">
                <a16:creationId xmlns:a16="http://schemas.microsoft.com/office/drawing/2014/main" id="{7A67BFC9-0ED0-4645-A2BA-9993FE96D9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704850"/>
            <a:ext cx="6184900" cy="3479800"/>
          </a:xfrm>
          <a:ln w="12700" cap="flat">
            <a:solidFill>
              <a:schemeClr val="tx1"/>
            </a:solidFill>
          </a:ln>
        </p:spPr>
      </p:sp>
      <p:sp>
        <p:nvSpPr>
          <p:cNvPr id="82952" name="Rectangle 7">
            <a:extLst>
              <a:ext uri="{FF2B5EF4-FFF2-40B4-BE49-F238E27FC236}">
                <a16:creationId xmlns:a16="http://schemas.microsoft.com/office/drawing/2014/main" id="{4B4A64F6-6F4E-4144-8CF8-E3CF2F2FE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24085"/>
            <a:ext cx="5029200" cy="419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930275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0DBBD718-50BE-4F36-80B5-737E0791C1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D99189-34C6-43FF-8B0E-EFE794AC9179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49ADACDA-02C0-4554-A8C6-0ED3F8E3C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0"/>
            <a:ext cx="2973387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36AC05BB-F0DD-4CE5-BF17-3ED7DE0CF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8846554"/>
            <a:ext cx="2973387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83973" name="Rectangle 4">
            <a:extLst>
              <a:ext uri="{FF2B5EF4-FFF2-40B4-BE49-F238E27FC236}">
                <a16:creationId xmlns:a16="http://schemas.microsoft.com/office/drawing/2014/main" id="{FBF61A65-4C43-4D26-833C-84A8744C3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846554"/>
            <a:ext cx="2970213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83974" name="Rectangle 5">
            <a:extLst>
              <a:ext uri="{FF2B5EF4-FFF2-40B4-BE49-F238E27FC236}">
                <a16:creationId xmlns:a16="http://schemas.microsoft.com/office/drawing/2014/main" id="{B86CFA71-8D98-435F-A665-CAC98AD9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970213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83975" name="Rectangle 6">
            <a:extLst>
              <a:ext uri="{FF2B5EF4-FFF2-40B4-BE49-F238E27FC236}">
                <a16:creationId xmlns:a16="http://schemas.microsoft.com/office/drawing/2014/main" id="{4257E9E9-B328-4B47-AA36-493EBCB8AF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704850"/>
            <a:ext cx="6184900" cy="3479800"/>
          </a:xfrm>
          <a:ln w="12700" cap="flat">
            <a:solidFill>
              <a:schemeClr val="tx1"/>
            </a:solidFill>
          </a:ln>
        </p:spPr>
      </p:sp>
      <p:sp>
        <p:nvSpPr>
          <p:cNvPr id="83976" name="Rectangle 7">
            <a:extLst>
              <a:ext uri="{FF2B5EF4-FFF2-40B4-BE49-F238E27FC236}">
                <a16:creationId xmlns:a16="http://schemas.microsoft.com/office/drawing/2014/main" id="{12BB3D17-914F-417C-9122-15D6F342A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24085"/>
            <a:ext cx="5029200" cy="419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930275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B45F7D04-4FAE-4B57-8599-F3F3E96B3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880580-3BF6-4FC1-A66F-E9D2154053E9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8F535706-1463-4534-8EBE-386CFC175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6" y="0"/>
            <a:ext cx="4029075" cy="35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B71039B-91AD-4820-94BD-5D7D2EC66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6" y="6783275"/>
            <a:ext cx="4029075" cy="35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12" tIns="0" rIns="19412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82949" name="Rectangle 4">
            <a:extLst>
              <a:ext uri="{FF2B5EF4-FFF2-40B4-BE49-F238E27FC236}">
                <a16:creationId xmlns:a16="http://schemas.microsoft.com/office/drawing/2014/main" id="{4202340C-B386-4595-A2AA-730CD9C03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783275"/>
            <a:ext cx="4029075" cy="35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82950" name="Rectangle 5">
            <a:extLst>
              <a:ext uri="{FF2B5EF4-FFF2-40B4-BE49-F238E27FC236}">
                <a16:creationId xmlns:a16="http://schemas.microsoft.com/office/drawing/2014/main" id="{63BDCB06-4BB1-4441-942D-F5E4ACE09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4029075" cy="35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82951" name="Rectangle 6">
            <a:extLst>
              <a:ext uri="{FF2B5EF4-FFF2-40B4-BE49-F238E27FC236}">
                <a16:creationId xmlns:a16="http://schemas.microsoft.com/office/drawing/2014/main" id="{70743906-4628-4377-AF7D-43302E829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539750"/>
            <a:ext cx="4743450" cy="2668588"/>
          </a:xfrm>
          <a:ln w="12700" cap="flat">
            <a:solidFill>
              <a:schemeClr val="tx1"/>
            </a:solidFill>
          </a:ln>
        </p:spPr>
      </p:sp>
      <p:sp>
        <p:nvSpPr>
          <p:cNvPr id="82952" name="Rectangle 7">
            <a:extLst>
              <a:ext uri="{FF2B5EF4-FFF2-40B4-BE49-F238E27FC236}">
                <a16:creationId xmlns:a16="http://schemas.microsoft.com/office/drawing/2014/main" id="{72227ED6-BA95-4AD7-989B-9F3B9E22A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9839" y="3392446"/>
            <a:ext cx="6816725" cy="32129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7" tIns="45295" rIns="92207" bIns="45295"/>
          <a:lstStyle/>
          <a:p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CB750F07-E443-4E87-9883-062742AEDD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2935F7-BAF8-41AE-996B-9EA2B70C4299}" type="slidenum">
              <a:rPr lang="en-US" altLang="en-US" sz="1000">
                <a:latin typeface="Times New Roman" panose="02020603050405020304" pitchFamily="18" charset="0"/>
              </a:rPr>
              <a:pPr/>
              <a:t>52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E8A90AC-D76A-498E-B0A9-BD368FBB0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711200"/>
            <a:ext cx="6235700" cy="3508375"/>
          </a:xfrm>
          <a:ln cap="flat"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450C7112-58CC-4839-863D-188FBC9CA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2A23FB00-01E2-4F1A-922B-3CC9FA99F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64AABE-1095-4E7D-9157-D5B905FD58FC}" type="slidenum">
              <a:rPr lang="en-US" altLang="en-US" sz="1000">
                <a:latin typeface="Times New Roman" panose="02020603050405020304" pitchFamily="18" charset="0"/>
              </a:rPr>
              <a:pPr/>
              <a:t>53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61855E72-3ECC-4C80-BDE6-E79674D71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711200"/>
            <a:ext cx="6235700" cy="3508375"/>
          </a:xfrm>
          <a:ln cap="flat"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F390889A-CEC1-4EA3-94B2-045382758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BDD0E16D-D34C-4C2A-8BF8-ABB46AE66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3AB5BB-8123-490C-8DD4-437C809005E7}" type="slidenum">
              <a:rPr lang="en-US" altLang="en-US" sz="1000">
                <a:latin typeface="Times New Roman" panose="02020603050405020304" pitchFamily="18" charset="0"/>
              </a:rPr>
              <a:pPr/>
              <a:t>56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82EC8675-EF5C-4D91-B0E1-E5614A2BF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711200"/>
            <a:ext cx="6235700" cy="3508375"/>
          </a:xfrm>
          <a:ln cap="flat"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4A93630-39A0-4C27-BBD1-57557C83F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F8CF33DA-A34E-4526-ACE1-323419A65B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332A07-4A23-4779-A3A8-F5048D51A011}" type="slidenum">
              <a:rPr lang="en-US" altLang="en-US" sz="1000">
                <a:latin typeface="Times New Roman" panose="02020603050405020304" pitchFamily="18" charset="0"/>
              </a:rPr>
              <a:pPr/>
              <a:t>57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FEC0E209-E998-4D0A-9C1C-8A18F5833A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711200"/>
            <a:ext cx="6235700" cy="3508375"/>
          </a:xfrm>
          <a:ln cap="flat"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543595A3-E299-44C8-9C11-6AC378A3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226C10F0-09D4-4AA5-9B23-5995FA495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CDA8B8-6095-45FB-B2F0-51E2E07BF89C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94937F12-0897-4217-B1B9-CFCD5CAFD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0"/>
            <a:ext cx="2973387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4B390E97-8778-4AAC-AB53-DA661C43C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8846554"/>
            <a:ext cx="2973387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38</a:t>
            </a:r>
          </a:p>
        </p:txBody>
      </p:sp>
      <p:sp>
        <p:nvSpPr>
          <p:cNvPr id="68613" name="Rectangle 4">
            <a:extLst>
              <a:ext uri="{FF2B5EF4-FFF2-40B4-BE49-F238E27FC236}">
                <a16:creationId xmlns:a16="http://schemas.microsoft.com/office/drawing/2014/main" id="{7614970B-A81A-42D0-B0F0-6DC6D1CC5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846554"/>
            <a:ext cx="2970213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68614" name="Rectangle 5">
            <a:extLst>
              <a:ext uri="{FF2B5EF4-FFF2-40B4-BE49-F238E27FC236}">
                <a16:creationId xmlns:a16="http://schemas.microsoft.com/office/drawing/2014/main" id="{3E8CEA38-E82F-42A0-9B2D-815D5722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970213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68615" name="Rectangle 6">
            <a:extLst>
              <a:ext uri="{FF2B5EF4-FFF2-40B4-BE49-F238E27FC236}">
                <a16:creationId xmlns:a16="http://schemas.microsoft.com/office/drawing/2014/main" id="{8FCBA9EC-E246-4ACE-AF87-D148EB073A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704850"/>
            <a:ext cx="6184900" cy="3479800"/>
          </a:xfrm>
          <a:ln w="12700" cap="flat">
            <a:solidFill>
              <a:schemeClr val="tx1"/>
            </a:solidFill>
          </a:ln>
        </p:spPr>
      </p:sp>
      <p:sp>
        <p:nvSpPr>
          <p:cNvPr id="68616" name="Rectangle 7">
            <a:extLst>
              <a:ext uri="{FF2B5EF4-FFF2-40B4-BE49-F238E27FC236}">
                <a16:creationId xmlns:a16="http://schemas.microsoft.com/office/drawing/2014/main" id="{7544DF9E-FF1F-434E-9714-8B060AC4F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24085"/>
            <a:ext cx="5029200" cy="419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930275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0A3FD57-A225-4BB5-B145-0AAD4670DD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AB18084-3B64-49B7-B55B-82A8F6B13B2F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C7E79E07-95C8-4089-B5C4-CA32C94C4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0"/>
            <a:ext cx="2973387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D79A1A77-0BCC-42AE-A1CF-07A4F31CA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8846554"/>
            <a:ext cx="2973387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69637" name="Rectangle 4">
            <a:extLst>
              <a:ext uri="{FF2B5EF4-FFF2-40B4-BE49-F238E27FC236}">
                <a16:creationId xmlns:a16="http://schemas.microsoft.com/office/drawing/2014/main" id="{2AEEBFE6-A87A-4835-9BAE-6EE5F12F5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846554"/>
            <a:ext cx="2970213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CC0A05E1-B8BC-46BD-87C5-51998C2BA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970213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69639" name="Rectangle 6">
            <a:extLst>
              <a:ext uri="{FF2B5EF4-FFF2-40B4-BE49-F238E27FC236}">
                <a16:creationId xmlns:a16="http://schemas.microsoft.com/office/drawing/2014/main" id="{A7E1AAB0-41C8-47EB-B743-40DE613881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704850"/>
            <a:ext cx="6184900" cy="3479800"/>
          </a:xfrm>
          <a:ln w="12700" cap="flat">
            <a:solidFill>
              <a:schemeClr val="tx1"/>
            </a:solidFill>
          </a:ln>
        </p:spPr>
      </p:sp>
      <p:sp>
        <p:nvSpPr>
          <p:cNvPr id="69640" name="Rectangle 7">
            <a:extLst>
              <a:ext uri="{FF2B5EF4-FFF2-40B4-BE49-F238E27FC236}">
                <a16:creationId xmlns:a16="http://schemas.microsoft.com/office/drawing/2014/main" id="{7EE57FFB-F07C-4053-985C-082B31C3C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24085"/>
            <a:ext cx="5029200" cy="419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930275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3ECEDA58-3233-4F13-BD2F-DED746118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596502-F576-42C1-A698-8BD89BC6EAB3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C656BA4B-469E-450B-9F5C-F79225123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0"/>
            <a:ext cx="2973387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65057F6-CED1-477F-8CA8-A5CE79C4E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8846554"/>
            <a:ext cx="2973387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41</a:t>
            </a:r>
          </a:p>
        </p:txBody>
      </p:sp>
      <p:sp>
        <p:nvSpPr>
          <p:cNvPr id="70661" name="Rectangle 4">
            <a:extLst>
              <a:ext uri="{FF2B5EF4-FFF2-40B4-BE49-F238E27FC236}">
                <a16:creationId xmlns:a16="http://schemas.microsoft.com/office/drawing/2014/main" id="{77BEDC13-FF41-4E2D-9830-1260F264A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846554"/>
            <a:ext cx="2970213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0662" name="Rectangle 5">
            <a:extLst>
              <a:ext uri="{FF2B5EF4-FFF2-40B4-BE49-F238E27FC236}">
                <a16:creationId xmlns:a16="http://schemas.microsoft.com/office/drawing/2014/main" id="{A93BD617-AB54-4BEA-B570-05D57A053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970213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0663" name="Rectangle 6">
            <a:extLst>
              <a:ext uri="{FF2B5EF4-FFF2-40B4-BE49-F238E27FC236}">
                <a16:creationId xmlns:a16="http://schemas.microsoft.com/office/drawing/2014/main" id="{CC4A1312-C197-4B0E-A1F9-331516714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704850"/>
            <a:ext cx="6184900" cy="3479800"/>
          </a:xfrm>
          <a:ln w="12700" cap="flat">
            <a:solidFill>
              <a:schemeClr val="tx1"/>
            </a:solidFill>
          </a:ln>
        </p:spPr>
      </p:sp>
      <p:sp>
        <p:nvSpPr>
          <p:cNvPr id="70664" name="Rectangle 7">
            <a:extLst>
              <a:ext uri="{FF2B5EF4-FFF2-40B4-BE49-F238E27FC236}">
                <a16:creationId xmlns:a16="http://schemas.microsoft.com/office/drawing/2014/main" id="{F66966ED-39F4-4536-8A55-5F04DC447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24085"/>
            <a:ext cx="5029200" cy="419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930275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49AD936E-0B4B-4902-8C00-C3389B5B4D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9C8D489-0C72-46F0-BD81-01EC7D59AC8E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E927DEAE-9E53-4411-93A5-17CBA8C1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0"/>
            <a:ext cx="2973387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B7259F34-F7F1-4754-9F8E-2C399677A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8846554"/>
            <a:ext cx="2973387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71685" name="Rectangle 4">
            <a:extLst>
              <a:ext uri="{FF2B5EF4-FFF2-40B4-BE49-F238E27FC236}">
                <a16:creationId xmlns:a16="http://schemas.microsoft.com/office/drawing/2014/main" id="{71E5BCC1-FFA6-40EA-9597-0541F0FC5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846554"/>
            <a:ext cx="2970213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1686" name="Rectangle 5">
            <a:extLst>
              <a:ext uri="{FF2B5EF4-FFF2-40B4-BE49-F238E27FC236}">
                <a16:creationId xmlns:a16="http://schemas.microsoft.com/office/drawing/2014/main" id="{C3E34EEE-9137-46F4-8653-AB9CDFFC7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970213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1687" name="Rectangle 6">
            <a:extLst>
              <a:ext uri="{FF2B5EF4-FFF2-40B4-BE49-F238E27FC236}">
                <a16:creationId xmlns:a16="http://schemas.microsoft.com/office/drawing/2014/main" id="{B3949056-1186-4860-A96F-7B386017D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704850"/>
            <a:ext cx="6184900" cy="3479800"/>
          </a:xfrm>
          <a:ln w="12700" cap="flat">
            <a:solidFill>
              <a:schemeClr val="tx1"/>
            </a:solidFill>
          </a:ln>
        </p:spPr>
      </p:sp>
      <p:sp>
        <p:nvSpPr>
          <p:cNvPr id="71688" name="Rectangle 7">
            <a:extLst>
              <a:ext uri="{FF2B5EF4-FFF2-40B4-BE49-F238E27FC236}">
                <a16:creationId xmlns:a16="http://schemas.microsoft.com/office/drawing/2014/main" id="{E2E25B6E-FE27-4FC8-809B-ADA17E228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24085"/>
            <a:ext cx="5029200" cy="419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930275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79F07486-8AEB-4A36-9ECD-E2FC24D75F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1A6198-2D38-4616-BED8-472214B2AD2D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8020A73C-DAB4-48D6-9C62-0C58AAD57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0"/>
            <a:ext cx="2973387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A67027DD-9CF0-4667-B85B-BDB772645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8846554"/>
            <a:ext cx="2973387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43</a:t>
            </a:r>
          </a:p>
        </p:txBody>
      </p:sp>
      <p:sp>
        <p:nvSpPr>
          <p:cNvPr id="72709" name="Rectangle 4">
            <a:extLst>
              <a:ext uri="{FF2B5EF4-FFF2-40B4-BE49-F238E27FC236}">
                <a16:creationId xmlns:a16="http://schemas.microsoft.com/office/drawing/2014/main" id="{680CEEBE-079F-4977-A60B-63E29D8A3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846554"/>
            <a:ext cx="2970213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2710" name="Rectangle 5">
            <a:extLst>
              <a:ext uri="{FF2B5EF4-FFF2-40B4-BE49-F238E27FC236}">
                <a16:creationId xmlns:a16="http://schemas.microsoft.com/office/drawing/2014/main" id="{EF3C25FA-A0F8-4C85-BA55-22B3E86F1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970213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2711" name="Rectangle 6">
            <a:extLst>
              <a:ext uri="{FF2B5EF4-FFF2-40B4-BE49-F238E27FC236}">
                <a16:creationId xmlns:a16="http://schemas.microsoft.com/office/drawing/2014/main" id="{7B8E742C-29C2-4323-A1A5-608B4D8305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704850"/>
            <a:ext cx="6184900" cy="3479800"/>
          </a:xfrm>
          <a:ln w="12700" cap="flat">
            <a:solidFill>
              <a:schemeClr val="tx1"/>
            </a:solidFill>
          </a:ln>
        </p:spPr>
      </p:sp>
      <p:sp>
        <p:nvSpPr>
          <p:cNvPr id="72712" name="Rectangle 7">
            <a:extLst>
              <a:ext uri="{FF2B5EF4-FFF2-40B4-BE49-F238E27FC236}">
                <a16:creationId xmlns:a16="http://schemas.microsoft.com/office/drawing/2014/main" id="{92DCE948-FA5B-4EE0-A214-B14F159E2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24085"/>
            <a:ext cx="5029200" cy="419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930275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9CCE2064-0572-4F1C-BB2D-1FA2F503FE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04D5C7-CBD1-4997-B487-277661E349F5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ED940BD9-5A70-4A8A-A819-FED9A5D6A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0"/>
            <a:ext cx="2973387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273D3B4B-8500-44D6-8F4C-2D9D5B27F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8846554"/>
            <a:ext cx="2973387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46</a:t>
            </a:r>
          </a:p>
        </p:txBody>
      </p:sp>
      <p:sp>
        <p:nvSpPr>
          <p:cNvPr id="73733" name="Rectangle 4">
            <a:extLst>
              <a:ext uri="{FF2B5EF4-FFF2-40B4-BE49-F238E27FC236}">
                <a16:creationId xmlns:a16="http://schemas.microsoft.com/office/drawing/2014/main" id="{ED9A507A-2A04-4754-982E-8CC629D79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846554"/>
            <a:ext cx="2970213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3734" name="Rectangle 5">
            <a:extLst>
              <a:ext uri="{FF2B5EF4-FFF2-40B4-BE49-F238E27FC236}">
                <a16:creationId xmlns:a16="http://schemas.microsoft.com/office/drawing/2014/main" id="{858E08D1-70B4-495B-A88F-679826BE0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970213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3735" name="Rectangle 6">
            <a:extLst>
              <a:ext uri="{FF2B5EF4-FFF2-40B4-BE49-F238E27FC236}">
                <a16:creationId xmlns:a16="http://schemas.microsoft.com/office/drawing/2014/main" id="{B76ED5CC-95CB-486B-A395-9113BDD13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704850"/>
            <a:ext cx="6184900" cy="3479800"/>
          </a:xfrm>
          <a:ln w="12700" cap="flat">
            <a:solidFill>
              <a:schemeClr val="tx1"/>
            </a:solidFill>
          </a:ln>
        </p:spPr>
      </p:sp>
      <p:sp>
        <p:nvSpPr>
          <p:cNvPr id="73736" name="Rectangle 7">
            <a:extLst>
              <a:ext uri="{FF2B5EF4-FFF2-40B4-BE49-F238E27FC236}">
                <a16:creationId xmlns:a16="http://schemas.microsoft.com/office/drawing/2014/main" id="{0FEB9E49-893F-4605-90EA-66125123C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24085"/>
            <a:ext cx="5029200" cy="419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930275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69143F64-BA09-4AE6-9B0E-0D56EF2041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2AA017-F5D8-4551-B78F-D1BAEA835DDD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E50DD367-B748-459E-A8FF-2A61FA7D5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0"/>
            <a:ext cx="2973387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1EB7C97-0C9E-46AA-9C35-68B87698E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8846554"/>
            <a:ext cx="2973387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44</a:t>
            </a:r>
          </a:p>
        </p:txBody>
      </p:sp>
      <p:sp>
        <p:nvSpPr>
          <p:cNvPr id="74757" name="Rectangle 4">
            <a:extLst>
              <a:ext uri="{FF2B5EF4-FFF2-40B4-BE49-F238E27FC236}">
                <a16:creationId xmlns:a16="http://schemas.microsoft.com/office/drawing/2014/main" id="{31F11C5A-E914-4717-A23C-12FC59E90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846554"/>
            <a:ext cx="2970213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4758" name="Rectangle 5">
            <a:extLst>
              <a:ext uri="{FF2B5EF4-FFF2-40B4-BE49-F238E27FC236}">
                <a16:creationId xmlns:a16="http://schemas.microsoft.com/office/drawing/2014/main" id="{C1421669-DFFD-4CED-8B77-B3604FFE2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970213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4759" name="Rectangle 6">
            <a:extLst>
              <a:ext uri="{FF2B5EF4-FFF2-40B4-BE49-F238E27FC236}">
                <a16:creationId xmlns:a16="http://schemas.microsoft.com/office/drawing/2014/main" id="{A4457A21-E32C-4FCE-9DD5-4538CBF062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704850"/>
            <a:ext cx="6184900" cy="3479800"/>
          </a:xfrm>
          <a:ln w="12700" cap="flat">
            <a:solidFill>
              <a:schemeClr val="tx1"/>
            </a:solidFill>
          </a:ln>
        </p:spPr>
      </p:sp>
      <p:sp>
        <p:nvSpPr>
          <p:cNvPr id="74760" name="Rectangle 7">
            <a:extLst>
              <a:ext uri="{FF2B5EF4-FFF2-40B4-BE49-F238E27FC236}">
                <a16:creationId xmlns:a16="http://schemas.microsoft.com/office/drawing/2014/main" id="{A9B4406C-C1C2-4878-9B76-E151B575F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24085"/>
            <a:ext cx="5029200" cy="419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930275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56817C8A-39FB-4429-894E-0DEF2E414B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3793C3-5E22-4B2B-B4BE-6EE42A76DD6D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30CFB788-7AC7-45A0-AAD0-AA819790B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0"/>
            <a:ext cx="2973387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7A951350-5D25-40BB-A744-11097298F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8846554"/>
            <a:ext cx="2973387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46</a:t>
            </a:r>
          </a:p>
        </p:txBody>
      </p:sp>
      <p:sp>
        <p:nvSpPr>
          <p:cNvPr id="75781" name="Rectangle 4">
            <a:extLst>
              <a:ext uri="{FF2B5EF4-FFF2-40B4-BE49-F238E27FC236}">
                <a16:creationId xmlns:a16="http://schemas.microsoft.com/office/drawing/2014/main" id="{BD15F9E2-9299-4C09-A5EA-CD14F4CC2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846554"/>
            <a:ext cx="2970213" cy="4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5782" name="Rectangle 5">
            <a:extLst>
              <a:ext uri="{FF2B5EF4-FFF2-40B4-BE49-F238E27FC236}">
                <a16:creationId xmlns:a16="http://schemas.microsoft.com/office/drawing/2014/main" id="{2FBEF9B2-3247-4010-87E5-A22E63DD4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970213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5783" name="Rectangle 6">
            <a:extLst>
              <a:ext uri="{FF2B5EF4-FFF2-40B4-BE49-F238E27FC236}">
                <a16:creationId xmlns:a16="http://schemas.microsoft.com/office/drawing/2014/main" id="{2AC745BB-C3E9-4FE1-A2F1-6112E5876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704850"/>
            <a:ext cx="6184900" cy="3479800"/>
          </a:xfrm>
          <a:ln w="12700" cap="flat">
            <a:solidFill>
              <a:schemeClr val="tx1"/>
            </a:solidFill>
          </a:ln>
        </p:spPr>
      </p:sp>
      <p:sp>
        <p:nvSpPr>
          <p:cNvPr id="75784" name="Rectangle 7">
            <a:extLst>
              <a:ext uri="{FF2B5EF4-FFF2-40B4-BE49-F238E27FC236}">
                <a16:creationId xmlns:a16="http://schemas.microsoft.com/office/drawing/2014/main" id="{9540D859-B2D7-4C69-B054-DD03C54E7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24085"/>
            <a:ext cx="5029200" cy="419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930275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5498CBF-C76D-4F8F-9D25-D6813133A195}" type="datetimeFigureOut">
              <a:rPr lang="en-ID" smtClean="0"/>
              <a:t>16/10/2020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0B863E9B-B7A4-4C47-8991-5BA39502F307}" type="slidenum">
              <a:rPr lang="en-ID" smtClean="0"/>
              <a:t>‹#›</a:t>
            </a:fld>
            <a:endParaRPr lang="en-ID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58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CBF-C76D-4F8F-9D25-D6813133A195}" type="datetimeFigureOut">
              <a:rPr lang="en-ID" smtClean="0"/>
              <a:t>16/10/2020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3E9B-B7A4-4C47-8991-5BA39502F3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38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5498CBF-C76D-4F8F-9D25-D6813133A195}" type="datetimeFigureOut">
              <a:rPr lang="en-ID" smtClean="0"/>
              <a:t>16/10/2020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0B863E9B-B7A4-4C47-8991-5BA39502F307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4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CBF-C76D-4F8F-9D25-D6813133A195}" type="datetimeFigureOut">
              <a:rPr lang="en-ID" smtClean="0"/>
              <a:t>16/10/2020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3E9B-B7A4-4C47-8991-5BA39502F3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515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498CBF-C76D-4F8F-9D25-D6813133A195}" type="datetimeFigureOut">
              <a:rPr lang="en-ID" smtClean="0"/>
              <a:t>16/10/2020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B863E9B-B7A4-4C47-8991-5BA39502F307}" type="slidenum">
              <a:rPr lang="en-ID" smtClean="0"/>
              <a:t>‹#›</a:t>
            </a:fld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27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CBF-C76D-4F8F-9D25-D6813133A195}" type="datetimeFigureOut">
              <a:rPr lang="en-ID" smtClean="0"/>
              <a:t>16/10/2020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3E9B-B7A4-4C47-8991-5BA39502F3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305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CBF-C76D-4F8F-9D25-D6813133A195}" type="datetimeFigureOut">
              <a:rPr lang="en-ID" smtClean="0"/>
              <a:t>16/10/2020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3E9B-B7A4-4C47-8991-5BA39502F3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231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CBF-C76D-4F8F-9D25-D6813133A195}" type="datetimeFigureOut">
              <a:rPr lang="en-ID" smtClean="0"/>
              <a:t>16/10/2020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3E9B-B7A4-4C47-8991-5BA39502F3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862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CBF-C76D-4F8F-9D25-D6813133A195}" type="datetimeFigureOut">
              <a:rPr lang="en-ID" smtClean="0"/>
              <a:t>16/10/2020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3E9B-B7A4-4C47-8991-5BA39502F3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0196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5498CBF-C76D-4F8F-9D25-D6813133A195}" type="datetimeFigureOut">
              <a:rPr lang="en-ID" smtClean="0"/>
              <a:t>16/10/2020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0B863E9B-B7A4-4C47-8991-5BA39502F3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8525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5498CBF-C76D-4F8F-9D25-D6813133A195}" type="datetimeFigureOut">
              <a:rPr lang="en-ID" smtClean="0"/>
              <a:t>16/10/2020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0B863E9B-B7A4-4C47-8991-5BA39502F3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304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5498CBF-C76D-4F8F-9D25-D6813133A195}" type="datetimeFigureOut">
              <a:rPr lang="en-ID" smtClean="0"/>
              <a:t>16/10/2020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B863E9B-B7A4-4C47-8991-5BA39502F307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7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28D3-16CA-473C-A021-C42D8D34A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D" sz="3600" b="1" dirty="0" err="1">
                <a:solidFill>
                  <a:schemeClr val="tx1"/>
                </a:solidFill>
              </a:rPr>
              <a:t>Pengantar</a:t>
            </a:r>
            <a:r>
              <a:rPr lang="en-ID" sz="3600" b="1" dirty="0">
                <a:solidFill>
                  <a:schemeClr val="tx1"/>
                </a:solidFill>
              </a:rPr>
              <a:t> Proses </a:t>
            </a:r>
            <a:r>
              <a:rPr lang="en-ID" sz="3600" b="1" dirty="0" err="1">
                <a:solidFill>
                  <a:schemeClr val="tx1"/>
                </a:solidFill>
              </a:rPr>
              <a:t>Bisnis</a:t>
            </a:r>
            <a:r>
              <a:rPr lang="en-ID" sz="3600" b="1" dirty="0">
                <a:solidFill>
                  <a:schemeClr val="tx1"/>
                </a:solidFill>
              </a:rPr>
              <a:t> dan </a:t>
            </a:r>
            <a:r>
              <a:rPr lang="en-ID" sz="3600" b="1" dirty="0" err="1">
                <a:solidFill>
                  <a:schemeClr val="tx1"/>
                </a:solidFill>
              </a:rPr>
              <a:t>Pengendalian</a:t>
            </a:r>
            <a:r>
              <a:rPr lang="en-ID" sz="3600" b="1" dirty="0">
                <a:solidFill>
                  <a:schemeClr val="tx1"/>
                </a:solidFill>
              </a:rPr>
              <a:t> Internal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751CD-AD31-4194-A6B0-AC8939801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Titis </a:t>
            </a:r>
            <a:r>
              <a:rPr lang="en-US" dirty="0" err="1">
                <a:solidFill>
                  <a:schemeClr val="tx1"/>
                </a:solidFill>
              </a:rPr>
              <a:t>Wahyuni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M.Si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2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39DF-6EE5-4B79-ADB2-CE27B4CA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Referensi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62D3F81-239E-4EE9-BD8F-7F72C4CD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650" y="476573"/>
            <a:ext cx="3019932" cy="37749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ccounting Information Systems, 14th Edition">
            <a:extLst>
              <a:ext uri="{FF2B5EF4-FFF2-40B4-BE49-F238E27FC236}">
                <a16:creationId xmlns:a16="http://schemas.microsoft.com/office/drawing/2014/main" id="{D996DF83-371E-4815-A909-F764EA509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064" y="476573"/>
            <a:ext cx="2953871" cy="37749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oduct cover for Accounting Information Systems 11th Edition by Ulric J. Gelinas/Richard B. Dull/Patrick Wheeler/Mary Callahan Hill">
            <a:extLst>
              <a:ext uri="{FF2B5EF4-FFF2-40B4-BE49-F238E27FC236}">
                <a16:creationId xmlns:a16="http://schemas.microsoft.com/office/drawing/2014/main" id="{D607C498-8F88-41E5-9241-EFC55EB1C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2582" y="295564"/>
            <a:ext cx="3367768" cy="41286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13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E01B-A3BC-4CC8-9C7B-9B64EDF0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788" y="2943797"/>
            <a:ext cx="8770571" cy="1560716"/>
          </a:xfrm>
        </p:spPr>
        <p:txBody>
          <a:bodyPr/>
          <a:lstStyle/>
          <a:p>
            <a:pPr algn="ctr"/>
            <a:r>
              <a:rPr lang="en-US" dirty="0"/>
              <a:t>End of Introduction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24700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FFEFE2-5002-40C9-8375-F22C8445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Pengantar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dan </a:t>
            </a:r>
            <a:r>
              <a:rPr lang="en-US" dirty="0" err="1"/>
              <a:t>Pengendalian</a:t>
            </a:r>
            <a:r>
              <a:rPr lang="en-US" dirty="0"/>
              <a:t> Internal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AC6F8-45BD-41B2-99F5-C31BC9E3B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Titis </a:t>
            </a:r>
            <a:r>
              <a:rPr lang="en-US" dirty="0" err="1"/>
              <a:t>Wahyuni</a:t>
            </a:r>
            <a:r>
              <a:rPr lang="en-US" dirty="0"/>
              <a:t>, </a:t>
            </a:r>
            <a:r>
              <a:rPr lang="en-US" dirty="0" err="1"/>
              <a:t>M.Si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6608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D69E-6108-4CBF-98FE-94D36602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53B08-DDBB-4C29-9692-F67D4F9BF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5" y="2714625"/>
            <a:ext cx="8770571" cy="3651504"/>
          </a:xfrm>
        </p:spPr>
        <p:txBody>
          <a:bodyPr>
            <a:normAutofit/>
          </a:bodyPr>
          <a:lstStyle/>
          <a:p>
            <a:r>
              <a:rPr lang="en-ID" sz="2800" b="0" i="0" dirty="0" err="1">
                <a:solidFill>
                  <a:srgbClr val="07818C"/>
                </a:solidFill>
                <a:effectLst/>
                <a:latin typeface="Georgia" panose="02040502050405020303" pitchFamily="18" charset="0"/>
              </a:rPr>
              <a:t>Assalamu’alaikum</a:t>
            </a:r>
            <a:r>
              <a:rPr lang="en-ID" sz="2800" b="0" i="0" dirty="0">
                <a:solidFill>
                  <a:srgbClr val="07818C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800" b="0" i="0" dirty="0" err="1">
                <a:solidFill>
                  <a:srgbClr val="07818C"/>
                </a:solidFill>
                <a:effectLst/>
                <a:latin typeface="Georgia" panose="02040502050405020303" pitchFamily="18" charset="0"/>
              </a:rPr>
              <a:t>warahmatullahi</a:t>
            </a:r>
            <a:r>
              <a:rPr lang="en-ID" sz="2800" b="0" i="0" dirty="0">
                <a:solidFill>
                  <a:srgbClr val="07818C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800" b="0" i="0" dirty="0" err="1">
                <a:solidFill>
                  <a:srgbClr val="07818C"/>
                </a:solidFill>
                <a:effectLst/>
                <a:latin typeface="Georgia" panose="02040502050405020303" pitchFamily="18" charset="0"/>
              </a:rPr>
              <a:t>wabarakatuh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,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selamat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dating di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kelas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proses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bisnis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dan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pengendalian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internal.</a:t>
            </a:r>
          </a:p>
          <a:p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Pada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kesempatan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ini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saya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akan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menjelakan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tentang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pengantar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proses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bisnis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dan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pengendalian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internal.</a:t>
            </a:r>
          </a:p>
        </p:txBody>
      </p:sp>
    </p:spTree>
    <p:extLst>
      <p:ext uri="{BB962C8B-B14F-4D97-AF65-F5344CB8AC3E}">
        <p14:creationId xmlns:p14="http://schemas.microsoft.com/office/powerpoint/2010/main" val="379035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9759-EB53-445C-978B-B0303F14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Capaian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endParaRPr lang="en-ID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E2C42-F262-4BE7-B878-400635231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67346"/>
            <a:ext cx="8595360" cy="43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Mampu menjelaskan konsep proses bisnis dan pengendalian internal pada sistem informasi akuntansi di suatu perusahaan 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18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5E42-529A-4ED3-AD2E-29ED3AF1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8" y="1172027"/>
            <a:ext cx="10043182" cy="93198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Dibahas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Sesi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6DC49-0146-4C1E-B6E4-FC72F8A97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795" y="2290439"/>
            <a:ext cx="8614843" cy="41902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4000" dirty="0"/>
              <a:t>Proses </a:t>
            </a:r>
            <a:r>
              <a:rPr lang="en-ID" sz="4000" dirty="0" err="1"/>
              <a:t>Bisnis</a:t>
            </a:r>
            <a:endParaRPr lang="en-ID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D" sz="4000" dirty="0" err="1"/>
              <a:t>Pengendalian</a:t>
            </a:r>
            <a:r>
              <a:rPr lang="en-ID" sz="4000" dirty="0"/>
              <a:t> Internal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4000" dirty="0" err="1"/>
              <a:t>Sistem</a:t>
            </a:r>
            <a:r>
              <a:rPr lang="en-ID" sz="4000" dirty="0"/>
              <a:t> </a:t>
            </a:r>
            <a:r>
              <a:rPr lang="en-ID" sz="4000" dirty="0" err="1"/>
              <a:t>Dokumentasi</a:t>
            </a:r>
            <a:r>
              <a:rPr lang="en-ID" sz="4000" dirty="0"/>
              <a:t> (Flowchart)</a:t>
            </a:r>
          </a:p>
        </p:txBody>
      </p:sp>
    </p:spTree>
    <p:extLst>
      <p:ext uri="{BB962C8B-B14F-4D97-AF65-F5344CB8AC3E}">
        <p14:creationId xmlns:p14="http://schemas.microsoft.com/office/powerpoint/2010/main" val="117591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BD86A-7C17-4B4A-9B09-8315D3D56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8" y="329078"/>
            <a:ext cx="10958547" cy="788506"/>
          </a:xfrm>
        </p:spPr>
        <p:txBody>
          <a:bodyPr>
            <a:normAutofit fontScale="90000"/>
          </a:bodyPr>
          <a:lstStyle/>
          <a:p>
            <a:r>
              <a:rPr lang="en-ID" sz="3200" b="1" dirty="0" err="1">
                <a:solidFill>
                  <a:srgbClr val="00B050"/>
                </a:solidFill>
              </a:rPr>
              <a:t>Sekarang</a:t>
            </a:r>
            <a:r>
              <a:rPr lang="en-ID" sz="3200" b="1" dirty="0">
                <a:solidFill>
                  <a:srgbClr val="00B050"/>
                </a:solidFill>
              </a:rPr>
              <a:t> </a:t>
            </a:r>
            <a:r>
              <a:rPr lang="en-ID" sz="3200" b="1" dirty="0" err="1">
                <a:solidFill>
                  <a:srgbClr val="00B050"/>
                </a:solidFill>
              </a:rPr>
              <a:t>marilah</a:t>
            </a:r>
            <a:r>
              <a:rPr lang="en-ID" sz="3200" b="1" dirty="0">
                <a:solidFill>
                  <a:srgbClr val="00B050"/>
                </a:solidFill>
              </a:rPr>
              <a:t> </a:t>
            </a:r>
            <a:r>
              <a:rPr lang="en-ID" sz="3200" b="1" dirty="0" err="1">
                <a:solidFill>
                  <a:srgbClr val="00B050"/>
                </a:solidFill>
              </a:rPr>
              <a:t>kita</a:t>
            </a:r>
            <a:r>
              <a:rPr lang="en-ID" sz="3200" b="1" dirty="0">
                <a:solidFill>
                  <a:srgbClr val="00B050"/>
                </a:solidFill>
              </a:rPr>
              <a:t> </a:t>
            </a:r>
            <a:r>
              <a:rPr lang="en-ID" sz="3200" b="1" dirty="0" err="1">
                <a:solidFill>
                  <a:srgbClr val="00B050"/>
                </a:solidFill>
              </a:rPr>
              <a:t>melihat</a:t>
            </a:r>
            <a:r>
              <a:rPr lang="en-ID" sz="3200" b="1" dirty="0">
                <a:solidFill>
                  <a:srgbClr val="00B050"/>
                </a:solidFill>
              </a:rPr>
              <a:t> </a:t>
            </a:r>
            <a:r>
              <a:rPr lang="en-ID" sz="3200" b="1" dirty="0" err="1">
                <a:solidFill>
                  <a:srgbClr val="00B050"/>
                </a:solidFill>
              </a:rPr>
              <a:t>apakahyang</a:t>
            </a:r>
            <a:r>
              <a:rPr lang="en-ID" sz="3200" b="1" dirty="0">
                <a:solidFill>
                  <a:srgbClr val="00B050"/>
                </a:solidFill>
              </a:rPr>
              <a:t> </a:t>
            </a:r>
            <a:r>
              <a:rPr lang="en-ID" sz="3200" b="1" dirty="0" err="1">
                <a:solidFill>
                  <a:srgbClr val="00B050"/>
                </a:solidFill>
              </a:rPr>
              <a:t>disebut</a:t>
            </a:r>
            <a:r>
              <a:rPr lang="en-ID" sz="3200" b="1" dirty="0">
                <a:solidFill>
                  <a:srgbClr val="00B050"/>
                </a:solidFill>
              </a:rPr>
              <a:t> </a:t>
            </a:r>
            <a:r>
              <a:rPr lang="en-ID" sz="3200" b="1" dirty="0" err="1">
                <a:solidFill>
                  <a:srgbClr val="00B050"/>
                </a:solidFill>
              </a:rPr>
              <a:t>dengan</a:t>
            </a:r>
            <a:r>
              <a:rPr lang="en-ID" sz="3200" b="1" dirty="0">
                <a:solidFill>
                  <a:srgbClr val="00B050"/>
                </a:solidFill>
              </a:rPr>
              <a:t>  Proses </a:t>
            </a:r>
            <a:r>
              <a:rPr lang="en-ID" sz="3200" b="1" dirty="0" err="1">
                <a:solidFill>
                  <a:srgbClr val="00B050"/>
                </a:solidFill>
              </a:rPr>
              <a:t>Bisnis</a:t>
            </a:r>
            <a:r>
              <a:rPr lang="en-ID" sz="3200" b="1" dirty="0">
                <a:solidFill>
                  <a:srgbClr val="00B050"/>
                </a:solidFill>
              </a:rPr>
              <a:t> </a:t>
            </a:r>
            <a:r>
              <a:rPr lang="en-ID" sz="3200" b="1" dirty="0" err="1">
                <a:solidFill>
                  <a:srgbClr val="00B050"/>
                </a:solidFill>
              </a:rPr>
              <a:t>Itu</a:t>
            </a:r>
            <a:r>
              <a:rPr lang="en-ID" sz="32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32321-AE81-48E4-A5EE-7F11AA07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85" y="1938130"/>
            <a:ext cx="10958547" cy="41075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2800" dirty="0" err="1">
                <a:solidFill>
                  <a:srgbClr val="00B050"/>
                </a:solidFill>
              </a:rPr>
              <a:t>Berbagai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ahli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telah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mendefinisikan</a:t>
            </a:r>
            <a:r>
              <a:rPr lang="en-ID" sz="2800" dirty="0">
                <a:solidFill>
                  <a:srgbClr val="00B050"/>
                </a:solidFill>
              </a:rPr>
              <a:t> proses </a:t>
            </a:r>
            <a:r>
              <a:rPr lang="en-ID" sz="2800" dirty="0" err="1">
                <a:solidFill>
                  <a:srgbClr val="00B050"/>
                </a:solidFill>
              </a:rPr>
              <a:t>bisnis</a:t>
            </a:r>
            <a:r>
              <a:rPr lang="en-ID" sz="2800" dirty="0">
                <a:solidFill>
                  <a:srgbClr val="00B05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800" dirty="0" err="1">
                <a:solidFill>
                  <a:srgbClr val="00B050"/>
                </a:solidFill>
              </a:rPr>
              <a:t>Secara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garis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besar</a:t>
            </a:r>
            <a:r>
              <a:rPr lang="en-ID" sz="2800" dirty="0">
                <a:solidFill>
                  <a:srgbClr val="00B050"/>
                </a:solidFill>
              </a:rPr>
              <a:t>, proses </a:t>
            </a:r>
            <a:r>
              <a:rPr lang="en-ID" sz="2800" dirty="0" err="1">
                <a:solidFill>
                  <a:srgbClr val="00B050"/>
                </a:solidFill>
              </a:rPr>
              <a:t>bisnis</a:t>
            </a:r>
            <a:r>
              <a:rPr lang="en-ID" sz="2800" dirty="0">
                <a:solidFill>
                  <a:srgbClr val="00B050"/>
                </a:solidFill>
              </a:rPr>
              <a:t>  (</a:t>
            </a:r>
            <a:r>
              <a:rPr lang="en-ID" sz="2800" dirty="0" err="1">
                <a:solidFill>
                  <a:srgbClr val="00B050"/>
                </a:solidFill>
              </a:rPr>
              <a:t>siklus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transaksi</a:t>
            </a:r>
            <a:r>
              <a:rPr lang="en-ID" sz="2800" dirty="0">
                <a:solidFill>
                  <a:srgbClr val="00B050"/>
                </a:solidFill>
              </a:rPr>
              <a:t>) </a:t>
            </a:r>
            <a:r>
              <a:rPr lang="en-ID" sz="2800" dirty="0" err="1">
                <a:solidFill>
                  <a:srgbClr val="00B050"/>
                </a:solidFill>
              </a:rPr>
              <a:t>dapat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didefinisikan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sebagai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sekumpulan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aktivitas</a:t>
            </a:r>
            <a:r>
              <a:rPr lang="en-ID" sz="2800" dirty="0">
                <a:solidFill>
                  <a:srgbClr val="00B050"/>
                </a:solidFill>
              </a:rPr>
              <a:t> dan </a:t>
            </a:r>
            <a:r>
              <a:rPr lang="en-ID" sz="2800" dirty="0" err="1">
                <a:solidFill>
                  <a:srgbClr val="00B050"/>
                </a:solidFill>
              </a:rPr>
              <a:t>tugas</a:t>
            </a:r>
            <a:r>
              <a:rPr lang="en-ID" sz="2800" dirty="0">
                <a:solidFill>
                  <a:srgbClr val="00B050"/>
                </a:solidFill>
              </a:rPr>
              <a:t> yang </a:t>
            </a:r>
            <a:r>
              <a:rPr lang="en-ID" sz="2800" dirty="0" err="1">
                <a:solidFill>
                  <a:srgbClr val="00B050"/>
                </a:solidFill>
              </a:rPr>
              <a:t>berhubungan</a:t>
            </a:r>
            <a:r>
              <a:rPr lang="en-ID" sz="2800" dirty="0">
                <a:solidFill>
                  <a:srgbClr val="00B050"/>
                </a:solidFill>
              </a:rPr>
              <a:t>, </a:t>
            </a:r>
            <a:r>
              <a:rPr lang="en-ID" sz="2800" dirty="0" err="1">
                <a:solidFill>
                  <a:srgbClr val="00B050"/>
                </a:solidFill>
              </a:rPr>
              <a:t>terkoordinasi</a:t>
            </a:r>
            <a:r>
              <a:rPr lang="en-ID" sz="2800" dirty="0">
                <a:solidFill>
                  <a:srgbClr val="00B050"/>
                </a:solidFill>
              </a:rPr>
              <a:t> dan </a:t>
            </a:r>
            <a:r>
              <a:rPr lang="en-ID" sz="2800" dirty="0" err="1">
                <a:solidFill>
                  <a:srgbClr val="00B050"/>
                </a:solidFill>
              </a:rPr>
              <a:t>terstrukur</a:t>
            </a:r>
            <a:r>
              <a:rPr lang="en-ID" sz="2800" dirty="0">
                <a:solidFill>
                  <a:srgbClr val="00B050"/>
                </a:solidFill>
              </a:rPr>
              <a:t> yang  </a:t>
            </a:r>
            <a:r>
              <a:rPr lang="en-ID" sz="2800" dirty="0" err="1">
                <a:solidFill>
                  <a:srgbClr val="00B050"/>
                </a:solidFill>
              </a:rPr>
              <a:t>dilakukan</a:t>
            </a:r>
            <a:r>
              <a:rPr lang="en-ID" sz="2800" dirty="0">
                <a:solidFill>
                  <a:srgbClr val="00B050"/>
                </a:solidFill>
              </a:rPr>
              <a:t> oleh </a:t>
            </a:r>
            <a:r>
              <a:rPr lang="en-ID" sz="2800" dirty="0" err="1">
                <a:solidFill>
                  <a:srgbClr val="00B050"/>
                </a:solidFill>
              </a:rPr>
              <a:t>manusia</a:t>
            </a:r>
            <a:r>
              <a:rPr lang="en-ID" sz="2800" dirty="0">
                <a:solidFill>
                  <a:srgbClr val="00B050"/>
                </a:solidFill>
              </a:rPr>
              <a:t>, </a:t>
            </a:r>
            <a:r>
              <a:rPr lang="en-ID" sz="2800" dirty="0" err="1">
                <a:solidFill>
                  <a:srgbClr val="00B050"/>
                </a:solidFill>
              </a:rPr>
              <a:t>komputer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atau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mesin</a:t>
            </a:r>
            <a:r>
              <a:rPr lang="en-ID" sz="2800" dirty="0">
                <a:solidFill>
                  <a:srgbClr val="00B050"/>
                </a:solidFill>
              </a:rPr>
              <a:t> dan </a:t>
            </a:r>
            <a:r>
              <a:rPr lang="en-ID" sz="2800" dirty="0" err="1">
                <a:solidFill>
                  <a:srgbClr val="00B050"/>
                </a:solidFill>
              </a:rPr>
              <a:t>membantu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dalam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mencapai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tujuan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khusus</a:t>
            </a:r>
            <a:r>
              <a:rPr lang="en-ID" sz="2800" dirty="0">
                <a:solidFill>
                  <a:srgbClr val="00B050"/>
                </a:solidFill>
              </a:rPr>
              <a:t> </a:t>
            </a:r>
            <a:r>
              <a:rPr lang="en-ID" sz="2800" dirty="0" err="1">
                <a:solidFill>
                  <a:srgbClr val="00B050"/>
                </a:solidFill>
              </a:rPr>
              <a:t>organisasi</a:t>
            </a:r>
            <a:r>
              <a:rPr lang="en-ID" sz="28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9625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B5B1-9C66-4A6D-A735-3476B3E03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111" y="983331"/>
            <a:ext cx="9360567" cy="834327"/>
          </a:xfrm>
        </p:spPr>
        <p:txBody>
          <a:bodyPr/>
          <a:lstStyle/>
          <a:p>
            <a:r>
              <a:rPr lang="en-ID" b="1" dirty="0"/>
              <a:t> </a:t>
            </a:r>
            <a:r>
              <a:rPr lang="en-ID" b="1" dirty="0" err="1"/>
              <a:t>Contoh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Proses </a:t>
            </a:r>
            <a:r>
              <a:rPr lang="en-ID" b="1" dirty="0" err="1"/>
              <a:t>Bisnis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0BD24-FE22-4B61-BECC-C44295D5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9" y="2129061"/>
            <a:ext cx="9294921" cy="43638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D" sz="2400" b="1" dirty="0"/>
              <a:t>Proses </a:t>
            </a:r>
            <a:r>
              <a:rPr lang="en-ID" sz="2400" b="1" dirty="0" err="1"/>
              <a:t>Bisnis</a:t>
            </a:r>
            <a:r>
              <a:rPr lang="en-ID" sz="2400" b="1" dirty="0"/>
              <a:t> </a:t>
            </a:r>
            <a:r>
              <a:rPr lang="en-ID" sz="2400" b="1" dirty="0" err="1"/>
              <a:t>untuk</a:t>
            </a:r>
            <a:r>
              <a:rPr lang="en-ID" sz="2400" b="1" dirty="0"/>
              <a:t> </a:t>
            </a:r>
            <a:r>
              <a:rPr lang="en-ID" sz="2400" b="1" dirty="0" err="1"/>
              <a:t>Pembelian</a:t>
            </a:r>
            <a:r>
              <a:rPr lang="en-ID" sz="2400" b="1" dirty="0"/>
              <a:t> </a:t>
            </a:r>
            <a:r>
              <a:rPr lang="en-ID" sz="2400" b="1" dirty="0" err="1"/>
              <a:t>Buku</a:t>
            </a:r>
            <a:r>
              <a:rPr lang="en-ID" sz="2400" b="1" dirty="0"/>
              <a:t> Di </a:t>
            </a:r>
            <a:r>
              <a:rPr lang="en-ID" sz="2400" b="1" dirty="0" err="1"/>
              <a:t>Toko</a:t>
            </a:r>
            <a:r>
              <a:rPr lang="en-ID" sz="2400" b="1" dirty="0"/>
              <a:t> </a:t>
            </a:r>
            <a:r>
              <a:rPr lang="en-ID" sz="2400" b="1" dirty="0" err="1"/>
              <a:t>Buku</a:t>
            </a:r>
            <a:r>
              <a:rPr lang="en-ID" sz="2400" b="1" dirty="0"/>
              <a:t> X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D" sz="2400" dirty="0" err="1">
                <a:solidFill>
                  <a:schemeClr val="tx1"/>
                </a:solidFill>
              </a:rPr>
              <a:t>Aktivitas</a:t>
            </a:r>
            <a:r>
              <a:rPr lang="en-ID" sz="2400" dirty="0">
                <a:solidFill>
                  <a:schemeClr val="tx1"/>
                </a:solidFill>
              </a:rPr>
              <a:t> dan </a:t>
            </a:r>
            <a:r>
              <a:rPr lang="en-ID" sz="2400" dirty="0" err="1">
                <a:solidFill>
                  <a:schemeClr val="tx1"/>
                </a:solidFill>
              </a:rPr>
              <a:t>tugas</a:t>
            </a:r>
            <a:r>
              <a:rPr lang="en-ID" sz="2400" dirty="0">
                <a:solidFill>
                  <a:schemeClr val="tx1"/>
                </a:solidFill>
              </a:rPr>
              <a:t> yang </a:t>
            </a:r>
            <a:r>
              <a:rPr lang="en-ID" sz="2400" dirty="0" err="1">
                <a:solidFill>
                  <a:schemeClr val="tx1"/>
                </a:solidFill>
              </a:rPr>
              <a:t>dilaksanakan</a:t>
            </a:r>
            <a:r>
              <a:rPr lang="en-ID" sz="2400" dirty="0">
                <a:solidFill>
                  <a:schemeClr val="tx1"/>
                </a:solidFill>
              </a:rPr>
              <a:t> pada proses </a:t>
            </a:r>
            <a:r>
              <a:rPr lang="en-ID" sz="2400" dirty="0" err="1">
                <a:solidFill>
                  <a:schemeClr val="tx1"/>
                </a:solidFill>
              </a:rPr>
              <a:t>bisnis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pembelian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buku</a:t>
            </a:r>
            <a:r>
              <a:rPr lang="en-ID" sz="2400" dirty="0">
                <a:solidFill>
                  <a:schemeClr val="tx1"/>
                </a:solidFill>
              </a:rPr>
              <a:t> di </a:t>
            </a:r>
            <a:r>
              <a:rPr lang="en-ID" sz="2400" dirty="0" err="1">
                <a:solidFill>
                  <a:schemeClr val="tx1"/>
                </a:solidFill>
              </a:rPr>
              <a:t>Toko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Buku</a:t>
            </a:r>
            <a:r>
              <a:rPr lang="en-ID" sz="2400" dirty="0">
                <a:solidFill>
                  <a:schemeClr val="tx1"/>
                </a:solidFill>
              </a:rPr>
              <a:t> X </a:t>
            </a:r>
            <a:r>
              <a:rPr lang="en-ID" sz="2400" dirty="0" err="1">
                <a:solidFill>
                  <a:schemeClr val="tx1"/>
                </a:solidFill>
              </a:rPr>
              <a:t>adalah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Membuat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pesanan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 dan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dikirim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melalui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fax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telpon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ke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Toko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Buku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X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Menerima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balasan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dari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Toko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Buku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X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bahwa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pesanan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diterima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akan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dipenuhi</a:t>
            </a:r>
            <a:endParaRPr lang="en-ID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Menerima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kiriman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buku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dari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Toko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X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Menerima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tagihan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dari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Toko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X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Membayar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tagihan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dari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cs typeface="Arial" panose="020B0604020202020204" pitchFamily="34" charset="0"/>
              </a:rPr>
              <a:t>Toko</a:t>
            </a:r>
            <a:r>
              <a:rPr lang="en-ID" sz="2400" dirty="0">
                <a:solidFill>
                  <a:schemeClr val="tx1"/>
                </a:solidFill>
                <a:cs typeface="Arial" panose="020B0604020202020204" pitchFamily="34" charset="0"/>
              </a:rPr>
              <a:t> X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endParaRPr lang="en-ID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CA827B-EA3F-4B07-80A3-3EE02878F81D}"/>
              </a:ext>
            </a:extLst>
          </p:cNvPr>
          <p:cNvSpPr txBox="1"/>
          <p:nvPr/>
        </p:nvSpPr>
        <p:spPr>
          <a:xfrm>
            <a:off x="738909" y="365125"/>
            <a:ext cx="9005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Berikut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ini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adalah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comtoh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dari</a:t>
            </a:r>
            <a:r>
              <a:rPr lang="en-US" sz="3200" dirty="0">
                <a:solidFill>
                  <a:srgbClr val="00B050"/>
                </a:solidFill>
              </a:rPr>
              <a:t> proses </a:t>
            </a:r>
            <a:r>
              <a:rPr lang="en-US" sz="3200" dirty="0" err="1">
                <a:solidFill>
                  <a:srgbClr val="00B050"/>
                </a:solidFill>
              </a:rPr>
              <a:t>bisnis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endParaRPr lang="en-ID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78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60420B-D7F7-4612-820D-A5E97BA5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074372"/>
            <a:ext cx="8770571" cy="860960"/>
          </a:xfrm>
        </p:spPr>
        <p:txBody>
          <a:bodyPr/>
          <a:lstStyle/>
          <a:p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68AFE-C09F-4D18-86AF-BC08D2297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719" y="2408903"/>
            <a:ext cx="8770571" cy="36515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2400" dirty="0"/>
              <a:t>Proses </a:t>
            </a:r>
            <a:r>
              <a:rPr lang="en-ID" sz="2400" dirty="0" err="1"/>
              <a:t>bisnis</a:t>
            </a:r>
            <a:r>
              <a:rPr lang="en-ID" sz="2400" dirty="0"/>
              <a:t> </a:t>
            </a:r>
            <a:r>
              <a:rPr lang="en-ID" sz="2400" dirty="0" err="1"/>
              <a:t>dikembangkan</a:t>
            </a:r>
            <a:r>
              <a:rPr lang="en-ID" sz="2400" dirty="0"/>
              <a:t> </a:t>
            </a:r>
            <a:r>
              <a:rPr lang="en-ID" sz="2400" dirty="0" err="1"/>
              <a:t>berdasarkan</a:t>
            </a:r>
            <a:r>
              <a:rPr lang="en-ID" sz="2400" dirty="0"/>
              <a:t> </a:t>
            </a:r>
            <a:r>
              <a:rPr lang="en-ID" sz="2400" dirty="0" err="1"/>
              <a:t>transaksi</a:t>
            </a:r>
            <a:r>
              <a:rPr lang="en-ID" sz="2400" dirty="0"/>
              <a:t> </a:t>
            </a:r>
            <a:r>
              <a:rPr lang="en-ID" sz="2400" dirty="0" err="1"/>
              <a:t>terkait</a:t>
            </a:r>
            <a:r>
              <a:rPr lang="en-ID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Transaksi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perjanjian</a:t>
            </a:r>
            <a:r>
              <a:rPr lang="en-ID" sz="2400" dirty="0"/>
              <a:t>/</a:t>
            </a:r>
            <a:r>
              <a:rPr lang="en-ID" sz="2400" dirty="0" err="1"/>
              <a:t>kesepakatan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2 </a:t>
            </a:r>
            <a:r>
              <a:rPr lang="en-ID" sz="2400" dirty="0" err="1"/>
              <a:t>entitas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bertukar</a:t>
            </a:r>
            <a:r>
              <a:rPr lang="en-ID" sz="2400" dirty="0"/>
              <a:t> </a:t>
            </a:r>
            <a:r>
              <a:rPr lang="en-ID" sz="2400" dirty="0" err="1"/>
              <a:t>barang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jasa</a:t>
            </a:r>
            <a:r>
              <a:rPr lang="en-ID" sz="2400" dirty="0"/>
              <a:t> dan </a:t>
            </a:r>
            <a:r>
              <a:rPr lang="en-ID" sz="2400" dirty="0" err="1"/>
              <a:t>menimbulkan</a:t>
            </a:r>
            <a:r>
              <a:rPr lang="en-ID" sz="2400" dirty="0"/>
              <a:t> </a:t>
            </a:r>
            <a:r>
              <a:rPr lang="en-ID" sz="2400" dirty="0" err="1"/>
              <a:t>perubahan</a:t>
            </a:r>
            <a:r>
              <a:rPr lang="en-ID" sz="2400" dirty="0"/>
              <a:t> </a:t>
            </a:r>
            <a:r>
              <a:rPr lang="en-ID" sz="2400" dirty="0" err="1"/>
              <a:t>harta</a:t>
            </a:r>
            <a:r>
              <a:rPr lang="en-ID" sz="2400" dirty="0"/>
              <a:t> dan </a:t>
            </a:r>
            <a:r>
              <a:rPr lang="en-ID" sz="2400" dirty="0" err="1"/>
              <a:t>keuangan</a:t>
            </a:r>
            <a:r>
              <a:rPr lang="en-ID" sz="2400" dirty="0"/>
              <a:t> yang </a:t>
            </a:r>
            <a:r>
              <a:rPr lang="en-ID" sz="2400" dirty="0" err="1"/>
              <a:t>dimiliki</a:t>
            </a:r>
            <a:r>
              <a:rPr lang="en-ID" sz="2400" dirty="0"/>
              <a:t> (</a:t>
            </a:r>
            <a:r>
              <a:rPr lang="en-ID" sz="2400" dirty="0" err="1"/>
              <a:t>bertambah</a:t>
            </a:r>
            <a:r>
              <a:rPr lang="en-ID" sz="2400" dirty="0"/>
              <a:t>/</a:t>
            </a:r>
            <a:r>
              <a:rPr lang="en-ID" sz="2400" dirty="0" err="1"/>
              <a:t>berkurang</a:t>
            </a:r>
            <a:r>
              <a:rPr lang="en-ID" sz="2400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Transaksi</a:t>
            </a:r>
            <a:r>
              <a:rPr lang="en-ID" sz="2400" dirty="0"/>
              <a:t> yang </a:t>
            </a:r>
            <a:r>
              <a:rPr lang="en-ID" sz="2400" dirty="0" err="1"/>
              <a:t>terjadi</a:t>
            </a:r>
            <a:r>
              <a:rPr lang="en-ID" sz="2400" dirty="0"/>
              <a:t> di </a:t>
            </a:r>
            <a:r>
              <a:rPr lang="en-ID" sz="2400" dirty="0" err="1"/>
              <a:t>perusahaan</a:t>
            </a:r>
            <a:r>
              <a:rPr lang="en-ID" sz="2400" dirty="0"/>
              <a:t>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berupa</a:t>
            </a:r>
            <a:r>
              <a:rPr lang="en-ID" sz="2400" dirty="0"/>
              <a:t> </a:t>
            </a:r>
            <a:r>
              <a:rPr lang="en-ID" sz="2400" dirty="0" err="1"/>
              <a:t>transaksi</a:t>
            </a:r>
            <a:r>
              <a:rPr lang="en-ID" sz="2400" dirty="0"/>
              <a:t> internal </a:t>
            </a:r>
            <a:r>
              <a:rPr lang="en-ID" sz="2400" dirty="0" err="1"/>
              <a:t>maupun</a:t>
            </a:r>
            <a:r>
              <a:rPr lang="en-ID" sz="2400" dirty="0"/>
              <a:t> </a:t>
            </a:r>
            <a:r>
              <a:rPr lang="en-ID" sz="2400" dirty="0" err="1"/>
              <a:t>transaksi</a:t>
            </a:r>
            <a:r>
              <a:rPr lang="en-ID" sz="2400" dirty="0"/>
              <a:t> </a:t>
            </a:r>
            <a:r>
              <a:rPr lang="en-ID" sz="2400" dirty="0" err="1"/>
              <a:t>eksternal</a:t>
            </a:r>
            <a:r>
              <a:rPr lang="en-ID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Contoh</a:t>
            </a:r>
            <a:r>
              <a:rPr lang="en-ID" sz="2400" dirty="0"/>
              <a:t> </a:t>
            </a:r>
            <a:r>
              <a:rPr lang="en-ID" sz="2400" dirty="0" err="1"/>
              <a:t>transaksi</a:t>
            </a:r>
            <a:r>
              <a:rPr lang="en-ID" sz="2400" dirty="0"/>
              <a:t> internal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depresiasi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aktiva</a:t>
            </a:r>
            <a:r>
              <a:rPr lang="en-ID" sz="2400" dirty="0"/>
              <a:t> yang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perusahaan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menjalankan</a:t>
            </a:r>
            <a:r>
              <a:rPr lang="en-ID" sz="2400" dirty="0"/>
              <a:t> </a:t>
            </a:r>
            <a:r>
              <a:rPr lang="en-ID" sz="2400" dirty="0" err="1"/>
              <a:t>operasi</a:t>
            </a:r>
            <a:r>
              <a:rPr lang="en-ID" sz="2400" dirty="0"/>
              <a:t> </a:t>
            </a:r>
            <a:r>
              <a:rPr lang="en-ID" sz="2400" dirty="0" err="1"/>
              <a:t>bisnisnya</a:t>
            </a:r>
            <a:r>
              <a:rPr lang="en-ID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Contoh</a:t>
            </a:r>
            <a:r>
              <a:rPr lang="en-ID" sz="2400" dirty="0"/>
              <a:t> </a:t>
            </a:r>
            <a:r>
              <a:rPr lang="en-ID" sz="2400" dirty="0" err="1"/>
              <a:t>transaksi</a:t>
            </a:r>
            <a:r>
              <a:rPr lang="en-ID" sz="2400" dirty="0"/>
              <a:t> </a:t>
            </a:r>
            <a:r>
              <a:rPr lang="en-ID" sz="2400" dirty="0" err="1"/>
              <a:t>eksternal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pembelian</a:t>
            </a:r>
            <a:r>
              <a:rPr lang="en-ID" sz="2400" dirty="0"/>
              <a:t> </a:t>
            </a:r>
            <a:r>
              <a:rPr lang="en-ID" sz="2400" dirty="0" err="1"/>
              <a:t>persediaan</a:t>
            </a:r>
            <a:r>
              <a:rPr lang="en-ID" sz="2400" dirty="0"/>
              <a:t>. </a:t>
            </a:r>
            <a:r>
              <a:rPr lang="en-ID" sz="2400" dirty="0" err="1"/>
              <a:t>Penjualan</a:t>
            </a:r>
            <a:r>
              <a:rPr lang="en-ID" sz="2400" dirty="0"/>
              <a:t> </a:t>
            </a:r>
            <a:r>
              <a:rPr lang="en-ID" sz="2400" dirty="0" err="1"/>
              <a:t>barang</a:t>
            </a:r>
            <a:r>
              <a:rPr lang="en-ID" sz="2400" dirty="0"/>
              <a:t> </a:t>
            </a:r>
            <a:r>
              <a:rPr lang="en-ID" sz="2400" dirty="0" err="1"/>
              <a:t>dagang</a:t>
            </a:r>
            <a:r>
              <a:rPr lang="en-ID" sz="2400" dirty="0"/>
              <a:t>, </a:t>
            </a:r>
            <a:r>
              <a:rPr lang="en-ID" sz="2400" dirty="0" err="1"/>
              <a:t>pembayaran</a:t>
            </a:r>
            <a:r>
              <a:rPr lang="en-ID" sz="2400" dirty="0"/>
              <a:t> </a:t>
            </a:r>
            <a:r>
              <a:rPr lang="en-ID" sz="2400" dirty="0" err="1"/>
              <a:t>hutang</a:t>
            </a:r>
            <a:r>
              <a:rPr lang="en-ID" sz="2400" dirty="0"/>
              <a:t>,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penerimaan</a:t>
            </a:r>
            <a:r>
              <a:rPr lang="en-ID" sz="2400" dirty="0"/>
              <a:t> </a:t>
            </a:r>
            <a:r>
              <a:rPr lang="en-ID" sz="2400" dirty="0" err="1"/>
              <a:t>pembayaran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093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28D3-16CA-473C-A021-C42D8D34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3600" b="1" dirty="0" err="1"/>
              <a:t>Pengendalian</a:t>
            </a:r>
            <a:r>
              <a:rPr lang="en-ID" sz="3600" b="1" dirty="0"/>
              <a:t> Internal </a:t>
            </a:r>
            <a:r>
              <a:rPr lang="en-ID" sz="3600" b="1" dirty="0" err="1"/>
              <a:t>Berdasarkan</a:t>
            </a:r>
            <a:r>
              <a:rPr lang="en-ID" sz="3600" b="1" dirty="0"/>
              <a:t> AICPA SAS</a:t>
            </a:r>
            <a:endParaRPr lang="en-ID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751CD-AD31-4194-A6B0-AC8939801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Titis </a:t>
            </a:r>
            <a:r>
              <a:rPr lang="en-US" dirty="0" err="1"/>
              <a:t>Wahyuni</a:t>
            </a:r>
            <a:r>
              <a:rPr lang="en-US" dirty="0"/>
              <a:t>, </a:t>
            </a:r>
            <a:r>
              <a:rPr lang="en-US" dirty="0" err="1"/>
              <a:t>M.Si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8619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D69E-6108-4CBF-98FE-94D36602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53B08-DDBB-4C29-9692-F67D4F9BF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5" y="2714625"/>
            <a:ext cx="8770571" cy="3651504"/>
          </a:xfrm>
        </p:spPr>
        <p:txBody>
          <a:bodyPr>
            <a:normAutofit/>
          </a:bodyPr>
          <a:lstStyle/>
          <a:p>
            <a:r>
              <a:rPr lang="en-ID" sz="2800" b="0" i="0" dirty="0" err="1">
                <a:solidFill>
                  <a:srgbClr val="07818C"/>
                </a:solidFill>
                <a:effectLst/>
                <a:latin typeface="Georgia" panose="02040502050405020303" pitchFamily="18" charset="0"/>
              </a:rPr>
              <a:t>Assalamu’alaikum</a:t>
            </a:r>
            <a:r>
              <a:rPr lang="en-ID" sz="2800" b="0" i="0" dirty="0">
                <a:solidFill>
                  <a:srgbClr val="07818C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800" b="0" i="0" dirty="0" err="1">
                <a:solidFill>
                  <a:srgbClr val="07818C"/>
                </a:solidFill>
                <a:effectLst/>
                <a:latin typeface="Georgia" panose="02040502050405020303" pitchFamily="18" charset="0"/>
              </a:rPr>
              <a:t>warahmatullahi</a:t>
            </a:r>
            <a:r>
              <a:rPr lang="en-ID" sz="2800" b="0" i="0" dirty="0">
                <a:solidFill>
                  <a:srgbClr val="07818C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800" b="0" i="0" dirty="0" err="1">
                <a:solidFill>
                  <a:srgbClr val="07818C"/>
                </a:solidFill>
                <a:effectLst/>
                <a:latin typeface="Georgia" panose="02040502050405020303" pitchFamily="18" charset="0"/>
              </a:rPr>
              <a:t>wabarakatuh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,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selamat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dating di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kelas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proses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bisnis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dan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pengendalian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internal.</a:t>
            </a:r>
          </a:p>
          <a:p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Pada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kesempatan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ini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saya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akan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menjelakan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tentang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mata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kuliah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proses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bisnis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dan </a:t>
            </a:r>
            <a:r>
              <a:rPr lang="en-ID" sz="2800" dirty="0" err="1">
                <a:solidFill>
                  <a:srgbClr val="07818C"/>
                </a:solidFill>
                <a:latin typeface="Georgia" panose="02040502050405020303" pitchFamily="18" charset="0"/>
              </a:rPr>
              <a:t>pengendalian</a:t>
            </a:r>
            <a:r>
              <a:rPr lang="en-ID" sz="2800" dirty="0">
                <a:solidFill>
                  <a:srgbClr val="07818C"/>
                </a:solidFill>
                <a:latin typeface="Georgia" panose="02040502050405020303" pitchFamily="18" charset="0"/>
              </a:rPr>
              <a:t> internal.</a:t>
            </a:r>
          </a:p>
        </p:txBody>
      </p:sp>
    </p:spTree>
    <p:extLst>
      <p:ext uri="{BB962C8B-B14F-4D97-AF65-F5344CB8AC3E}">
        <p14:creationId xmlns:p14="http://schemas.microsoft.com/office/powerpoint/2010/main" val="510065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2203-FBC1-45CF-B843-DB025720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92" y="456377"/>
            <a:ext cx="10478277" cy="1560716"/>
          </a:xfrm>
        </p:spPr>
        <p:txBody>
          <a:bodyPr>
            <a:normAutofit/>
          </a:bodyPr>
          <a:lstStyle/>
          <a:p>
            <a:r>
              <a:rPr lang="en-ID" sz="3600" dirty="0" err="1"/>
              <a:t>Tujuan</a:t>
            </a:r>
            <a:r>
              <a:rPr lang="en-ID" sz="3600" dirty="0"/>
              <a:t> </a:t>
            </a:r>
            <a:r>
              <a:rPr lang="en-ID" sz="3600" dirty="0" err="1"/>
              <a:t>Pengendalian</a:t>
            </a:r>
            <a:r>
              <a:rPr lang="en-ID" sz="3600" dirty="0"/>
              <a:t> Internal </a:t>
            </a:r>
            <a:br>
              <a:rPr lang="en-ID" sz="3600" dirty="0"/>
            </a:br>
            <a:r>
              <a:rPr lang="en-ID" sz="3600" dirty="0" err="1"/>
              <a:t>Menurut</a:t>
            </a:r>
            <a:r>
              <a:rPr lang="en-ID" sz="3600" dirty="0"/>
              <a:t> AICPA 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3BE3-B458-4AB0-A786-B27CEA474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92" y="1819469"/>
            <a:ext cx="10761879" cy="427043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pengendalian</a:t>
            </a:r>
            <a:r>
              <a:rPr lang="en-ID" dirty="0"/>
              <a:t> internal </a:t>
            </a: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 dan </a:t>
            </a:r>
            <a:r>
              <a:rPr lang="en-ID" dirty="0" err="1"/>
              <a:t>prosedur</a:t>
            </a:r>
            <a:r>
              <a:rPr lang="en-ID" dirty="0"/>
              <a:t> yang </a:t>
            </a:r>
            <a:r>
              <a:rPr lang="en-ID" dirty="0" err="1"/>
              <a:t>dirancang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kepastian</a:t>
            </a:r>
            <a:r>
              <a:rPr lang="en-ID" dirty="0"/>
              <a:t> yang </a:t>
            </a:r>
            <a:r>
              <a:rPr lang="en-ID" dirty="0" err="1"/>
              <a:t>layak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dan </a:t>
            </a:r>
            <a:r>
              <a:rPr lang="en-ID" dirty="0" err="1"/>
              <a:t>sasaran</a:t>
            </a:r>
            <a:r>
              <a:rPr lang="en-ID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dirty="0" err="1"/>
              <a:t>Menurut</a:t>
            </a:r>
            <a:r>
              <a:rPr lang="en-ID" dirty="0"/>
              <a:t> AICPA SAS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pengendalian</a:t>
            </a:r>
            <a:r>
              <a:rPr lang="en-ID" dirty="0"/>
              <a:t> internal </a:t>
            </a:r>
            <a:r>
              <a:rPr lang="en-ID" dirty="0" err="1"/>
              <a:t>adalah</a:t>
            </a:r>
            <a:r>
              <a:rPr lang="en-ID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sz="2000" b="1" dirty="0" err="1"/>
              <a:t>Melindungi</a:t>
            </a:r>
            <a:r>
              <a:rPr lang="en-ID" sz="2000" b="1" dirty="0"/>
              <a:t>  </a:t>
            </a:r>
            <a:r>
              <a:rPr lang="en-ID" sz="2000" b="1" dirty="0" err="1"/>
              <a:t>aset</a:t>
            </a:r>
            <a:r>
              <a:rPr lang="en-ID" sz="2000" b="1" dirty="0"/>
              <a:t> </a:t>
            </a:r>
            <a:r>
              <a:rPr lang="en-ID" sz="2000" b="1" dirty="0" err="1"/>
              <a:t>perusahaan</a:t>
            </a:r>
            <a:endParaRPr lang="en-ID" sz="20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ID" sz="2000" b="1" dirty="0" err="1"/>
              <a:t>Memastikan</a:t>
            </a:r>
            <a:r>
              <a:rPr lang="en-ID" sz="2000" b="1" dirty="0"/>
              <a:t>  </a:t>
            </a:r>
            <a:r>
              <a:rPr lang="en-ID" sz="2000" b="1" dirty="0" err="1"/>
              <a:t>keakuratan</a:t>
            </a:r>
            <a:r>
              <a:rPr lang="en-ID" sz="2000" b="1" dirty="0"/>
              <a:t> dan </a:t>
            </a:r>
            <a:r>
              <a:rPr lang="en-ID" sz="2000" b="1" dirty="0" err="1"/>
              <a:t>keandalan</a:t>
            </a:r>
            <a:r>
              <a:rPr lang="en-ID" sz="2000" b="1" dirty="0"/>
              <a:t> </a:t>
            </a:r>
            <a:r>
              <a:rPr lang="en-ID" sz="2000" b="1" dirty="0" err="1"/>
              <a:t>catatan</a:t>
            </a:r>
            <a:r>
              <a:rPr lang="en-ID" sz="2000" b="1" dirty="0"/>
              <a:t> dan </a:t>
            </a:r>
            <a:r>
              <a:rPr lang="en-ID" sz="2000" b="1" dirty="0" err="1"/>
              <a:t>informasi</a:t>
            </a:r>
            <a:r>
              <a:rPr lang="en-ID" sz="2000" b="1" dirty="0"/>
              <a:t> </a:t>
            </a:r>
            <a:r>
              <a:rPr lang="en-ID" sz="2000" b="1" dirty="0" err="1"/>
              <a:t>akuntansi</a:t>
            </a:r>
            <a:r>
              <a:rPr lang="en-ID" sz="2000" dirty="0"/>
              <a:t>, </a:t>
            </a:r>
            <a:r>
              <a:rPr lang="en-ID" sz="2000" dirty="0" err="1"/>
              <a:t>memastikan</a:t>
            </a:r>
            <a:r>
              <a:rPr lang="en-ID" sz="2000" dirty="0"/>
              <a:t> </a:t>
            </a:r>
            <a:r>
              <a:rPr lang="en-ID" sz="2000" dirty="0" err="1"/>
              <a:t>laporan</a:t>
            </a:r>
            <a:r>
              <a:rPr lang="en-ID" sz="2000" dirty="0"/>
              <a:t> </a:t>
            </a:r>
            <a:r>
              <a:rPr lang="en-ID" sz="2000" dirty="0" err="1"/>
              <a:t>keuangan</a:t>
            </a:r>
            <a:r>
              <a:rPr lang="en-ID" sz="2000" dirty="0"/>
              <a:t> yang </a:t>
            </a:r>
            <a:r>
              <a:rPr lang="en-ID" sz="2000" dirty="0" err="1"/>
              <a:t>dibuat</a:t>
            </a:r>
            <a:r>
              <a:rPr lang="en-ID" sz="2000" dirty="0"/>
              <a:t> </a:t>
            </a:r>
            <a:r>
              <a:rPr lang="en-ID" sz="2000" dirty="0" err="1"/>
              <a:t>sudah</a:t>
            </a:r>
            <a:r>
              <a:rPr lang="en-ID" sz="2000" dirty="0"/>
              <a:t> </a:t>
            </a:r>
            <a:r>
              <a:rPr lang="en-ID" sz="2000" dirty="0" err="1"/>
              <a:t>sesuai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standar</a:t>
            </a:r>
            <a:r>
              <a:rPr lang="en-ID" sz="2000" dirty="0"/>
              <a:t> (PSAK/IFRS),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tanggung</a:t>
            </a:r>
            <a:r>
              <a:rPr lang="en-ID" sz="2000" dirty="0"/>
              <a:t> </a:t>
            </a:r>
            <a:r>
              <a:rPr lang="en-ID" sz="2000" dirty="0" err="1"/>
              <a:t>jawab</a:t>
            </a:r>
            <a:r>
              <a:rPr lang="en-ID" sz="2000" dirty="0"/>
              <a:t> </a:t>
            </a:r>
            <a:r>
              <a:rPr lang="en-ID" sz="2000" dirty="0" err="1"/>
              <a:t>manajemen</a:t>
            </a:r>
            <a:r>
              <a:rPr lang="en-ID" sz="2000" dirty="0"/>
              <a:t> </a:t>
            </a:r>
            <a:r>
              <a:rPr lang="en-ID" sz="2000" dirty="0" err="1"/>
              <a:t>kepada</a:t>
            </a:r>
            <a:r>
              <a:rPr lang="en-ID" sz="2000" dirty="0"/>
              <a:t> user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sz="2000" b="1" dirty="0" err="1"/>
              <a:t>Mendukung</a:t>
            </a:r>
            <a:r>
              <a:rPr lang="en-ID" sz="2000" b="1" dirty="0"/>
              <a:t>  </a:t>
            </a:r>
            <a:r>
              <a:rPr lang="en-ID" sz="2000" b="1" dirty="0" err="1"/>
              <a:t>efisiensi</a:t>
            </a:r>
            <a:r>
              <a:rPr lang="en-ID" sz="2000" b="1" dirty="0"/>
              <a:t> </a:t>
            </a:r>
            <a:r>
              <a:rPr lang="en-ID" sz="2000" b="1" dirty="0" err="1"/>
              <a:t>operasi</a:t>
            </a:r>
            <a:r>
              <a:rPr lang="en-ID" sz="2000" b="1" dirty="0"/>
              <a:t> </a:t>
            </a:r>
            <a:r>
              <a:rPr lang="en-ID" sz="2000" b="1" dirty="0" err="1"/>
              <a:t>perusahaan</a:t>
            </a:r>
            <a:r>
              <a:rPr lang="en-ID" sz="2000" dirty="0"/>
              <a:t>,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memastikan</a:t>
            </a:r>
            <a:r>
              <a:rPr lang="en-ID" sz="2000" dirty="0"/>
              <a:t> </a:t>
            </a:r>
            <a:r>
              <a:rPr lang="en-ID" sz="2000" dirty="0" err="1"/>
              <a:t>bahwa</a:t>
            </a:r>
            <a:r>
              <a:rPr lang="en-ID" sz="2000" dirty="0"/>
              <a:t> </a:t>
            </a:r>
            <a:r>
              <a:rPr lang="en-ID" sz="2000" dirty="0" err="1"/>
              <a:t>kualitas</a:t>
            </a:r>
            <a:r>
              <a:rPr lang="en-ID" sz="2000" dirty="0"/>
              <a:t> </a:t>
            </a:r>
            <a:r>
              <a:rPr lang="en-ID" sz="2000" dirty="0" err="1"/>
              <a:t>informasi</a:t>
            </a:r>
            <a:r>
              <a:rPr lang="en-ID" sz="2000" dirty="0"/>
              <a:t> yang </a:t>
            </a:r>
            <a:r>
              <a:rPr lang="en-ID" sz="2000" dirty="0" err="1"/>
              <a:t>dihasilkan</a:t>
            </a:r>
            <a:r>
              <a:rPr lang="en-ID" sz="2000" dirty="0"/>
              <a:t> </a:t>
            </a:r>
            <a:r>
              <a:rPr lang="en-ID" sz="2000" dirty="0" err="1"/>
              <a:t>sudah</a:t>
            </a:r>
            <a:r>
              <a:rPr lang="en-ID" sz="2000" dirty="0"/>
              <a:t> </a:t>
            </a:r>
            <a:r>
              <a:rPr lang="en-ID" sz="2000" dirty="0" err="1"/>
              <a:t>baik</a:t>
            </a:r>
            <a:r>
              <a:rPr lang="en-ID" sz="2000" dirty="0"/>
              <a:t> dan </a:t>
            </a:r>
            <a:r>
              <a:rPr lang="en-ID" sz="2000" dirty="0" err="1"/>
              <a:t>akurat</a:t>
            </a:r>
            <a:r>
              <a:rPr lang="en-ID" sz="2000" dirty="0"/>
              <a:t>  </a:t>
            </a:r>
            <a:r>
              <a:rPr lang="en-ID" sz="2000" dirty="0" err="1"/>
              <a:t>untuk</a:t>
            </a:r>
            <a:r>
              <a:rPr lang="en-ID" sz="2000" dirty="0"/>
              <a:t>  </a:t>
            </a:r>
            <a:r>
              <a:rPr lang="en-ID" sz="2000" dirty="0" err="1"/>
              <a:t>pengambilan</a:t>
            </a:r>
            <a:r>
              <a:rPr lang="en-ID" sz="2000" dirty="0"/>
              <a:t> </a:t>
            </a:r>
            <a:r>
              <a:rPr lang="en-ID" sz="2000" dirty="0" err="1"/>
              <a:t>keputusan</a:t>
            </a:r>
            <a:r>
              <a:rPr lang="en-ID" sz="2000" dirty="0"/>
              <a:t> </a:t>
            </a:r>
            <a:r>
              <a:rPr lang="en-ID" sz="2000" dirty="0" err="1"/>
              <a:t>manajemen</a:t>
            </a:r>
            <a:r>
              <a:rPr lang="en-ID" sz="2000" dirty="0"/>
              <a:t> </a:t>
            </a:r>
            <a:r>
              <a:rPr lang="en-ID" sz="2000" dirty="0" err="1"/>
              <a:t>maupun</a:t>
            </a:r>
            <a:r>
              <a:rPr lang="en-ID" sz="2000" dirty="0"/>
              <a:t> user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menentukan</a:t>
            </a:r>
            <a:r>
              <a:rPr lang="en-ID" sz="2000" dirty="0"/>
              <a:t> </a:t>
            </a:r>
            <a:r>
              <a:rPr lang="en-ID" sz="2000" dirty="0" err="1"/>
              <a:t>strategi</a:t>
            </a:r>
            <a:r>
              <a:rPr lang="en-ID" sz="2000" dirty="0"/>
              <a:t> </a:t>
            </a:r>
            <a:r>
              <a:rPr lang="en-ID" sz="2000" dirty="0" err="1"/>
              <a:t>bisnis</a:t>
            </a:r>
            <a:r>
              <a:rPr lang="en-ID" sz="2000" dirty="0"/>
              <a:t> </a:t>
            </a:r>
            <a:r>
              <a:rPr lang="en-ID" sz="2000" dirty="0" err="1"/>
              <a:t>mereka</a:t>
            </a:r>
            <a:endParaRPr lang="en-ID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ID" sz="2000" b="1" dirty="0" err="1"/>
              <a:t>Mengukur</a:t>
            </a:r>
            <a:r>
              <a:rPr lang="en-ID" sz="2000" b="1" dirty="0"/>
              <a:t> </a:t>
            </a:r>
            <a:r>
              <a:rPr lang="en-ID" sz="2000" b="1" dirty="0" err="1"/>
              <a:t>kepatuhan</a:t>
            </a:r>
            <a:r>
              <a:rPr lang="en-ID" sz="2000" b="1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kebijakan</a:t>
            </a:r>
            <a:r>
              <a:rPr lang="en-ID" sz="2000" dirty="0"/>
              <a:t> dan </a:t>
            </a:r>
            <a:r>
              <a:rPr lang="en-ID" sz="2000" dirty="0" err="1"/>
              <a:t>prosedur</a:t>
            </a:r>
            <a:r>
              <a:rPr lang="en-ID" sz="2000" dirty="0"/>
              <a:t> yang </a:t>
            </a:r>
            <a:r>
              <a:rPr lang="en-ID" sz="2000" dirty="0" err="1"/>
              <a:t>ditentukan</a:t>
            </a:r>
            <a:r>
              <a:rPr lang="en-ID" sz="2000" dirty="0"/>
              <a:t> oleh </a:t>
            </a:r>
            <a:r>
              <a:rPr lang="en-ID" sz="2000" dirty="0" err="1"/>
              <a:t>manajemen</a:t>
            </a:r>
            <a:r>
              <a:rPr lang="en-ID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39071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59A1-556A-4B64-9C6F-9A178010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34" y="568345"/>
            <a:ext cx="10843137" cy="789938"/>
          </a:xfrm>
        </p:spPr>
        <p:txBody>
          <a:bodyPr>
            <a:noAutofit/>
          </a:bodyPr>
          <a:lstStyle/>
          <a:p>
            <a:r>
              <a:rPr lang="en-US" sz="3200" dirty="0"/>
              <a:t>A</a:t>
            </a:r>
            <a:r>
              <a:rPr lang="en-ID" sz="3200" dirty="0" err="1"/>
              <a:t>sumsi</a:t>
            </a:r>
            <a:r>
              <a:rPr lang="en-ID" sz="3200" dirty="0"/>
              <a:t> </a:t>
            </a:r>
            <a:r>
              <a:rPr lang="en-ID" sz="3200" dirty="0" err="1"/>
              <a:t>Modifikasi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Tujuan</a:t>
            </a:r>
            <a:r>
              <a:rPr lang="en-ID" sz="3200" dirty="0"/>
              <a:t> </a:t>
            </a:r>
            <a:r>
              <a:rPr lang="en-ID" sz="3200" dirty="0" err="1"/>
              <a:t>Pengendalian</a:t>
            </a:r>
            <a:r>
              <a:rPr lang="en-ID" sz="3200" dirty="0"/>
              <a:t> Internal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AEF1C-26E7-4F47-A966-71E2F32BA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4" y="1455938"/>
            <a:ext cx="10843138" cy="46339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tujuan</a:t>
            </a:r>
            <a:r>
              <a:rPr lang="en-ID" sz="2200" dirty="0"/>
              <a:t> </a:t>
            </a:r>
            <a:r>
              <a:rPr lang="en-ID" sz="2200" dirty="0" err="1"/>
              <a:t>kontrol</a:t>
            </a:r>
            <a:r>
              <a:rPr lang="en-ID" sz="2200" dirty="0"/>
              <a:t>, </a:t>
            </a:r>
            <a:r>
              <a:rPr lang="en-ID" sz="2200" dirty="0" err="1"/>
              <a:t>melekat</a:t>
            </a:r>
            <a:r>
              <a:rPr lang="en-ID" sz="2200" dirty="0"/>
              <a:t> </a:t>
            </a:r>
            <a:r>
              <a:rPr lang="en-ID" sz="2200" dirty="0" err="1"/>
              <a:t>empat</a:t>
            </a:r>
            <a:r>
              <a:rPr lang="en-ID" sz="2200" dirty="0"/>
              <a:t> </a:t>
            </a:r>
            <a:r>
              <a:rPr lang="en-ID" sz="2200" dirty="0" err="1"/>
              <a:t>modifikasi</a:t>
            </a:r>
            <a:r>
              <a:rPr lang="en-ID" sz="2200" dirty="0"/>
              <a:t> </a:t>
            </a:r>
            <a:r>
              <a:rPr lang="en-ID" sz="2200" dirty="0" err="1"/>
              <a:t>asumsi</a:t>
            </a:r>
            <a:r>
              <a:rPr lang="en-ID" sz="2200" dirty="0"/>
              <a:t> yang </a:t>
            </a:r>
            <a:r>
              <a:rPr lang="en-ID" sz="2200" dirty="0" err="1"/>
              <a:t>mengarahkan</a:t>
            </a:r>
            <a:r>
              <a:rPr lang="en-ID" sz="2200" dirty="0"/>
              <a:t> para </a:t>
            </a:r>
            <a:r>
              <a:rPr lang="en-ID" sz="2200" dirty="0" err="1"/>
              <a:t>desainer</a:t>
            </a:r>
            <a:r>
              <a:rPr lang="en-ID" sz="2200" dirty="0"/>
              <a:t> dan auditor </a:t>
            </a:r>
            <a:r>
              <a:rPr lang="en-ID" sz="2200" dirty="0" err="1"/>
              <a:t>dari</a:t>
            </a:r>
            <a:r>
              <a:rPr lang="en-ID" sz="2200" dirty="0"/>
              <a:t> </a:t>
            </a:r>
            <a:r>
              <a:rPr lang="en-ID" sz="2200" dirty="0" err="1"/>
              <a:t>sistem</a:t>
            </a:r>
            <a:r>
              <a:rPr lang="en-ID" sz="2200" dirty="0"/>
              <a:t> </a:t>
            </a:r>
            <a:r>
              <a:rPr lang="en-ID" sz="2200" dirty="0" err="1"/>
              <a:t>kontrol</a:t>
            </a:r>
            <a:r>
              <a:rPr lang="en-ID" sz="2200" dirty="0"/>
              <a:t> internal.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200" b="1" dirty="0" err="1"/>
              <a:t>Tanggungjawab</a:t>
            </a:r>
            <a:r>
              <a:rPr lang="en-ID" sz="2200" b="1" dirty="0"/>
              <a:t> </a:t>
            </a:r>
            <a:r>
              <a:rPr lang="en-ID" sz="2200" b="1" dirty="0" err="1"/>
              <a:t>Mana</a:t>
            </a:r>
            <a:r>
              <a:rPr lang="en-ID" sz="2200" dirty="0" err="1"/>
              <a:t>jemen</a:t>
            </a:r>
            <a:r>
              <a:rPr lang="en-ID" sz="2200" dirty="0"/>
              <a:t>. </a:t>
            </a:r>
            <a:r>
              <a:rPr lang="en-ID" sz="2200" dirty="0" err="1"/>
              <a:t>Konsep</a:t>
            </a:r>
            <a:r>
              <a:rPr lang="en-ID" sz="2200" dirty="0"/>
              <a:t> </a:t>
            </a:r>
            <a:r>
              <a:rPr lang="en-ID" sz="2200" dirty="0" err="1"/>
              <a:t>ini</a:t>
            </a:r>
            <a:r>
              <a:rPr lang="en-ID" sz="2200" dirty="0"/>
              <a:t> </a:t>
            </a:r>
            <a:r>
              <a:rPr lang="en-ID" sz="2200" dirty="0" err="1"/>
              <a:t>berkeyakinan</a:t>
            </a:r>
            <a:r>
              <a:rPr lang="en-ID" sz="2200" dirty="0"/>
              <a:t> </a:t>
            </a:r>
            <a:r>
              <a:rPr lang="en-ID" sz="2200" dirty="0" err="1"/>
              <a:t>bahwa</a:t>
            </a:r>
            <a:r>
              <a:rPr lang="en-ID" sz="2200" dirty="0"/>
              <a:t> </a:t>
            </a:r>
            <a:r>
              <a:rPr lang="en-ID" sz="2200" dirty="0" err="1"/>
              <a:t>pembentukan</a:t>
            </a:r>
            <a:r>
              <a:rPr lang="en-ID" sz="2200" dirty="0"/>
              <a:t> dan </a:t>
            </a:r>
            <a:r>
              <a:rPr lang="en-ID" sz="2200" dirty="0" err="1"/>
              <a:t>pemeliharaan</a:t>
            </a:r>
            <a:r>
              <a:rPr lang="en-ID" sz="2200" dirty="0"/>
              <a:t> </a:t>
            </a:r>
            <a:r>
              <a:rPr lang="en-ID" sz="2200" dirty="0" err="1"/>
              <a:t>suatu</a:t>
            </a:r>
            <a:r>
              <a:rPr lang="en-ID" sz="2200" dirty="0"/>
              <a:t> </a:t>
            </a:r>
            <a:r>
              <a:rPr lang="en-ID" sz="2200" dirty="0" err="1"/>
              <a:t>sistem</a:t>
            </a:r>
            <a:r>
              <a:rPr lang="en-ID" sz="2200" dirty="0"/>
              <a:t> </a:t>
            </a:r>
            <a:r>
              <a:rPr lang="en-ID" sz="2200" dirty="0" err="1"/>
              <a:t>pengendalian</a:t>
            </a:r>
            <a:r>
              <a:rPr lang="en-ID" sz="2200" dirty="0"/>
              <a:t> internal </a:t>
            </a:r>
            <a:r>
              <a:rPr lang="en-ID" sz="2200" dirty="0" err="1"/>
              <a:t>merupakan</a:t>
            </a:r>
            <a:r>
              <a:rPr lang="en-ID" sz="2200" dirty="0"/>
              <a:t> </a:t>
            </a:r>
            <a:r>
              <a:rPr lang="en-ID" sz="2200" dirty="0" err="1"/>
              <a:t>tanggungjawab</a:t>
            </a:r>
            <a:r>
              <a:rPr lang="en-ID" sz="2200" dirty="0"/>
              <a:t> </a:t>
            </a:r>
            <a:r>
              <a:rPr lang="en-ID" sz="2200" dirty="0" err="1"/>
              <a:t>manajemen</a:t>
            </a:r>
            <a:r>
              <a:rPr lang="en-ID" sz="22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200" b="1" dirty="0" err="1"/>
              <a:t>Kepastian</a:t>
            </a:r>
            <a:r>
              <a:rPr lang="en-ID" sz="2200" b="1" dirty="0"/>
              <a:t> yang </a:t>
            </a:r>
            <a:r>
              <a:rPr lang="en-ID" sz="2200" b="1" dirty="0" err="1"/>
              <a:t>Masuk</a:t>
            </a:r>
            <a:r>
              <a:rPr lang="en-ID" sz="2200" b="1" dirty="0"/>
              <a:t> Akal</a:t>
            </a:r>
            <a:r>
              <a:rPr lang="en-ID" sz="2200" dirty="0"/>
              <a:t>. </a:t>
            </a:r>
            <a:r>
              <a:rPr lang="en-ID" sz="2200" dirty="0" err="1"/>
              <a:t>Sistem</a:t>
            </a:r>
            <a:r>
              <a:rPr lang="en-ID" sz="2200" dirty="0"/>
              <a:t> </a:t>
            </a:r>
            <a:r>
              <a:rPr lang="en-ID" sz="2200" dirty="0" err="1"/>
              <a:t>pengendalian</a:t>
            </a:r>
            <a:r>
              <a:rPr lang="en-ID" sz="2200" dirty="0"/>
              <a:t> internal </a:t>
            </a:r>
            <a:r>
              <a:rPr lang="en-ID" sz="2200" dirty="0" err="1"/>
              <a:t>harus</a:t>
            </a:r>
            <a:r>
              <a:rPr lang="en-ID" sz="2200" dirty="0"/>
              <a:t> </a:t>
            </a:r>
            <a:r>
              <a:rPr lang="en-ID" sz="2200" dirty="0" err="1"/>
              <a:t>memberikan</a:t>
            </a:r>
            <a:r>
              <a:rPr lang="en-ID" sz="2200" dirty="0"/>
              <a:t> </a:t>
            </a:r>
            <a:r>
              <a:rPr lang="en-ID" sz="2200" dirty="0" err="1"/>
              <a:t>kepastian</a:t>
            </a:r>
            <a:r>
              <a:rPr lang="en-ID" sz="2200" dirty="0"/>
              <a:t> yang </a:t>
            </a:r>
            <a:r>
              <a:rPr lang="en-ID" sz="2200" dirty="0" err="1"/>
              <a:t>masuk</a:t>
            </a:r>
            <a:r>
              <a:rPr lang="en-ID" sz="2200" dirty="0"/>
              <a:t> </a:t>
            </a:r>
            <a:r>
              <a:rPr lang="en-ID" sz="2200" dirty="0" err="1"/>
              <a:t>akal</a:t>
            </a:r>
            <a:r>
              <a:rPr lang="en-ID" sz="2200" dirty="0"/>
              <a:t> di mana </a:t>
            </a:r>
            <a:r>
              <a:rPr lang="en-ID" sz="2200" dirty="0" err="1"/>
              <a:t>keempat</a:t>
            </a:r>
            <a:r>
              <a:rPr lang="en-ID" sz="2200" dirty="0"/>
              <a:t> </a:t>
            </a:r>
            <a:r>
              <a:rPr lang="en-ID" sz="2200" dirty="0" err="1"/>
              <a:t>tujuan</a:t>
            </a:r>
            <a:r>
              <a:rPr lang="en-ID" sz="2200" dirty="0"/>
              <a:t> </a:t>
            </a:r>
            <a:r>
              <a:rPr lang="en-ID" sz="2200" dirty="0" err="1"/>
              <a:t>pengendalian</a:t>
            </a:r>
            <a:r>
              <a:rPr lang="en-ID" sz="2200" dirty="0"/>
              <a:t> internal </a:t>
            </a:r>
            <a:r>
              <a:rPr lang="en-ID" sz="2200" dirty="0" err="1"/>
              <a:t>dapat</a:t>
            </a:r>
            <a:r>
              <a:rPr lang="en-ID" sz="2200" dirty="0"/>
              <a:t> </a:t>
            </a:r>
            <a:r>
              <a:rPr lang="en-ID" sz="2200" dirty="0" err="1"/>
              <a:t>dipenuhi</a:t>
            </a:r>
            <a:r>
              <a:rPr lang="en-ID" sz="22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200" b="1" dirty="0" err="1"/>
              <a:t>Metode</a:t>
            </a:r>
            <a:r>
              <a:rPr lang="en-ID" sz="2200" b="1" dirty="0"/>
              <a:t> </a:t>
            </a:r>
            <a:r>
              <a:rPr lang="en-ID" sz="2200" b="1" dirty="0" err="1"/>
              <a:t>Pemrosesan</a:t>
            </a:r>
            <a:r>
              <a:rPr lang="en-ID" sz="2200" b="1" dirty="0"/>
              <a:t> Data</a:t>
            </a:r>
            <a:r>
              <a:rPr lang="en-ID" sz="2200" dirty="0"/>
              <a:t>. </a:t>
            </a:r>
            <a:r>
              <a:rPr lang="en-ID" sz="2200" dirty="0" err="1"/>
              <a:t>Sistem</a:t>
            </a:r>
            <a:r>
              <a:rPr lang="en-ID" sz="2200" dirty="0"/>
              <a:t> </a:t>
            </a:r>
            <a:r>
              <a:rPr lang="en-ID" sz="2200" dirty="0" err="1"/>
              <a:t>pengendalian</a:t>
            </a:r>
            <a:r>
              <a:rPr lang="en-ID" sz="2200" dirty="0"/>
              <a:t> internal </a:t>
            </a:r>
            <a:r>
              <a:rPr lang="en-ID" sz="2200" dirty="0" err="1"/>
              <a:t>harus</a:t>
            </a:r>
            <a:r>
              <a:rPr lang="en-ID" sz="2200" dirty="0"/>
              <a:t> </a:t>
            </a:r>
            <a:r>
              <a:rPr lang="en-ID" sz="2200" dirty="0" err="1"/>
              <a:t>mencapai</a:t>
            </a:r>
            <a:r>
              <a:rPr lang="en-ID" sz="2200" dirty="0"/>
              <a:t> </a:t>
            </a:r>
            <a:r>
              <a:rPr lang="en-ID" sz="2200" dirty="0" err="1"/>
              <a:t>keempat</a:t>
            </a:r>
            <a:r>
              <a:rPr lang="en-ID" sz="2200" dirty="0"/>
              <a:t> </a:t>
            </a:r>
            <a:r>
              <a:rPr lang="en-ID" sz="2200" dirty="0" err="1"/>
              <a:t>tujuan</a:t>
            </a:r>
            <a:r>
              <a:rPr lang="en-ID" sz="2200" dirty="0"/>
              <a:t> </a:t>
            </a:r>
            <a:r>
              <a:rPr lang="en-ID" sz="2200" dirty="0" err="1"/>
              <a:t>tersebut</a:t>
            </a:r>
            <a:r>
              <a:rPr lang="en-ID" sz="2200" dirty="0"/>
              <a:t> </a:t>
            </a:r>
            <a:r>
              <a:rPr lang="en-ID" sz="2200" dirty="0" err="1"/>
              <a:t>tanpa</a:t>
            </a:r>
            <a:r>
              <a:rPr lang="en-ID" sz="2200" dirty="0"/>
              <a:t> </a:t>
            </a:r>
            <a:r>
              <a:rPr lang="en-ID" sz="2200" dirty="0" err="1"/>
              <a:t>memperhitungkan</a:t>
            </a:r>
            <a:r>
              <a:rPr lang="en-ID" sz="2200" dirty="0"/>
              <a:t> </a:t>
            </a:r>
            <a:r>
              <a:rPr lang="en-ID" sz="2200" dirty="0" err="1"/>
              <a:t>metode</a:t>
            </a:r>
            <a:r>
              <a:rPr lang="en-ID" sz="2200" dirty="0"/>
              <a:t> </a:t>
            </a:r>
            <a:r>
              <a:rPr lang="en-ID" sz="2200" dirty="0" err="1"/>
              <a:t>pemrosesan</a:t>
            </a:r>
            <a:r>
              <a:rPr lang="en-ID" sz="2200" dirty="0"/>
              <a:t> data yang </a:t>
            </a:r>
            <a:r>
              <a:rPr lang="en-ID" sz="2200" dirty="0" err="1"/>
              <a:t>digunakan</a:t>
            </a:r>
            <a:r>
              <a:rPr lang="en-ID" sz="2200" dirty="0"/>
              <a:t>. </a:t>
            </a:r>
            <a:r>
              <a:rPr lang="en-ID" sz="2200" dirty="0" err="1"/>
              <a:t>Namun</a:t>
            </a:r>
            <a:r>
              <a:rPr lang="en-ID" sz="2200" dirty="0"/>
              <a:t> </a:t>
            </a:r>
            <a:r>
              <a:rPr lang="en-ID" sz="2200" dirty="0" err="1"/>
              <a:t>demikian</a:t>
            </a:r>
            <a:r>
              <a:rPr lang="en-ID" sz="2200" dirty="0"/>
              <a:t>, </a:t>
            </a:r>
            <a:r>
              <a:rPr lang="en-ID" sz="2200" dirty="0" err="1"/>
              <a:t>teknik</a:t>
            </a:r>
            <a:r>
              <a:rPr lang="en-ID" sz="2200" dirty="0"/>
              <a:t> yang </a:t>
            </a:r>
            <a:r>
              <a:rPr lang="en-ID" sz="2200" dirty="0" err="1"/>
              <a:t>digunakan</a:t>
            </a:r>
            <a:r>
              <a:rPr lang="en-ID" sz="2200" dirty="0"/>
              <a:t>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mencapai</a:t>
            </a:r>
            <a:r>
              <a:rPr lang="en-ID" sz="2200" dirty="0"/>
              <a:t> </a:t>
            </a:r>
            <a:r>
              <a:rPr lang="en-ID" sz="2200" dirty="0" err="1"/>
              <a:t>keempat</a:t>
            </a:r>
            <a:r>
              <a:rPr lang="en-ID" sz="2200" dirty="0"/>
              <a:t> </a:t>
            </a:r>
            <a:r>
              <a:rPr lang="en-ID" sz="2200" dirty="0" err="1"/>
              <a:t>tujuan</a:t>
            </a:r>
            <a:r>
              <a:rPr lang="en-ID" sz="2200" dirty="0"/>
              <a:t> </a:t>
            </a:r>
            <a:r>
              <a:rPr lang="en-ID" sz="2200" dirty="0" err="1"/>
              <a:t>tersebut</a:t>
            </a:r>
            <a:r>
              <a:rPr lang="en-ID" sz="2200" dirty="0"/>
              <a:t> </a:t>
            </a:r>
            <a:r>
              <a:rPr lang="en-ID" sz="2200" dirty="0" err="1"/>
              <a:t>akan</a:t>
            </a:r>
            <a:r>
              <a:rPr lang="en-ID" sz="2200" dirty="0"/>
              <a:t> </a:t>
            </a:r>
            <a:r>
              <a:rPr lang="en-ID" sz="2200" dirty="0" err="1"/>
              <a:t>bervariasi</a:t>
            </a:r>
            <a:r>
              <a:rPr lang="en-ID" sz="2200" dirty="0"/>
              <a:t> </a:t>
            </a:r>
            <a:r>
              <a:rPr lang="en-ID" sz="2200" dirty="0" err="1"/>
              <a:t>sejalan</a:t>
            </a:r>
            <a:r>
              <a:rPr lang="en-ID" sz="2200" dirty="0"/>
              <a:t> </a:t>
            </a:r>
            <a:r>
              <a:rPr lang="en-ID" sz="2200" dirty="0" err="1"/>
              <a:t>dengan</a:t>
            </a:r>
            <a:r>
              <a:rPr lang="en-ID" sz="2200" dirty="0"/>
              <a:t> </a:t>
            </a:r>
            <a:r>
              <a:rPr lang="en-ID" sz="2200" dirty="0" err="1"/>
              <a:t>jenis</a:t>
            </a:r>
            <a:r>
              <a:rPr lang="en-ID" sz="2200" dirty="0"/>
              <a:t> </a:t>
            </a:r>
            <a:r>
              <a:rPr lang="en-ID" sz="2200" dirty="0" err="1"/>
              <a:t>teknologinya</a:t>
            </a:r>
            <a:r>
              <a:rPr lang="en-ID" sz="2200" dirty="0"/>
              <a:t> yang </a:t>
            </a:r>
            <a:r>
              <a:rPr lang="en-ID" sz="2200" dirty="0" err="1"/>
              <a:t>berbeda-beda</a:t>
            </a:r>
            <a:r>
              <a:rPr lang="en-ID" sz="2200" dirty="0"/>
              <a:t>.</a:t>
            </a:r>
          </a:p>
          <a:p>
            <a:endParaRPr lang="en-ID" sz="2200" dirty="0"/>
          </a:p>
        </p:txBody>
      </p:sp>
    </p:spTree>
    <p:extLst>
      <p:ext uri="{BB962C8B-B14F-4D97-AF65-F5344CB8AC3E}">
        <p14:creationId xmlns:p14="http://schemas.microsoft.com/office/powerpoint/2010/main" val="468090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F111-FA8B-4599-88B2-D3BD1A00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</a:t>
            </a:r>
            <a:r>
              <a:rPr lang="en-ID" sz="3200" dirty="0" err="1"/>
              <a:t>sumsi</a:t>
            </a:r>
            <a:r>
              <a:rPr lang="en-ID" sz="3200" dirty="0"/>
              <a:t> </a:t>
            </a:r>
            <a:r>
              <a:rPr lang="en-ID" sz="3200" dirty="0" err="1"/>
              <a:t>Modifikasi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Tujuan</a:t>
            </a:r>
            <a:r>
              <a:rPr lang="en-ID" sz="3200" dirty="0"/>
              <a:t> </a:t>
            </a:r>
            <a:r>
              <a:rPr lang="en-ID" sz="3200" dirty="0" err="1"/>
              <a:t>Pengendalian</a:t>
            </a:r>
            <a:r>
              <a:rPr lang="en-ID" sz="3200" dirty="0"/>
              <a:t> Internal (Cont.)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919FC-A441-4905-8AD0-3B77559C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064" y="2129061"/>
            <a:ext cx="8770571" cy="365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400" b="1" dirty="0" err="1"/>
              <a:t>Limitasi</a:t>
            </a:r>
            <a:r>
              <a:rPr lang="en-ID" sz="2400" b="1" dirty="0"/>
              <a:t> </a:t>
            </a:r>
            <a:r>
              <a:rPr lang="en-ID" sz="2400" b="1" dirty="0" err="1"/>
              <a:t>Pengendalian</a:t>
            </a:r>
            <a:r>
              <a:rPr lang="en-ID" sz="2400" b="1" dirty="0"/>
              <a:t> Internal</a:t>
            </a:r>
          </a:p>
          <a:p>
            <a:pPr marL="0" indent="0">
              <a:buNone/>
            </a:pPr>
            <a:r>
              <a:rPr lang="en-ID" sz="2400" dirty="0" err="1"/>
              <a:t>Setiap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pengendalian</a:t>
            </a:r>
            <a:r>
              <a:rPr lang="en-ID" sz="2400" dirty="0"/>
              <a:t> internal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efektifitas</a:t>
            </a:r>
            <a:r>
              <a:rPr lang="en-ID" sz="2400" dirty="0"/>
              <a:t> yang </a:t>
            </a:r>
            <a:r>
              <a:rPr lang="en-ID" sz="2400" dirty="0" err="1"/>
              <a:t>terbatas</a:t>
            </a:r>
            <a:r>
              <a:rPr lang="en-ID" sz="2400" dirty="0"/>
              <a:t>.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hal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termasuk</a:t>
            </a:r>
            <a:r>
              <a:rPr lang="en-ID" sz="2400" dirty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Kemungkinan</a:t>
            </a:r>
            <a:r>
              <a:rPr lang="en-ID" sz="2400" dirty="0"/>
              <a:t> </a:t>
            </a:r>
            <a:r>
              <a:rPr lang="en-ID" sz="2400" dirty="0" err="1"/>
              <a:t>adanya</a:t>
            </a:r>
            <a:r>
              <a:rPr lang="en-ID" sz="2400" dirty="0"/>
              <a:t> </a:t>
            </a:r>
            <a:r>
              <a:rPr lang="en-ID" sz="2400" dirty="0" err="1"/>
              <a:t>kesalahan</a:t>
            </a:r>
            <a:r>
              <a:rPr lang="en-ID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Pengakalan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 </a:t>
            </a:r>
            <a:r>
              <a:rPr lang="en-ID" sz="2400" dirty="0" err="1"/>
              <a:t>kolusi</a:t>
            </a:r>
            <a:endParaRPr lang="en-ID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Penolakan</a:t>
            </a:r>
            <a:r>
              <a:rPr lang="en-ID" sz="2400" dirty="0"/>
              <a:t>  </a:t>
            </a:r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prosedur</a:t>
            </a:r>
            <a:r>
              <a:rPr lang="en-ID" sz="2400" dirty="0"/>
              <a:t> dan </a:t>
            </a:r>
            <a:r>
              <a:rPr lang="en-ID" sz="2400" dirty="0" err="1"/>
              <a:t>kebijakan</a:t>
            </a:r>
            <a:r>
              <a:rPr lang="en-ID" sz="2400" dirty="0"/>
              <a:t> yang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ditetapkan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tujuan</a:t>
            </a:r>
            <a:r>
              <a:rPr lang="en-ID" sz="2400" dirty="0"/>
              <a:t>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baik</a:t>
            </a:r>
            <a:endParaRPr lang="en-ID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Perubahan</a:t>
            </a:r>
            <a:r>
              <a:rPr lang="en-ID" sz="2400" dirty="0"/>
              <a:t> </a:t>
            </a:r>
            <a:r>
              <a:rPr lang="en-ID" sz="2400" dirty="0" err="1"/>
              <a:t>kondisi</a:t>
            </a:r>
            <a:r>
              <a:rPr lang="en-ID" sz="2400" dirty="0"/>
              <a:t>, </a:t>
            </a:r>
            <a:r>
              <a:rPr lang="en-ID" sz="2400" dirty="0" err="1"/>
              <a:t>khususnya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perusahaan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pertumbuhan</a:t>
            </a:r>
            <a:r>
              <a:rPr lang="en-ID" sz="2400" dirty="0"/>
              <a:t> yang </a:t>
            </a:r>
            <a:r>
              <a:rPr lang="en-ID" sz="2400" dirty="0" err="1"/>
              <a:t>tinggi</a:t>
            </a:r>
            <a:endParaRPr lang="en-ID" sz="2400" dirty="0"/>
          </a:p>
          <a:p>
            <a:pPr marL="0" indent="0">
              <a:buNone/>
            </a:pPr>
            <a:r>
              <a:rPr lang="en-ID" sz="2400" dirty="0"/>
              <a:t> </a:t>
            </a:r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733000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10095-A53F-4104-B2DA-6409071D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Eksposur</a:t>
            </a:r>
            <a:r>
              <a:rPr lang="en-ID" dirty="0"/>
              <a:t> </a:t>
            </a:r>
            <a:r>
              <a:rPr lang="en-ID" dirty="0" err="1"/>
              <a:t>Pengendalian</a:t>
            </a:r>
            <a:r>
              <a:rPr lang="en-ID" dirty="0"/>
              <a:t> Internal yang </a:t>
            </a:r>
            <a:r>
              <a:rPr lang="en-ID" dirty="0" err="1"/>
              <a:t>Lemah</a:t>
            </a:r>
            <a:r>
              <a:rPr lang="en-ID" dirty="0"/>
              <a:t> (</a:t>
            </a:r>
            <a:r>
              <a:rPr lang="en-ID" dirty="0" err="1"/>
              <a:t>Risiko</a:t>
            </a:r>
            <a:r>
              <a:rPr lang="en-ID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698C-1359-4ABA-A672-18A7BB1D0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ID" sz="2400" dirty="0" err="1"/>
              <a:t>Eksposur</a:t>
            </a:r>
            <a:r>
              <a:rPr lang="en-ID" sz="2400" dirty="0"/>
              <a:t> (</a:t>
            </a:r>
            <a:r>
              <a:rPr lang="en-ID" sz="2400" dirty="0" err="1"/>
              <a:t>situasi</a:t>
            </a:r>
            <a:r>
              <a:rPr lang="en-ID" sz="2400" dirty="0"/>
              <a:t> </a:t>
            </a:r>
            <a:r>
              <a:rPr lang="en-ID" sz="2400" dirty="0" err="1"/>
              <a:t>terbuka</a:t>
            </a:r>
            <a:r>
              <a:rPr lang="en-ID" sz="2400" dirty="0"/>
              <a:t> </a:t>
            </a:r>
            <a:r>
              <a:rPr lang="en-ID" sz="2400" dirty="0" err="1"/>
              <a:t>tanpa</a:t>
            </a:r>
            <a:r>
              <a:rPr lang="en-ID" sz="2400" dirty="0"/>
              <a:t> </a:t>
            </a:r>
            <a:r>
              <a:rPr lang="en-ID" sz="2400" dirty="0" err="1"/>
              <a:t>perlindungan</a:t>
            </a:r>
            <a:r>
              <a:rPr lang="en-ID" sz="2400" dirty="0"/>
              <a:t>)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nn-NO" sz="2400" dirty="0"/>
              <a:t>kelemahan dan tidak adanya kontrol.</a:t>
            </a:r>
          </a:p>
          <a:p>
            <a:pPr marL="0" indent="0">
              <a:buNone/>
            </a:pP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kelemahan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pengendalian</a:t>
            </a:r>
            <a:r>
              <a:rPr lang="en-ID" sz="2400" dirty="0"/>
              <a:t> internal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mengekspos</a:t>
            </a:r>
            <a:r>
              <a:rPr lang="en-ID" sz="2400" dirty="0"/>
              <a:t> </a:t>
            </a:r>
            <a:r>
              <a:rPr lang="en-ID" sz="2400" dirty="0" err="1"/>
              <a:t>perusahaan</a:t>
            </a:r>
            <a:r>
              <a:rPr lang="en-ID" sz="2400" dirty="0"/>
              <a:t> pada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jenis-jenis</a:t>
            </a:r>
            <a:r>
              <a:rPr lang="en-ID" sz="2400" dirty="0"/>
              <a:t> </a:t>
            </a:r>
            <a:r>
              <a:rPr lang="en-ID" sz="2400" dirty="0" err="1"/>
              <a:t>risiko</a:t>
            </a:r>
            <a:r>
              <a:rPr lang="en-ID" sz="2400" dirty="0"/>
              <a:t> </a:t>
            </a:r>
            <a:r>
              <a:rPr lang="en-ID" sz="2400" dirty="0" err="1"/>
              <a:t>berikut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Perusakan</a:t>
            </a:r>
            <a:r>
              <a:rPr lang="en-ID" sz="2400" dirty="0"/>
              <a:t> </a:t>
            </a:r>
            <a:r>
              <a:rPr lang="en-ID" sz="2400" dirty="0" err="1"/>
              <a:t>aset</a:t>
            </a:r>
            <a:endParaRPr lang="en-ID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Pencurian</a:t>
            </a:r>
            <a:r>
              <a:rPr lang="en-ID" sz="2400" dirty="0"/>
              <a:t> </a:t>
            </a:r>
            <a:r>
              <a:rPr lang="en-ID" sz="2400" dirty="0" err="1"/>
              <a:t>aset</a:t>
            </a:r>
            <a:endParaRPr lang="en-ID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Korupsi</a:t>
            </a:r>
            <a:r>
              <a:rPr lang="en-ID" sz="2400" dirty="0"/>
              <a:t>/</a:t>
            </a:r>
            <a:r>
              <a:rPr lang="en-ID" sz="2400" dirty="0" err="1"/>
              <a:t>perusakan</a:t>
            </a:r>
            <a:r>
              <a:rPr lang="en-ID" sz="2400" dirty="0"/>
              <a:t>/</a:t>
            </a:r>
            <a:r>
              <a:rPr lang="en-ID" sz="2400" dirty="0" err="1"/>
              <a:t>perubahan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endParaRPr lang="en-ID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Gangguan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21445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86395AB-F5DD-4F41-B945-07EC72975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0FA7F35-3082-43B8-8F9E-137AFD4C0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A24D4D40-1316-4CD3-B69A-E48501D45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3672" y="695130"/>
            <a:ext cx="8799873" cy="1066800"/>
          </a:xfrm>
        </p:spPr>
        <p:txBody>
          <a:bodyPr vert="horz" lIns="90488" tIns="44450" rIns="90488" bIns="44450" rtlCol="0" anchor="t">
            <a:noAutofit/>
          </a:bodyPr>
          <a:lstStyle/>
          <a:p>
            <a:pPr>
              <a:defRPr/>
            </a:pPr>
            <a:r>
              <a:rPr lang="en-US" sz="3200" b="1" dirty="0"/>
              <a:t>Lima </a:t>
            </a:r>
            <a:r>
              <a:rPr lang="en-US" sz="3200" b="1" dirty="0" err="1"/>
              <a:t>Komponen</a:t>
            </a:r>
            <a:r>
              <a:rPr lang="en-US" sz="3200" b="1" dirty="0"/>
              <a:t> </a:t>
            </a:r>
            <a:r>
              <a:rPr lang="en-US" sz="3200" b="1" dirty="0" err="1"/>
              <a:t>Pengendalian</a:t>
            </a:r>
            <a:r>
              <a:rPr lang="en-US" sz="3200" b="1" dirty="0"/>
              <a:t> Internal </a:t>
            </a:r>
            <a:r>
              <a:rPr lang="en-US" sz="3200" b="1" dirty="0" err="1"/>
              <a:t>Menurut</a:t>
            </a:r>
            <a:r>
              <a:rPr lang="en-US" sz="3200" b="1" dirty="0"/>
              <a:t> SAS 78 / COSO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6B809287-1A5E-43A0-96C7-440F536678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5598" y="2590800"/>
            <a:ext cx="6705602" cy="3810000"/>
          </a:xfrm>
        </p:spPr>
        <p:txBody>
          <a:bodyPr vert="horz" lIns="90488" tIns="44450" rIns="90488" bIns="44450"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400" dirty="0"/>
              <a:t>Lingkungan pengendalian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Penilaian risiko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Aktivitas pengendalian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Informasi dan komunikasi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Pemantauan</a:t>
            </a:r>
            <a:endParaRPr lang="en-US" altLang="en-US" sz="2400" dirty="0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6B5F-D803-449F-84E3-57A65A3A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4" y="568345"/>
            <a:ext cx="11180488" cy="781061"/>
          </a:xfrm>
        </p:spPr>
        <p:txBody>
          <a:bodyPr/>
          <a:lstStyle/>
          <a:p>
            <a:r>
              <a:rPr lang="en-US" altLang="en-US" dirty="0" err="1"/>
              <a:t>Lingkungan</a:t>
            </a:r>
            <a:r>
              <a:rPr lang="en-US" altLang="en-US" dirty="0"/>
              <a:t> </a:t>
            </a:r>
            <a:r>
              <a:rPr lang="en-US" altLang="en-US" dirty="0" err="1"/>
              <a:t>Pengendalian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F4FA9-B4C1-4EF3-8663-6B8F59F6F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24" y="1544715"/>
            <a:ext cx="10878648" cy="45096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pengendalian</a:t>
            </a:r>
            <a:r>
              <a:rPr lang="en-ID" dirty="0"/>
              <a:t> </a:t>
            </a:r>
            <a:r>
              <a:rPr lang="en-ID" dirty="0" err="1"/>
              <a:t>menetapkan</a:t>
            </a:r>
            <a:r>
              <a:rPr lang="en-ID" dirty="0"/>
              <a:t> </a:t>
            </a:r>
            <a:r>
              <a:rPr lang="en-ID" dirty="0" err="1"/>
              <a:t>corak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,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kesadaran</a:t>
            </a:r>
            <a:r>
              <a:rPr lang="en-ID" dirty="0"/>
              <a:t> </a:t>
            </a:r>
            <a:r>
              <a:rPr lang="en-ID" dirty="0" err="1"/>
              <a:t>pengendalian</a:t>
            </a:r>
            <a:r>
              <a:rPr lang="en-ID" dirty="0"/>
              <a:t> orang-</a:t>
            </a:r>
            <a:r>
              <a:rPr lang="en-ID" dirty="0" err="1"/>
              <a:t>orangnya</a:t>
            </a:r>
            <a:r>
              <a:rPr lang="en-ID" dirty="0"/>
              <a:t>. </a:t>
            </a:r>
            <a:r>
              <a:rPr lang="en-ID" dirty="0" err="1">
                <a:solidFill>
                  <a:srgbClr val="00B050"/>
                </a:solidFill>
              </a:rPr>
              <a:t>Lingkungan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pengendalian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merupakan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dasar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untuk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semua</a:t>
            </a:r>
            <a:r>
              <a:rPr lang="en-ID" dirty="0">
                <a:solidFill>
                  <a:srgbClr val="00B050"/>
                </a:solidFill>
              </a:rPr>
              <a:t> </a:t>
            </a:r>
            <a:r>
              <a:rPr lang="en-ID" dirty="0" err="1">
                <a:solidFill>
                  <a:srgbClr val="00B050"/>
                </a:solidFill>
              </a:rPr>
              <a:t>komponen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pengendalian</a:t>
            </a:r>
            <a:r>
              <a:rPr lang="en-ID" dirty="0">
                <a:solidFill>
                  <a:srgbClr val="00B050"/>
                </a:solidFill>
              </a:rPr>
              <a:t> internal, </a:t>
            </a:r>
            <a:r>
              <a:rPr lang="en-ID" dirty="0" err="1">
                <a:solidFill>
                  <a:srgbClr val="00B050"/>
                </a:solidFill>
              </a:rPr>
              <a:t>menyediakan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disiplin</a:t>
            </a:r>
            <a:r>
              <a:rPr lang="en-ID" dirty="0">
                <a:solidFill>
                  <a:srgbClr val="00B050"/>
                </a:solidFill>
              </a:rPr>
              <a:t> dan </a:t>
            </a:r>
            <a:r>
              <a:rPr lang="en-ID" dirty="0" err="1">
                <a:solidFill>
                  <a:srgbClr val="00B050"/>
                </a:solidFill>
              </a:rPr>
              <a:t>struktur</a:t>
            </a:r>
            <a:r>
              <a:rPr lang="en-ID" dirty="0">
                <a:solidFill>
                  <a:srgbClr val="00B050"/>
                </a:solidFill>
              </a:rPr>
              <a:t>. </a:t>
            </a:r>
            <a:r>
              <a:rPr lang="en-ID" dirty="0" err="1">
                <a:solidFill>
                  <a:srgbClr val="00B050"/>
                </a:solidFill>
              </a:rPr>
              <a:t>Lingkungan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pengendalian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menyediakan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arahan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bagi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organisasi</a:t>
            </a:r>
            <a:r>
              <a:rPr lang="en-ID" dirty="0">
                <a:solidFill>
                  <a:srgbClr val="00B050"/>
                </a:solidFill>
              </a:rPr>
              <a:t> dan </a:t>
            </a:r>
            <a:r>
              <a:rPr lang="en-ID" dirty="0" err="1">
                <a:solidFill>
                  <a:srgbClr val="00B050"/>
                </a:solidFill>
              </a:rPr>
              <a:t>mempengaruhi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kesadaran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pengendalian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dari</a:t>
            </a:r>
            <a:r>
              <a:rPr lang="en-ID" dirty="0">
                <a:solidFill>
                  <a:srgbClr val="00B050"/>
                </a:solidFill>
              </a:rPr>
              <a:t> orang-orang yang </a:t>
            </a:r>
            <a:r>
              <a:rPr lang="en-ID" dirty="0" err="1">
                <a:solidFill>
                  <a:srgbClr val="00B050"/>
                </a:solidFill>
              </a:rPr>
              <a:t>ada</a:t>
            </a:r>
            <a:r>
              <a:rPr lang="en-ID" dirty="0">
                <a:solidFill>
                  <a:srgbClr val="00B050"/>
                </a:solidFill>
              </a:rPr>
              <a:t> di </a:t>
            </a:r>
            <a:r>
              <a:rPr lang="en-ID" dirty="0" err="1">
                <a:solidFill>
                  <a:srgbClr val="00B050"/>
                </a:solidFill>
              </a:rPr>
              <a:t>dalam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organisasi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tersebut</a:t>
            </a:r>
            <a:r>
              <a:rPr lang="en-ID" dirty="0">
                <a:solidFill>
                  <a:srgbClr val="00B050"/>
                </a:solidFill>
              </a:rPr>
              <a:t>. </a:t>
            </a:r>
            <a:r>
              <a:rPr lang="en-ID" dirty="0" err="1">
                <a:solidFill>
                  <a:srgbClr val="00B050"/>
                </a:solidFill>
              </a:rPr>
              <a:t>Beberapa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faktor</a:t>
            </a:r>
            <a:r>
              <a:rPr lang="en-ID" dirty="0">
                <a:solidFill>
                  <a:srgbClr val="00B050"/>
                </a:solidFill>
              </a:rPr>
              <a:t> yang </a:t>
            </a:r>
            <a:r>
              <a:rPr lang="en-ID" dirty="0" err="1">
                <a:solidFill>
                  <a:srgbClr val="00B050"/>
                </a:solidFill>
              </a:rPr>
              <a:t>berpengaruh</a:t>
            </a:r>
            <a:r>
              <a:rPr lang="en-ID" dirty="0">
                <a:solidFill>
                  <a:srgbClr val="00B050"/>
                </a:solidFill>
              </a:rPr>
              <a:t> di </a:t>
            </a:r>
            <a:r>
              <a:rPr lang="en-ID" dirty="0" err="1">
                <a:solidFill>
                  <a:srgbClr val="00B050"/>
                </a:solidFill>
              </a:rPr>
              <a:t>dalam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lingkungan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pengendalian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antara</a:t>
            </a:r>
            <a:r>
              <a:rPr lang="en-ID" dirty="0">
                <a:solidFill>
                  <a:srgbClr val="00B050"/>
                </a:solidFill>
              </a:rPr>
              <a:t> lain :</a:t>
            </a:r>
            <a:endParaRPr lang="en-US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err="1"/>
              <a:t>integritas</a:t>
            </a:r>
            <a:r>
              <a:rPr lang="en-US" dirty="0"/>
              <a:t> dan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,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,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dewan </a:t>
            </a:r>
            <a:r>
              <a:rPr lang="en-US" dirty="0" err="1"/>
              <a:t>direksi</a:t>
            </a:r>
            <a:r>
              <a:rPr lang="en-US" dirty="0"/>
              <a:t> dan </a:t>
            </a:r>
            <a:r>
              <a:rPr lang="en-US" dirty="0" err="1"/>
              <a:t>komite</a:t>
            </a:r>
            <a:r>
              <a:rPr lang="en-US" dirty="0"/>
              <a:t> audit,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dan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,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wewenang</a:t>
            </a:r>
            <a:r>
              <a:rPr lang="en-US" dirty="0"/>
              <a:t> dan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,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err="1"/>
              <a:t>praktik</a:t>
            </a:r>
            <a:r>
              <a:rPr lang="en-US" dirty="0"/>
              <a:t> dan </a:t>
            </a:r>
            <a:r>
              <a:rPr lang="en-US" dirty="0" err="1"/>
              <a:t>kebijkan</a:t>
            </a:r>
            <a:r>
              <a:rPr lang="en-US" dirty="0"/>
              <a:t> SDM.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61570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5271424-D84A-4C7D-AF2F-CFBEBB31D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82F5645-3618-4423-BC7A-5F9FCDDD2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CEA97F27-F710-492F-8972-24AE393F8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2194" y="844550"/>
            <a:ext cx="6875206" cy="755650"/>
          </a:xfrm>
        </p:spPr>
        <p:txBody>
          <a:bodyPr vert="horz" lIns="90488" tIns="44450" rIns="90488" bIns="44450" rtlCol="0" anchor="t">
            <a:normAutofit/>
          </a:bodyPr>
          <a:lstStyle/>
          <a:p>
            <a:pPr>
              <a:defRPr/>
            </a:pP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E56C4E8-8315-434C-BD81-18FDF74EF5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02194" y="2362200"/>
            <a:ext cx="8642554" cy="4495800"/>
          </a:xfrm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err="1"/>
              <a:t>Mengidentifikasi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analisis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kelola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risiko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relevan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pelaporan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keuangan</a:t>
            </a:r>
            <a:r>
              <a:rPr lang="en-US" altLang="en-US" sz="2400" dirty="0"/>
              <a:t>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/>
              <a:t>Perubahan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lingkungan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operasi</a:t>
            </a:r>
            <a:endParaRPr lang="en-US" altLang="en-US" sz="24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/>
              <a:t>Operasi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luar</a:t>
            </a:r>
            <a:r>
              <a:rPr lang="en-US" altLang="en-US" sz="2400" dirty="0"/>
              <a:t> negeri yang </a:t>
            </a:r>
            <a:r>
              <a:rPr lang="en-US" altLang="en-US" sz="2400" dirty="0" err="1"/>
              <a:t>berisiko</a:t>
            </a:r>
            <a:endParaRPr lang="en-US" altLang="en-US" sz="24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/>
              <a:t>Pertumbuhan</a:t>
            </a:r>
            <a:r>
              <a:rPr lang="en-US" altLang="en-US" sz="2400" dirty="0"/>
              <a:t>  yang </a:t>
            </a:r>
            <a:r>
              <a:rPr lang="en-US" altLang="en-US" sz="2400" dirty="0" err="1"/>
              <a:t>signifikan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cepat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membebani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pengendalian</a:t>
            </a:r>
            <a:r>
              <a:rPr lang="en-US" altLang="en-US" sz="2400" dirty="0"/>
              <a:t> internal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/>
              <a:t>Lini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produk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baru</a:t>
            </a:r>
            <a:endParaRPr lang="en-US" altLang="en-US" sz="24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/>
              <a:t>Restrukturisasi</a:t>
            </a:r>
            <a:r>
              <a:rPr lang="en-US" altLang="en-US" sz="2400" dirty="0"/>
              <a:t> , </a:t>
            </a:r>
            <a:r>
              <a:rPr lang="en-US" altLang="en-US" sz="2400" dirty="0" err="1"/>
              <a:t>perampingan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organisasi</a:t>
            </a:r>
            <a:endParaRPr lang="en-US" altLang="en-US" sz="24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/>
              <a:t>perubahan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kebijakan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akuntansi</a:t>
            </a:r>
            <a:endParaRPr lang="en-US" altLang="en-US" sz="2400" dirty="0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5A9F57D-D21D-4FDC-B3BA-9FB6BF555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4FFD3EF-AB0B-4B8C-9266-AF0CEFE42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C7537E4B-78C8-4D1A-A92E-1C7710EE1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31690" y="766916"/>
            <a:ext cx="8560210" cy="12954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/>
            <a:r>
              <a:rPr lang="en-US" altLang="en-US" dirty="0" err="1"/>
              <a:t>Informasi</a:t>
            </a:r>
            <a:r>
              <a:rPr lang="en-US" altLang="en-US" dirty="0"/>
              <a:t> dan </a:t>
            </a:r>
            <a:r>
              <a:rPr lang="en-US" altLang="en-US" dirty="0" err="1"/>
              <a:t>Komunikasi</a:t>
            </a:r>
            <a:endParaRPr lang="en-US" altLang="en-US" dirty="0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EE359ABF-151D-4393-AD8A-5021254612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31690" y="2438400"/>
            <a:ext cx="8229600" cy="3810000"/>
          </a:xfrm>
        </p:spPr>
        <p:txBody>
          <a:bodyPr vert="horz" lIns="90488" tIns="44450" rIns="90488" bIns="44450" rtlCol="0">
            <a:normAutofit fontScale="925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dan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akuntansi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mencatat</a:t>
            </a:r>
            <a:r>
              <a:rPr lang="en-US" sz="2400" dirty="0"/>
              <a:t>, </a:t>
            </a:r>
            <a:r>
              <a:rPr lang="en-US" sz="2400" dirty="0" err="1"/>
              <a:t>memroses</a:t>
            </a:r>
            <a:r>
              <a:rPr lang="en-US" sz="2400" dirty="0"/>
              <a:t>, dan </a:t>
            </a:r>
            <a:r>
              <a:rPr lang="en-US" sz="2400" dirty="0" err="1"/>
              <a:t>melaporkan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mempertahankan</a:t>
            </a:r>
            <a:r>
              <a:rPr lang="en-US" sz="2400" dirty="0"/>
              <a:t> </a:t>
            </a:r>
            <a:r>
              <a:rPr lang="en-US" sz="2400" dirty="0" err="1"/>
              <a:t>akuntabilitas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/>
              <a:t>SIA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berkualitas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err="1"/>
              <a:t>mengidentifikasi</a:t>
            </a:r>
            <a:r>
              <a:rPr lang="en-US" sz="2400" dirty="0"/>
              <a:t> dan </a:t>
            </a:r>
            <a:r>
              <a:rPr lang="en-US" sz="2400" dirty="0" err="1"/>
              <a:t>mencatat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valid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detail yang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klasifikasi</a:t>
            </a:r>
            <a:r>
              <a:rPr lang="en-US" sz="2400" dirty="0"/>
              <a:t> dan </a:t>
            </a:r>
            <a:r>
              <a:rPr lang="en-US" sz="2400" dirty="0" err="1"/>
              <a:t>pelaporan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yang </a:t>
            </a:r>
            <a:r>
              <a:rPr lang="en-US" sz="2400" dirty="0" err="1"/>
              <a:t>tepat</a:t>
            </a:r>
            <a:endParaRPr lang="en-US" sz="2400" dirty="0"/>
          </a:p>
          <a:p>
            <a:pPr>
              <a:lnSpc>
                <a:spcPct val="90000"/>
              </a:lnSpc>
              <a:defRPr/>
            </a:pP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finansial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endParaRPr lang="en-US" sz="2400" dirty="0"/>
          </a:p>
          <a:p>
            <a:pPr>
              <a:lnSpc>
                <a:spcPct val="90000"/>
              </a:lnSpc>
              <a:defRPr/>
            </a:pPr>
            <a:r>
              <a:rPr lang="en-US" sz="2400" dirty="0" err="1"/>
              <a:t>mencatat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periode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endParaRPr lang="en-US" sz="2400" b="1" i="1" dirty="0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A3EF9F0-A55D-46EA-BCB2-E74E30B7A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E56A5FA-A6F8-48A1-894E-30DFC2414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3DD6DD71-3580-4461-AECE-EB7DB4A19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1025462"/>
            <a:ext cx="8458200" cy="838200"/>
          </a:xfrm>
        </p:spPr>
        <p:txBody>
          <a:bodyPr vert="horz" lIns="90488" tIns="44450" rIns="90488" bIns="44450" rtlCol="0" anchor="t">
            <a:normAutofit/>
          </a:bodyPr>
          <a:lstStyle/>
          <a:p>
            <a:r>
              <a:rPr lang="en-US" altLang="en-US" dirty="0" err="1"/>
              <a:t>Informasi</a:t>
            </a:r>
            <a:r>
              <a:rPr lang="en-US" altLang="en-US" dirty="0"/>
              <a:t> dan </a:t>
            </a:r>
            <a:r>
              <a:rPr lang="en-US" altLang="en-US" dirty="0" err="1"/>
              <a:t>Komunikasi</a:t>
            </a:r>
            <a:endParaRPr lang="en-US" altLang="en-US" dirty="0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CD22C6B7-8AD5-42D8-BC4B-C1B95C51F7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77838" y="2258291"/>
            <a:ext cx="9213273" cy="4447309"/>
          </a:xfrm>
        </p:spPr>
        <p:txBody>
          <a:bodyPr vert="horz" lIns="90488" tIns="44450" rIns="90488" bIns="44450" rtlCol="0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Auditor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yang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SI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material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>
                <a:solidFill>
                  <a:srgbClr val="FC0128"/>
                </a:solidFill>
              </a:rPr>
              <a:t>[input]</a:t>
            </a:r>
            <a:endParaRPr lang="en-US" dirty="0"/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dan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>
                <a:solidFill>
                  <a:srgbClr val="FC0128"/>
                </a:solidFill>
              </a:rPr>
              <a:t>[input]</a:t>
            </a:r>
            <a:endParaRPr lang="en-US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>
                <a:solidFill>
                  <a:srgbClr val="FC0128"/>
                </a:solidFill>
              </a:rPr>
              <a:t>[process]</a:t>
            </a:r>
            <a:endParaRPr lang="en-US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[proses]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/>
              <a:t>proses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pengungkapan</a:t>
            </a:r>
            <a:r>
              <a:rPr lang="en-US" dirty="0"/>
              <a:t>, dan </a:t>
            </a:r>
            <a:r>
              <a:rPr lang="en-US" dirty="0" err="1"/>
              <a:t>estimasi</a:t>
            </a:r>
            <a:r>
              <a:rPr lang="en-US" dirty="0"/>
              <a:t> [output]</a:t>
            </a:r>
            <a:r>
              <a:rPr lang="en-US" dirty="0">
                <a:solidFill>
                  <a:srgbClr val="FC0128"/>
                </a:solidFill>
              </a:rPr>
              <a:t>[output]</a:t>
            </a:r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D99D27D-79A9-47E2-A413-D0D422607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0E878A3-9B95-495D-ABF9-25F01812F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C7995A6E-7C60-46A0-BF52-1FB8A9C76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7665" y="1091380"/>
            <a:ext cx="10016864" cy="9144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/>
            <a:r>
              <a:rPr lang="en-US" altLang="en-US" dirty="0" err="1"/>
              <a:t>Pemantauan</a:t>
            </a:r>
            <a:endParaRPr lang="en-US" altLang="en-US" dirty="0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CDF36B0A-FCD0-4AF0-B075-CF54A31144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7666" y="2362200"/>
            <a:ext cx="10573280" cy="4114800"/>
          </a:xfrm>
        </p:spPr>
        <p:txBody>
          <a:bodyPr vert="horz" lIns="90488" tIns="44450" rIns="90488" bIns="44450" rtlCol="0">
            <a:normAutofit/>
          </a:bodyPr>
          <a:lstStyle/>
          <a:p>
            <a:pPr marL="0" indent="0">
              <a:buNone/>
              <a:defRPr/>
            </a:pPr>
            <a:r>
              <a:rPr lang="en-US" sz="2300" dirty="0"/>
              <a:t>Proses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menilai</a:t>
            </a:r>
            <a:r>
              <a:rPr lang="en-US" sz="2300" dirty="0"/>
              <a:t> </a:t>
            </a:r>
            <a:r>
              <a:rPr lang="en-US" sz="2300" dirty="0" err="1"/>
              <a:t>kualitas</a:t>
            </a:r>
            <a:r>
              <a:rPr lang="en-US" sz="2300" dirty="0"/>
              <a:t> </a:t>
            </a:r>
            <a:r>
              <a:rPr lang="en-US" sz="2300" dirty="0" err="1"/>
              <a:t>desain</a:t>
            </a:r>
            <a:r>
              <a:rPr lang="en-US" sz="2300" dirty="0"/>
              <a:t> dan </a:t>
            </a:r>
            <a:r>
              <a:rPr lang="en-US" sz="2300" dirty="0" err="1"/>
              <a:t>operasi</a:t>
            </a:r>
            <a:r>
              <a:rPr lang="en-US" sz="2300" dirty="0"/>
              <a:t> </a:t>
            </a:r>
            <a:r>
              <a:rPr lang="en-US" sz="2300" dirty="0" err="1"/>
              <a:t>pengendalian</a:t>
            </a:r>
            <a:r>
              <a:rPr lang="en-US" sz="2300" dirty="0"/>
              <a:t> internal</a:t>
            </a:r>
          </a:p>
          <a:p>
            <a:pPr>
              <a:defRPr/>
            </a:pPr>
            <a:r>
              <a:rPr lang="en-US" sz="2300" dirty="0"/>
              <a:t>Proses </a:t>
            </a:r>
            <a:r>
              <a:rPr lang="en-US" sz="2300" dirty="0" err="1"/>
              <a:t>ini</a:t>
            </a:r>
            <a:r>
              <a:rPr lang="en-US" sz="2300" dirty="0"/>
              <a:t> </a:t>
            </a:r>
            <a:r>
              <a:rPr lang="en-US" sz="2300" dirty="0" err="1"/>
              <a:t>dilaksanakan</a:t>
            </a:r>
            <a:r>
              <a:rPr lang="en-US" sz="2300" dirty="0"/>
              <a:t> </a:t>
            </a:r>
            <a:r>
              <a:rPr lang="en-US" sz="2300" dirty="0" err="1"/>
              <a:t>melalui</a:t>
            </a:r>
            <a:r>
              <a:rPr lang="en-US" sz="2300" dirty="0"/>
              <a:t> :</a:t>
            </a:r>
          </a:p>
          <a:p>
            <a:pPr lvl="1">
              <a:defRPr/>
            </a:pPr>
            <a:r>
              <a:rPr lang="en-US" sz="2100" dirty="0" err="1"/>
              <a:t>Prosedur</a:t>
            </a:r>
            <a:r>
              <a:rPr lang="en-US" sz="2100" dirty="0"/>
              <a:t> </a:t>
            </a:r>
            <a:r>
              <a:rPr lang="en-US" sz="2100" dirty="0" err="1"/>
              <a:t>terpisah</a:t>
            </a:r>
            <a:r>
              <a:rPr lang="en-US" sz="2100" dirty="0"/>
              <a:t> — </a:t>
            </a:r>
            <a:r>
              <a:rPr lang="en-US" sz="2100" dirty="0" err="1"/>
              <a:t>pengujian</a:t>
            </a:r>
            <a:r>
              <a:rPr lang="en-US" sz="2100" dirty="0"/>
              <a:t> </a:t>
            </a:r>
            <a:r>
              <a:rPr lang="en-US" sz="2100" dirty="0" err="1"/>
              <a:t>pengendalian</a:t>
            </a:r>
            <a:r>
              <a:rPr lang="en-US" sz="2100" dirty="0"/>
              <a:t> oleh auditor internal</a:t>
            </a:r>
          </a:p>
          <a:p>
            <a:pPr lvl="1">
              <a:defRPr/>
            </a:pPr>
            <a:r>
              <a:rPr lang="en-US" sz="2100" dirty="0" err="1"/>
              <a:t>Pemantauan</a:t>
            </a:r>
            <a:r>
              <a:rPr lang="en-US" sz="2100" dirty="0"/>
              <a:t> </a:t>
            </a:r>
            <a:r>
              <a:rPr lang="en-US" sz="2100" dirty="0" err="1"/>
              <a:t>berkelanjutan</a:t>
            </a:r>
            <a:r>
              <a:rPr lang="en-US" sz="2100" dirty="0"/>
              <a:t>:</a:t>
            </a:r>
          </a:p>
          <a:p>
            <a:pPr lvl="2">
              <a:defRPr/>
            </a:pPr>
            <a:r>
              <a:rPr lang="en-US" sz="2100" dirty="0" err="1"/>
              <a:t>modul</a:t>
            </a:r>
            <a:r>
              <a:rPr lang="en-US" sz="2100" dirty="0"/>
              <a:t> </a:t>
            </a:r>
            <a:r>
              <a:rPr lang="en-US" sz="2100" dirty="0" err="1"/>
              <a:t>komputer</a:t>
            </a:r>
            <a:r>
              <a:rPr lang="en-US" sz="2100" dirty="0"/>
              <a:t> </a:t>
            </a:r>
            <a:r>
              <a:rPr lang="en-US" sz="2100" dirty="0" err="1"/>
              <a:t>diintegrasikan</a:t>
            </a:r>
            <a:r>
              <a:rPr lang="en-US" sz="2100" dirty="0"/>
              <a:t> </a:t>
            </a:r>
            <a:r>
              <a:rPr lang="en-US" sz="2100" dirty="0" err="1"/>
              <a:t>ke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operasi</a:t>
            </a:r>
            <a:r>
              <a:rPr lang="en-US" sz="2100" dirty="0"/>
              <a:t> </a:t>
            </a:r>
            <a:r>
              <a:rPr lang="en-US" sz="2100" dirty="0" err="1"/>
              <a:t>rutin</a:t>
            </a:r>
            <a:endParaRPr lang="en-US" sz="2100" dirty="0"/>
          </a:p>
          <a:p>
            <a:pPr lvl="2">
              <a:defRPr/>
            </a:pPr>
            <a:r>
              <a:rPr lang="en-US" sz="2100" dirty="0" err="1"/>
              <a:t>laporan</a:t>
            </a:r>
            <a:r>
              <a:rPr lang="en-US" sz="2100" dirty="0"/>
              <a:t> </a:t>
            </a:r>
            <a:r>
              <a:rPr lang="en-US" sz="2100" dirty="0" err="1"/>
              <a:t>manajemen</a:t>
            </a:r>
            <a:r>
              <a:rPr lang="en-US" sz="2100" dirty="0"/>
              <a:t> yang </a:t>
            </a:r>
            <a:r>
              <a:rPr lang="en-US" sz="2100" dirty="0" err="1"/>
              <a:t>menyoroti</a:t>
            </a:r>
            <a:r>
              <a:rPr lang="en-US" sz="2100" dirty="0"/>
              <a:t> </a:t>
            </a:r>
            <a:r>
              <a:rPr lang="en-US" sz="2100" dirty="0" err="1"/>
              <a:t>tren</a:t>
            </a:r>
            <a:r>
              <a:rPr lang="en-US" sz="2100" dirty="0"/>
              <a:t> dan </a:t>
            </a:r>
            <a:r>
              <a:rPr lang="en-US" sz="2100" dirty="0" err="1"/>
              <a:t>pengecualian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</a:t>
            </a:r>
            <a:r>
              <a:rPr lang="en-US" sz="2100" dirty="0" err="1"/>
              <a:t>kinerja</a:t>
            </a:r>
            <a:r>
              <a:rPr lang="en-US" sz="2100" dirty="0"/>
              <a:t> normal</a:t>
            </a:r>
          </a:p>
          <a:p>
            <a:pPr marL="625475" lvl="2" indent="-319088">
              <a:defRPr/>
            </a:pPr>
            <a:r>
              <a:rPr lang="en-US" sz="2100" i="0" dirty="0" err="1"/>
              <a:t>Gabungan</a:t>
            </a:r>
            <a:r>
              <a:rPr lang="en-US" sz="2100" i="0" dirty="0"/>
              <a:t> </a:t>
            </a:r>
            <a:r>
              <a:rPr lang="en-US" sz="2100" i="0" dirty="0" err="1"/>
              <a:t>antara</a:t>
            </a:r>
            <a:r>
              <a:rPr lang="en-US" sz="2100" i="0" dirty="0"/>
              <a:t> </a:t>
            </a:r>
            <a:r>
              <a:rPr lang="en-US" sz="2100" i="0" dirty="0" err="1"/>
              <a:t>prosedur</a:t>
            </a:r>
            <a:r>
              <a:rPr lang="en-US" sz="2100" i="0" dirty="0"/>
              <a:t> </a:t>
            </a:r>
            <a:r>
              <a:rPr lang="en-US" sz="2100" i="0" dirty="0" err="1"/>
              <a:t>terpisah</a:t>
            </a:r>
            <a:r>
              <a:rPr lang="en-US" sz="2100" i="0" dirty="0"/>
              <a:t> dan </a:t>
            </a:r>
            <a:r>
              <a:rPr lang="en-US" sz="2100" i="0" dirty="0" err="1"/>
              <a:t>pemantauan</a:t>
            </a:r>
            <a:r>
              <a:rPr lang="en-US" sz="2100" i="0" dirty="0"/>
              <a:t> </a:t>
            </a:r>
            <a:r>
              <a:rPr lang="en-US" sz="2100" i="0" dirty="0" err="1"/>
              <a:t>berkelanjutan</a:t>
            </a:r>
            <a:endParaRPr lang="en-US" sz="2100" i="0" dirty="0"/>
          </a:p>
          <a:p>
            <a:pPr lvl="2">
              <a:defRPr/>
            </a:pPr>
            <a:endParaRPr lang="en-US" sz="21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CEF8-DFAF-4683-93E0-0B722189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82" y="398659"/>
            <a:ext cx="10923036" cy="869838"/>
          </a:xfrm>
        </p:spPr>
        <p:txBody>
          <a:bodyPr>
            <a:normAutofit/>
          </a:bodyPr>
          <a:lstStyle/>
          <a:p>
            <a:r>
              <a:rPr lang="en-US" sz="2800" u="sng" dirty="0" err="1"/>
              <a:t>Deskripsi</a:t>
            </a:r>
            <a:r>
              <a:rPr lang="en-US" sz="2800" u="sng" dirty="0"/>
              <a:t> Mata </a:t>
            </a:r>
            <a:r>
              <a:rPr lang="en-US" sz="2800" u="sng" dirty="0" err="1"/>
              <a:t>Kuliah</a:t>
            </a:r>
            <a:endParaRPr lang="en-ID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9DC94-723D-438D-B958-CB69B0346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1268497"/>
            <a:ext cx="11429999" cy="53112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2700" dirty="0"/>
              <a:t>Mata </a:t>
            </a:r>
            <a:r>
              <a:rPr lang="en-ID" sz="2700" dirty="0" err="1"/>
              <a:t>kuliah</a:t>
            </a:r>
            <a:r>
              <a:rPr lang="en-ID" sz="2700" dirty="0"/>
              <a:t> </a:t>
            </a:r>
            <a:r>
              <a:rPr lang="en-ID" sz="2700" dirty="0" err="1"/>
              <a:t>ini</a:t>
            </a:r>
            <a:r>
              <a:rPr lang="en-ID" sz="2700" dirty="0"/>
              <a:t> </a:t>
            </a:r>
            <a:r>
              <a:rPr lang="en-ID" sz="2700" dirty="0" err="1"/>
              <a:t>memberikan</a:t>
            </a:r>
            <a:r>
              <a:rPr lang="en-ID" sz="2700" dirty="0"/>
              <a:t> </a:t>
            </a:r>
            <a:r>
              <a:rPr lang="en-ID" sz="2700" dirty="0" err="1"/>
              <a:t>pemahaman</a:t>
            </a:r>
            <a:r>
              <a:rPr lang="en-ID" sz="2700" dirty="0"/>
              <a:t> </a:t>
            </a:r>
            <a:r>
              <a:rPr lang="en-ID" sz="2700" dirty="0" err="1"/>
              <a:t>kepada</a:t>
            </a:r>
            <a:r>
              <a:rPr lang="en-ID" sz="2700" dirty="0"/>
              <a:t> </a:t>
            </a:r>
            <a:r>
              <a:rPr lang="en-ID" sz="2700" dirty="0" err="1"/>
              <a:t>mahasiswa</a:t>
            </a:r>
            <a:r>
              <a:rPr lang="en-ID" sz="2700" dirty="0"/>
              <a:t> </a:t>
            </a:r>
            <a:r>
              <a:rPr lang="en-ID" sz="2700" dirty="0" err="1"/>
              <a:t>bagaimana</a:t>
            </a:r>
            <a:r>
              <a:rPr lang="en-ID" sz="2700" dirty="0"/>
              <a:t> </a:t>
            </a:r>
            <a:r>
              <a:rPr lang="en-ID" sz="2700" dirty="0" err="1"/>
              <a:t>menggambarkan</a:t>
            </a:r>
            <a:r>
              <a:rPr lang="en-ID" sz="2700" dirty="0"/>
              <a:t> proses </a:t>
            </a:r>
            <a:r>
              <a:rPr lang="en-ID" sz="2700" dirty="0" err="1"/>
              <a:t>bisnis</a:t>
            </a:r>
            <a:r>
              <a:rPr lang="en-ID" sz="2700" dirty="0"/>
              <a:t> </a:t>
            </a:r>
            <a:r>
              <a:rPr lang="en-ID" sz="2700" dirty="0" err="1"/>
              <a:t>dari</a:t>
            </a:r>
            <a:r>
              <a:rPr lang="en-ID" sz="2700" dirty="0"/>
              <a:t> </a:t>
            </a:r>
            <a:r>
              <a:rPr lang="en-ID" sz="2700" dirty="0" err="1"/>
              <a:t>sebuah</a:t>
            </a:r>
            <a:r>
              <a:rPr lang="en-ID" sz="2700" dirty="0"/>
              <a:t> </a:t>
            </a:r>
            <a:r>
              <a:rPr lang="en-ID" sz="2700" dirty="0" err="1"/>
              <a:t>perusahaan</a:t>
            </a:r>
            <a:r>
              <a:rPr lang="en-ID" sz="2700" dirty="0"/>
              <a:t> </a:t>
            </a:r>
            <a:r>
              <a:rPr lang="en-ID" sz="2700" dirty="0" err="1"/>
              <a:t>dengan</a:t>
            </a:r>
            <a:r>
              <a:rPr lang="en-ID" sz="2700" dirty="0"/>
              <a:t> </a:t>
            </a:r>
            <a:r>
              <a:rPr lang="en-ID" sz="2700" dirty="0" err="1"/>
              <a:t>menggunakan</a:t>
            </a:r>
            <a:r>
              <a:rPr lang="en-ID" sz="2700" dirty="0"/>
              <a:t> flowchart dan </a:t>
            </a:r>
            <a:r>
              <a:rPr lang="en-ID" sz="2700" dirty="0" err="1"/>
              <a:t>menganalisis</a:t>
            </a:r>
            <a:r>
              <a:rPr lang="en-ID" sz="2700" dirty="0"/>
              <a:t> </a:t>
            </a:r>
            <a:r>
              <a:rPr lang="en-ID" sz="2700" dirty="0" err="1"/>
              <a:t>pengendalian</a:t>
            </a:r>
            <a:r>
              <a:rPr lang="en-ID" sz="2700" dirty="0"/>
              <a:t> internal yang </a:t>
            </a:r>
            <a:r>
              <a:rPr lang="en-ID" sz="2700" dirty="0" err="1"/>
              <a:t>diterapkan</a:t>
            </a:r>
            <a:r>
              <a:rPr lang="en-ID" sz="2700" dirty="0"/>
              <a:t> pada proses </a:t>
            </a:r>
            <a:r>
              <a:rPr lang="en-ID" sz="2700" dirty="0" err="1"/>
              <a:t>bisnis</a:t>
            </a:r>
            <a:r>
              <a:rPr lang="en-ID" sz="2700" dirty="0"/>
              <a:t> </a:t>
            </a:r>
            <a:r>
              <a:rPr lang="en-ID" sz="2700" dirty="0" err="1"/>
              <a:t>perusahaan</a:t>
            </a:r>
            <a:r>
              <a:rPr lang="en-ID" sz="2700" dirty="0"/>
              <a:t> </a:t>
            </a:r>
            <a:r>
              <a:rPr lang="en-ID" sz="2700" dirty="0" err="1"/>
              <a:t>tersebut</a:t>
            </a:r>
            <a:r>
              <a:rPr lang="en-ID" sz="2700" dirty="0"/>
              <a:t> </a:t>
            </a:r>
            <a:r>
              <a:rPr lang="en-ID" sz="2700" dirty="0" err="1"/>
              <a:t>berdasarkan</a:t>
            </a:r>
            <a:r>
              <a:rPr lang="en-ID" sz="2700" dirty="0"/>
              <a:t> flowchart yang </a:t>
            </a:r>
            <a:r>
              <a:rPr lang="en-ID" sz="2700" dirty="0" err="1"/>
              <a:t>telah</a:t>
            </a:r>
            <a:r>
              <a:rPr lang="en-ID" sz="2700" dirty="0"/>
              <a:t> </a:t>
            </a:r>
            <a:r>
              <a:rPr lang="en-ID" sz="2700" dirty="0" err="1"/>
              <a:t>digambarkan</a:t>
            </a:r>
            <a:r>
              <a:rPr lang="en-ID" sz="2700" dirty="0"/>
              <a:t>.</a:t>
            </a:r>
          </a:p>
          <a:p>
            <a:pPr marL="0" indent="0">
              <a:buNone/>
            </a:pPr>
            <a:r>
              <a:rPr lang="en-ID" sz="2800" u="sng" dirty="0" err="1"/>
              <a:t>Capaian</a:t>
            </a:r>
            <a:r>
              <a:rPr lang="en-ID" sz="2800" u="sng" dirty="0"/>
              <a:t> </a:t>
            </a:r>
            <a:r>
              <a:rPr lang="en-ID" sz="2800" u="sng" dirty="0" err="1"/>
              <a:t>belajar</a:t>
            </a:r>
            <a:r>
              <a:rPr lang="en-ID" sz="2800" u="sng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700" dirty="0">
                <a:cs typeface="Arial" panose="020B0604020202020204" pitchFamily="34" charset="0"/>
              </a:rPr>
              <a:t>Setelah </a:t>
            </a:r>
            <a:r>
              <a:rPr lang="en-ID" sz="2700" dirty="0" err="1">
                <a:cs typeface="Arial" panose="020B0604020202020204" pitchFamily="34" charset="0"/>
              </a:rPr>
              <a:t>menyelesaikan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perkuliahan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ini</a:t>
            </a:r>
            <a:r>
              <a:rPr lang="en-ID" sz="2700" dirty="0">
                <a:cs typeface="Arial" panose="020B0604020202020204" pitchFamily="34" charset="0"/>
              </a:rPr>
              <a:t>, </a:t>
            </a:r>
            <a:r>
              <a:rPr lang="en-ID" sz="2700" dirty="0" err="1">
                <a:cs typeface="Arial" panose="020B0604020202020204" pitchFamily="34" charset="0"/>
              </a:rPr>
              <a:t>jika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mahasiswa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dituntut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untuk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menentukan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pengendalian</a:t>
            </a:r>
            <a:r>
              <a:rPr lang="en-ID" sz="2700" dirty="0">
                <a:cs typeface="Arial" panose="020B0604020202020204" pitchFamily="34" charset="0"/>
              </a:rPr>
              <a:t> internal yang </a:t>
            </a:r>
            <a:r>
              <a:rPr lang="en-ID" sz="2700" dirty="0" err="1">
                <a:cs typeface="Arial" panose="020B0604020202020204" pitchFamily="34" charset="0"/>
              </a:rPr>
              <a:t>diterapkan</a:t>
            </a:r>
            <a:r>
              <a:rPr lang="en-ID" sz="2700" dirty="0">
                <a:cs typeface="Arial" panose="020B0604020202020204" pitchFamily="34" charset="0"/>
              </a:rPr>
              <a:t> pada </a:t>
            </a:r>
            <a:r>
              <a:rPr lang="en-ID" sz="2700" dirty="0" err="1">
                <a:cs typeface="Arial" panose="020B0604020202020204" pitchFamily="34" charset="0"/>
              </a:rPr>
              <a:t>suatu</a:t>
            </a:r>
            <a:r>
              <a:rPr lang="en-ID" sz="2700" dirty="0">
                <a:cs typeface="Arial" panose="020B0604020202020204" pitchFamily="34" charset="0"/>
              </a:rPr>
              <a:t> proses </a:t>
            </a:r>
            <a:r>
              <a:rPr lang="en-ID" sz="2700" dirty="0" err="1">
                <a:cs typeface="Arial" panose="020B0604020202020204" pitchFamily="34" charset="0"/>
              </a:rPr>
              <a:t>bisnis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dari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sebuah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perusahaan</a:t>
            </a:r>
            <a:r>
              <a:rPr lang="en-ID" sz="2700" dirty="0">
                <a:cs typeface="Arial" panose="020B0604020202020204" pitchFamily="34" charset="0"/>
              </a:rPr>
              <a:t>, </a:t>
            </a:r>
            <a:r>
              <a:rPr lang="en-ID" sz="2700" dirty="0" err="1">
                <a:cs typeface="Arial" panose="020B0604020202020204" pitchFamily="34" charset="0"/>
              </a:rPr>
              <a:t>mahasiswa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mampu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menentukan</a:t>
            </a:r>
            <a:r>
              <a:rPr lang="en-ID" sz="2700" dirty="0">
                <a:cs typeface="Arial" panose="020B0604020202020204" pitchFamily="34" charset="0"/>
              </a:rPr>
              <a:t>  </a:t>
            </a:r>
            <a:r>
              <a:rPr lang="en-ID" sz="2700" dirty="0" err="1">
                <a:cs typeface="Arial" panose="020B0604020202020204" pitchFamily="34" charset="0"/>
              </a:rPr>
              <a:t>pengendalian</a:t>
            </a:r>
            <a:r>
              <a:rPr lang="en-ID" sz="2700" dirty="0">
                <a:cs typeface="Arial" panose="020B0604020202020204" pitchFamily="34" charset="0"/>
              </a:rPr>
              <a:t> internal yang </a:t>
            </a:r>
            <a:r>
              <a:rPr lang="en-ID" sz="2700" dirty="0" err="1">
                <a:cs typeface="Arial" panose="020B0604020202020204" pitchFamily="34" charset="0"/>
              </a:rPr>
              <a:t>terdapat</a:t>
            </a:r>
            <a:r>
              <a:rPr lang="en-ID" sz="2700" dirty="0">
                <a:cs typeface="Arial" panose="020B0604020202020204" pitchFamily="34" charset="0"/>
              </a:rPr>
              <a:t> pada  proses </a:t>
            </a:r>
            <a:r>
              <a:rPr lang="en-ID" sz="2700" dirty="0" err="1">
                <a:cs typeface="Arial" panose="020B0604020202020204" pitchFamily="34" charset="0"/>
              </a:rPr>
              <a:t>bisnis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tersebut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berdasarkan</a:t>
            </a:r>
            <a:r>
              <a:rPr lang="en-ID" sz="2700" dirty="0">
                <a:cs typeface="Arial" panose="020B0604020202020204" pitchFamily="34" charset="0"/>
              </a:rPr>
              <a:t> flowchart yang </a:t>
            </a:r>
            <a:r>
              <a:rPr lang="en-ID" sz="2700" dirty="0" err="1">
                <a:cs typeface="Arial" panose="020B0604020202020204" pitchFamily="34" charset="0"/>
              </a:rPr>
              <a:t>digambarkan</a:t>
            </a:r>
            <a:r>
              <a:rPr lang="en-ID" sz="2700" dirty="0">
                <a:cs typeface="Arial" panose="020B0604020202020204" pitchFamily="34" charset="0"/>
              </a:rPr>
              <a:t>  dan </a:t>
            </a:r>
            <a:r>
              <a:rPr lang="en-ID" sz="2700" dirty="0" err="1">
                <a:cs typeface="Arial" panose="020B0604020202020204" pitchFamily="34" charset="0"/>
              </a:rPr>
              <a:t>mampu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mengusulkan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perbaikan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dari</a:t>
            </a:r>
            <a:r>
              <a:rPr lang="en-ID" sz="2700" dirty="0">
                <a:cs typeface="Arial" panose="020B0604020202020204" pitchFamily="34" charset="0"/>
              </a:rPr>
              <a:t>  </a:t>
            </a:r>
            <a:r>
              <a:rPr lang="en-ID" sz="2700" dirty="0" err="1">
                <a:cs typeface="Arial" panose="020B0604020202020204" pitchFamily="34" charset="0"/>
              </a:rPr>
              <a:t>kelemahan</a:t>
            </a:r>
            <a:r>
              <a:rPr lang="en-ID" sz="2700" dirty="0">
                <a:cs typeface="Arial" panose="020B0604020202020204" pitchFamily="34" charset="0"/>
              </a:rPr>
              <a:t> </a:t>
            </a:r>
            <a:r>
              <a:rPr lang="en-ID" sz="2700" dirty="0" err="1">
                <a:cs typeface="Arial" panose="020B0604020202020204" pitchFamily="34" charset="0"/>
              </a:rPr>
              <a:t>pengendalian</a:t>
            </a:r>
            <a:r>
              <a:rPr lang="en-ID" sz="2700" dirty="0">
                <a:cs typeface="Arial" panose="020B0604020202020204" pitchFamily="34" charset="0"/>
              </a:rPr>
              <a:t> internal yang </a:t>
            </a:r>
            <a:r>
              <a:rPr lang="en-ID" sz="2700" dirty="0" err="1">
                <a:cs typeface="Arial" panose="020B0604020202020204" pitchFamily="34" charset="0"/>
              </a:rPr>
              <a:t>ditemukan</a:t>
            </a:r>
            <a:r>
              <a:rPr lang="en-ID" sz="2700" dirty="0">
                <a:cs typeface="Arial" panose="020B0604020202020204" pitchFamily="34" charset="0"/>
              </a:rPr>
              <a:t> (C3, A3).</a:t>
            </a:r>
            <a:endParaRPr lang="en-ID" sz="2700" dirty="0"/>
          </a:p>
        </p:txBody>
      </p:sp>
    </p:spTree>
    <p:extLst>
      <p:ext uri="{BB962C8B-B14F-4D97-AF65-F5344CB8AC3E}">
        <p14:creationId xmlns:p14="http://schemas.microsoft.com/office/powerpoint/2010/main" val="3931197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41C34BF-4B31-4ABD-AB4E-B12593415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C98EB6B-53B1-4E27-8E47-7BE9A899A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7BE5C71E-87B0-47F1-8B0F-95C5BAF2E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649" y="1175612"/>
            <a:ext cx="9959651" cy="9144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/>
            <a:r>
              <a:rPr lang="en-US" altLang="en-US" dirty="0" err="1"/>
              <a:t>Aktivitas</a:t>
            </a:r>
            <a:r>
              <a:rPr lang="en-US" altLang="en-US" dirty="0"/>
              <a:t> </a:t>
            </a:r>
            <a:r>
              <a:rPr lang="en-US" altLang="en-US" dirty="0" err="1"/>
              <a:t>Pengendalian</a:t>
            </a:r>
            <a:endParaRPr lang="en-US" altLang="en-US" dirty="0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52CF1296-D81F-40BC-9DB3-80AB8507FF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7556" y="2362200"/>
            <a:ext cx="10684330" cy="4114800"/>
          </a:xfrm>
        </p:spPr>
        <p:txBody>
          <a:bodyPr vert="horz" lIns="90488" tIns="44450" rIns="90488" bIns="44450" rtlCol="0">
            <a:normAutofit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Kebijakan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dan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prosedur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untuk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memastikan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bahwa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tindakan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yang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tepat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diambil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dalam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menanggapi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risiko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yang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teridentifikasi</a:t>
            </a:r>
            <a:endParaRPr lang="en-ID" sz="2300" b="0" i="0" dirty="0">
              <a:solidFill>
                <a:srgbClr val="777777"/>
              </a:solidFill>
              <a:effectLst/>
              <a:latin typeface="Roboto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Terbagi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menjadi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dua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kategori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berbeda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Pengendalian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TI —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berhubungan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secara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khusus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dengan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lingkungan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computer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Pengendalian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fisik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—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terutama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berkaitan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dengan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aktivitas</a:t>
            </a:r>
            <a:r>
              <a:rPr lang="en-ID" sz="2300" b="0" i="0" dirty="0">
                <a:solidFill>
                  <a:srgbClr val="777777"/>
                </a:solidFill>
                <a:effectLst/>
                <a:latin typeface="Roboto"/>
              </a:rPr>
              <a:t> </a:t>
            </a:r>
            <a:r>
              <a:rPr lang="en-ID" sz="2300" b="0" i="0" dirty="0" err="1">
                <a:solidFill>
                  <a:srgbClr val="777777"/>
                </a:solidFill>
                <a:effectLst/>
                <a:latin typeface="Roboto"/>
              </a:rPr>
              <a:t>manusia</a:t>
            </a:r>
            <a:endParaRPr lang="en-ID" sz="2300" b="0" i="0" dirty="0">
              <a:solidFill>
                <a:srgbClr val="777777"/>
              </a:solidFill>
              <a:effectLst/>
              <a:latin typeface="Roboto"/>
            </a:endParaRPr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4C6225D-24FC-4625-AB85-1D2709764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0971" y="914400"/>
            <a:ext cx="8512629" cy="9144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Pengendalian</a:t>
            </a:r>
            <a:r>
              <a:rPr lang="en-US" altLang="en-US" dirty="0"/>
              <a:t> TI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3F6DEAF-AFB2-42A5-9CD8-4EC5AA68B2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40971" y="2438400"/>
            <a:ext cx="9943222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err="1"/>
              <a:t>Pengendalian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umum</a:t>
            </a:r>
            <a:r>
              <a:rPr lang="en-US" altLang="en-US" sz="2400" dirty="0"/>
              <a:t> — </a:t>
            </a:r>
            <a:r>
              <a:rPr lang="en-US" altLang="en-US" sz="2400" dirty="0" err="1"/>
              <a:t>berkaitan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lingkungan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komputer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seluruh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entitas</a:t>
            </a:r>
            <a:endParaRPr lang="en-US" altLang="en-US" sz="24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err="1"/>
              <a:t>Contoh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kontrol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pusat</a:t>
            </a:r>
            <a:r>
              <a:rPr lang="en-US" altLang="en-US" sz="2400" dirty="0"/>
              <a:t> data, database </a:t>
            </a:r>
            <a:r>
              <a:rPr lang="en-US" altLang="en-US" sz="2400" dirty="0" err="1"/>
              <a:t>organisasi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pengembangan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pemeliharaan</a:t>
            </a:r>
            <a:r>
              <a:rPr lang="en-US" altLang="en-US" sz="2400" dirty="0"/>
              <a:t> program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err="1"/>
              <a:t>Pengendalian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aplikasi</a:t>
            </a:r>
            <a:r>
              <a:rPr lang="en-US" altLang="en-US" sz="2400" dirty="0"/>
              <a:t> — </a:t>
            </a:r>
            <a:r>
              <a:rPr lang="en-US" altLang="en-US" sz="2400" dirty="0" err="1"/>
              <a:t>memastikan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integritas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tertentu</a:t>
            </a:r>
            <a:endParaRPr lang="en-US" altLang="en-US" sz="24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err="1"/>
              <a:t>Contoh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kontrol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pemrosesan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penjualan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hutang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dagang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aplikasi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penggajian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0F611CA-7F8D-49D1-854F-1979DBE33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9007" y="1032387"/>
            <a:ext cx="8310364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err="1"/>
              <a:t>Enam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Jenis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Pengendalian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Fisik</a:t>
            </a:r>
            <a:endParaRPr lang="en-US" altLang="en-US" sz="3600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6FBBEA8-BB09-4A20-847F-BD88AEF6AE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9007" y="2411361"/>
            <a:ext cx="7696200" cy="38862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/>
              <a:t>Otorisasi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transaksi</a:t>
            </a:r>
            <a:endParaRPr lang="en-US" altLang="en-US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/>
              <a:t>Pemisahan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tugas</a:t>
            </a:r>
            <a:endParaRPr lang="en-US" altLang="en-US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/>
              <a:t>Supervisi</a:t>
            </a:r>
            <a:endParaRPr lang="en-US" altLang="en-US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/>
              <a:t>Record-record </a:t>
            </a:r>
            <a:r>
              <a:rPr lang="en-US" altLang="en-US" sz="2400" dirty="0" err="1"/>
              <a:t>akuntansi</a:t>
            </a:r>
            <a:endParaRPr lang="en-US" altLang="en-US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/>
              <a:t>Pengendalian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akses</a:t>
            </a:r>
            <a:endParaRPr lang="en-US" altLang="en-US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/>
              <a:t>Verifikasi</a:t>
            </a:r>
            <a:r>
              <a:rPr lang="en-US" altLang="en-US" sz="2400" dirty="0"/>
              <a:t> independent 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alt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2B14A14-C227-4FA4-9589-A830D9C5A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6123F59-2DE0-4C5B-9677-4F09A10BB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1B01602D-EF10-4339-BDB5-76BB44845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0013" y="1172497"/>
            <a:ext cx="8229600" cy="8382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/>
            <a:r>
              <a:rPr lang="en-US" altLang="en-US" dirty="0" err="1"/>
              <a:t>Pengendalian</a:t>
            </a:r>
            <a:r>
              <a:rPr lang="en-US" altLang="en-US" dirty="0"/>
              <a:t> </a:t>
            </a:r>
            <a:r>
              <a:rPr lang="en-US" altLang="en-US" dirty="0" err="1"/>
              <a:t>Fisik</a:t>
            </a:r>
            <a:endParaRPr lang="en-US" altLang="en-US" dirty="0"/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1BADC6E1-820B-4DAC-8832-74CD550E01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0013" y="2492478"/>
            <a:ext cx="7772400" cy="3274141"/>
          </a:xfrm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400" b="1" u="sng" dirty="0" err="1"/>
              <a:t>Otorisasi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Transaksi</a:t>
            </a:r>
            <a:endParaRPr lang="en-US" altLang="en-US" sz="2400" dirty="0"/>
          </a:p>
          <a:p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memastikan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pegawai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melaksanakan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transaksi</a:t>
            </a:r>
            <a:r>
              <a:rPr lang="en-US" altLang="en-US" sz="2400" dirty="0"/>
              <a:t>  yang valid</a:t>
            </a:r>
          </a:p>
          <a:p>
            <a:r>
              <a:rPr lang="en-US" altLang="en-US" sz="2400" dirty="0" err="1"/>
              <a:t>otorisasi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umum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prosedur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sehari-hari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otorisasi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khusus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transaksi</a:t>
            </a:r>
            <a:r>
              <a:rPr lang="en-US" altLang="en-US" sz="2400" dirty="0"/>
              <a:t> non-</a:t>
            </a:r>
            <a:r>
              <a:rPr lang="en-US" altLang="en-US" sz="2400" dirty="0" err="1"/>
              <a:t>rutin</a:t>
            </a:r>
            <a:r>
              <a:rPr lang="en-US" altLang="en-US" sz="2400" dirty="0"/>
              <a:t>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1F5C02A-BCB9-44B9-8E8C-A678C6B3C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C7984A2-A5AB-4F53-B2D2-5CF2969BD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7892" name="Rectangle 5">
            <a:extLst>
              <a:ext uri="{FF2B5EF4-FFF2-40B4-BE49-F238E27FC236}">
                <a16:creationId xmlns:a16="http://schemas.microsoft.com/office/drawing/2014/main" id="{2E58FCC8-E425-4DCF-8BF3-3BBF39068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62300" y="1025462"/>
            <a:ext cx="8229600" cy="8382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/>
            <a:r>
              <a:rPr lang="en-US" altLang="en-US" dirty="0" err="1"/>
              <a:t>Pengendalian</a:t>
            </a:r>
            <a:r>
              <a:rPr lang="en-US" altLang="en-US" dirty="0"/>
              <a:t> </a:t>
            </a:r>
            <a:r>
              <a:rPr lang="en-US" altLang="en-US" dirty="0" err="1"/>
              <a:t>Fisik</a:t>
            </a:r>
            <a:endParaRPr lang="en-US" altLang="en-US" u="sng" dirty="0"/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C6641D8F-727E-4472-8BB1-81577B0EE6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62300" y="2362200"/>
            <a:ext cx="8001000" cy="4343400"/>
          </a:xfrm>
        </p:spPr>
        <p:txBody>
          <a:bodyPr vert="horz" lIns="90488" tIns="44450" rIns="90488" bIns="44450" rtlCol="0">
            <a:normAutofit/>
          </a:bodyPr>
          <a:lstStyle/>
          <a:p>
            <a:pPr>
              <a:buNone/>
              <a:defRPr/>
            </a:pPr>
            <a:r>
              <a:rPr lang="en-US" sz="2100" b="1" u="sng" dirty="0" err="1"/>
              <a:t>Pemisahan</a:t>
            </a:r>
            <a:r>
              <a:rPr lang="en-US" sz="2100" b="1" u="sng" dirty="0"/>
              <a:t> </a:t>
            </a:r>
            <a:r>
              <a:rPr lang="en-US" sz="2100" b="1" u="sng" dirty="0" err="1"/>
              <a:t>Tugas</a:t>
            </a:r>
            <a:r>
              <a:rPr lang="en-US" sz="2100" b="1" u="sng" dirty="0"/>
              <a:t>:</a:t>
            </a:r>
            <a:endParaRPr lang="en-US" sz="2100" dirty="0"/>
          </a:p>
          <a:p>
            <a:pPr>
              <a:defRPr/>
            </a:pP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sistem</a:t>
            </a:r>
            <a:r>
              <a:rPr lang="en-US" sz="2100" dirty="0"/>
              <a:t> manual, </a:t>
            </a:r>
            <a:r>
              <a:rPr lang="en-US" sz="2100" dirty="0" err="1"/>
              <a:t>pemisahan</a:t>
            </a:r>
            <a:r>
              <a:rPr lang="en-US" sz="2100" dirty="0"/>
              <a:t> </a:t>
            </a:r>
            <a:r>
              <a:rPr lang="en-US" sz="2100" dirty="0" err="1"/>
              <a:t>antara</a:t>
            </a:r>
            <a:r>
              <a:rPr lang="en-US" sz="2100" dirty="0"/>
              <a:t>:</a:t>
            </a:r>
          </a:p>
          <a:p>
            <a:pPr lvl="1">
              <a:defRPr/>
            </a:pPr>
            <a:r>
              <a:rPr lang="en-US" sz="2100" dirty="0" err="1"/>
              <a:t>Otorisasi</a:t>
            </a:r>
            <a:r>
              <a:rPr lang="en-US" sz="2100" dirty="0"/>
              <a:t>  dan </a:t>
            </a:r>
            <a:r>
              <a:rPr lang="en-US" sz="2100" dirty="0" err="1"/>
              <a:t>pemrosesan</a:t>
            </a:r>
            <a:r>
              <a:rPr lang="en-US" sz="2100" dirty="0"/>
              <a:t> </a:t>
            </a:r>
            <a:r>
              <a:rPr lang="en-US" sz="2100" dirty="0" err="1"/>
              <a:t>transaksi</a:t>
            </a:r>
            <a:endParaRPr lang="en-US" sz="2100" dirty="0"/>
          </a:p>
          <a:p>
            <a:pPr lvl="1">
              <a:defRPr/>
            </a:pPr>
            <a:r>
              <a:rPr lang="en-US" sz="2100" dirty="0" err="1"/>
              <a:t>Menjaga</a:t>
            </a:r>
            <a:r>
              <a:rPr lang="en-US" sz="2100" dirty="0"/>
              <a:t> </a:t>
            </a:r>
            <a:r>
              <a:rPr lang="en-US" sz="2100" dirty="0" err="1"/>
              <a:t>aset</a:t>
            </a:r>
            <a:r>
              <a:rPr lang="en-US" sz="2100" dirty="0"/>
              <a:t> dan </a:t>
            </a:r>
            <a:r>
              <a:rPr lang="en-US" sz="2100" dirty="0" err="1"/>
              <a:t>pencatatan</a:t>
            </a:r>
            <a:r>
              <a:rPr lang="en-US" sz="2100" dirty="0"/>
              <a:t> </a:t>
            </a:r>
            <a:r>
              <a:rPr lang="en-US" sz="2100" dirty="0" err="1"/>
              <a:t>aset</a:t>
            </a:r>
            <a:endParaRPr lang="en-US" sz="2100" dirty="0"/>
          </a:p>
          <a:p>
            <a:pPr lvl="1">
              <a:defRPr/>
            </a:pPr>
            <a:r>
              <a:rPr lang="en-US" sz="2100" dirty="0" err="1"/>
              <a:t>Subtugas</a:t>
            </a:r>
            <a:r>
              <a:rPr lang="en-US" sz="2100" dirty="0"/>
              <a:t> </a:t>
            </a:r>
          </a:p>
          <a:p>
            <a:pPr>
              <a:defRPr/>
            </a:pP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sistem</a:t>
            </a:r>
            <a:r>
              <a:rPr lang="en-US" sz="2100" dirty="0"/>
              <a:t> </a:t>
            </a:r>
            <a:r>
              <a:rPr lang="en-US" sz="2100" dirty="0" err="1"/>
              <a:t>komputerisasi</a:t>
            </a:r>
            <a:r>
              <a:rPr lang="en-US" sz="2100" dirty="0"/>
              <a:t>, </a:t>
            </a:r>
            <a:r>
              <a:rPr lang="en-US" sz="2100" dirty="0" err="1"/>
              <a:t>pemisahan</a:t>
            </a:r>
            <a:r>
              <a:rPr lang="en-US" sz="2100" dirty="0"/>
              <a:t> </a:t>
            </a:r>
            <a:r>
              <a:rPr lang="en-US" sz="2100" dirty="0" err="1"/>
              <a:t>antara</a:t>
            </a:r>
            <a:r>
              <a:rPr lang="en-US" sz="2100" dirty="0"/>
              <a:t>:</a:t>
            </a:r>
          </a:p>
          <a:p>
            <a:pPr lvl="1">
              <a:defRPr/>
            </a:pPr>
            <a:r>
              <a:rPr lang="en-US" sz="2100" dirty="0" err="1"/>
              <a:t>pengkodean</a:t>
            </a:r>
            <a:r>
              <a:rPr lang="en-US" sz="2100" dirty="0"/>
              <a:t> program</a:t>
            </a:r>
          </a:p>
          <a:p>
            <a:pPr lvl="1">
              <a:defRPr/>
            </a:pPr>
            <a:r>
              <a:rPr lang="en-US" sz="2100" dirty="0" err="1"/>
              <a:t>pemrosesan</a:t>
            </a:r>
            <a:r>
              <a:rPr lang="en-US" sz="2100" dirty="0"/>
              <a:t> program</a:t>
            </a:r>
          </a:p>
          <a:p>
            <a:pPr lvl="1">
              <a:defRPr/>
            </a:pPr>
            <a:r>
              <a:rPr lang="en-US" sz="2100" dirty="0" err="1"/>
              <a:t>pemeliharaan</a:t>
            </a:r>
            <a:r>
              <a:rPr lang="en-US" sz="2100" dirty="0"/>
              <a:t> program</a:t>
            </a:r>
            <a:endParaRPr lang="en-US" sz="2100" i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6DA61AC-08E1-4218-AAFB-B06A05D3A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143E151-AEB7-4347-9C6B-D8063A01A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EB219FA8-00CF-4B94-9709-8C1C0C370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3754" y="1025462"/>
            <a:ext cx="8229600" cy="8382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/>
            <a:r>
              <a:rPr lang="en-US" altLang="en-US" dirty="0" err="1"/>
              <a:t>Pengendalian</a:t>
            </a:r>
            <a:r>
              <a:rPr lang="en-US" altLang="en-US" dirty="0"/>
              <a:t> </a:t>
            </a:r>
            <a:r>
              <a:rPr lang="en-US" altLang="en-US" dirty="0" err="1"/>
              <a:t>Fisik</a:t>
            </a:r>
            <a:endParaRPr lang="en-US" altLang="en-US" dirty="0"/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D72EFC67-9D4F-4DA5-AC97-BE3137BF1D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03754" y="2286000"/>
            <a:ext cx="7772400" cy="4572000"/>
          </a:xfrm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u="sng" dirty="0" err="1"/>
              <a:t>Supervisi</a:t>
            </a:r>
            <a:endParaRPr lang="en-US" altLang="en-US" b="1" u="sng" dirty="0"/>
          </a:p>
          <a:p>
            <a:r>
              <a:rPr lang="sv-SE" altLang="en-US" dirty="0"/>
              <a:t>kompensasi atas kurangnya pemisahan tugas; beberapa mungkin dapat dibangun ke dalam sistem komputer</a:t>
            </a:r>
          </a:p>
          <a:p>
            <a:pPr marL="0" indent="0">
              <a:buNone/>
            </a:pPr>
            <a:endParaRPr lang="en-US" altLang="en-US" sz="700" b="1" u="sng" dirty="0"/>
          </a:p>
          <a:p>
            <a:pPr marL="0" indent="0">
              <a:buNone/>
            </a:pPr>
            <a:r>
              <a:rPr lang="en-US" altLang="en-US" b="1" u="sng" dirty="0"/>
              <a:t>Record-record </a:t>
            </a:r>
            <a:r>
              <a:rPr lang="en-US" altLang="en-US" b="1" u="sng" dirty="0" err="1"/>
              <a:t>Akuntansi</a:t>
            </a:r>
            <a:r>
              <a:rPr lang="en-US" altLang="en-US" b="1" u="sng" dirty="0"/>
              <a:t>  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Menyediakan</a:t>
            </a:r>
            <a:r>
              <a:rPr lang="en-US" altLang="en-US" dirty="0"/>
              <a:t> audit trail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1BEC27B-E402-42B0-9D8C-E6A866106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23710E8-A67F-413D-88B4-76B41F4AA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id="{FABBF4A2-577E-4F16-AD75-96C20BFEC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2677" y="1217143"/>
            <a:ext cx="8229600" cy="7620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/>
            <a:r>
              <a:rPr lang="en-US" altLang="en-US" dirty="0" err="1"/>
              <a:t>Pengendalian</a:t>
            </a:r>
            <a:r>
              <a:rPr lang="en-US" altLang="en-US" dirty="0"/>
              <a:t> </a:t>
            </a:r>
            <a:r>
              <a:rPr lang="en-US" altLang="en-US" dirty="0" err="1"/>
              <a:t>Fisik</a:t>
            </a:r>
            <a:endParaRPr lang="en-US" altLang="en-US" dirty="0"/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FF39D3BF-D553-447E-ACB5-3F6FAB5206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01297" y="2362200"/>
            <a:ext cx="7772400" cy="4343400"/>
          </a:xfrm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u="sng" dirty="0" err="1"/>
              <a:t>Pengendalian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Akses</a:t>
            </a:r>
            <a:endParaRPr lang="en-US" altLang="en-US" b="1" u="sng" dirty="0"/>
          </a:p>
          <a:p>
            <a:r>
              <a:rPr lang="en-US" altLang="en-US" dirty="0" err="1"/>
              <a:t>membantu</a:t>
            </a:r>
            <a:r>
              <a:rPr lang="en-US" altLang="en-US" dirty="0"/>
              <a:t> </a:t>
            </a:r>
            <a:r>
              <a:rPr lang="en-US" altLang="en-US" dirty="0" err="1"/>
              <a:t>melindungi</a:t>
            </a:r>
            <a:r>
              <a:rPr lang="en-US" altLang="en-US" dirty="0"/>
              <a:t> </a:t>
            </a:r>
            <a:r>
              <a:rPr lang="en-US" altLang="en-US" dirty="0" err="1"/>
              <a:t>aset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membatasi</a:t>
            </a:r>
            <a:r>
              <a:rPr lang="en-US" altLang="en-US" dirty="0"/>
              <a:t> </a:t>
            </a:r>
            <a:r>
              <a:rPr lang="en-US" altLang="en-US" dirty="0" err="1"/>
              <a:t>akses</a:t>
            </a:r>
            <a:r>
              <a:rPr lang="en-US" altLang="en-US" dirty="0"/>
              <a:t> </a:t>
            </a:r>
            <a:r>
              <a:rPr lang="en-US" altLang="en-US" dirty="0" err="1"/>
              <a:t>fisik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aset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endParaRPr lang="en-US" altLang="en-US" dirty="0"/>
          </a:p>
          <a:p>
            <a:endParaRPr lang="en-US" altLang="en-US" sz="800" dirty="0"/>
          </a:p>
          <a:p>
            <a:pPr eaLnBrk="1" hangingPunct="1">
              <a:buFontTx/>
              <a:buNone/>
            </a:pPr>
            <a:r>
              <a:rPr lang="en-US" altLang="en-US" b="1" u="sng" dirty="0" err="1"/>
              <a:t>Verifikasi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Independen</a:t>
            </a:r>
            <a:endParaRPr lang="en-US" altLang="en-US" b="1" u="sng" dirty="0"/>
          </a:p>
          <a:p>
            <a:r>
              <a:rPr lang="en-US" altLang="en-US" dirty="0" err="1"/>
              <a:t>meninjau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batch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merekonsiliasi</a:t>
            </a:r>
            <a:r>
              <a:rPr lang="en-US" altLang="en-US" dirty="0"/>
              <a:t> </a:t>
            </a:r>
            <a:r>
              <a:rPr lang="en-US" altLang="en-US" dirty="0" err="1"/>
              <a:t>subsiadiary</a:t>
            </a:r>
            <a:r>
              <a:rPr lang="en-US" altLang="en-US" dirty="0"/>
              <a:t> accounts </a:t>
            </a:r>
            <a:r>
              <a:rPr lang="en-US" altLang="en-US" dirty="0" err="1"/>
              <a:t>dengan</a:t>
            </a:r>
            <a:r>
              <a:rPr lang="en-US" altLang="en-US" dirty="0"/>
              <a:t> control accounts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725538D-E5F4-4403-990E-09A8484DA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C999A7A-A73D-4E90-92C2-B4DBDC8B6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8D8AC51E-8B19-4541-9DA8-B584AE3B1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3560" y="421432"/>
            <a:ext cx="8610600" cy="1143000"/>
          </a:xfrm>
        </p:spPr>
        <p:txBody>
          <a:bodyPr vert="horz" lIns="90488" tIns="44450" rIns="90488" bIns="44450" rtlCol="0" anchor="t">
            <a:noAutofit/>
          </a:bodyPr>
          <a:lstStyle/>
          <a:p>
            <a:pPr eaLnBrk="1" hangingPunct="1"/>
            <a:r>
              <a:rPr lang="en-US" altLang="en-US" sz="3600" dirty="0" err="1"/>
              <a:t>Pengendalian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Fisik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dalam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Konteks</a:t>
            </a:r>
            <a:r>
              <a:rPr lang="en-US" altLang="en-US" sz="3600" dirty="0"/>
              <a:t> TI</a:t>
            </a:r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53F85EDA-56A5-4A64-A32A-0AD9773A03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3560" y="1564432"/>
            <a:ext cx="10571584" cy="4572000"/>
          </a:xfrm>
        </p:spPr>
        <p:txBody>
          <a:bodyPr vert="horz" lIns="90488" tIns="44450" rIns="90488" bIns="44450" rtlCol="0"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2400" b="1" u="sng" dirty="0" err="1"/>
              <a:t>Otorisasi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Transaksi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err="1"/>
              <a:t>Aturan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sering</a:t>
            </a:r>
            <a:r>
              <a:rPr lang="en-US" altLang="en-US" sz="2400" dirty="0"/>
              <a:t> kali </a:t>
            </a:r>
            <a:r>
              <a:rPr lang="en-US" altLang="en-US" sz="2400" dirty="0" err="1"/>
              <a:t>ditanam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program </a:t>
            </a:r>
            <a:r>
              <a:rPr lang="en-US" altLang="en-US" sz="2400" dirty="0" err="1"/>
              <a:t>komputer</a:t>
            </a:r>
            <a:r>
              <a:rPr lang="en-US" altLang="en-US" sz="24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/>
              <a:t>EDI / JIT: </a:t>
            </a:r>
            <a:r>
              <a:rPr lang="en-US" altLang="en-US" sz="2400" dirty="0" err="1"/>
              <a:t>pemesanan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ulang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inventaris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otomatis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tanpa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campur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manusia</a:t>
            </a:r>
            <a:endParaRPr lang="en-US" altLang="en-US" sz="2400" dirty="0"/>
          </a:p>
          <a:p>
            <a:pPr lvl="1"/>
            <a:endParaRPr lang="en-US" altLang="en-US" sz="800" dirty="0"/>
          </a:p>
          <a:p>
            <a:pPr>
              <a:buNone/>
            </a:pPr>
            <a:r>
              <a:rPr lang="en-US" altLang="en-US" sz="2400" b="1" u="sng" dirty="0" err="1"/>
              <a:t>Pemisahan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Tugas</a:t>
            </a:r>
            <a:endParaRPr lang="en-US" altLang="en-US" sz="2400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/>
              <a:t>Program </a:t>
            </a:r>
            <a:r>
              <a:rPr lang="en-US" altLang="en-US" sz="2400" dirty="0" err="1"/>
              <a:t>komputer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tugas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dianggap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kompatibel</a:t>
            </a:r>
            <a:r>
              <a:rPr lang="en-US" alt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demikian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kebutuhan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krusial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memisahkan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pengembangan</a:t>
            </a:r>
            <a:r>
              <a:rPr lang="en-US" altLang="en-US" sz="2400" dirty="0"/>
              <a:t> program, </a:t>
            </a:r>
            <a:r>
              <a:rPr lang="en-US" altLang="en-US" sz="2400" dirty="0" err="1"/>
              <a:t>operasi</a:t>
            </a:r>
            <a:r>
              <a:rPr lang="en-US" altLang="en-US" sz="2400" dirty="0"/>
              <a:t> program, dan </a:t>
            </a:r>
            <a:r>
              <a:rPr lang="en-US" altLang="en-US" sz="2400" dirty="0" err="1"/>
              <a:t>pemeliharaan</a:t>
            </a:r>
            <a:r>
              <a:rPr lang="en-US" altLang="en-US" sz="2400" dirty="0"/>
              <a:t> program.</a:t>
            </a:r>
          </a:p>
          <a:p>
            <a:pPr lvl="1"/>
            <a:endParaRPr lang="en-US" alt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134EA9A-EB28-4D98-8198-7341CD384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E4BB008-028C-47E2-A006-6D050D55C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4036" name="Rectangle 7">
            <a:extLst>
              <a:ext uri="{FF2B5EF4-FFF2-40B4-BE49-F238E27FC236}">
                <a16:creationId xmlns:a16="http://schemas.microsoft.com/office/drawing/2014/main" id="{1F3A45D1-7184-47BC-8D1A-EC44B1802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3700" y="929149"/>
            <a:ext cx="8610600" cy="1143000"/>
          </a:xfrm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 sz="3600" dirty="0" err="1"/>
              <a:t>Pengendalian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Fisik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dalam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Konteks</a:t>
            </a:r>
            <a:r>
              <a:rPr lang="en-US" altLang="en-US" sz="3600" dirty="0"/>
              <a:t> TI</a:t>
            </a:r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A358C125-9E9F-45D1-AA67-FE84D48183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0488" tIns="44450" rIns="90488" bIns="44450" rtlCol="0"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400" b="1" u="sng" dirty="0" err="1"/>
              <a:t>Supervisi</a:t>
            </a:r>
            <a:endParaRPr lang="en-US" altLang="en-US" sz="2400" dirty="0"/>
          </a:p>
          <a:p>
            <a:r>
              <a:rPr lang="sv-SE" altLang="en-US" sz="2400" dirty="0"/>
              <a:t>Kemampuan menilai pegawai yang kompeten menjadi lebih menantang karena pengetahuan teknis yang dibutuhkan lebih besar.</a:t>
            </a:r>
          </a:p>
          <a:p>
            <a:pPr>
              <a:buNone/>
            </a:pPr>
            <a:r>
              <a:rPr lang="en-US" altLang="en-US" sz="2400" b="1" u="sng" dirty="0"/>
              <a:t>Accounting Records</a:t>
            </a:r>
            <a:r>
              <a:rPr lang="en-US" altLang="en-US" sz="2400" dirty="0"/>
              <a:t> </a:t>
            </a:r>
          </a:p>
          <a:p>
            <a:r>
              <a:rPr lang="en-US" altLang="en-US" sz="2400" dirty="0" err="1"/>
              <a:t>akun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besar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terkadang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dokumen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sumber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disimpan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magnetis</a:t>
            </a:r>
            <a:endParaRPr lang="en-US" altLang="en-US" sz="2400" dirty="0"/>
          </a:p>
          <a:p>
            <a:pPr lvl="1"/>
            <a:r>
              <a:rPr lang="en-US" altLang="en-US" sz="2200" dirty="0" err="1"/>
              <a:t>tidak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ada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jejak</a:t>
            </a:r>
            <a:r>
              <a:rPr lang="en-US" altLang="en-US" sz="2200" dirty="0"/>
              <a:t> audit yang </a:t>
            </a:r>
            <a:r>
              <a:rPr lang="en-US" altLang="en-US" sz="2200" dirty="0" err="1"/>
              <a:t>terlihat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meskipun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demikian</a:t>
            </a:r>
            <a:r>
              <a:rPr lang="en-US" altLang="en-US" sz="2200" dirty="0"/>
              <a:t> audit trail </a:t>
            </a:r>
            <a:r>
              <a:rPr lang="en-US" altLang="en-US" sz="2200" dirty="0" err="1"/>
              <a:t>harus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tetap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dijaga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karena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organisasi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membutuhkan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informasi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untuk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melakukan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operasi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bisnis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harian</a:t>
            </a:r>
            <a:r>
              <a:rPr lang="en-US" altLang="en-US" sz="2200" dirty="0"/>
              <a:t> dan </a:t>
            </a:r>
            <a:r>
              <a:rPr lang="en-US" altLang="en-US" sz="2200" dirty="0" err="1"/>
              <a:t>untuk</a:t>
            </a:r>
            <a:r>
              <a:rPr lang="en-US" altLang="en-US" sz="2200" dirty="0"/>
              <a:t> audit </a:t>
            </a:r>
            <a:r>
              <a:rPr lang="en-US" altLang="en-US" sz="2200" dirty="0" err="1"/>
              <a:t>keuangan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perusahaan</a:t>
            </a:r>
            <a:r>
              <a:rPr lang="en-US" altLang="en-US" sz="2200" dirty="0"/>
              <a:t> oleh auditor</a:t>
            </a:r>
          </a:p>
          <a:p>
            <a:endParaRPr lang="en-US" alt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1828DDF-BF6F-4AF4-A211-462026618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C640125-2DC1-4CBA-8A5E-40C3E9213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336826B5-8B18-4D3A-9EB7-531067548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7445" y="897851"/>
            <a:ext cx="8610600" cy="1143000"/>
          </a:xfrm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 sz="3600" dirty="0" err="1"/>
              <a:t>Pengendalian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Fisik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dalam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Konteks</a:t>
            </a:r>
            <a:r>
              <a:rPr lang="en-US" altLang="en-US" sz="3600" dirty="0"/>
              <a:t> TI</a:t>
            </a:r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57AF6174-6997-42F0-9CE3-F60F668115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7445" y="2362200"/>
            <a:ext cx="8686800" cy="3153697"/>
          </a:xfrm>
        </p:spPr>
        <p:txBody>
          <a:bodyPr vert="horz" lIns="90488" tIns="44450" rIns="90488" bIns="44450" rtlCol="0"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400" b="1" u="sng" dirty="0"/>
              <a:t>Access Control</a:t>
            </a:r>
            <a:r>
              <a:rPr lang="en-US" altLang="en-US" sz="2400" dirty="0"/>
              <a:t> </a:t>
            </a:r>
          </a:p>
          <a:p>
            <a:pPr marL="0" indent="0">
              <a:buNone/>
            </a:pPr>
            <a:r>
              <a:rPr lang="en-US" altLang="en-US" sz="2400" dirty="0" err="1"/>
              <a:t>Konsolidasi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membuat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organisasi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terpapar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penipuan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komputer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kerugian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berlebihan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akibat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bencana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pengendalian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akses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memainkan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penting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menjaga</a:t>
            </a:r>
            <a:r>
              <a:rPr lang="en-US" altLang="en-US" sz="2400" dirty="0"/>
              <a:t> asset.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direct,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mengunci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memagai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</a:t>
            </a:r>
            <a:r>
              <a:rPr lang="en-US" altLang="en-US" sz="2400" dirty="0"/>
              <a:t> alarm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menjaga</a:t>
            </a:r>
            <a:r>
              <a:rPr lang="en-US" altLang="en-US" sz="2400" dirty="0"/>
              <a:t> asset.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indirect,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mengontrol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penggunaan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dokumen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catatan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memisahkan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tugas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mengakses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memproses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catatan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endParaRPr lang="en-US" alt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5E42-529A-4ED3-AD2E-29ED3AF1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8" y="568345"/>
            <a:ext cx="10399253" cy="931981"/>
          </a:xfrm>
        </p:spPr>
        <p:txBody>
          <a:bodyPr>
            <a:noAutofit/>
          </a:bodyPr>
          <a:lstStyle/>
          <a:p>
            <a:r>
              <a:rPr lang="en-US" sz="2800" b="1" dirty="0" err="1"/>
              <a:t>Pendahuluan</a:t>
            </a:r>
            <a:endParaRPr lang="en-ID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6DC49-0146-4C1E-B6E4-FC72F8A97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018" y="1882066"/>
            <a:ext cx="10399254" cy="46075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menjalankan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dan </a:t>
            </a:r>
            <a:r>
              <a:rPr lang="en-US" sz="2400" dirty="0" err="1"/>
              <a:t>meraih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.  Pada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 </a:t>
            </a:r>
            <a:r>
              <a:rPr lang="en-US" sz="2400" dirty="0" err="1"/>
              <a:t>pembagian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/</a:t>
            </a:r>
            <a:r>
              <a:rPr lang="en-US" sz="2400" dirty="0" err="1"/>
              <a:t>kerja</a:t>
            </a:r>
            <a:r>
              <a:rPr lang="en-US" sz="2400" dirty="0"/>
              <a:t> dan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fungsi-fungsi</a:t>
            </a:r>
            <a:r>
              <a:rPr lang="en-US" sz="2400" dirty="0"/>
              <a:t>  dan </a:t>
            </a:r>
            <a:r>
              <a:rPr lang="en-US" sz="2400" dirty="0" err="1"/>
              <a:t>kegiatan-kegiatan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diorganisasikan</a:t>
            </a:r>
            <a:r>
              <a:rPr lang="en-US" sz="2400" dirty="0"/>
              <a:t>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Biasanya</a:t>
            </a:r>
            <a:r>
              <a:rPr lang="en-ID" sz="2400" dirty="0"/>
              <a:t> </a:t>
            </a:r>
            <a:r>
              <a:rPr lang="en-ID" sz="2400" dirty="0" err="1"/>
              <a:t>digambarkan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struktur</a:t>
            </a:r>
            <a:r>
              <a:rPr lang="en-ID" sz="2400" dirty="0"/>
              <a:t>  </a:t>
            </a:r>
            <a:r>
              <a:rPr lang="en-ID" sz="2400" dirty="0" err="1"/>
              <a:t>organisasi</a:t>
            </a:r>
            <a:r>
              <a:rPr lang="en-ID" sz="2400" dirty="0"/>
              <a:t>. </a:t>
            </a:r>
            <a:r>
              <a:rPr lang="en-ID" sz="2400" dirty="0" err="1"/>
              <a:t>Struktur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/>
              <a:t>menunjukkan</a:t>
            </a:r>
            <a:r>
              <a:rPr lang="en-ID" sz="2400" dirty="0"/>
              <a:t> </a:t>
            </a:r>
            <a:r>
              <a:rPr lang="en-ID" sz="2400" dirty="0" err="1"/>
              <a:t>terdapat</a:t>
            </a:r>
            <a:r>
              <a:rPr lang="en-ID" sz="2400" dirty="0"/>
              <a:t> </a:t>
            </a:r>
            <a:r>
              <a:rPr lang="en-ID" sz="2400" dirty="0" err="1"/>
              <a:t>spesialisasi</a:t>
            </a:r>
            <a:r>
              <a:rPr lang="en-ID" sz="2400" dirty="0"/>
              <a:t> </a:t>
            </a:r>
            <a:r>
              <a:rPr lang="en-ID" sz="2400" dirty="0" err="1"/>
              <a:t>pekerjaan</a:t>
            </a:r>
            <a:r>
              <a:rPr lang="en-ID" sz="2400" dirty="0"/>
              <a:t>, </a:t>
            </a:r>
            <a:r>
              <a:rPr lang="en-ID" sz="2400" dirty="0" err="1"/>
              <a:t>arus</a:t>
            </a:r>
            <a:r>
              <a:rPr lang="en-ID" sz="2400" dirty="0"/>
              <a:t> </a:t>
            </a:r>
            <a:r>
              <a:rPr lang="en-ID" sz="2400" dirty="0" err="1"/>
              <a:t>perintah</a:t>
            </a:r>
            <a:r>
              <a:rPr lang="en-ID" sz="2400" dirty="0"/>
              <a:t> dan </a:t>
            </a:r>
            <a:r>
              <a:rPr lang="en-ID" sz="2400" dirty="0" err="1"/>
              <a:t>penyampaian</a:t>
            </a:r>
            <a:r>
              <a:rPr lang="en-ID" sz="2400" dirty="0"/>
              <a:t> </a:t>
            </a:r>
            <a:r>
              <a:rPr lang="en-ID" sz="2400" dirty="0" err="1"/>
              <a:t>laporan</a:t>
            </a:r>
            <a:r>
              <a:rPr lang="en-ID" sz="2400" dirty="0"/>
              <a:t> pada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mewujudkan</a:t>
            </a:r>
            <a:r>
              <a:rPr lang="en-ID" sz="2400" dirty="0"/>
              <a:t> </a:t>
            </a:r>
            <a:r>
              <a:rPr lang="en-ID" sz="2400" dirty="0" err="1"/>
              <a:t>tujuannya</a:t>
            </a:r>
            <a:r>
              <a:rPr lang="en-ID" sz="2400" dirty="0"/>
              <a:t> 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/>
              <a:t>bisnis</a:t>
            </a:r>
            <a:r>
              <a:rPr lang="en-ID" sz="2400" dirty="0"/>
              <a:t>  </a:t>
            </a:r>
            <a:r>
              <a:rPr lang="en-ID" sz="2400" dirty="0" err="1"/>
              <a:t>membutuhkan</a:t>
            </a:r>
            <a:r>
              <a:rPr lang="en-ID" sz="2400" dirty="0"/>
              <a:t> proses </a:t>
            </a:r>
            <a:r>
              <a:rPr lang="en-ID" sz="2400" dirty="0" err="1"/>
              <a:t>bisnis</a:t>
            </a:r>
            <a:r>
              <a:rPr lang="en-ID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2888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79FC241-1935-456F-B5B7-02E6AC491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4464658-B78D-4118-A116-605F5C4A1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7108" name="Rectangle 7">
            <a:extLst>
              <a:ext uri="{FF2B5EF4-FFF2-40B4-BE49-F238E27FC236}">
                <a16:creationId xmlns:a16="http://schemas.microsoft.com/office/drawing/2014/main" id="{0521901C-CC4A-460B-9410-EA1BACDD1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8401" y="1025462"/>
            <a:ext cx="8610600" cy="11430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/>
            <a:r>
              <a:rPr lang="en-US" altLang="en-US"/>
              <a:t>Physical Controls in IT Contexts</a:t>
            </a:r>
          </a:p>
        </p:txBody>
      </p:sp>
      <p:sp>
        <p:nvSpPr>
          <p:cNvPr id="114693" name="Rectangle 5">
            <a:extLst>
              <a:ext uri="{FF2B5EF4-FFF2-40B4-BE49-F238E27FC236}">
                <a16:creationId xmlns:a16="http://schemas.microsoft.com/office/drawing/2014/main" id="{3D6443F8-8F13-4D4F-9844-32B3C12D7B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86100" y="2362200"/>
            <a:ext cx="8686800" cy="4495800"/>
          </a:xfrm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400" b="1" u="sng" dirty="0"/>
              <a:t>Independent Verification</a:t>
            </a:r>
            <a:r>
              <a:rPr lang="en-US" altLang="en-US" sz="2400" dirty="0"/>
              <a:t>  </a:t>
            </a:r>
          </a:p>
          <a:p>
            <a:r>
              <a:rPr lang="nn-NO" altLang="en-US" sz="2400" dirty="0"/>
              <a:t>Saat tugas dilakukan oleh komputer dan bukan secara manual, kebutuhan untuk pemeriksaan independen tidak diperlukan.</a:t>
            </a:r>
          </a:p>
          <a:p>
            <a:r>
              <a:rPr lang="en-US" altLang="en-US" sz="2400" dirty="0"/>
              <a:t>Program </a:t>
            </a:r>
            <a:r>
              <a:rPr lang="en-US" altLang="en-US" sz="2400" dirty="0" err="1"/>
              <a:t>komputer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tugas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8867-F81E-4BA7-816C-23DF69D4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D" dirty="0"/>
            </a:br>
            <a:r>
              <a:rPr lang="en-ID" dirty="0"/>
              <a:t>Teknik </a:t>
            </a:r>
            <a:r>
              <a:rPr lang="en-ID" dirty="0" err="1"/>
              <a:t>Dokumentasi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Flowchart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9D8BC-2F5F-4E32-ACD6-1AD651D6D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Titis </a:t>
            </a:r>
            <a:r>
              <a:rPr lang="en-US" dirty="0" err="1"/>
              <a:t>Wahyuni</a:t>
            </a:r>
            <a:r>
              <a:rPr lang="en-US" dirty="0"/>
              <a:t>, </a:t>
            </a:r>
            <a:r>
              <a:rPr lang="en-US" dirty="0" err="1"/>
              <a:t>M.Si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3874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F9F97CF-7AF6-493B-9F25-609E241E6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F9D8A08-9837-462A-B48E-A81E6BBEE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41ABA72F-DA88-4FC2-90D5-A4E3BA364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246" y="478650"/>
            <a:ext cx="10646025" cy="945823"/>
          </a:xfrm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/>
            <a:r>
              <a:rPr lang="en-US" altLang="en-US" dirty="0" err="1"/>
              <a:t>Pendahuluan</a:t>
            </a:r>
            <a:endParaRPr lang="en-US" altLang="en-US" dirty="0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E3D04EC2-71F0-40BE-BFB5-A142DF39E2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8246" y="1576873"/>
            <a:ext cx="10558366" cy="4900127"/>
          </a:xfrm>
        </p:spPr>
        <p:txBody>
          <a:bodyPr vert="horz" lIns="90488" tIns="44450" rIns="90488" bIns="44450" rtlCol="0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/>
              <a:t>Teknik  </a:t>
            </a:r>
            <a:r>
              <a:rPr lang="en-US" altLang="en-US" sz="2400" dirty="0" err="1"/>
              <a:t>dokumentasi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ID" sz="2400" dirty="0"/>
              <a:t> </a:t>
            </a:r>
            <a:r>
              <a:rPr lang="en-ID" sz="2400" dirty="0" err="1"/>
              <a:t>alat</a:t>
            </a:r>
            <a:r>
              <a:rPr lang="en-ID" sz="2400" dirty="0"/>
              <a:t> yang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menganalisis</a:t>
            </a:r>
            <a:r>
              <a:rPr lang="en-ID" sz="2400" dirty="0"/>
              <a:t>, </a:t>
            </a:r>
            <a:r>
              <a:rPr lang="en-ID" sz="2400" dirty="0" err="1"/>
              <a:t>merancang</a:t>
            </a:r>
            <a:r>
              <a:rPr lang="en-ID" sz="2400" dirty="0"/>
              <a:t>, dan </a:t>
            </a:r>
            <a:r>
              <a:rPr lang="en-ID" sz="2400" dirty="0" err="1"/>
              <a:t>mendokumentasikan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dan sub-sub </a:t>
            </a:r>
            <a:r>
              <a:rPr lang="en-ID" sz="2400" dirty="0" err="1"/>
              <a:t>sistem</a:t>
            </a:r>
            <a:r>
              <a:rPr lang="en-ID" sz="2400" dirty="0"/>
              <a:t> yang </a:t>
            </a:r>
            <a:r>
              <a:rPr lang="en-ID" sz="2400" dirty="0" err="1"/>
              <a:t>berkaitan</a:t>
            </a:r>
            <a:r>
              <a:rPr lang="en-ID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/>
              <a:t>Teknik </a:t>
            </a:r>
            <a:r>
              <a:rPr lang="en-ID" sz="2400" dirty="0" err="1"/>
              <a:t>dokumentasi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diperlukan</a:t>
            </a:r>
            <a:r>
              <a:rPr lang="en-ID" sz="2400" dirty="0"/>
              <a:t> </a:t>
            </a:r>
            <a:r>
              <a:rPr lang="en-ID" sz="2400" dirty="0" err="1"/>
              <a:t>baik</a:t>
            </a:r>
            <a:r>
              <a:rPr lang="en-ID" sz="2400" dirty="0"/>
              <a:t> oleh auditor internal </a:t>
            </a:r>
            <a:r>
              <a:rPr lang="en-ID" sz="2400" dirty="0" err="1"/>
              <a:t>maupun</a:t>
            </a:r>
            <a:r>
              <a:rPr lang="en-ID" sz="2400" dirty="0"/>
              <a:t> </a:t>
            </a:r>
            <a:r>
              <a:rPr lang="en-ID" sz="2400" dirty="0" err="1"/>
              <a:t>eksternal</a:t>
            </a:r>
            <a:r>
              <a:rPr lang="en-ID" sz="2400" dirty="0"/>
              <a:t>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personil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mengevaluasi</a:t>
            </a:r>
            <a:r>
              <a:rPr lang="en-ID" sz="2400" dirty="0"/>
              <a:t> </a:t>
            </a:r>
            <a:r>
              <a:rPr lang="en-ID" sz="2400" dirty="0" err="1"/>
              <a:t>efektifitas</a:t>
            </a:r>
            <a:r>
              <a:rPr lang="en-ID" sz="2400" dirty="0"/>
              <a:t> </a:t>
            </a:r>
            <a:r>
              <a:rPr lang="en-ID" sz="2400" dirty="0" err="1"/>
              <a:t>pengendalian</a:t>
            </a:r>
            <a:r>
              <a:rPr lang="en-ID" sz="2400" dirty="0"/>
              <a:t> internal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perusahaan</a:t>
            </a:r>
            <a:r>
              <a:rPr lang="en-ID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Akuntan</a:t>
            </a:r>
            <a:r>
              <a:rPr lang="en-ID" sz="2400" dirty="0"/>
              <a:t> yang </a:t>
            </a:r>
            <a:r>
              <a:rPr lang="en-ID" sz="2400" dirty="0" err="1"/>
              <a:t>bekerja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seorang</a:t>
            </a:r>
            <a:r>
              <a:rPr lang="en-ID" sz="2400" dirty="0"/>
              <a:t> </a:t>
            </a:r>
            <a:r>
              <a:rPr lang="en-ID" sz="2400" dirty="0" err="1"/>
              <a:t>konsultan</a:t>
            </a:r>
            <a:r>
              <a:rPr lang="en-ID" sz="2400" dirty="0"/>
              <a:t>  </a:t>
            </a:r>
            <a:r>
              <a:rPr lang="en-ID" sz="2400" dirty="0" err="1"/>
              <a:t>pengembangan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juga </a:t>
            </a:r>
            <a:r>
              <a:rPr lang="en-ID" sz="2400" dirty="0" err="1"/>
              <a:t>membutuhkan</a:t>
            </a:r>
            <a:r>
              <a:rPr lang="en-ID" sz="2400" dirty="0"/>
              <a:t> </a:t>
            </a:r>
            <a:r>
              <a:rPr lang="en-ID" sz="2400" dirty="0" err="1"/>
              <a:t>teknik</a:t>
            </a:r>
            <a:r>
              <a:rPr lang="en-ID" sz="2400" dirty="0"/>
              <a:t> dan </a:t>
            </a:r>
            <a:r>
              <a:rPr lang="en-ID" sz="2400" dirty="0" err="1"/>
              <a:t>dokumentasi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pekerjaannya</a:t>
            </a:r>
            <a:r>
              <a:rPr lang="en-ID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altLang="en-US" sz="2400" dirty="0" err="1"/>
              <a:t>Terdapat</a:t>
            </a:r>
            <a:r>
              <a:rPr lang="en-ID" altLang="en-US" sz="2400" dirty="0"/>
              <a:t> </a:t>
            </a:r>
            <a:r>
              <a:rPr lang="en-ID" altLang="en-US" sz="2400" dirty="0" err="1"/>
              <a:t>beberapa</a:t>
            </a:r>
            <a:r>
              <a:rPr lang="en-ID" altLang="en-US" sz="2400" dirty="0"/>
              <a:t> </a:t>
            </a:r>
            <a:r>
              <a:rPr lang="en-ID" altLang="en-US" sz="2400" dirty="0" err="1"/>
              <a:t>jenis</a:t>
            </a:r>
            <a:r>
              <a:rPr lang="en-ID" altLang="en-US" sz="2400" dirty="0"/>
              <a:t> Teknik dan </a:t>
            </a:r>
            <a:r>
              <a:rPr lang="en-ID" altLang="en-US" sz="2400" dirty="0" err="1"/>
              <a:t>dokumentasi</a:t>
            </a:r>
            <a:r>
              <a:rPr lang="en-ID" altLang="en-US" sz="2400" dirty="0"/>
              <a:t> </a:t>
            </a:r>
            <a:r>
              <a:rPr lang="en-ID" altLang="en-US" sz="2400" dirty="0" err="1"/>
              <a:t>sistem</a:t>
            </a:r>
            <a:r>
              <a:rPr lang="en-ID" altLang="en-US" sz="2400" dirty="0"/>
              <a:t> yang </a:t>
            </a:r>
            <a:r>
              <a:rPr lang="en-ID" altLang="en-US" sz="2400" dirty="0" err="1"/>
              <a:t>digunakan</a:t>
            </a:r>
            <a:r>
              <a:rPr lang="en-ID" altLang="en-US" sz="2400" dirty="0"/>
              <a:t> </a:t>
            </a:r>
            <a:r>
              <a:rPr lang="en-ID" altLang="en-US" sz="2400" dirty="0" err="1"/>
              <a:t>untuk</a:t>
            </a:r>
            <a:r>
              <a:rPr lang="en-ID" altLang="en-US" sz="2400" dirty="0"/>
              <a:t> </a:t>
            </a:r>
            <a:r>
              <a:rPr lang="en-ID" altLang="en-US" sz="2400" dirty="0" err="1"/>
              <a:t>menganalisis</a:t>
            </a:r>
            <a:r>
              <a:rPr lang="en-ID" altLang="en-US" sz="2400" dirty="0"/>
              <a:t>, </a:t>
            </a:r>
            <a:r>
              <a:rPr lang="en-ID" altLang="en-US" sz="2400" dirty="0" err="1"/>
              <a:t>merancang</a:t>
            </a:r>
            <a:r>
              <a:rPr lang="en-ID" altLang="en-US" sz="2400" dirty="0"/>
              <a:t>, dan </a:t>
            </a:r>
            <a:r>
              <a:rPr lang="en-ID" altLang="en-US" sz="2400" dirty="0" err="1"/>
              <a:t>mendokumentasikan</a:t>
            </a:r>
            <a:r>
              <a:rPr lang="en-ID" altLang="en-US" sz="2400" dirty="0"/>
              <a:t> </a:t>
            </a:r>
            <a:r>
              <a:rPr lang="en-ID" altLang="en-US" sz="2400" dirty="0" err="1"/>
              <a:t>sistem</a:t>
            </a:r>
            <a:r>
              <a:rPr lang="en-ID" altLang="en-US" sz="2400" dirty="0"/>
              <a:t>, </a:t>
            </a:r>
            <a:r>
              <a:rPr lang="en-ID" altLang="en-US" sz="2400" dirty="0" err="1"/>
              <a:t>antara</a:t>
            </a:r>
            <a:r>
              <a:rPr lang="en-ID" altLang="en-US" sz="2400" dirty="0"/>
              <a:t> lain: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altLang="en-US" sz="2200" dirty="0"/>
              <a:t>Data flow diagram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altLang="en-US" sz="2200" dirty="0"/>
              <a:t>Flowchart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altLang="en-US" sz="2200" dirty="0" err="1"/>
              <a:t>Entiry</a:t>
            </a:r>
            <a:r>
              <a:rPr lang="en-ID" altLang="en-US" sz="2200" dirty="0"/>
              <a:t> relationship diagram,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D" altLang="en-US" sz="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D" altLang="en-US" sz="2400" dirty="0"/>
              <a:t>Pada </a:t>
            </a:r>
            <a:r>
              <a:rPr lang="en-ID" altLang="en-US" sz="2400" dirty="0" err="1"/>
              <a:t>mata</a:t>
            </a:r>
            <a:r>
              <a:rPr lang="en-ID" altLang="en-US" sz="2400" dirty="0"/>
              <a:t> </a:t>
            </a:r>
            <a:r>
              <a:rPr lang="en-ID" altLang="en-US" sz="2400" dirty="0" err="1"/>
              <a:t>kuliah</a:t>
            </a:r>
            <a:r>
              <a:rPr lang="en-ID" altLang="en-US" sz="2400" dirty="0"/>
              <a:t> proses </a:t>
            </a:r>
            <a:r>
              <a:rPr lang="en-ID" altLang="en-US" sz="2400" dirty="0" err="1"/>
              <a:t>bisnis</a:t>
            </a:r>
            <a:r>
              <a:rPr lang="en-ID" altLang="en-US" sz="2400" dirty="0"/>
              <a:t> dan </a:t>
            </a:r>
            <a:r>
              <a:rPr lang="en-ID" altLang="en-US" sz="2400" dirty="0" err="1"/>
              <a:t>pengendalian</a:t>
            </a:r>
            <a:r>
              <a:rPr lang="en-ID" altLang="en-US" sz="2400" dirty="0"/>
              <a:t> internal </a:t>
            </a:r>
            <a:r>
              <a:rPr lang="en-ID" altLang="en-US" sz="2400" dirty="0" err="1"/>
              <a:t>ini</a:t>
            </a:r>
            <a:r>
              <a:rPr lang="en-ID" altLang="en-US" sz="2400" dirty="0"/>
              <a:t>, </a:t>
            </a:r>
            <a:r>
              <a:rPr lang="en-ID" altLang="en-US" sz="2400" dirty="0" err="1"/>
              <a:t>kita</a:t>
            </a:r>
            <a:r>
              <a:rPr lang="en-ID" altLang="en-US" sz="2400" dirty="0"/>
              <a:t> </a:t>
            </a:r>
            <a:r>
              <a:rPr lang="en-ID" altLang="en-US" sz="2400" dirty="0" err="1"/>
              <a:t>akan</a:t>
            </a:r>
            <a:r>
              <a:rPr lang="en-ID" altLang="en-US" sz="2400" dirty="0"/>
              <a:t> </a:t>
            </a:r>
            <a:r>
              <a:rPr lang="en-ID" altLang="en-US" sz="2400" dirty="0" err="1"/>
              <a:t>menggunakan</a:t>
            </a:r>
            <a:r>
              <a:rPr lang="en-ID" altLang="en-US" sz="2400" dirty="0"/>
              <a:t> flowchart </a:t>
            </a:r>
            <a:r>
              <a:rPr lang="en-ID" altLang="en-US" sz="2400" dirty="0" err="1"/>
              <a:t>sistem</a:t>
            </a:r>
            <a:r>
              <a:rPr lang="en-ID" altLang="en-US" sz="2400" dirty="0"/>
              <a:t> dan flowchart </a:t>
            </a:r>
            <a:r>
              <a:rPr lang="en-ID" altLang="en-US" sz="2400" dirty="0" err="1"/>
              <a:t>dokumen</a:t>
            </a:r>
            <a:r>
              <a:rPr lang="en-ID" altLang="en-US" sz="2400" dirty="0"/>
              <a:t>.  </a:t>
            </a:r>
            <a:endParaRPr lang="en-US" alt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1202-E4A5-48A8-AAE6-FC44D822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 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47525-54FE-4976-8E5A-C4833BF26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dirty="0" err="1"/>
              <a:t>Untuk</a:t>
            </a:r>
            <a:r>
              <a:rPr lang="en-ID" dirty="0"/>
              <a:t>  </a:t>
            </a:r>
            <a:r>
              <a:rPr lang="en-ID" dirty="0" err="1"/>
              <a:t>mengevaluasi</a:t>
            </a:r>
            <a:r>
              <a:rPr lang="en-ID" dirty="0"/>
              <a:t> </a:t>
            </a:r>
            <a:r>
              <a:rPr lang="en-ID" dirty="0" err="1"/>
              <a:t>efektifitas</a:t>
            </a:r>
            <a:r>
              <a:rPr lang="en-ID" dirty="0"/>
              <a:t> </a:t>
            </a:r>
            <a:r>
              <a:rPr lang="en-ID" dirty="0" err="1"/>
              <a:t>pengendalian</a:t>
            </a:r>
            <a:r>
              <a:rPr lang="en-ID" dirty="0"/>
              <a:t> internal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flowchart (</a:t>
            </a:r>
            <a:r>
              <a:rPr lang="en-ID" dirty="0" err="1"/>
              <a:t>bagan</a:t>
            </a:r>
            <a:r>
              <a:rPr lang="en-ID" dirty="0"/>
              <a:t> </a:t>
            </a:r>
            <a:r>
              <a:rPr lang="en-ID" dirty="0" err="1"/>
              <a:t>alir</a:t>
            </a:r>
            <a:r>
              <a:rPr lang="en-ID" dirty="0"/>
              <a:t>) </a:t>
            </a:r>
            <a:r>
              <a:rPr lang="en-ID" dirty="0" err="1"/>
              <a:t>sistem</a:t>
            </a:r>
            <a:r>
              <a:rPr lang="en-ID" dirty="0"/>
              <a:t> dan flowchart </a:t>
            </a:r>
            <a:r>
              <a:rPr lang="en-ID" dirty="0" err="1"/>
              <a:t>dokumen</a:t>
            </a:r>
            <a:r>
              <a:rPr lang="en-ID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dirty="0"/>
              <a:t>Flowchart  </a:t>
            </a:r>
            <a:r>
              <a:rPr lang="en-ID" dirty="0" err="1"/>
              <a:t>sistem</a:t>
            </a:r>
            <a:r>
              <a:rPr lang="en-ID" dirty="0"/>
              <a:t> 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urut-urutan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prosedur-prosedur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. Bagan </a:t>
            </a:r>
            <a:r>
              <a:rPr lang="en-ID" dirty="0" err="1"/>
              <a:t>alir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dikerjakan</a:t>
            </a:r>
            <a:r>
              <a:rPr lang="en-ID" dirty="0"/>
              <a:t> di </a:t>
            </a:r>
            <a:r>
              <a:rPr lang="en-ID" dirty="0" err="1"/>
              <a:t>sistem</a:t>
            </a:r>
            <a:r>
              <a:rPr lang="en-ID" dirty="0"/>
              <a:t>..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dirty="0"/>
              <a:t>Flowchart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menggambarkan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dan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yang </a:t>
            </a:r>
            <a:r>
              <a:rPr lang="en-ID" dirty="0" err="1"/>
              <a:t>bertanggungjawab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Bagan </a:t>
            </a:r>
            <a:r>
              <a:rPr lang="en-ID" dirty="0" err="1"/>
              <a:t>alir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 </a:t>
            </a:r>
            <a:r>
              <a:rPr lang="en-ID" dirty="0" err="1"/>
              <a:t>menggambarkan</a:t>
            </a:r>
            <a:r>
              <a:rPr lang="en-ID" dirty="0"/>
              <a:t> </a:t>
            </a:r>
            <a:r>
              <a:rPr lang="en-ID" dirty="0" err="1"/>
              <a:t>asal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, proses </a:t>
            </a:r>
            <a:r>
              <a:rPr lang="en-ID" dirty="0" err="1"/>
              <a:t>distribusi</a:t>
            </a:r>
            <a:r>
              <a:rPr lang="en-ID" dirty="0"/>
              <a:t>,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,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mengalir</a:t>
            </a:r>
            <a:r>
              <a:rPr lang="en-ID" dirty="0"/>
              <a:t> </a:t>
            </a:r>
            <a:r>
              <a:rPr lang="en-ID" dirty="0" err="1"/>
              <a:t>melawati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sistemnya</a:t>
            </a:r>
            <a:r>
              <a:rPr lang="en-ID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715813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5">
            <a:extLst>
              <a:ext uri="{FF2B5EF4-FFF2-40B4-BE49-F238E27FC236}">
                <a16:creationId xmlns:a16="http://schemas.microsoft.com/office/drawing/2014/main" id="{49B081E8-C32D-41C7-9C92-4DB2E379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098936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91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2F40-4E6E-48CC-B699-6C94A92C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Simbol</a:t>
            </a:r>
            <a:r>
              <a:rPr lang="en-US" dirty="0"/>
              <a:t> Flowchart - Input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E15C5-3DDD-4F47-94FC-038CB9D9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1726163"/>
            <a:ext cx="8770571" cy="4363741"/>
          </a:xfrm>
        </p:spPr>
        <p:txBody>
          <a:bodyPr/>
          <a:lstStyle/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2 </a:t>
            </a:r>
            <a:r>
              <a:rPr lang="en-US" dirty="0" err="1"/>
              <a:t>kolom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 symbol dan </a:t>
            </a:r>
            <a:r>
              <a:rPr lang="en-US" dirty="0" err="1"/>
              <a:t>arti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83424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2F40-4E6E-48CC-B699-6C94A92C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Simbol</a:t>
            </a:r>
            <a:r>
              <a:rPr lang="en-US" dirty="0"/>
              <a:t> Flowchart - Proses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E15C5-3DDD-4F47-94FC-038CB9D9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1726163"/>
            <a:ext cx="8770571" cy="4363741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318784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2F40-4E6E-48CC-B699-6C94A92C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Simbol</a:t>
            </a:r>
            <a:r>
              <a:rPr lang="en-US" dirty="0"/>
              <a:t> Flowchart - Output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E15C5-3DDD-4F47-94FC-038CB9D9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1726163"/>
            <a:ext cx="8770571" cy="4363741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08912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2F40-4E6E-48CC-B699-6C94A92C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Simbol</a:t>
            </a:r>
            <a:r>
              <a:rPr lang="en-US" dirty="0"/>
              <a:t> Flowchart – Data Stores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E15C5-3DDD-4F47-94FC-038CB9D9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1726163"/>
            <a:ext cx="8770571" cy="4363741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02199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2F40-4E6E-48CC-B699-6C94A92C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Simbol</a:t>
            </a:r>
            <a:r>
              <a:rPr lang="en-US" dirty="0"/>
              <a:t> Flowchart - Connectors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E15C5-3DDD-4F47-94FC-038CB9D9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1726163"/>
            <a:ext cx="8770571" cy="4363741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1117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2058-1DD8-4397-8D46-271832A8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endParaRPr lang="en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540D-68AA-486E-94DC-52FA9BBB5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684" y="1759226"/>
            <a:ext cx="10515600" cy="33892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siklus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sekumpulan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terkoordinasi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terstruktur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 yang 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ID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n-ID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ID" sz="2400" dirty="0">
                <a:solidFill>
                  <a:srgbClr val="00B050"/>
                </a:solidFill>
              </a:rPr>
              <a:t>Proses </a:t>
            </a:r>
            <a:r>
              <a:rPr lang="en-ID" sz="2400" dirty="0" err="1">
                <a:solidFill>
                  <a:srgbClr val="00B050"/>
                </a:solidFill>
              </a:rPr>
              <a:t>bisnis</a:t>
            </a:r>
            <a:r>
              <a:rPr lang="en-ID" sz="2400" dirty="0">
                <a:solidFill>
                  <a:srgbClr val="00B050"/>
                </a:solidFill>
              </a:rPr>
              <a:t> pada system </a:t>
            </a:r>
            <a:r>
              <a:rPr lang="en-ID" sz="2400" dirty="0" err="1">
                <a:solidFill>
                  <a:srgbClr val="00B050"/>
                </a:solidFill>
              </a:rPr>
              <a:t>informasi</a:t>
            </a:r>
            <a:r>
              <a:rPr lang="en-ID" sz="2400" dirty="0">
                <a:solidFill>
                  <a:srgbClr val="00B050"/>
                </a:solidFill>
              </a:rPr>
              <a:t> </a:t>
            </a:r>
            <a:r>
              <a:rPr lang="en-ID" sz="2400" dirty="0" err="1">
                <a:solidFill>
                  <a:srgbClr val="00B050"/>
                </a:solidFill>
              </a:rPr>
              <a:t>akuntansi</a:t>
            </a:r>
            <a:r>
              <a:rPr lang="en-ID" sz="2400" dirty="0">
                <a:solidFill>
                  <a:srgbClr val="00B050"/>
                </a:solidFill>
              </a:rPr>
              <a:t> </a:t>
            </a:r>
            <a:r>
              <a:rPr lang="en-ID" sz="2400" dirty="0" err="1">
                <a:solidFill>
                  <a:srgbClr val="00B050"/>
                </a:solidFill>
              </a:rPr>
              <a:t>disebut</a:t>
            </a:r>
            <a:r>
              <a:rPr lang="en-ID" sz="2400" dirty="0">
                <a:solidFill>
                  <a:srgbClr val="00B050"/>
                </a:solidFill>
              </a:rPr>
              <a:t> juga </a:t>
            </a:r>
            <a:r>
              <a:rPr lang="en-ID" sz="2400" dirty="0" err="1">
                <a:solidFill>
                  <a:srgbClr val="00B050"/>
                </a:solidFill>
              </a:rPr>
              <a:t>sebagai</a:t>
            </a:r>
            <a:r>
              <a:rPr lang="en-ID" sz="2400" dirty="0">
                <a:solidFill>
                  <a:srgbClr val="00B050"/>
                </a:solidFill>
              </a:rPr>
              <a:t> </a:t>
            </a:r>
            <a:r>
              <a:rPr lang="en-ID" sz="2400" dirty="0" err="1">
                <a:solidFill>
                  <a:srgbClr val="00B050"/>
                </a:solidFill>
              </a:rPr>
              <a:t>siklus</a:t>
            </a:r>
            <a:r>
              <a:rPr lang="en-ID" sz="2400" dirty="0">
                <a:solidFill>
                  <a:srgbClr val="00B050"/>
                </a:solidFill>
              </a:rPr>
              <a:t> </a:t>
            </a:r>
            <a:r>
              <a:rPr lang="en-ID" sz="2400" dirty="0" err="1">
                <a:solidFill>
                  <a:srgbClr val="00B050"/>
                </a:solidFill>
              </a:rPr>
              <a:t>transaksi.siklus</a:t>
            </a:r>
            <a:r>
              <a:rPr lang="en-ID" sz="2400" dirty="0">
                <a:solidFill>
                  <a:srgbClr val="00B050"/>
                </a:solidFill>
              </a:rPr>
              <a:t> </a:t>
            </a:r>
            <a:r>
              <a:rPr lang="en-ID" sz="2400" dirty="0" err="1">
                <a:solidFill>
                  <a:srgbClr val="00B050"/>
                </a:solidFill>
              </a:rPr>
              <a:t>pendapatan</a:t>
            </a:r>
            <a:r>
              <a:rPr lang="en-ID" sz="2400" dirty="0">
                <a:solidFill>
                  <a:srgbClr val="00B050"/>
                </a:solidFill>
              </a:rPr>
              <a:t>, </a:t>
            </a:r>
            <a:r>
              <a:rPr lang="en-ID" sz="2400" dirty="0" err="1">
                <a:solidFill>
                  <a:srgbClr val="00B050"/>
                </a:solidFill>
              </a:rPr>
              <a:t>pengeluaran</a:t>
            </a:r>
            <a:r>
              <a:rPr lang="en-ID" sz="2400" dirty="0">
                <a:solidFill>
                  <a:srgbClr val="00B050"/>
                </a:solidFill>
              </a:rPr>
              <a:t>, dan </a:t>
            </a:r>
            <a:r>
              <a:rPr lang="en-ID" sz="2400" dirty="0" err="1">
                <a:solidFill>
                  <a:srgbClr val="00B050"/>
                </a:solidFill>
              </a:rPr>
              <a:t>konversi</a:t>
            </a:r>
            <a:r>
              <a:rPr lang="en-ID" sz="2400" dirty="0">
                <a:solidFill>
                  <a:srgbClr val="00B05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ID" sz="2400" dirty="0" err="1">
                <a:solidFill>
                  <a:srgbClr val="00B050"/>
                </a:solidFill>
              </a:rPr>
              <a:t>Contohnya</a:t>
            </a:r>
            <a:r>
              <a:rPr lang="en-ID" sz="2400" dirty="0">
                <a:solidFill>
                  <a:srgbClr val="00B050"/>
                </a:solidFill>
              </a:rPr>
              <a:t> </a:t>
            </a:r>
            <a:r>
              <a:rPr lang="en-ID" sz="2400" dirty="0" err="1">
                <a:solidFill>
                  <a:srgbClr val="00B050"/>
                </a:solidFill>
              </a:rPr>
              <a:t>adalah</a:t>
            </a:r>
            <a:r>
              <a:rPr lang="en-ID" sz="2400" dirty="0">
                <a:solidFill>
                  <a:srgbClr val="00B050"/>
                </a:solidFill>
              </a:rPr>
              <a:t> </a:t>
            </a:r>
            <a:r>
              <a:rPr lang="en-ID" sz="2400" dirty="0" err="1">
                <a:solidFill>
                  <a:srgbClr val="00B050"/>
                </a:solidFill>
              </a:rPr>
              <a:t>siklus</a:t>
            </a:r>
            <a:r>
              <a:rPr lang="en-ID" sz="2400" dirty="0">
                <a:solidFill>
                  <a:srgbClr val="00B050"/>
                </a:solidFill>
              </a:rPr>
              <a:t> </a:t>
            </a:r>
            <a:r>
              <a:rPr lang="en-ID" sz="2400" dirty="0" err="1">
                <a:solidFill>
                  <a:srgbClr val="00B050"/>
                </a:solidFill>
              </a:rPr>
              <a:t>pendapatan</a:t>
            </a:r>
            <a:r>
              <a:rPr lang="en-ID" sz="2400" dirty="0">
                <a:solidFill>
                  <a:srgbClr val="00B050"/>
                </a:solidFill>
              </a:rPr>
              <a:t>, </a:t>
            </a:r>
            <a:r>
              <a:rPr lang="en-ID" sz="2400" dirty="0" err="1">
                <a:solidFill>
                  <a:srgbClr val="00B050"/>
                </a:solidFill>
              </a:rPr>
              <a:t>pengeluaran</a:t>
            </a:r>
            <a:r>
              <a:rPr lang="en-ID" sz="2400" dirty="0">
                <a:solidFill>
                  <a:srgbClr val="00B050"/>
                </a:solidFill>
              </a:rPr>
              <a:t>, dan </a:t>
            </a:r>
            <a:r>
              <a:rPr lang="en-ID" sz="2400" dirty="0" err="1">
                <a:solidFill>
                  <a:srgbClr val="00B050"/>
                </a:solidFill>
              </a:rPr>
              <a:t>produksi</a:t>
            </a:r>
            <a:r>
              <a:rPr lang="en-ID" sz="2400" dirty="0">
                <a:solidFill>
                  <a:srgbClr val="00B050"/>
                </a:solidFill>
              </a:rPr>
              <a:t>/</a:t>
            </a:r>
            <a:r>
              <a:rPr lang="en-ID" sz="2400" dirty="0" err="1">
                <a:solidFill>
                  <a:srgbClr val="00B050"/>
                </a:solidFill>
              </a:rPr>
              <a:t>konversi</a:t>
            </a:r>
            <a:endParaRPr lang="en-ID" sz="24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ID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41FC25-20A2-4FC8-BF17-8C4C1BB69E3A}"/>
              </a:ext>
            </a:extLst>
          </p:cNvPr>
          <p:cNvSpPr txBox="1">
            <a:spLocks/>
          </p:cNvSpPr>
          <p:nvPr/>
        </p:nvSpPr>
        <p:spPr>
          <a:xfrm>
            <a:off x="2023871" y="2696497"/>
            <a:ext cx="9023573" cy="1465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03162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F07F-87EB-4C8D-BD47-702FEE7F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Simbol</a:t>
            </a:r>
            <a:r>
              <a:rPr lang="en-US" dirty="0"/>
              <a:t> Lain-lain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A408D-2077-4861-ADCE-A086F115F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94981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F511-F0B4-4132-84B9-FEC5064F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675" y="2993493"/>
            <a:ext cx="8770571" cy="1560716"/>
          </a:xfrm>
        </p:spPr>
        <p:txBody>
          <a:bodyPr/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Flowchart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97610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1008CFA9-8EBC-40EA-977C-61D0F409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901DB9-3876-4ED5-9451-0E12A9BC9C4A}" type="slidenum">
              <a:rPr lang="en-US" altLang="en-US" sz="1200">
                <a:solidFill>
                  <a:srgbClr val="FFFF00"/>
                </a:solidFill>
              </a:rPr>
              <a:pPr/>
              <a:t>52</a:t>
            </a:fld>
            <a:endParaRPr lang="en-US" altLang="en-US" sz="1200">
              <a:solidFill>
                <a:srgbClr val="FFFF00"/>
              </a:solidFill>
            </a:endParaRPr>
          </a:p>
        </p:txBody>
      </p:sp>
      <p:sp>
        <p:nvSpPr>
          <p:cNvPr id="29699" name="Rectangle 127">
            <a:extLst>
              <a:ext uri="{FF2B5EF4-FFF2-40B4-BE49-F238E27FC236}">
                <a16:creationId xmlns:a16="http://schemas.microsoft.com/office/drawing/2014/main" id="{E987C721-1FFE-4CCE-B70F-B8D4339B4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513" y="1327597"/>
            <a:ext cx="5458691" cy="43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err="1"/>
              <a:t>Seorang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pegawai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entri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memasukkan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dokumen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komputer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melalui</a:t>
            </a:r>
            <a:r>
              <a:rPr lang="en-US" altLang="en-US" sz="2400" dirty="0"/>
              <a:t> keyboard </a:t>
            </a:r>
            <a:r>
              <a:rPr lang="en-US" altLang="en-US" sz="2400" dirty="0" err="1"/>
              <a:t>kemudian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mengedit</a:t>
            </a:r>
            <a:r>
              <a:rPr lang="en-US" altLang="en-US" sz="2400" dirty="0"/>
              <a:t> input data 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pesanan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serta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merekam</a:t>
            </a:r>
            <a:r>
              <a:rPr lang="en-US" altLang="en-US" sz="2400" dirty="0"/>
              <a:t> input data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</a:rPr>
              <a:t>Tolong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buat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kembali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flowchartnya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dengan</a:t>
            </a:r>
            <a:r>
              <a:rPr lang="en-US" altLang="en-US" sz="2400" dirty="0">
                <a:solidFill>
                  <a:srgbClr val="FF0000"/>
                </a:solidFill>
              </a:rPr>
              <a:t> Bahasa Indonesia, clerk </a:t>
            </a:r>
            <a:r>
              <a:rPr lang="en-US" altLang="en-US" sz="2400" dirty="0" err="1">
                <a:solidFill>
                  <a:srgbClr val="FF0000"/>
                </a:solidFill>
              </a:rPr>
              <a:t>ganti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dengan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pegawai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entri</a:t>
            </a:r>
            <a:r>
              <a:rPr lang="en-US" altLang="en-US" sz="2400" dirty="0">
                <a:solidFill>
                  <a:srgbClr val="FF0000"/>
                </a:solidFill>
              </a:rPr>
              <a:t> data, computer </a:t>
            </a:r>
            <a:r>
              <a:rPr lang="en-US" altLang="en-US" sz="2400" dirty="0" err="1">
                <a:solidFill>
                  <a:srgbClr val="FF0000"/>
                </a:solidFill>
              </a:rPr>
              <a:t>ganti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dengan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komputer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29700" name="Picture 145">
            <a:extLst>
              <a:ext uri="{FF2B5EF4-FFF2-40B4-BE49-F238E27FC236}">
                <a16:creationId xmlns:a16="http://schemas.microsoft.com/office/drawing/2014/main" id="{AB2F7F5B-9E36-403E-B5F3-A70CB2DE3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2064026" y="192054"/>
            <a:ext cx="329723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26B7879E-A502-41AF-BC4C-6D230AD5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654B0E-97EE-40E9-96F1-B80A0F1DB1E6}" type="slidenum">
              <a:rPr lang="en-US" altLang="en-US" sz="1200">
                <a:solidFill>
                  <a:srgbClr val="FFFF00"/>
                </a:solidFill>
              </a:rPr>
              <a:pPr/>
              <a:t>53</a:t>
            </a:fld>
            <a:endParaRPr lang="en-US" altLang="en-US" sz="1200">
              <a:solidFill>
                <a:srgbClr val="FFFF00"/>
              </a:solidFill>
            </a:endParaRPr>
          </a:p>
        </p:txBody>
      </p:sp>
      <p:sp>
        <p:nvSpPr>
          <p:cNvPr id="30723" name="Rectangle 77">
            <a:extLst>
              <a:ext uri="{FF2B5EF4-FFF2-40B4-BE49-F238E27FC236}">
                <a16:creationId xmlns:a16="http://schemas.microsoft.com/office/drawing/2014/main" id="{37A0420A-84FD-4081-B321-4000A2D3B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77" y="967633"/>
            <a:ext cx="4523509" cy="21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err="1"/>
              <a:t>Seorang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pengguna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menanyakan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kepada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komputer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tentang</a:t>
            </a:r>
            <a:r>
              <a:rPr lang="en-US" altLang="en-US" sz="2400" dirty="0"/>
              <a:t> status </a:t>
            </a:r>
            <a:r>
              <a:rPr lang="en-US" altLang="en-US" sz="2400" dirty="0" err="1"/>
              <a:t>pesanan</a:t>
            </a:r>
            <a:r>
              <a:rPr lang="en-US" altLang="en-US" sz="2400" dirty="0"/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</a:rPr>
              <a:t>Ganti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tulisan</a:t>
            </a:r>
            <a:r>
              <a:rPr lang="en-US" altLang="en-US" sz="2400" dirty="0">
                <a:solidFill>
                  <a:srgbClr val="FF0000"/>
                </a:solidFill>
              </a:rPr>
              <a:t> pada flowchart </a:t>
            </a:r>
            <a:r>
              <a:rPr lang="en-US" altLang="en-US" sz="2400" dirty="0" err="1">
                <a:solidFill>
                  <a:srgbClr val="FF0000"/>
                </a:solidFill>
              </a:rPr>
              <a:t>dengan</a:t>
            </a:r>
            <a:r>
              <a:rPr lang="en-US" altLang="en-US" sz="2400" dirty="0">
                <a:solidFill>
                  <a:srgbClr val="FF0000"/>
                </a:solidFill>
              </a:rPr>
              <a:t> Bahasa Indonesia</a:t>
            </a:r>
          </a:p>
        </p:txBody>
      </p:sp>
      <p:sp>
        <p:nvSpPr>
          <p:cNvPr id="30724" name="Rectangle 78">
            <a:extLst>
              <a:ext uri="{FF2B5EF4-FFF2-40B4-BE49-F238E27FC236}">
                <a16:creationId xmlns:a16="http://schemas.microsoft.com/office/drawing/2014/main" id="{BDD6DDC7-0CB8-4248-8F92-2400084F1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599" y="3581401"/>
            <a:ext cx="5243945" cy="230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err="1"/>
              <a:t>Memperbarui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penyimpanan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pesanan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berurutan</a:t>
            </a:r>
            <a:r>
              <a:rPr lang="en-US" altLang="en-US" sz="2400" dirty="0"/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</a:rPr>
              <a:t>Ganti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tulisan</a:t>
            </a:r>
            <a:r>
              <a:rPr lang="en-US" altLang="en-US" sz="2400" dirty="0">
                <a:solidFill>
                  <a:srgbClr val="FF0000"/>
                </a:solidFill>
              </a:rPr>
              <a:t> pada flowchart </a:t>
            </a:r>
            <a:r>
              <a:rPr lang="en-US" altLang="en-US" sz="2400" dirty="0" err="1">
                <a:solidFill>
                  <a:srgbClr val="FF0000"/>
                </a:solidFill>
              </a:rPr>
              <a:t>dengan</a:t>
            </a:r>
            <a:r>
              <a:rPr lang="en-US" altLang="en-US" sz="2400" dirty="0">
                <a:solidFill>
                  <a:srgbClr val="FF0000"/>
                </a:solidFill>
              </a:rPr>
              <a:t> Bahasa Indonesia</a:t>
            </a:r>
          </a:p>
          <a:p>
            <a:pPr algn="ctr">
              <a:spcBef>
                <a:spcPct val="50000"/>
              </a:spcBef>
            </a:pPr>
            <a:endParaRPr lang="en-US" altLang="en-US" sz="2400" dirty="0"/>
          </a:p>
        </p:txBody>
      </p:sp>
      <p:pic>
        <p:nvPicPr>
          <p:cNvPr id="30725" name="Picture 88">
            <a:extLst>
              <a:ext uri="{FF2B5EF4-FFF2-40B4-BE49-F238E27FC236}">
                <a16:creationId xmlns:a16="http://schemas.microsoft.com/office/drawing/2014/main" id="{01F9F9AC-8B55-4913-902B-D6F748D57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28601"/>
            <a:ext cx="377507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726" name="Picture 89">
            <a:extLst>
              <a:ext uri="{FF2B5EF4-FFF2-40B4-BE49-F238E27FC236}">
                <a16:creationId xmlns:a16="http://schemas.microsoft.com/office/drawing/2014/main" id="{76258C87-0C1C-47D2-A8AC-677CB2AE8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28194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D17080D5-2AAE-4320-813B-DA04B8E5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EC283C-A34C-4141-AC8B-DF2425643ADD}" type="slidenum">
              <a:rPr lang="en-US" altLang="en-US" sz="1200">
                <a:solidFill>
                  <a:srgbClr val="FFFF00"/>
                </a:solidFill>
              </a:rPr>
              <a:pPr/>
              <a:t>54</a:t>
            </a:fld>
            <a:endParaRPr lang="en-US" altLang="en-US" sz="1200">
              <a:solidFill>
                <a:srgbClr val="FFFF00"/>
              </a:solidFill>
            </a:endParaRPr>
          </a:p>
        </p:txBody>
      </p:sp>
      <p:sp>
        <p:nvSpPr>
          <p:cNvPr id="31747" name="Text Box 34">
            <a:extLst>
              <a:ext uri="{FF2B5EF4-FFF2-40B4-BE49-F238E27FC236}">
                <a16:creationId xmlns:a16="http://schemas.microsoft.com/office/drawing/2014/main" id="{5E82DFB9-2D83-4BC0-9AC0-3E0EDF9B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057401"/>
            <a:ext cx="4876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 err="1"/>
              <a:t>Seorang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pengguna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melakukan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persiapan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rekonsiliasi</a:t>
            </a:r>
            <a:r>
              <a:rPr lang="en-US" altLang="en-US" sz="2800" dirty="0"/>
              <a:t> manual </a:t>
            </a:r>
            <a:r>
              <a:rPr lang="en-US" altLang="en-US" sz="2800" dirty="0" err="1"/>
              <a:t>dari</a:t>
            </a:r>
            <a:r>
              <a:rPr lang="en-US" altLang="en-US" sz="2800" dirty="0"/>
              <a:t> total control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dokumen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faktur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penagihan</a:t>
            </a:r>
            <a:r>
              <a:rPr lang="en-US" altLang="en-US" sz="2800" dirty="0"/>
              <a:t>.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Ganti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tulisan</a:t>
            </a:r>
            <a:r>
              <a:rPr lang="en-US" altLang="en-US" sz="2800" dirty="0">
                <a:solidFill>
                  <a:srgbClr val="FF0000"/>
                </a:solidFill>
              </a:rPr>
              <a:t> pada flowchart </a:t>
            </a:r>
            <a:r>
              <a:rPr lang="en-US" altLang="en-US" sz="2800" dirty="0" err="1">
                <a:solidFill>
                  <a:srgbClr val="FF0000"/>
                </a:solidFill>
              </a:rPr>
              <a:t>dengan</a:t>
            </a:r>
            <a:r>
              <a:rPr lang="en-US" altLang="en-US" sz="2800" dirty="0">
                <a:solidFill>
                  <a:srgbClr val="FF0000"/>
                </a:solidFill>
              </a:rPr>
              <a:t> Bahasa Indonesia. </a:t>
            </a:r>
            <a:r>
              <a:rPr lang="en-US" altLang="en-US" sz="2800" dirty="0" err="1">
                <a:solidFill>
                  <a:srgbClr val="FF0000"/>
                </a:solidFill>
              </a:rPr>
              <a:t>Ganti</a:t>
            </a:r>
            <a:r>
              <a:rPr lang="en-US" altLang="en-US" sz="2800" dirty="0">
                <a:solidFill>
                  <a:srgbClr val="FF0000"/>
                </a:solidFill>
              </a:rPr>
              <a:t> transaction data </a:t>
            </a:r>
            <a:r>
              <a:rPr lang="en-US" altLang="en-US" sz="2800" dirty="0" err="1">
                <a:solidFill>
                  <a:srgbClr val="FF0000"/>
                </a:solidFill>
              </a:rPr>
              <a:t>dengan</a:t>
            </a:r>
            <a:r>
              <a:rPr lang="en-US" altLang="en-US" sz="2800" dirty="0">
                <a:solidFill>
                  <a:srgbClr val="FF0000"/>
                </a:solidFill>
              </a:rPr>
              <a:t> data </a:t>
            </a:r>
          </a:p>
          <a:p>
            <a:pPr algn="ctr">
              <a:spcBef>
                <a:spcPct val="50000"/>
              </a:spcBef>
            </a:pPr>
            <a:endParaRPr lang="en-US" altLang="en-US" sz="2800" dirty="0"/>
          </a:p>
        </p:txBody>
      </p:sp>
      <p:pic>
        <p:nvPicPr>
          <p:cNvPr id="31748" name="Picture 36">
            <a:extLst>
              <a:ext uri="{FF2B5EF4-FFF2-40B4-BE49-F238E27FC236}">
                <a16:creationId xmlns:a16="http://schemas.microsoft.com/office/drawing/2014/main" id="{4B16B9AE-1C35-4C96-BA3F-70347CB1C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45720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41CE9708-ECCE-40A0-BFD9-ECC21D27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A0C32F-380E-4DD3-8A41-9AF804E6A2DB}" type="slidenum">
              <a:rPr lang="en-US" altLang="en-US" sz="1200">
                <a:solidFill>
                  <a:srgbClr val="FFFF00"/>
                </a:solidFill>
              </a:rPr>
              <a:pPr/>
              <a:t>55</a:t>
            </a:fld>
            <a:endParaRPr lang="en-US" altLang="en-US" sz="1200">
              <a:solidFill>
                <a:srgbClr val="FFFF00"/>
              </a:solidFill>
            </a:endParaRPr>
          </a:p>
        </p:txBody>
      </p:sp>
      <p:sp>
        <p:nvSpPr>
          <p:cNvPr id="32771" name="Text Box 35">
            <a:extLst>
              <a:ext uri="{FF2B5EF4-FFF2-40B4-BE49-F238E27FC236}">
                <a16:creationId xmlns:a16="http://schemas.microsoft.com/office/drawing/2014/main" id="{B6EAF3B8-2265-4071-8A30-D5B66B381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803525"/>
            <a:ext cx="399703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/>
              <a:t> </a:t>
            </a:r>
            <a:r>
              <a:rPr lang="en-US" altLang="en-US" sz="2400" dirty="0" err="1"/>
              <a:t>Memasukkan</a:t>
            </a:r>
            <a:r>
              <a:rPr lang="en-US" altLang="en-US" sz="2400" dirty="0"/>
              <a:t>/input  data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dokumen</a:t>
            </a:r>
            <a:r>
              <a:rPr lang="en-US" altLang="en-US" sz="2400" dirty="0"/>
              <a:t> invoice dan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input data invoice yang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dimasukkan</a:t>
            </a:r>
            <a:r>
              <a:rPr lang="en-US" altLang="en-US" sz="2400" dirty="0"/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</a:rPr>
              <a:t>Ganti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tulisan</a:t>
            </a:r>
            <a:r>
              <a:rPr lang="en-US" altLang="en-US" sz="2400" dirty="0">
                <a:solidFill>
                  <a:srgbClr val="FF0000"/>
                </a:solidFill>
              </a:rPr>
              <a:t> pada flowchart </a:t>
            </a:r>
            <a:r>
              <a:rPr lang="en-US" altLang="en-US" sz="2400" dirty="0" err="1">
                <a:solidFill>
                  <a:srgbClr val="FF0000"/>
                </a:solidFill>
              </a:rPr>
              <a:t>dengan</a:t>
            </a:r>
            <a:r>
              <a:rPr lang="en-US" altLang="en-US" sz="2400" dirty="0">
                <a:solidFill>
                  <a:srgbClr val="FF0000"/>
                </a:solidFill>
              </a:rPr>
              <a:t> Bahasa Indonesia</a:t>
            </a:r>
          </a:p>
          <a:p>
            <a:pPr algn="ctr">
              <a:spcBef>
                <a:spcPct val="50000"/>
              </a:spcBef>
            </a:pPr>
            <a:endParaRPr lang="en-US" altLang="en-US" sz="2400" dirty="0"/>
          </a:p>
        </p:txBody>
      </p:sp>
      <p:pic>
        <p:nvPicPr>
          <p:cNvPr id="32772" name="Picture 40">
            <a:extLst>
              <a:ext uri="{FF2B5EF4-FFF2-40B4-BE49-F238E27FC236}">
                <a16:creationId xmlns:a16="http://schemas.microsoft.com/office/drawing/2014/main" id="{3E3DA102-9863-4E62-9C0B-B6BE71892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28600"/>
            <a:ext cx="446881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0">
            <a:extLst>
              <a:ext uri="{FF2B5EF4-FFF2-40B4-BE49-F238E27FC236}">
                <a16:creationId xmlns:a16="http://schemas.microsoft.com/office/drawing/2014/main" id="{A2E368BC-D83D-4F29-98E8-DDCE6ED83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799" y="1676400"/>
            <a:ext cx="3290455" cy="378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err="1"/>
              <a:t>Memasukkan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dokumen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komputer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</a:t>
            </a:r>
            <a:r>
              <a:rPr lang="en-US" altLang="en-US" sz="2400" dirty="0"/>
              <a:t> scanner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</a:rPr>
              <a:t>Ganti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tulisan</a:t>
            </a:r>
            <a:r>
              <a:rPr lang="en-US" altLang="en-US" sz="2400" dirty="0">
                <a:solidFill>
                  <a:srgbClr val="FF0000"/>
                </a:solidFill>
              </a:rPr>
              <a:t> pada flowchart </a:t>
            </a:r>
            <a:r>
              <a:rPr lang="en-US" altLang="en-US" sz="2400" dirty="0" err="1">
                <a:solidFill>
                  <a:srgbClr val="FF0000"/>
                </a:solidFill>
              </a:rPr>
              <a:t>dengan</a:t>
            </a:r>
            <a:r>
              <a:rPr lang="en-US" altLang="en-US" sz="2400" dirty="0">
                <a:solidFill>
                  <a:srgbClr val="FF0000"/>
                </a:solidFill>
              </a:rPr>
              <a:t> Bahasa Indonesia</a:t>
            </a:r>
          </a:p>
          <a:p>
            <a:pPr algn="ctr">
              <a:spcBef>
                <a:spcPct val="50000"/>
              </a:spcBef>
            </a:pPr>
            <a:endParaRPr lang="en-US" altLang="en-US" sz="2400" dirty="0"/>
          </a:p>
        </p:txBody>
      </p:sp>
      <p:pic>
        <p:nvPicPr>
          <p:cNvPr id="33795" name="Picture 69">
            <a:extLst>
              <a:ext uri="{FF2B5EF4-FFF2-40B4-BE49-F238E27FC236}">
                <a16:creationId xmlns:a16="http://schemas.microsoft.com/office/drawing/2014/main" id="{C42FBF5C-A0B5-4B7F-8253-DF3045682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647700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796" name="Rectangle 3">
            <a:extLst>
              <a:ext uri="{FF2B5EF4-FFF2-40B4-BE49-F238E27FC236}">
                <a16:creationId xmlns:a16="http://schemas.microsoft.com/office/drawing/2014/main" id="{CDCE52F0-3E2B-4733-BA23-74DB7E4B4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1" y="6172201"/>
            <a:ext cx="43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F1B884-D267-455F-86F1-EA1C12FE7921}" type="slidenum"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56</a:t>
            </a:fld>
            <a:endParaRPr lang="en-US" altLang="en-US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F82C6A79-97B6-49DE-A627-16A4E6A8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09FA34-5B39-44D4-8BD6-C48189D0BD2C}" type="slidenum">
              <a:rPr lang="en-US" altLang="en-US" sz="1200">
                <a:solidFill>
                  <a:srgbClr val="FFFF00"/>
                </a:solidFill>
              </a:rPr>
              <a:pPr/>
              <a:t>57</a:t>
            </a:fld>
            <a:endParaRPr lang="en-US" altLang="en-US" sz="1200">
              <a:solidFill>
                <a:srgbClr val="FFFF00"/>
              </a:solidFill>
            </a:endParaRPr>
          </a:p>
        </p:txBody>
      </p:sp>
      <p:sp>
        <p:nvSpPr>
          <p:cNvPr id="34819" name="Rectangle 108">
            <a:extLst>
              <a:ext uri="{FF2B5EF4-FFF2-40B4-BE49-F238E27FC236}">
                <a16:creationId xmlns:a16="http://schemas.microsoft.com/office/drawing/2014/main" id="{C10F5C5E-E919-4A2C-912A-7643D083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15000"/>
            <a:ext cx="9144000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dirty="0" err="1"/>
              <a:t>Memasukkan</a:t>
            </a:r>
            <a:r>
              <a:rPr lang="en-US" altLang="en-US" sz="2200" dirty="0"/>
              <a:t> data pada </a:t>
            </a:r>
            <a:r>
              <a:rPr lang="en-US" altLang="en-US" sz="2200" dirty="0" err="1"/>
              <a:t>dokumen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tagihan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dengan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menggunakan</a:t>
            </a:r>
            <a:r>
              <a:rPr lang="en-US" altLang="en-US" sz="2200" dirty="0"/>
              <a:t> scanner dan input manual di keyboard terminal.  </a:t>
            </a:r>
          </a:p>
        </p:txBody>
      </p:sp>
      <p:pic>
        <p:nvPicPr>
          <p:cNvPr id="34820" name="Picture 115">
            <a:extLst>
              <a:ext uri="{FF2B5EF4-FFF2-40B4-BE49-F238E27FC236}">
                <a16:creationId xmlns:a16="http://schemas.microsoft.com/office/drawing/2014/main" id="{7F1E282B-9318-4686-8601-036EF61A9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90575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9B5A-2A95-4671-BCC0-189967BD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40" y="402912"/>
            <a:ext cx="8770571" cy="730368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Contoh</a:t>
            </a:r>
            <a:r>
              <a:rPr lang="en-US" sz="3200" b="1" dirty="0"/>
              <a:t> Flowchart 1</a:t>
            </a:r>
            <a:endParaRPr lang="en-ID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D816B-29C0-4297-B7BC-DBD9519B9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40" y="1563757"/>
            <a:ext cx="3120886" cy="5006008"/>
          </a:xfrm>
          <a:ln w="63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400" dirty="0" err="1"/>
              <a:t>Pegawai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hutang</a:t>
            </a:r>
            <a:r>
              <a:rPr lang="en-US" sz="2400" dirty="0"/>
              <a:t> </a:t>
            </a:r>
            <a:r>
              <a:rPr lang="en-US" sz="2400" dirty="0" err="1"/>
              <a:t>dagang</a:t>
            </a:r>
            <a:r>
              <a:rPr lang="en-US" sz="2400" dirty="0"/>
              <a:t> </a:t>
            </a:r>
            <a:r>
              <a:rPr lang="en-US" sz="2400" dirty="0" err="1"/>
              <a:t>membandingkan</a:t>
            </a:r>
            <a:r>
              <a:rPr lang="en-US" sz="2400" dirty="0"/>
              <a:t> </a:t>
            </a:r>
            <a:r>
              <a:rPr lang="en-US" sz="2400" dirty="0" err="1"/>
              <a:t>pesanan</a:t>
            </a:r>
            <a:r>
              <a:rPr lang="en-US" sz="2400" dirty="0"/>
              <a:t> </a:t>
            </a:r>
            <a:r>
              <a:rPr lang="en-US" sz="2400" dirty="0" err="1"/>
              <a:t>pembelian</a:t>
            </a:r>
            <a:r>
              <a:rPr lang="en-US" sz="2400" dirty="0"/>
              <a:t>,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penerimaan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dan invoice </a:t>
            </a:r>
            <a:r>
              <a:rPr lang="en-US" sz="2400" dirty="0" err="1"/>
              <a:t>dari</a:t>
            </a:r>
            <a:r>
              <a:rPr lang="en-US" sz="2400" dirty="0"/>
              <a:t> supplier,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tandai</a:t>
            </a:r>
            <a:r>
              <a:rPr lang="en-US" sz="2400" dirty="0"/>
              <a:t> invoice yang </a:t>
            </a:r>
            <a:r>
              <a:rPr lang="en-US" sz="2400" dirty="0" err="1"/>
              <a:t>disetujui</a:t>
            </a:r>
            <a:r>
              <a:rPr lang="en-US" sz="2400" dirty="0"/>
              <a:t> dan </a:t>
            </a:r>
            <a:r>
              <a:rPr lang="en-US" sz="2400" dirty="0" err="1"/>
              <a:t>mengupdate</a:t>
            </a:r>
            <a:r>
              <a:rPr lang="en-US" sz="2400" dirty="0"/>
              <a:t> AP subsidiary leger.  </a:t>
            </a:r>
            <a:r>
              <a:rPr lang="en-US" sz="2400" dirty="0" err="1"/>
              <a:t>Semua</a:t>
            </a:r>
            <a:r>
              <a:rPr lang="en-US" sz="2400" dirty="0"/>
              <a:t>  </a:t>
            </a:r>
            <a:r>
              <a:rPr lang="en-US" sz="2400" dirty="0" err="1"/>
              <a:t>dokumen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diarsip</a:t>
            </a:r>
            <a:r>
              <a:rPr lang="en-US" sz="2400" dirty="0"/>
              <a:t> </a:t>
            </a:r>
            <a:r>
              <a:rPr lang="en-US" sz="2400" dirty="0" err="1"/>
              <a:t>bersama-sama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kronologis</a:t>
            </a:r>
            <a:r>
              <a:rPr lang="en-US" sz="2400" dirty="0"/>
              <a:t> pada file open-to-pay.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8AFE0E-16FA-40CC-9620-A2EF0E098E55}"/>
              </a:ext>
            </a:extLst>
          </p:cNvPr>
          <p:cNvSpPr txBox="1">
            <a:spLocks/>
          </p:cNvSpPr>
          <p:nvPr/>
        </p:nvSpPr>
        <p:spPr>
          <a:xfrm>
            <a:off x="4743094" y="1563756"/>
            <a:ext cx="6607393" cy="500600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anose="020B0503020204020204" pitchFamily="34" charset="0"/>
              <a:buNone/>
            </a:pPr>
            <a:r>
              <a:rPr lang="en-US" dirty="0"/>
              <a:t>Jawab: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043381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9B5A-2A95-4671-BCC0-189967BD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40" y="402912"/>
            <a:ext cx="8770571" cy="730368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Contoh</a:t>
            </a:r>
            <a:r>
              <a:rPr lang="en-US" sz="3200" b="1" dirty="0"/>
              <a:t> Flowchart</a:t>
            </a:r>
            <a:endParaRPr lang="en-ID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D816B-29C0-4297-B7BC-DBD9519B9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40" y="1563757"/>
            <a:ext cx="3120886" cy="5006008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mengurutkan</a:t>
            </a:r>
            <a:r>
              <a:rPr lang="en-US" sz="2400" dirty="0"/>
              <a:t> purchase order </a:t>
            </a:r>
            <a:r>
              <a:rPr lang="en-US" sz="2400" dirty="0" err="1"/>
              <a:t>secara</a:t>
            </a:r>
            <a:r>
              <a:rPr lang="en-US" sz="2400" dirty="0"/>
              <a:t> manual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purchase </a:t>
            </a:r>
            <a:r>
              <a:rPr lang="en-US" sz="2400" dirty="0" err="1"/>
              <a:t>ordernya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arsipkan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8AFE0E-16FA-40CC-9620-A2EF0E098E55}"/>
              </a:ext>
            </a:extLst>
          </p:cNvPr>
          <p:cNvSpPr txBox="1">
            <a:spLocks/>
          </p:cNvSpPr>
          <p:nvPr/>
        </p:nvSpPr>
        <p:spPr>
          <a:xfrm>
            <a:off x="4743094" y="1563756"/>
            <a:ext cx="6607393" cy="500600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anose="020B0503020204020204" pitchFamily="34" charset="0"/>
              <a:buNone/>
            </a:pPr>
            <a:r>
              <a:rPr lang="en-US" dirty="0"/>
              <a:t>Jawab: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1387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5E42-529A-4ED3-AD2E-29ED3AF1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8" y="1104054"/>
            <a:ext cx="10399253" cy="931981"/>
          </a:xfrm>
        </p:spPr>
        <p:txBody>
          <a:bodyPr>
            <a:noAutofit/>
          </a:bodyPr>
          <a:lstStyle/>
          <a:p>
            <a:r>
              <a:rPr lang="en-US" sz="2800" b="1" dirty="0" err="1"/>
              <a:t>Keterkaitan</a:t>
            </a:r>
            <a:r>
              <a:rPr lang="en-US" sz="2800" b="1" dirty="0"/>
              <a:t> </a:t>
            </a:r>
            <a:r>
              <a:rPr lang="en-US" sz="2800" b="1" dirty="0" err="1"/>
              <a:t>antara</a:t>
            </a:r>
            <a:r>
              <a:rPr lang="en-US" sz="2800" b="1" dirty="0"/>
              <a:t> Proses </a:t>
            </a:r>
            <a:r>
              <a:rPr lang="en-US" sz="2800" b="1" dirty="0" err="1"/>
              <a:t>Bisnis</a:t>
            </a:r>
            <a:r>
              <a:rPr lang="en-US" sz="2800" b="1" dirty="0"/>
              <a:t>,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Informasi</a:t>
            </a:r>
            <a:r>
              <a:rPr lang="en-US" sz="2800" b="1" dirty="0"/>
              <a:t> </a:t>
            </a:r>
            <a:r>
              <a:rPr lang="en-US" sz="2800" b="1" dirty="0" err="1"/>
              <a:t>Akuntansi</a:t>
            </a:r>
            <a:r>
              <a:rPr lang="en-US" sz="2800" b="1" dirty="0"/>
              <a:t>, dan </a:t>
            </a:r>
            <a:r>
              <a:rPr lang="en-US" sz="2800" b="1" dirty="0" err="1"/>
              <a:t>Pengendalian</a:t>
            </a:r>
            <a:r>
              <a:rPr lang="en-US" sz="2800" b="1" dirty="0"/>
              <a:t> Internal (Cont.)</a:t>
            </a:r>
            <a:endParaRPr lang="en-ID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6DC49-0146-4C1E-B6E4-FC72F8A97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018" y="2256183"/>
            <a:ext cx="10399254" cy="42333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2400" dirty="0">
                <a:solidFill>
                  <a:schemeClr val="tx1"/>
                </a:solidFill>
              </a:rPr>
              <a:t>Proses </a:t>
            </a:r>
            <a:r>
              <a:rPr lang="en-ID" sz="2400" dirty="0" err="1">
                <a:solidFill>
                  <a:schemeClr val="tx1"/>
                </a:solidFill>
              </a:rPr>
              <a:t>bisnis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membutuhkan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dukungan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sistem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informasi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untuk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dapat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berhasil</a:t>
            </a:r>
            <a:r>
              <a:rPr lang="en-ID" sz="2400" dirty="0">
                <a:solidFill>
                  <a:schemeClr val="tx1"/>
                </a:solidFill>
              </a:rPr>
              <a:t> dan </a:t>
            </a:r>
            <a:r>
              <a:rPr lang="en-ID" sz="2400" dirty="0" err="1">
                <a:solidFill>
                  <a:schemeClr val="tx1"/>
                </a:solidFill>
              </a:rPr>
              <a:t>sukses</a:t>
            </a:r>
            <a:r>
              <a:rPr lang="en-ID" sz="2400" dirty="0">
                <a:solidFill>
                  <a:schemeClr val="tx1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kaitannya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mata</a:t>
            </a:r>
            <a:r>
              <a:rPr lang="en-ID" sz="2400" dirty="0"/>
              <a:t> </a:t>
            </a:r>
            <a:r>
              <a:rPr lang="en-ID" sz="2400" dirty="0" err="1"/>
              <a:t>kuliah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, </a:t>
            </a:r>
            <a:r>
              <a:rPr lang="en-ID" sz="2400" dirty="0" err="1"/>
              <a:t>sistem</a:t>
            </a:r>
            <a:r>
              <a:rPr lang="en-ID" sz="2400" dirty="0"/>
              <a:t>  </a:t>
            </a:r>
            <a:r>
              <a:rPr lang="en-ID" sz="2400" dirty="0" err="1"/>
              <a:t>informasi</a:t>
            </a:r>
            <a:r>
              <a:rPr lang="en-ID" sz="2400" dirty="0"/>
              <a:t> yang </a:t>
            </a:r>
            <a:r>
              <a:rPr lang="en-ID" sz="2400" dirty="0" err="1"/>
              <a:t>mendukung</a:t>
            </a:r>
            <a:r>
              <a:rPr lang="en-ID" sz="2400" dirty="0"/>
              <a:t> </a:t>
            </a:r>
            <a:r>
              <a:rPr lang="en-ID" sz="2400" dirty="0" err="1"/>
              <a:t>siklus</a:t>
            </a:r>
            <a:r>
              <a:rPr lang="en-ID" sz="2400" dirty="0"/>
              <a:t> </a:t>
            </a:r>
            <a:r>
              <a:rPr lang="en-ID" sz="2400" dirty="0" err="1"/>
              <a:t>transaksi</a:t>
            </a:r>
            <a:r>
              <a:rPr lang="en-ID" sz="2400" dirty="0"/>
              <a:t> </a:t>
            </a:r>
            <a:r>
              <a:rPr lang="en-ID" sz="2400" dirty="0" err="1"/>
              <a:t>disebut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akuntansi</a:t>
            </a:r>
            <a:r>
              <a:rPr lang="en-ID" sz="2400" dirty="0"/>
              <a:t>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akuntansi</a:t>
            </a:r>
            <a:r>
              <a:rPr lang="en-ID" sz="2400" dirty="0"/>
              <a:t>  </a:t>
            </a:r>
            <a:r>
              <a:rPr lang="en-ID" sz="2400" dirty="0" err="1"/>
              <a:t>mengidentifikasi</a:t>
            </a:r>
            <a:r>
              <a:rPr lang="en-ID" sz="2400" dirty="0"/>
              <a:t>, </a:t>
            </a:r>
            <a:r>
              <a:rPr lang="en-ID" sz="2400" dirty="0" err="1"/>
              <a:t>mengukur</a:t>
            </a:r>
            <a:r>
              <a:rPr lang="en-ID" sz="2400" dirty="0"/>
              <a:t>, dan </a:t>
            </a:r>
            <a:r>
              <a:rPr lang="en-ID" sz="2400" dirty="0" err="1"/>
              <a:t>mencatat</a:t>
            </a:r>
            <a:r>
              <a:rPr lang="en-ID" sz="2400" dirty="0"/>
              <a:t> proses </a:t>
            </a:r>
            <a:r>
              <a:rPr lang="en-ID" sz="2400" dirty="0" err="1"/>
              <a:t>bisnis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model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yang </a:t>
            </a:r>
            <a:r>
              <a:rPr lang="en-ID" sz="2400" dirty="0" err="1"/>
              <a:t>dihasilkan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dimanfaatkan</a:t>
            </a:r>
            <a:r>
              <a:rPr lang="en-ID" sz="2400" dirty="0"/>
              <a:t> oleh </a:t>
            </a:r>
            <a:r>
              <a:rPr lang="en-ID" sz="2400" dirty="0" err="1"/>
              <a:t>pihak-pihak</a:t>
            </a:r>
            <a:r>
              <a:rPr lang="en-ID" sz="2400" dirty="0"/>
              <a:t> yang </a:t>
            </a:r>
            <a:r>
              <a:rPr lang="en-ID" sz="2400" dirty="0" err="1"/>
              <a:t>berkepentingan</a:t>
            </a:r>
            <a:r>
              <a:rPr lang="en-ID" sz="2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98A673-68C5-4B8F-8340-549D2761EF2F}"/>
              </a:ext>
            </a:extLst>
          </p:cNvPr>
          <p:cNvSpPr txBox="1"/>
          <p:nvPr/>
        </p:nvSpPr>
        <p:spPr>
          <a:xfrm>
            <a:off x="1376217" y="37869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Mari </a:t>
            </a:r>
            <a:r>
              <a:rPr lang="en-US" sz="2400" b="1" dirty="0" err="1">
                <a:solidFill>
                  <a:srgbClr val="00B050"/>
                </a:solidFill>
              </a:rPr>
              <a:t>kita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lihat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endParaRPr lang="en-ID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5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6097-476A-4B3B-B95D-2309CAF2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45" y="296135"/>
            <a:ext cx="10692217" cy="879522"/>
          </a:xfrm>
        </p:spPr>
        <p:txBody>
          <a:bodyPr>
            <a:noAutofit/>
          </a:bodyPr>
          <a:lstStyle/>
          <a:p>
            <a:r>
              <a:rPr lang="en-US" sz="2800" b="1" dirty="0" err="1"/>
              <a:t>Keterkaitan</a:t>
            </a:r>
            <a:r>
              <a:rPr lang="en-US" sz="2800" b="1" dirty="0"/>
              <a:t> </a:t>
            </a:r>
            <a:r>
              <a:rPr lang="en-US" sz="2800" b="1" dirty="0" err="1"/>
              <a:t>antara</a:t>
            </a:r>
            <a:r>
              <a:rPr lang="en-US" sz="2800" b="1" dirty="0"/>
              <a:t> Proses </a:t>
            </a:r>
            <a:r>
              <a:rPr lang="en-US" sz="2800" b="1" dirty="0" err="1"/>
              <a:t>Bisnis</a:t>
            </a:r>
            <a:r>
              <a:rPr lang="en-US" sz="2800" b="1" dirty="0"/>
              <a:t>,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Informasi</a:t>
            </a:r>
            <a:r>
              <a:rPr lang="en-US" sz="2800" b="1" dirty="0"/>
              <a:t> </a:t>
            </a:r>
            <a:r>
              <a:rPr lang="en-US" sz="2800" b="1" dirty="0" err="1"/>
              <a:t>Akuntansi</a:t>
            </a:r>
            <a:r>
              <a:rPr lang="en-US" sz="2800" b="1" dirty="0"/>
              <a:t>, dan </a:t>
            </a:r>
            <a:r>
              <a:rPr lang="en-US" sz="2800" b="1" dirty="0" err="1"/>
              <a:t>Pengendalian</a:t>
            </a:r>
            <a:r>
              <a:rPr lang="en-US" sz="2800" b="1" dirty="0"/>
              <a:t> Internal (Cont.)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112DC-8672-4F00-B7EF-F3FCD66AF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5" y="1610139"/>
            <a:ext cx="10947851" cy="44797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2400" dirty="0" err="1">
                <a:solidFill>
                  <a:schemeClr val="tx1"/>
                </a:solidFill>
              </a:rPr>
              <a:t>Sistem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pengendalian</a:t>
            </a:r>
            <a:r>
              <a:rPr lang="en-ID" sz="2400" dirty="0">
                <a:solidFill>
                  <a:schemeClr val="tx1"/>
                </a:solidFill>
              </a:rPr>
              <a:t> internal </a:t>
            </a:r>
            <a:r>
              <a:rPr lang="en-ID" sz="2400" dirty="0" err="1">
                <a:solidFill>
                  <a:schemeClr val="tx1"/>
                </a:solidFill>
              </a:rPr>
              <a:t>merupakan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bagian</a:t>
            </a:r>
            <a:r>
              <a:rPr lang="en-ID" sz="2400" dirty="0">
                <a:solidFill>
                  <a:schemeClr val="tx1"/>
                </a:solidFill>
              </a:rPr>
              <a:t> yang </a:t>
            </a:r>
            <a:r>
              <a:rPr lang="en-ID" sz="2400" dirty="0" err="1">
                <a:solidFill>
                  <a:schemeClr val="tx1"/>
                </a:solidFill>
              </a:rPr>
              <a:t>tidak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terpisahkan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dari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sistem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informasi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akuntansi</a:t>
            </a:r>
            <a:r>
              <a:rPr lang="en-ID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>
                <a:solidFill>
                  <a:schemeClr val="tx1"/>
                </a:solidFill>
              </a:rPr>
              <a:t>Sistem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pengendalian</a:t>
            </a:r>
            <a:r>
              <a:rPr lang="en-ID" sz="2400" dirty="0">
                <a:solidFill>
                  <a:schemeClr val="tx1"/>
                </a:solidFill>
              </a:rPr>
              <a:t> internal </a:t>
            </a:r>
            <a:r>
              <a:rPr lang="en-ID" sz="2400" dirty="0" err="1">
                <a:solidFill>
                  <a:schemeClr val="tx1"/>
                </a:solidFill>
              </a:rPr>
              <a:t>terdiri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atas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kebijakan</a:t>
            </a:r>
            <a:r>
              <a:rPr lang="en-ID" sz="2400" dirty="0">
                <a:solidFill>
                  <a:schemeClr val="tx1"/>
                </a:solidFill>
              </a:rPr>
              <a:t> dan </a:t>
            </a:r>
            <a:r>
              <a:rPr lang="en-ID" sz="2400" dirty="0" err="1">
                <a:solidFill>
                  <a:schemeClr val="tx1"/>
                </a:solidFill>
              </a:rPr>
              <a:t>prosedur</a:t>
            </a:r>
            <a:r>
              <a:rPr lang="en-ID" sz="2400" dirty="0">
                <a:solidFill>
                  <a:schemeClr val="tx1"/>
                </a:solidFill>
              </a:rPr>
              <a:t> yang </a:t>
            </a:r>
            <a:r>
              <a:rPr lang="en-ID" sz="2400" dirty="0" err="1">
                <a:solidFill>
                  <a:schemeClr val="tx1"/>
                </a:solidFill>
              </a:rPr>
              <a:t>dirancang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untuk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memberikan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manajemen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kepastian</a:t>
            </a:r>
            <a:r>
              <a:rPr lang="en-ID" sz="2400" dirty="0">
                <a:solidFill>
                  <a:schemeClr val="tx1"/>
                </a:solidFill>
              </a:rPr>
              <a:t> yang </a:t>
            </a:r>
            <a:r>
              <a:rPr lang="en-ID" sz="2400" dirty="0" err="1">
                <a:solidFill>
                  <a:schemeClr val="tx1"/>
                </a:solidFill>
              </a:rPr>
              <a:t>layak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bahwa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perusahaan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telah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mencapai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tujuan</a:t>
            </a:r>
            <a:r>
              <a:rPr lang="en-ID" sz="2400" dirty="0">
                <a:solidFill>
                  <a:schemeClr val="tx1"/>
                </a:solidFill>
              </a:rPr>
              <a:t> dan </a:t>
            </a:r>
            <a:r>
              <a:rPr lang="en-ID" sz="2400" dirty="0" err="1">
                <a:solidFill>
                  <a:schemeClr val="tx1"/>
                </a:solidFill>
              </a:rPr>
              <a:t>sasaran</a:t>
            </a:r>
            <a:endParaRPr lang="en-ID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D" sz="2400" dirty="0"/>
          </a:p>
          <a:p>
            <a:pPr>
              <a:buFont typeface="Wingdings" panose="05000000000000000000" pitchFamily="2" charset="2"/>
              <a:buChar char="§"/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73835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6097-476A-4B3B-B95D-2309CAF2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54" y="568345"/>
            <a:ext cx="10692217" cy="1560716"/>
          </a:xfrm>
        </p:spPr>
        <p:txBody>
          <a:bodyPr>
            <a:noAutofit/>
          </a:bodyPr>
          <a:lstStyle/>
          <a:p>
            <a:r>
              <a:rPr lang="en-US" sz="2800" b="1" dirty="0" err="1"/>
              <a:t>Keterkaitan</a:t>
            </a:r>
            <a:r>
              <a:rPr lang="en-US" sz="2800" b="1" dirty="0"/>
              <a:t> </a:t>
            </a:r>
            <a:r>
              <a:rPr lang="en-US" sz="2800" b="1" dirty="0" err="1"/>
              <a:t>antara</a:t>
            </a:r>
            <a:r>
              <a:rPr lang="en-US" sz="2800" b="1" dirty="0"/>
              <a:t> Proses </a:t>
            </a:r>
            <a:r>
              <a:rPr lang="en-US" sz="2800" b="1" dirty="0" err="1"/>
              <a:t>Bisnis</a:t>
            </a:r>
            <a:r>
              <a:rPr lang="en-US" sz="2800" b="1" dirty="0"/>
              <a:t>,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Informasi</a:t>
            </a:r>
            <a:r>
              <a:rPr lang="en-US" sz="2800" b="1" dirty="0"/>
              <a:t> </a:t>
            </a:r>
            <a:r>
              <a:rPr lang="en-US" sz="2800" b="1" dirty="0" err="1"/>
              <a:t>Akuntansi</a:t>
            </a:r>
            <a:r>
              <a:rPr lang="en-US" sz="2800" b="1" dirty="0"/>
              <a:t>, dan </a:t>
            </a:r>
            <a:r>
              <a:rPr lang="en-US" sz="2800" b="1" dirty="0" err="1"/>
              <a:t>Pengendalian</a:t>
            </a:r>
            <a:r>
              <a:rPr lang="en-US" sz="2800" b="1" dirty="0"/>
              <a:t> Internal (Cont.)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112DC-8672-4F00-B7EF-F3FCD66AF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054" y="1658319"/>
            <a:ext cx="10845329" cy="44315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 dirty="0" err="1"/>
              <a:t>Tujuan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pengendalian</a:t>
            </a:r>
            <a:r>
              <a:rPr lang="en-ID" sz="2400" dirty="0"/>
              <a:t> internal </a:t>
            </a:r>
            <a:r>
              <a:rPr lang="en-ID" sz="2400" dirty="0" err="1"/>
              <a:t>adalah</a:t>
            </a:r>
            <a:r>
              <a:rPr lang="en-ID" sz="2400" dirty="0"/>
              <a:t>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 dirty="0" err="1"/>
              <a:t>Melindungi</a:t>
            </a:r>
            <a:r>
              <a:rPr lang="en-ID" sz="2400" dirty="0"/>
              <a:t>  </a:t>
            </a:r>
            <a:r>
              <a:rPr lang="en-ID" sz="2400" dirty="0" err="1"/>
              <a:t>aset</a:t>
            </a:r>
            <a:r>
              <a:rPr lang="en-ID" sz="2400" dirty="0"/>
              <a:t> </a:t>
            </a:r>
            <a:r>
              <a:rPr lang="en-ID" sz="2400" dirty="0" err="1"/>
              <a:t>perusahaan</a:t>
            </a:r>
            <a:endParaRPr lang="en-ID" sz="2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 dirty="0" err="1"/>
              <a:t>Memastikan</a:t>
            </a:r>
            <a:r>
              <a:rPr lang="en-ID" sz="2400" dirty="0"/>
              <a:t>  </a:t>
            </a:r>
            <a:r>
              <a:rPr lang="en-ID" sz="2400" dirty="0" err="1"/>
              <a:t>keakuratan</a:t>
            </a:r>
            <a:r>
              <a:rPr lang="en-ID" sz="2400" dirty="0"/>
              <a:t> dan </a:t>
            </a:r>
            <a:r>
              <a:rPr lang="en-ID" sz="2400" dirty="0" err="1"/>
              <a:t>keandalan</a:t>
            </a:r>
            <a:r>
              <a:rPr lang="en-ID" sz="2400" dirty="0"/>
              <a:t> </a:t>
            </a:r>
            <a:r>
              <a:rPr lang="en-ID" sz="2400" dirty="0" err="1"/>
              <a:t>catatan</a:t>
            </a:r>
            <a:r>
              <a:rPr lang="en-ID" sz="2400" dirty="0"/>
              <a:t> dan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akuntansi</a:t>
            </a:r>
            <a:endParaRPr lang="en-ID" sz="2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 dirty="0" err="1"/>
              <a:t>Mendukung</a:t>
            </a:r>
            <a:r>
              <a:rPr lang="en-ID" sz="2400" dirty="0"/>
              <a:t>  </a:t>
            </a:r>
            <a:r>
              <a:rPr lang="en-ID" sz="2400" dirty="0" err="1"/>
              <a:t>efisiensi</a:t>
            </a:r>
            <a:r>
              <a:rPr lang="en-ID" sz="2400" dirty="0"/>
              <a:t> </a:t>
            </a:r>
            <a:r>
              <a:rPr lang="en-ID" sz="2400" dirty="0" err="1"/>
              <a:t>operasi</a:t>
            </a:r>
            <a:r>
              <a:rPr lang="en-ID" sz="2400" dirty="0"/>
              <a:t> </a:t>
            </a:r>
            <a:r>
              <a:rPr lang="en-ID" sz="2400" dirty="0" err="1"/>
              <a:t>perusahaan</a:t>
            </a:r>
            <a:endParaRPr lang="en-ID" sz="2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 dirty="0" err="1"/>
              <a:t>Mengukur</a:t>
            </a:r>
            <a:r>
              <a:rPr lang="en-ID" sz="2400" dirty="0"/>
              <a:t> </a:t>
            </a:r>
            <a:r>
              <a:rPr lang="en-ID" sz="2400" dirty="0" err="1"/>
              <a:t>kepatuhan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kebijakan</a:t>
            </a:r>
            <a:r>
              <a:rPr lang="en-ID" sz="2400" dirty="0"/>
              <a:t> dan </a:t>
            </a:r>
            <a:r>
              <a:rPr lang="en-ID" sz="2400" dirty="0" err="1"/>
              <a:t>prosedur</a:t>
            </a:r>
            <a:r>
              <a:rPr lang="en-ID" sz="2400" dirty="0"/>
              <a:t> yang </a:t>
            </a:r>
            <a:r>
              <a:rPr lang="en-ID" sz="2400" dirty="0" err="1"/>
              <a:t>ditentukan</a:t>
            </a:r>
            <a:r>
              <a:rPr lang="en-ID" sz="2400" dirty="0"/>
              <a:t> oleh </a:t>
            </a:r>
            <a:r>
              <a:rPr lang="en-ID" sz="2400" dirty="0" err="1"/>
              <a:t>manajemen</a:t>
            </a:r>
            <a:endParaRPr lang="en-ID" sz="2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 dirty="0" err="1"/>
              <a:t>Tanpa</a:t>
            </a:r>
            <a:r>
              <a:rPr lang="en-ID" sz="2400" dirty="0"/>
              <a:t> </a:t>
            </a:r>
            <a:r>
              <a:rPr lang="en-ID" sz="2400" dirty="0" err="1"/>
              <a:t>dukungan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pengendalian</a:t>
            </a:r>
            <a:r>
              <a:rPr lang="en-ID" sz="2400" dirty="0"/>
              <a:t> internal yang </a:t>
            </a:r>
            <a:r>
              <a:rPr lang="en-ID" sz="2400" dirty="0" err="1"/>
              <a:t>memadai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akuntansi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menghasilkan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yang </a:t>
            </a:r>
            <a:r>
              <a:rPr lang="en-ID" sz="2400" dirty="0" err="1"/>
              <a:t>handal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pengambilan</a:t>
            </a:r>
            <a:r>
              <a:rPr lang="en-ID" sz="2400" dirty="0"/>
              <a:t> </a:t>
            </a:r>
            <a:r>
              <a:rPr lang="en-ID" sz="2400" dirty="0" err="1"/>
              <a:t>keputusan</a:t>
            </a:r>
            <a:r>
              <a:rPr lang="en-ID" sz="2400" dirty="0"/>
              <a:t>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 dirty="0" err="1"/>
              <a:t>Untuk</a:t>
            </a:r>
            <a:r>
              <a:rPr lang="en-ID" sz="2400" dirty="0"/>
              <a:t>  </a:t>
            </a:r>
            <a:r>
              <a:rPr lang="en-ID" sz="2400" dirty="0" err="1"/>
              <a:t>mengevaluasi</a:t>
            </a:r>
            <a:r>
              <a:rPr lang="en-ID" sz="2400" dirty="0"/>
              <a:t> </a:t>
            </a:r>
            <a:r>
              <a:rPr lang="en-ID" sz="2400" dirty="0" err="1"/>
              <a:t>efektivitas</a:t>
            </a:r>
            <a:r>
              <a:rPr lang="en-ID" sz="2400" dirty="0"/>
              <a:t> </a:t>
            </a:r>
            <a:r>
              <a:rPr lang="en-ID" sz="2400" dirty="0" err="1"/>
              <a:t>pengendalian</a:t>
            </a:r>
            <a:r>
              <a:rPr lang="en-ID" sz="2400" dirty="0"/>
              <a:t> internal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sebuah</a:t>
            </a:r>
            <a:r>
              <a:rPr lang="en-ID" sz="2400" dirty="0"/>
              <a:t> </a:t>
            </a:r>
            <a:r>
              <a:rPr lang="en-ID" sz="2400" dirty="0" err="1"/>
              <a:t>perusahaan</a:t>
            </a:r>
            <a:r>
              <a:rPr lang="en-ID" sz="2400" dirty="0"/>
              <a:t> </a:t>
            </a:r>
            <a:r>
              <a:rPr lang="en-ID" sz="2400" dirty="0" err="1"/>
              <a:t>biasanya</a:t>
            </a:r>
            <a:r>
              <a:rPr lang="en-ID" sz="2400" dirty="0"/>
              <a:t> </a:t>
            </a:r>
            <a:r>
              <a:rPr lang="en-ID" sz="2400" dirty="0" err="1"/>
              <a:t>digunakan</a:t>
            </a:r>
            <a:r>
              <a:rPr lang="en-ID" sz="2400" dirty="0"/>
              <a:t> flowchart (</a:t>
            </a:r>
            <a:r>
              <a:rPr lang="en-ID" sz="2400" dirty="0" err="1"/>
              <a:t>bagan</a:t>
            </a:r>
            <a:r>
              <a:rPr lang="en-ID" sz="2400" dirty="0"/>
              <a:t> </a:t>
            </a:r>
            <a:r>
              <a:rPr lang="en-ID" sz="2400" dirty="0" err="1"/>
              <a:t>alir</a:t>
            </a:r>
            <a:r>
              <a:rPr lang="en-ID" sz="2400" dirty="0"/>
              <a:t>) </a:t>
            </a:r>
            <a:r>
              <a:rPr lang="en-ID" sz="2400" dirty="0" err="1"/>
              <a:t>sistem</a:t>
            </a:r>
            <a:r>
              <a:rPr lang="en-ID" sz="2400" dirty="0"/>
              <a:t> dan flowchart </a:t>
            </a:r>
            <a:r>
              <a:rPr lang="en-ID" sz="2400" dirty="0" err="1"/>
              <a:t>dokumen</a:t>
            </a:r>
            <a:r>
              <a:rPr lang="en-ID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919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5056-D67F-4D1F-957F-C1B9187B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Silabus</a:t>
            </a:r>
            <a:r>
              <a:rPr lang="en-US" sz="5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E4E31-FFA6-4C04-BED4-034B5B370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0" y="2798617"/>
            <a:ext cx="4682837" cy="3377842"/>
          </a:xfrm>
          <a:solidFill>
            <a:schemeClr val="accent6">
              <a:lumMod val="40000"/>
              <a:lumOff val="60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marL="450850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Dasar</a:t>
            </a:r>
          </a:p>
          <a:p>
            <a:pPr marL="804863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Internal</a:t>
            </a:r>
          </a:p>
          <a:p>
            <a:pPr marL="804863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Teknik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Dokumentasi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Flowchart</a:t>
            </a:r>
          </a:p>
          <a:p>
            <a:pPr marL="804863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Siklus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Siklus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Pengeluaran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Internal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Siklus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Konversi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D2AB74-37A9-4ADD-9E75-AD76ADE57829}"/>
              </a:ext>
            </a:extLst>
          </p:cNvPr>
          <p:cNvSpPr txBox="1">
            <a:spLocks/>
          </p:cNvSpPr>
          <p:nvPr/>
        </p:nvSpPr>
        <p:spPr>
          <a:xfrm>
            <a:off x="6586319" y="2798617"/>
            <a:ext cx="4767480" cy="3377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Pendalaman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Pendalaman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Siklus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4863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Pendalaman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Siklus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Pengeluaran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penggajian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dan system asset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4863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Pendalaman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Internal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Siklus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Konversi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6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  <p:bldP spid="4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eathered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606372"/>
    </a:accent1>
    <a:accent2>
      <a:srgbClr val="79A8A4"/>
    </a:accent2>
    <a:accent3>
      <a:srgbClr val="B2AD8F"/>
    </a:accent3>
    <a:accent4>
      <a:srgbClr val="AD8082"/>
    </a:accent4>
    <a:accent5>
      <a:srgbClr val="DEC18C"/>
    </a:accent5>
    <a:accent6>
      <a:srgbClr val="92A185"/>
    </a:accent6>
    <a:hlink>
      <a:srgbClr val="85C4D2"/>
    </a:hlink>
    <a:folHlink>
      <a:srgbClr val="8E8C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4251</TotalTime>
  <Words>2509</Words>
  <Application>Microsoft Office PowerPoint</Application>
  <PresentationFormat>Widescreen</PresentationFormat>
  <Paragraphs>297</Paragraphs>
  <Slides>59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Century Schoolbook</vt:lpstr>
      <vt:lpstr>Corbel</vt:lpstr>
      <vt:lpstr>Georgia</vt:lpstr>
      <vt:lpstr>Roboto</vt:lpstr>
      <vt:lpstr>Times New Roman</vt:lpstr>
      <vt:lpstr>Wingdings</vt:lpstr>
      <vt:lpstr>Feathered</vt:lpstr>
      <vt:lpstr>Pengantar Proses Bisnis dan Pengendalian Internal</vt:lpstr>
      <vt:lpstr>PowerPoint Presentation</vt:lpstr>
      <vt:lpstr>Deskripsi Mata Kuliah</vt:lpstr>
      <vt:lpstr>Pendahuluan</vt:lpstr>
      <vt:lpstr>Proses Bisnis</vt:lpstr>
      <vt:lpstr>Keterkaitan antara Proses Bisnis, Sistem Informasi Akuntansi, dan Pengendalian Internal (Cont.)</vt:lpstr>
      <vt:lpstr>Keterkaitan antara Proses Bisnis, Sistem Informasi Akuntansi, dan Pengendalian Internal (Cont.)</vt:lpstr>
      <vt:lpstr>Keterkaitan antara Proses Bisnis, Sistem Informasi Akuntansi, dan Pengendalian Internal (Cont.)</vt:lpstr>
      <vt:lpstr>Silabus </vt:lpstr>
      <vt:lpstr>Buku Referensi</vt:lpstr>
      <vt:lpstr>End of Introduction</vt:lpstr>
      <vt:lpstr>Pengantar Proses Bisnis dan Pengendalian Internal</vt:lpstr>
      <vt:lpstr>PowerPoint Presentation</vt:lpstr>
      <vt:lpstr>Capaian Pembelajaran</vt:lpstr>
      <vt:lpstr>Materi yang Dibahas pada Sesi ini adalah:</vt:lpstr>
      <vt:lpstr>Sekarang marilah kita melihat apakahyang disebut dengan  Proses Bisnis Itu?</vt:lpstr>
      <vt:lpstr> Contoh dari Proses Bisnis</vt:lpstr>
      <vt:lpstr>Apakah Transaksi Itu?</vt:lpstr>
      <vt:lpstr>Pengendalian Internal Berdasarkan AICPA SAS</vt:lpstr>
      <vt:lpstr>Tujuan Pengendalian Internal  Menurut AICPA SAS</vt:lpstr>
      <vt:lpstr>Asumsi Modifikasi untuk Tujuan Pengendalian Internal  </vt:lpstr>
      <vt:lpstr>Asumsi Modifikasi untuk Tujuan Pengendalian Internal (Cont.) </vt:lpstr>
      <vt:lpstr>Eksposur Pengendalian Internal yang Lemah (Risiko)</vt:lpstr>
      <vt:lpstr>Lima Komponen Pengendalian Internal Menurut SAS 78 / COSO</vt:lpstr>
      <vt:lpstr>Lingkungan Pengendalian</vt:lpstr>
      <vt:lpstr>Penilaian Risiko</vt:lpstr>
      <vt:lpstr>Informasi dan Komunikasi</vt:lpstr>
      <vt:lpstr>Informasi dan Komunikasi</vt:lpstr>
      <vt:lpstr>Pemantauan</vt:lpstr>
      <vt:lpstr>Aktivitas Pengendalian</vt:lpstr>
      <vt:lpstr>Pengendalian TI</vt:lpstr>
      <vt:lpstr>Enam Jenis Pengendalian Fisik</vt:lpstr>
      <vt:lpstr>Pengendalian Fisik</vt:lpstr>
      <vt:lpstr>Pengendalian Fisik</vt:lpstr>
      <vt:lpstr>Pengendalian Fisik</vt:lpstr>
      <vt:lpstr>Pengendalian Fisik</vt:lpstr>
      <vt:lpstr>Pengendalian Fisik dalam Konteks TI</vt:lpstr>
      <vt:lpstr>Pengendalian Fisik dalam Konteks TI</vt:lpstr>
      <vt:lpstr>Pengendalian Fisik dalam Konteks TI</vt:lpstr>
      <vt:lpstr>Physical Controls in IT Contexts</vt:lpstr>
      <vt:lpstr> Teknik Dokumentasi dengan Flowchart</vt:lpstr>
      <vt:lpstr>Pendahuluan</vt:lpstr>
      <vt:lpstr>Flowchart  </vt:lpstr>
      <vt:lpstr>PowerPoint Presentation</vt:lpstr>
      <vt:lpstr>Simbol Flowchart - Input</vt:lpstr>
      <vt:lpstr>Simbol Flowchart - Proses</vt:lpstr>
      <vt:lpstr>Simbol Flowchart - Output</vt:lpstr>
      <vt:lpstr>Simbol Flowchart – Data Stores</vt:lpstr>
      <vt:lpstr>Simbol Flowchart - Connectors</vt:lpstr>
      <vt:lpstr>Simbol Lain-lain</vt:lpstr>
      <vt:lpstr>Contoh Flowchart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Flowchart 1</vt:lpstr>
      <vt:lpstr>Contoh Flowchart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Proses Bisnis dan Pengendalian Internal</dc:title>
  <dc:creator>Syadza Aqliya</dc:creator>
  <cp:lastModifiedBy>titisw2001@gmail.com</cp:lastModifiedBy>
  <cp:revision>88</cp:revision>
  <cp:lastPrinted>2020-10-15T23:12:41Z</cp:lastPrinted>
  <dcterms:created xsi:type="dcterms:W3CDTF">2020-09-16T01:50:33Z</dcterms:created>
  <dcterms:modified xsi:type="dcterms:W3CDTF">2020-10-16T00:40:46Z</dcterms:modified>
</cp:coreProperties>
</file>