
<file path=[Content_Types].xml><?xml version="1.0" encoding="utf-8"?>
<Types xmlns="http://schemas.openxmlformats.org/package/2006/content-types">
  <Default Extension="jpeg" ContentType="image/jpeg"/>
  <Default Extension="tiff" ContentType="image/tiff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drawing6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layout6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diagrams/quickStyle5.xml" ContentType="application/vnd.openxmlformats-officedocument.drawingml.diagramStyle+xml"/>
  <Override PartName="/ppt/diagrams/quickStyle6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3"/>
    <p:sldId id="258" r:id="rId5"/>
    <p:sldId id="379" r:id="rId6"/>
    <p:sldId id="381" r:id="rId7"/>
    <p:sldId id="383" r:id="rId8"/>
    <p:sldId id="401" r:id="rId9"/>
    <p:sldId id="396" r:id="rId10"/>
    <p:sldId id="372" r:id="rId11"/>
    <p:sldId id="373" r:id="rId12"/>
    <p:sldId id="374" r:id="rId13"/>
    <p:sldId id="393" r:id="rId14"/>
    <p:sldId id="346" r:id="rId15"/>
    <p:sldId id="348" r:id="rId16"/>
    <p:sldId id="375" r:id="rId17"/>
    <p:sldId id="380" r:id="rId18"/>
    <p:sldId id="376" r:id="rId19"/>
    <p:sldId id="394" r:id="rId20"/>
    <p:sldId id="300" r:id="rId21"/>
    <p:sldId id="281" r:id="rId22"/>
    <p:sldId id="263" r:id="rId23"/>
    <p:sldId id="382" r:id="rId24"/>
    <p:sldId id="305" r:id="rId25"/>
    <p:sldId id="395" r:id="rId26"/>
    <p:sldId id="386" r:id="rId27"/>
    <p:sldId id="392" r:id="rId28"/>
    <p:sldId id="387" r:id="rId29"/>
    <p:sldId id="388" r:id="rId30"/>
    <p:sldId id="390" r:id="rId31"/>
    <p:sldId id="399" r:id="rId32"/>
    <p:sldId id="389" r:id="rId33"/>
    <p:sldId id="268" r:id="rId34"/>
    <p:sldId id="400" r:id="rId35"/>
    <p:sldId id="384" r:id="rId36"/>
    <p:sldId id="402" r:id="rId37"/>
    <p:sldId id="385" r:id="rId38"/>
    <p:sldId id="371" r:id="rId39"/>
    <p:sldId id="277" r:id="rId40"/>
    <p:sldId id="273" r:id="rId41"/>
    <p:sldId id="403" r:id="rId42"/>
  </p:sldIdLst>
  <p:sldSz cx="12192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B55A"/>
    <a:srgbClr val="D84E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娣辫壊鏍峰紡 1 - 寮鸿皟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涓害鏍峰紡 1 - 寮鸿皟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00" autoAdjust="0"/>
    <p:restoredTop sz="86642" autoAdjust="0"/>
  </p:normalViewPr>
  <p:slideViewPr>
    <p:cSldViewPr snapToGrid="0">
      <p:cViewPr>
        <p:scale>
          <a:sx n="44" d="100"/>
          <a:sy n="44" d="100"/>
        </p:scale>
        <p:origin x="-86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6" Type="http://schemas.openxmlformats.org/officeDocument/2006/relationships/commentAuthors" Target="commentAuthors.xml"/><Relationship Id="rId45" Type="http://schemas.openxmlformats.org/officeDocument/2006/relationships/tableStyles" Target="tableStyles.xml"/><Relationship Id="rId44" Type="http://schemas.openxmlformats.org/officeDocument/2006/relationships/viewProps" Target="viewProps.xml"/><Relationship Id="rId43" Type="http://schemas.openxmlformats.org/officeDocument/2006/relationships/presProps" Target="presProps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_rels/data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0.jpeg"/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image" Target="../media/image37.jpeg"/></Relationships>
</file>

<file path=ppt/diagrams/_rels/drawing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0.jpeg"/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image" Target="../media/image3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44EA2F-52FD-45AD-BB58-DF21EDA059B8}" type="doc">
      <dgm:prSet loTypeId="urn:microsoft.com/office/officeart/2009/3/layout/StepUpProcess" loCatId="process" qsTypeId="urn:microsoft.com/office/officeart/2005/8/quickstyle/simple1" qsCatId="simple" csTypeId="urn:microsoft.com/office/officeart/2005/8/colors/accent6_2" csCatId="accent6" phldr="1"/>
      <dgm:spPr/>
    </dgm:pt>
    <dgm:pt modelId="{CBC548F7-CE51-4E83-99A5-70A18D8D2A52}">
      <dgm:prSet phldrT="[Text]"/>
      <dgm:spPr/>
      <dgm:t>
        <a:bodyPr/>
        <a:lstStyle/>
        <a:p>
          <a:r>
            <a:rPr lang="en-US" dirty="0">
              <a:solidFill>
                <a:schemeClr val="accent6">
                  <a:lumMod val="50000"/>
                </a:schemeClr>
              </a:solidFill>
            </a:rPr>
            <a:t>Input</a:t>
          </a:r>
        </a:p>
      </dgm:t>
    </dgm:pt>
    <dgm:pt modelId="{09287C34-0C1C-4DFF-8E07-24EA320476ED}" cxnId="{6181FA44-D7FF-4AE3-A3CB-4AC0CFEE86E1}" type="parTrans">
      <dgm:prSet/>
      <dgm:spPr/>
      <dgm:t>
        <a:bodyPr/>
        <a:lstStyle/>
        <a:p>
          <a:endParaRPr lang="en-US"/>
        </a:p>
      </dgm:t>
    </dgm:pt>
    <dgm:pt modelId="{8334B2A6-BCA5-4220-8386-1334809EF120}" cxnId="{6181FA44-D7FF-4AE3-A3CB-4AC0CFEE86E1}" type="sibTrans">
      <dgm:prSet/>
      <dgm:spPr/>
      <dgm:t>
        <a:bodyPr/>
        <a:lstStyle/>
        <a:p>
          <a:endParaRPr lang="en-US"/>
        </a:p>
      </dgm:t>
    </dgm:pt>
    <dgm:pt modelId="{2779D0E6-30A8-4962-B002-7013CCAC70C6}">
      <dgm:prSet phldrT="[Text]"/>
      <dgm:spPr/>
      <dgm:t>
        <a:bodyPr/>
        <a:lstStyle/>
        <a:p>
          <a:r>
            <a:rPr lang="en-US" dirty="0">
              <a:solidFill>
                <a:schemeClr val="accent6">
                  <a:lumMod val="50000"/>
                </a:schemeClr>
              </a:solidFill>
            </a:rPr>
            <a:t>Process</a:t>
          </a:r>
        </a:p>
      </dgm:t>
    </dgm:pt>
    <dgm:pt modelId="{1B57F17F-EB76-4275-9B03-F43D29447EC7}" cxnId="{7F0AAEF4-1801-4F62-893F-C8AE883A2E96}" type="parTrans">
      <dgm:prSet/>
      <dgm:spPr/>
      <dgm:t>
        <a:bodyPr/>
        <a:lstStyle/>
        <a:p>
          <a:endParaRPr lang="en-US"/>
        </a:p>
      </dgm:t>
    </dgm:pt>
    <dgm:pt modelId="{17627FF9-A99B-402B-9A23-227F6284A0D6}" cxnId="{7F0AAEF4-1801-4F62-893F-C8AE883A2E96}" type="sibTrans">
      <dgm:prSet/>
      <dgm:spPr/>
      <dgm:t>
        <a:bodyPr/>
        <a:lstStyle/>
        <a:p>
          <a:endParaRPr lang="en-US"/>
        </a:p>
      </dgm:t>
    </dgm:pt>
    <dgm:pt modelId="{661ECDF8-E44F-4E80-BEEF-9A199A696560}">
      <dgm:prSet phldrT="[Text]"/>
      <dgm:spPr/>
      <dgm:t>
        <a:bodyPr/>
        <a:lstStyle/>
        <a:p>
          <a:r>
            <a:rPr lang="en-US" dirty="0">
              <a:solidFill>
                <a:schemeClr val="accent6">
                  <a:lumMod val="50000"/>
                </a:schemeClr>
              </a:solidFill>
            </a:rPr>
            <a:t>Output</a:t>
          </a:r>
        </a:p>
      </dgm:t>
    </dgm:pt>
    <dgm:pt modelId="{2DE78A75-3726-4B6E-9C90-50B236FA72B6}" cxnId="{96B6C632-7107-45E0-BAA7-0A4918ECB31D}" type="parTrans">
      <dgm:prSet/>
      <dgm:spPr/>
      <dgm:t>
        <a:bodyPr/>
        <a:lstStyle/>
        <a:p>
          <a:endParaRPr lang="en-US"/>
        </a:p>
      </dgm:t>
    </dgm:pt>
    <dgm:pt modelId="{6730F5ED-8797-46A6-826A-06FE6268B24B}" cxnId="{96B6C632-7107-45E0-BAA7-0A4918ECB31D}" type="sibTrans">
      <dgm:prSet/>
      <dgm:spPr/>
      <dgm:t>
        <a:bodyPr/>
        <a:lstStyle/>
        <a:p>
          <a:endParaRPr lang="en-US"/>
        </a:p>
      </dgm:t>
    </dgm:pt>
    <dgm:pt modelId="{02B26BBA-880F-4271-B9BA-DF344E78182C}">
      <dgm:prSet phldrT="[Text]"/>
      <dgm:spPr/>
      <dgm:t>
        <a:bodyPr/>
        <a:lstStyle/>
        <a:p>
          <a:r>
            <a:rPr lang="en-US" dirty="0">
              <a:solidFill>
                <a:schemeClr val="accent6">
                  <a:lumMod val="50000"/>
                </a:schemeClr>
              </a:solidFill>
            </a:rPr>
            <a:t>Outcome</a:t>
          </a:r>
        </a:p>
      </dgm:t>
    </dgm:pt>
    <dgm:pt modelId="{CB235B64-A2A9-404E-B8FF-9741392DA6C2}" cxnId="{19A85C76-F43D-4199-A1FB-3F46EE6F9B45}" type="parTrans">
      <dgm:prSet/>
      <dgm:spPr/>
      <dgm:t>
        <a:bodyPr/>
        <a:lstStyle/>
        <a:p>
          <a:endParaRPr lang="en-US"/>
        </a:p>
      </dgm:t>
    </dgm:pt>
    <dgm:pt modelId="{57B1870B-E06D-4182-AD52-16AD46C08C91}" cxnId="{19A85C76-F43D-4199-A1FB-3F46EE6F9B45}" type="sibTrans">
      <dgm:prSet/>
      <dgm:spPr/>
      <dgm:t>
        <a:bodyPr/>
        <a:lstStyle/>
        <a:p>
          <a:endParaRPr lang="en-US"/>
        </a:p>
      </dgm:t>
    </dgm:pt>
    <dgm:pt modelId="{EE63F25B-A1F6-4844-8BD5-B3B7227294C9}">
      <dgm:prSet phldrT="[Text]"/>
      <dgm:spPr/>
      <dgm:t>
        <a:bodyPr/>
        <a:lstStyle/>
        <a:p>
          <a:r>
            <a:rPr lang="en-US" dirty="0">
              <a:solidFill>
                <a:schemeClr val="accent6">
                  <a:lumMod val="50000"/>
                </a:schemeClr>
              </a:solidFill>
            </a:rPr>
            <a:t>Impact</a:t>
          </a:r>
        </a:p>
      </dgm:t>
    </dgm:pt>
    <dgm:pt modelId="{0427A9A5-8915-4A8F-9585-E6BFE39DCDDA}" cxnId="{70E37516-21F4-4AFF-A1A5-4656920275C9}" type="parTrans">
      <dgm:prSet/>
      <dgm:spPr/>
      <dgm:t>
        <a:bodyPr/>
        <a:lstStyle/>
        <a:p>
          <a:endParaRPr lang="en-US"/>
        </a:p>
      </dgm:t>
    </dgm:pt>
    <dgm:pt modelId="{2EEA0AEE-5951-40AD-9444-DE0CA4E0FC7D}" cxnId="{70E37516-21F4-4AFF-A1A5-4656920275C9}" type="sibTrans">
      <dgm:prSet/>
      <dgm:spPr/>
      <dgm:t>
        <a:bodyPr/>
        <a:lstStyle/>
        <a:p>
          <a:endParaRPr lang="en-US"/>
        </a:p>
      </dgm:t>
    </dgm:pt>
    <dgm:pt modelId="{F4D4A275-A2B7-407A-BB19-24A095863D8D}" type="pres">
      <dgm:prSet presAssocID="{E544EA2F-52FD-45AD-BB58-DF21EDA059B8}" presName="rootnode" presStyleCnt="0">
        <dgm:presLayoutVars>
          <dgm:chMax/>
          <dgm:chPref/>
          <dgm:dir/>
          <dgm:animLvl val="lvl"/>
        </dgm:presLayoutVars>
      </dgm:prSet>
      <dgm:spPr/>
    </dgm:pt>
    <dgm:pt modelId="{84F83273-DEEC-4746-B37B-7E1BB40BA9BF}" type="pres">
      <dgm:prSet presAssocID="{CBC548F7-CE51-4E83-99A5-70A18D8D2A52}" presName="composite" presStyleCnt="0"/>
      <dgm:spPr/>
    </dgm:pt>
    <dgm:pt modelId="{6F464B99-1CB5-4942-83F2-3D71A32FCE54}" type="pres">
      <dgm:prSet presAssocID="{CBC548F7-CE51-4E83-99A5-70A18D8D2A52}" presName="LShape" presStyleLbl="alignNode1" presStyleIdx="0" presStyleCnt="9"/>
      <dgm:spPr/>
    </dgm:pt>
    <dgm:pt modelId="{8FDDDBC0-00F5-4584-8E10-F9D70AEA0F8D}" type="pres">
      <dgm:prSet presAssocID="{CBC548F7-CE51-4E83-99A5-70A18D8D2A52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69C1D16-1AD5-43A8-A5AA-43EFC3387932}" type="pres">
      <dgm:prSet presAssocID="{CBC548F7-CE51-4E83-99A5-70A18D8D2A52}" presName="Triangle" presStyleLbl="alignNode1" presStyleIdx="1" presStyleCnt="9"/>
      <dgm:spPr/>
    </dgm:pt>
    <dgm:pt modelId="{5A9186F9-4C19-4737-9FD4-79D04E065AEF}" type="pres">
      <dgm:prSet presAssocID="{8334B2A6-BCA5-4220-8386-1334809EF120}" presName="sibTrans" presStyleCnt="0"/>
      <dgm:spPr/>
    </dgm:pt>
    <dgm:pt modelId="{2FB5654D-3867-4F83-ABB2-814F80D7BE6F}" type="pres">
      <dgm:prSet presAssocID="{8334B2A6-BCA5-4220-8386-1334809EF120}" presName="space" presStyleCnt="0"/>
      <dgm:spPr/>
    </dgm:pt>
    <dgm:pt modelId="{1A794168-82E9-49B0-A7C4-B8CBC42561C6}" type="pres">
      <dgm:prSet presAssocID="{2779D0E6-30A8-4962-B002-7013CCAC70C6}" presName="composite" presStyleCnt="0"/>
      <dgm:spPr/>
    </dgm:pt>
    <dgm:pt modelId="{3A243844-8254-4ABB-9E74-D39222319465}" type="pres">
      <dgm:prSet presAssocID="{2779D0E6-30A8-4962-B002-7013CCAC70C6}" presName="LShape" presStyleLbl="alignNode1" presStyleIdx="2" presStyleCnt="9"/>
      <dgm:spPr/>
    </dgm:pt>
    <dgm:pt modelId="{9A79D8DF-FB5B-4021-A381-35CE1937377F}" type="pres">
      <dgm:prSet presAssocID="{2779D0E6-30A8-4962-B002-7013CCAC70C6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37085EB-230F-4BC2-8E80-D19B6FFE459C}" type="pres">
      <dgm:prSet presAssocID="{2779D0E6-30A8-4962-B002-7013CCAC70C6}" presName="Triangle" presStyleLbl="alignNode1" presStyleIdx="3" presStyleCnt="9"/>
      <dgm:spPr/>
    </dgm:pt>
    <dgm:pt modelId="{2DAD1804-3078-43DC-BB0B-25E9DE91D54C}" type="pres">
      <dgm:prSet presAssocID="{17627FF9-A99B-402B-9A23-227F6284A0D6}" presName="sibTrans" presStyleCnt="0"/>
      <dgm:spPr/>
    </dgm:pt>
    <dgm:pt modelId="{E606F54D-5A34-4370-ADD4-4C1785116159}" type="pres">
      <dgm:prSet presAssocID="{17627FF9-A99B-402B-9A23-227F6284A0D6}" presName="space" presStyleCnt="0"/>
      <dgm:spPr/>
    </dgm:pt>
    <dgm:pt modelId="{93D23B67-EC64-4062-98C0-A6F808A397DF}" type="pres">
      <dgm:prSet presAssocID="{661ECDF8-E44F-4E80-BEEF-9A199A696560}" presName="composite" presStyleCnt="0"/>
      <dgm:spPr/>
    </dgm:pt>
    <dgm:pt modelId="{4A18BB18-0B61-453D-BB39-6C7C69D3A9E8}" type="pres">
      <dgm:prSet presAssocID="{661ECDF8-E44F-4E80-BEEF-9A199A696560}" presName="LShape" presStyleLbl="alignNode1" presStyleIdx="4" presStyleCnt="9"/>
      <dgm:spPr/>
    </dgm:pt>
    <dgm:pt modelId="{F7A9ADA1-3DAF-40BF-BDB2-835ADFFD806E}" type="pres">
      <dgm:prSet presAssocID="{661ECDF8-E44F-4E80-BEEF-9A199A696560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498B70C-5E2B-4B39-A0DD-0E5EDF660C74}" type="pres">
      <dgm:prSet presAssocID="{661ECDF8-E44F-4E80-BEEF-9A199A696560}" presName="Triangle" presStyleLbl="alignNode1" presStyleIdx="5" presStyleCnt="9"/>
      <dgm:spPr/>
    </dgm:pt>
    <dgm:pt modelId="{306AF019-FE8A-468B-9067-ACC43AC781D7}" type="pres">
      <dgm:prSet presAssocID="{6730F5ED-8797-46A6-826A-06FE6268B24B}" presName="sibTrans" presStyleCnt="0"/>
      <dgm:spPr/>
    </dgm:pt>
    <dgm:pt modelId="{1F1FBD4E-8A44-4AAE-8517-F41106663AFD}" type="pres">
      <dgm:prSet presAssocID="{6730F5ED-8797-46A6-826A-06FE6268B24B}" presName="space" presStyleCnt="0"/>
      <dgm:spPr/>
    </dgm:pt>
    <dgm:pt modelId="{AB6872A4-2238-4CD9-9268-037283315405}" type="pres">
      <dgm:prSet presAssocID="{02B26BBA-880F-4271-B9BA-DF344E78182C}" presName="composite" presStyleCnt="0"/>
      <dgm:spPr/>
    </dgm:pt>
    <dgm:pt modelId="{76FB9B3C-E10E-4F6C-9DF3-0616E36157B6}" type="pres">
      <dgm:prSet presAssocID="{02B26BBA-880F-4271-B9BA-DF344E78182C}" presName="LShape" presStyleLbl="alignNode1" presStyleIdx="6" presStyleCnt="9"/>
      <dgm:spPr/>
    </dgm:pt>
    <dgm:pt modelId="{F87172A8-263C-4F5C-9290-53B5D6BD1034}" type="pres">
      <dgm:prSet presAssocID="{02B26BBA-880F-4271-B9BA-DF344E78182C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BB0D402-929B-462B-9AC3-6475B86458D3}" type="pres">
      <dgm:prSet presAssocID="{02B26BBA-880F-4271-B9BA-DF344E78182C}" presName="Triangle" presStyleLbl="alignNode1" presStyleIdx="7" presStyleCnt="9"/>
      <dgm:spPr/>
    </dgm:pt>
    <dgm:pt modelId="{791B4F12-76AD-47F8-B586-E8ABE69F7879}" type="pres">
      <dgm:prSet presAssocID="{57B1870B-E06D-4182-AD52-16AD46C08C91}" presName="sibTrans" presStyleCnt="0"/>
      <dgm:spPr/>
    </dgm:pt>
    <dgm:pt modelId="{56D616A7-A5C4-436F-A9A9-E63060D7C3F1}" type="pres">
      <dgm:prSet presAssocID="{57B1870B-E06D-4182-AD52-16AD46C08C91}" presName="space" presStyleCnt="0"/>
      <dgm:spPr/>
    </dgm:pt>
    <dgm:pt modelId="{D6418FC8-E595-4A0B-871A-A32726BC79E2}" type="pres">
      <dgm:prSet presAssocID="{EE63F25B-A1F6-4844-8BD5-B3B7227294C9}" presName="composite" presStyleCnt="0"/>
      <dgm:spPr/>
    </dgm:pt>
    <dgm:pt modelId="{DB59A162-14A8-4339-B6E8-BC33CFD28FC8}" type="pres">
      <dgm:prSet presAssocID="{EE63F25B-A1F6-4844-8BD5-B3B7227294C9}" presName="LShape" presStyleLbl="alignNode1" presStyleIdx="8" presStyleCnt="9"/>
      <dgm:spPr/>
    </dgm:pt>
    <dgm:pt modelId="{2683700A-98C8-48FD-A653-D80B9B19E36C}" type="pres">
      <dgm:prSet presAssocID="{EE63F25B-A1F6-4844-8BD5-B3B7227294C9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B24E54F2-CC24-4995-A1AB-E50CA738C693}" type="presOf" srcId="{661ECDF8-E44F-4E80-BEEF-9A199A696560}" destId="{F7A9ADA1-3DAF-40BF-BDB2-835ADFFD806E}" srcOrd="0" destOrd="0" presId="urn:microsoft.com/office/officeart/2009/3/layout/StepUpProcess"/>
    <dgm:cxn modelId="{6181FA44-D7FF-4AE3-A3CB-4AC0CFEE86E1}" srcId="{E544EA2F-52FD-45AD-BB58-DF21EDA059B8}" destId="{CBC548F7-CE51-4E83-99A5-70A18D8D2A52}" srcOrd="0" destOrd="0" parTransId="{09287C34-0C1C-4DFF-8E07-24EA320476ED}" sibTransId="{8334B2A6-BCA5-4220-8386-1334809EF120}"/>
    <dgm:cxn modelId="{53F5751D-98FF-4D02-92EC-019F2A66C419}" type="presOf" srcId="{EE63F25B-A1F6-4844-8BD5-B3B7227294C9}" destId="{2683700A-98C8-48FD-A653-D80B9B19E36C}" srcOrd="0" destOrd="0" presId="urn:microsoft.com/office/officeart/2009/3/layout/StepUpProcess"/>
    <dgm:cxn modelId="{A8C1440F-2FE2-4854-98AA-A28615E03159}" type="presOf" srcId="{CBC548F7-CE51-4E83-99A5-70A18D8D2A52}" destId="{8FDDDBC0-00F5-4584-8E10-F9D70AEA0F8D}" srcOrd="0" destOrd="0" presId="urn:microsoft.com/office/officeart/2009/3/layout/StepUpProcess"/>
    <dgm:cxn modelId="{7F0AAEF4-1801-4F62-893F-C8AE883A2E96}" srcId="{E544EA2F-52FD-45AD-BB58-DF21EDA059B8}" destId="{2779D0E6-30A8-4962-B002-7013CCAC70C6}" srcOrd="1" destOrd="0" parTransId="{1B57F17F-EB76-4275-9B03-F43D29447EC7}" sibTransId="{17627FF9-A99B-402B-9A23-227F6284A0D6}"/>
    <dgm:cxn modelId="{70E37516-21F4-4AFF-A1A5-4656920275C9}" srcId="{E544EA2F-52FD-45AD-BB58-DF21EDA059B8}" destId="{EE63F25B-A1F6-4844-8BD5-B3B7227294C9}" srcOrd="4" destOrd="0" parTransId="{0427A9A5-8915-4A8F-9585-E6BFE39DCDDA}" sibTransId="{2EEA0AEE-5951-40AD-9444-DE0CA4E0FC7D}"/>
    <dgm:cxn modelId="{19A85C76-F43D-4199-A1FB-3F46EE6F9B45}" srcId="{E544EA2F-52FD-45AD-BB58-DF21EDA059B8}" destId="{02B26BBA-880F-4271-B9BA-DF344E78182C}" srcOrd="3" destOrd="0" parTransId="{CB235B64-A2A9-404E-B8FF-9741392DA6C2}" sibTransId="{57B1870B-E06D-4182-AD52-16AD46C08C91}"/>
    <dgm:cxn modelId="{CAE41D4B-70DC-420F-B74F-E205F447413F}" type="presOf" srcId="{02B26BBA-880F-4271-B9BA-DF344E78182C}" destId="{F87172A8-263C-4F5C-9290-53B5D6BD1034}" srcOrd="0" destOrd="0" presId="urn:microsoft.com/office/officeart/2009/3/layout/StepUpProcess"/>
    <dgm:cxn modelId="{1F87050B-5EBB-4D79-BB92-9A5BEF50AB0A}" type="presOf" srcId="{E544EA2F-52FD-45AD-BB58-DF21EDA059B8}" destId="{F4D4A275-A2B7-407A-BB19-24A095863D8D}" srcOrd="0" destOrd="0" presId="urn:microsoft.com/office/officeart/2009/3/layout/StepUpProcess"/>
    <dgm:cxn modelId="{59AED787-83A8-462C-A353-4D7FCF84CCA9}" type="presOf" srcId="{2779D0E6-30A8-4962-B002-7013CCAC70C6}" destId="{9A79D8DF-FB5B-4021-A381-35CE1937377F}" srcOrd="0" destOrd="0" presId="urn:microsoft.com/office/officeart/2009/3/layout/StepUpProcess"/>
    <dgm:cxn modelId="{96B6C632-7107-45E0-BAA7-0A4918ECB31D}" srcId="{E544EA2F-52FD-45AD-BB58-DF21EDA059B8}" destId="{661ECDF8-E44F-4E80-BEEF-9A199A696560}" srcOrd="2" destOrd="0" parTransId="{2DE78A75-3726-4B6E-9C90-50B236FA72B6}" sibTransId="{6730F5ED-8797-46A6-826A-06FE6268B24B}"/>
    <dgm:cxn modelId="{9893117B-48D0-4566-A517-4898691896AF}" type="presParOf" srcId="{F4D4A275-A2B7-407A-BB19-24A095863D8D}" destId="{84F83273-DEEC-4746-B37B-7E1BB40BA9BF}" srcOrd="0" destOrd="0" presId="urn:microsoft.com/office/officeart/2009/3/layout/StepUpProcess"/>
    <dgm:cxn modelId="{D608514B-A06D-496E-ABF1-9C4F81FA5CF2}" type="presParOf" srcId="{84F83273-DEEC-4746-B37B-7E1BB40BA9BF}" destId="{6F464B99-1CB5-4942-83F2-3D71A32FCE54}" srcOrd="0" destOrd="0" presId="urn:microsoft.com/office/officeart/2009/3/layout/StepUpProcess"/>
    <dgm:cxn modelId="{B890E887-AD19-442D-8342-88FC8AF27A40}" type="presParOf" srcId="{84F83273-DEEC-4746-B37B-7E1BB40BA9BF}" destId="{8FDDDBC0-00F5-4584-8E10-F9D70AEA0F8D}" srcOrd="1" destOrd="0" presId="urn:microsoft.com/office/officeart/2009/3/layout/StepUpProcess"/>
    <dgm:cxn modelId="{1354E2EA-1967-47C3-A46A-BD12D4E52447}" type="presParOf" srcId="{84F83273-DEEC-4746-B37B-7E1BB40BA9BF}" destId="{E69C1D16-1AD5-43A8-A5AA-43EFC3387932}" srcOrd="2" destOrd="0" presId="urn:microsoft.com/office/officeart/2009/3/layout/StepUpProcess"/>
    <dgm:cxn modelId="{26CABA15-8003-42AC-B7EC-A4DFC59ADF57}" type="presParOf" srcId="{F4D4A275-A2B7-407A-BB19-24A095863D8D}" destId="{5A9186F9-4C19-4737-9FD4-79D04E065AEF}" srcOrd="1" destOrd="0" presId="urn:microsoft.com/office/officeart/2009/3/layout/StepUpProcess"/>
    <dgm:cxn modelId="{1FCBE80A-84CB-43F5-B8EE-8C03AB930BBC}" type="presParOf" srcId="{5A9186F9-4C19-4737-9FD4-79D04E065AEF}" destId="{2FB5654D-3867-4F83-ABB2-814F80D7BE6F}" srcOrd="0" destOrd="0" presId="urn:microsoft.com/office/officeart/2009/3/layout/StepUpProcess"/>
    <dgm:cxn modelId="{391891B0-56C5-4021-A866-E6979846CFAF}" type="presParOf" srcId="{F4D4A275-A2B7-407A-BB19-24A095863D8D}" destId="{1A794168-82E9-49B0-A7C4-B8CBC42561C6}" srcOrd="2" destOrd="0" presId="urn:microsoft.com/office/officeart/2009/3/layout/StepUpProcess"/>
    <dgm:cxn modelId="{2C1D8214-CE6B-4D56-B5A6-125D2DE8A4E9}" type="presParOf" srcId="{1A794168-82E9-49B0-A7C4-B8CBC42561C6}" destId="{3A243844-8254-4ABB-9E74-D39222319465}" srcOrd="0" destOrd="0" presId="urn:microsoft.com/office/officeart/2009/3/layout/StepUpProcess"/>
    <dgm:cxn modelId="{04B52BEF-3EFF-4D83-9C96-B16C9FABA8BF}" type="presParOf" srcId="{1A794168-82E9-49B0-A7C4-B8CBC42561C6}" destId="{9A79D8DF-FB5B-4021-A381-35CE1937377F}" srcOrd="1" destOrd="0" presId="urn:microsoft.com/office/officeart/2009/3/layout/StepUpProcess"/>
    <dgm:cxn modelId="{F51D9246-4BDC-446C-AB1D-8AE26C0E4FBA}" type="presParOf" srcId="{1A794168-82E9-49B0-A7C4-B8CBC42561C6}" destId="{337085EB-230F-4BC2-8E80-D19B6FFE459C}" srcOrd="2" destOrd="0" presId="urn:microsoft.com/office/officeart/2009/3/layout/StepUpProcess"/>
    <dgm:cxn modelId="{313A2880-35C3-45D2-BBBD-B8F7964247A3}" type="presParOf" srcId="{F4D4A275-A2B7-407A-BB19-24A095863D8D}" destId="{2DAD1804-3078-43DC-BB0B-25E9DE91D54C}" srcOrd="3" destOrd="0" presId="urn:microsoft.com/office/officeart/2009/3/layout/StepUpProcess"/>
    <dgm:cxn modelId="{32E182C6-3FCF-4BD1-98DB-2F670E4B6B35}" type="presParOf" srcId="{2DAD1804-3078-43DC-BB0B-25E9DE91D54C}" destId="{E606F54D-5A34-4370-ADD4-4C1785116159}" srcOrd="0" destOrd="0" presId="urn:microsoft.com/office/officeart/2009/3/layout/StepUpProcess"/>
    <dgm:cxn modelId="{F1C1F3B3-2705-4473-B47B-C01AEFBD3991}" type="presParOf" srcId="{F4D4A275-A2B7-407A-BB19-24A095863D8D}" destId="{93D23B67-EC64-4062-98C0-A6F808A397DF}" srcOrd="4" destOrd="0" presId="urn:microsoft.com/office/officeart/2009/3/layout/StepUpProcess"/>
    <dgm:cxn modelId="{F4D4D9B3-EF73-4FDF-8544-078FFCD85EDE}" type="presParOf" srcId="{93D23B67-EC64-4062-98C0-A6F808A397DF}" destId="{4A18BB18-0B61-453D-BB39-6C7C69D3A9E8}" srcOrd="0" destOrd="0" presId="urn:microsoft.com/office/officeart/2009/3/layout/StepUpProcess"/>
    <dgm:cxn modelId="{C93521D8-16D2-4098-BF96-C0CD41D04410}" type="presParOf" srcId="{93D23B67-EC64-4062-98C0-A6F808A397DF}" destId="{F7A9ADA1-3DAF-40BF-BDB2-835ADFFD806E}" srcOrd="1" destOrd="0" presId="urn:microsoft.com/office/officeart/2009/3/layout/StepUpProcess"/>
    <dgm:cxn modelId="{DD7C317F-583B-4AC5-9341-BA035AAE915A}" type="presParOf" srcId="{93D23B67-EC64-4062-98C0-A6F808A397DF}" destId="{8498B70C-5E2B-4B39-A0DD-0E5EDF660C74}" srcOrd="2" destOrd="0" presId="urn:microsoft.com/office/officeart/2009/3/layout/StepUpProcess"/>
    <dgm:cxn modelId="{C2F04508-676D-436F-BCEA-BEC07382713D}" type="presParOf" srcId="{F4D4A275-A2B7-407A-BB19-24A095863D8D}" destId="{306AF019-FE8A-468B-9067-ACC43AC781D7}" srcOrd="5" destOrd="0" presId="urn:microsoft.com/office/officeart/2009/3/layout/StepUpProcess"/>
    <dgm:cxn modelId="{1CEC3646-A292-4E81-982E-2BFEDB46F546}" type="presParOf" srcId="{306AF019-FE8A-468B-9067-ACC43AC781D7}" destId="{1F1FBD4E-8A44-4AAE-8517-F41106663AFD}" srcOrd="0" destOrd="0" presId="urn:microsoft.com/office/officeart/2009/3/layout/StepUpProcess"/>
    <dgm:cxn modelId="{A536FF8D-7D14-4103-A681-9AB50FEA7DB0}" type="presParOf" srcId="{F4D4A275-A2B7-407A-BB19-24A095863D8D}" destId="{AB6872A4-2238-4CD9-9268-037283315405}" srcOrd="6" destOrd="0" presId="urn:microsoft.com/office/officeart/2009/3/layout/StepUpProcess"/>
    <dgm:cxn modelId="{365C1630-B655-4201-BC0C-1056618D82ED}" type="presParOf" srcId="{AB6872A4-2238-4CD9-9268-037283315405}" destId="{76FB9B3C-E10E-4F6C-9DF3-0616E36157B6}" srcOrd="0" destOrd="0" presId="urn:microsoft.com/office/officeart/2009/3/layout/StepUpProcess"/>
    <dgm:cxn modelId="{D08DC34B-3334-445B-ADF4-19B94BE680FB}" type="presParOf" srcId="{AB6872A4-2238-4CD9-9268-037283315405}" destId="{F87172A8-263C-4F5C-9290-53B5D6BD1034}" srcOrd="1" destOrd="0" presId="urn:microsoft.com/office/officeart/2009/3/layout/StepUpProcess"/>
    <dgm:cxn modelId="{55E8D157-F322-4E23-86FD-31AD1E58242C}" type="presParOf" srcId="{AB6872A4-2238-4CD9-9268-037283315405}" destId="{4BB0D402-929B-462B-9AC3-6475B86458D3}" srcOrd="2" destOrd="0" presId="urn:microsoft.com/office/officeart/2009/3/layout/StepUpProcess"/>
    <dgm:cxn modelId="{D1A7911B-E2A1-44A0-8538-B5DCF993BE8F}" type="presParOf" srcId="{F4D4A275-A2B7-407A-BB19-24A095863D8D}" destId="{791B4F12-76AD-47F8-B586-E8ABE69F7879}" srcOrd="7" destOrd="0" presId="urn:microsoft.com/office/officeart/2009/3/layout/StepUpProcess"/>
    <dgm:cxn modelId="{7CC898F6-5D56-4B60-BB67-6E4EDA90CAFE}" type="presParOf" srcId="{791B4F12-76AD-47F8-B586-E8ABE69F7879}" destId="{56D616A7-A5C4-436F-A9A9-E63060D7C3F1}" srcOrd="0" destOrd="0" presId="urn:microsoft.com/office/officeart/2009/3/layout/StepUpProcess"/>
    <dgm:cxn modelId="{DC073C46-9ACA-4015-AF25-C5FE58BC8F00}" type="presParOf" srcId="{F4D4A275-A2B7-407A-BB19-24A095863D8D}" destId="{D6418FC8-E595-4A0B-871A-A32726BC79E2}" srcOrd="8" destOrd="0" presId="urn:microsoft.com/office/officeart/2009/3/layout/StepUpProcess"/>
    <dgm:cxn modelId="{A61B4BC5-39B4-4140-8BE8-E5782DD73DC8}" type="presParOf" srcId="{D6418FC8-E595-4A0B-871A-A32726BC79E2}" destId="{DB59A162-14A8-4339-B6E8-BC33CFD28FC8}" srcOrd="0" destOrd="0" presId="urn:microsoft.com/office/officeart/2009/3/layout/StepUpProcess"/>
    <dgm:cxn modelId="{A2674C66-F0C3-4DBD-ACEE-598B096E9EE0}" type="presParOf" srcId="{D6418FC8-E595-4A0B-871A-A32726BC79E2}" destId="{2683700A-98C8-48FD-A653-D80B9B19E36C}" srcOrd="1" destOrd="0" presId="urn:microsoft.com/office/officeart/2009/3/layout/StepUpProcess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D9C9C0-E74F-4546-A2E1-A83ACA3557AC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649AB5-ABB9-44FD-A41C-BEDCBBB46730}">
      <dgm:prSet phldrT="[Text]" custT="1"/>
      <dgm:spPr>
        <a:solidFill>
          <a:schemeClr val="accent1">
            <a:lumMod val="20000"/>
            <a:lumOff val="80000"/>
          </a:schemeClr>
        </a:solidFill>
        <a:ln w="19050">
          <a:solidFill>
            <a:schemeClr val="accent1"/>
          </a:solidFill>
          <a:prstDash val="sysDot"/>
        </a:ln>
      </dgm:spPr>
      <dgm:t>
        <a:bodyPr/>
        <a:lstStyle/>
        <a:p>
          <a:r>
            <a:rPr lang="id-ID" altLang="en-US" sz="2400" b="0" dirty="0">
              <a:solidFill>
                <a:schemeClr val="tx1"/>
              </a:solidFill>
              <a:latin typeface="+mj-lt"/>
            </a:rPr>
            <a:t>Subsistem </a:t>
          </a:r>
          <a:r>
            <a:rPr lang="id-ID" altLang="en-US" sz="2400" b="1" dirty="0">
              <a:solidFill>
                <a:schemeClr val="tx1"/>
              </a:solidFill>
              <a:latin typeface="+mj-lt"/>
            </a:rPr>
            <a:t>Upaya Kesehatan</a:t>
          </a:r>
          <a:r>
            <a:rPr lang="en-US" altLang="en-US" sz="2400" b="1" dirty="0">
              <a:solidFill>
                <a:schemeClr val="tx1"/>
              </a:solidFill>
              <a:latin typeface="+mj-lt"/>
            </a:rPr>
            <a:t> </a:t>
          </a:r>
          <a:r>
            <a:rPr lang="en-US" altLang="en-US" sz="2000" b="1" dirty="0">
              <a:solidFill>
                <a:schemeClr val="tx1"/>
              </a:solidFill>
              <a:latin typeface="+mj-lt"/>
            </a:rPr>
            <a:t>(</a:t>
          </a:r>
          <a:r>
            <a:rPr lang="id-ID" altLang="en-US" b="1" dirty="0">
              <a:solidFill>
                <a:schemeClr val="tx1"/>
              </a:solidFill>
              <a:latin typeface="+mj-lt"/>
            </a:rPr>
            <a:t>kuratif/rehabilitatif, promotif dan pencegahan)</a:t>
          </a:r>
          <a:endParaRPr lang="en-US" sz="2000" b="1" dirty="0">
            <a:solidFill>
              <a:schemeClr val="tx1"/>
            </a:solidFill>
            <a:latin typeface="+mj-lt"/>
          </a:endParaRPr>
        </a:p>
      </dgm:t>
    </dgm:pt>
    <dgm:pt modelId="{6707546E-6F7C-4AC9-9809-0AA4004131AA}" cxnId="{B1738763-EC14-4242-952B-367B6FC9B117}" type="parTrans">
      <dgm:prSet/>
      <dgm:spPr/>
      <dgm:t>
        <a:bodyPr/>
        <a:lstStyle/>
        <a:p>
          <a:endParaRPr lang="en-US"/>
        </a:p>
      </dgm:t>
    </dgm:pt>
    <dgm:pt modelId="{9D1F69C6-114F-4E98-9589-6EC566DE2832}" cxnId="{B1738763-EC14-4242-952B-367B6FC9B117}" type="sibTrans">
      <dgm:prSet/>
      <dgm:spPr/>
      <dgm:t>
        <a:bodyPr/>
        <a:lstStyle/>
        <a:p>
          <a:endParaRPr lang="en-US"/>
        </a:p>
      </dgm:t>
    </dgm:pt>
    <dgm:pt modelId="{613FFD1A-D753-472A-A087-DF68020E990E}">
      <dgm:prSet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  <a:prstDash val="sysDot"/>
        </a:ln>
      </dgm:spPr>
      <dgm:t>
        <a:bodyPr/>
        <a:lstStyle/>
        <a:p>
          <a:r>
            <a:rPr lang="id-ID" altLang="en-US" b="0" dirty="0">
              <a:solidFill>
                <a:schemeClr val="tx1"/>
              </a:solidFill>
              <a:latin typeface="+mj-lt"/>
            </a:rPr>
            <a:t>Subsistem </a:t>
          </a:r>
          <a:r>
            <a:rPr lang="id-ID" altLang="en-US" b="1" dirty="0">
              <a:solidFill>
                <a:schemeClr val="tx1"/>
              </a:solidFill>
              <a:latin typeface="+mj-lt"/>
            </a:rPr>
            <a:t>Pembiayaan</a:t>
          </a:r>
          <a:r>
            <a:rPr lang="id-ID" altLang="en-US" b="0" dirty="0">
              <a:solidFill>
                <a:schemeClr val="tx1"/>
              </a:solidFill>
              <a:latin typeface="+mj-lt"/>
            </a:rPr>
            <a:t> Kesehatan</a:t>
          </a:r>
        </a:p>
      </dgm:t>
    </dgm:pt>
    <dgm:pt modelId="{668C098E-9FD5-4C3D-885F-8FDB5B7C9D6D}" cxnId="{B29D2610-249B-4BA8-94CE-F45A1085F484}" type="parTrans">
      <dgm:prSet/>
      <dgm:spPr/>
      <dgm:t>
        <a:bodyPr/>
        <a:lstStyle/>
        <a:p>
          <a:endParaRPr lang="en-US"/>
        </a:p>
      </dgm:t>
    </dgm:pt>
    <dgm:pt modelId="{8A68826A-48F1-40E0-A60D-EAF276448E30}" cxnId="{B29D2610-249B-4BA8-94CE-F45A1085F484}" type="sibTrans">
      <dgm:prSet/>
      <dgm:spPr/>
      <dgm:t>
        <a:bodyPr/>
        <a:lstStyle/>
        <a:p>
          <a:endParaRPr lang="en-US"/>
        </a:p>
      </dgm:t>
    </dgm:pt>
    <dgm:pt modelId="{2DF537C9-B21B-4B98-B6FC-3AFF2572EC32}">
      <dgm:prSet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  <a:prstDash val="sysDot"/>
        </a:ln>
      </dgm:spPr>
      <dgm:t>
        <a:bodyPr/>
        <a:lstStyle/>
        <a:p>
          <a:r>
            <a:rPr lang="id-ID" altLang="en-US" b="0" dirty="0">
              <a:solidFill>
                <a:schemeClr val="tx1"/>
              </a:solidFill>
              <a:latin typeface="+mj-lt"/>
            </a:rPr>
            <a:t>Subsistem </a:t>
          </a:r>
          <a:r>
            <a:rPr lang="id-ID" altLang="en-US" b="1" dirty="0">
              <a:solidFill>
                <a:schemeClr val="tx1"/>
              </a:solidFill>
              <a:latin typeface="+mj-lt"/>
            </a:rPr>
            <a:t>Sumberdaya Manusia </a:t>
          </a:r>
          <a:r>
            <a:rPr lang="id-ID" altLang="en-US" b="0" dirty="0">
              <a:solidFill>
                <a:schemeClr val="tx1"/>
              </a:solidFill>
              <a:latin typeface="+mj-lt"/>
            </a:rPr>
            <a:t>Kesehatan</a:t>
          </a:r>
        </a:p>
      </dgm:t>
    </dgm:pt>
    <dgm:pt modelId="{00730879-475A-43C7-9D5F-19D0DF8BFA4C}" cxnId="{7A8F8BAE-606D-4B35-8208-D8FAB4BB6054}" type="parTrans">
      <dgm:prSet/>
      <dgm:spPr/>
      <dgm:t>
        <a:bodyPr/>
        <a:lstStyle/>
        <a:p>
          <a:endParaRPr lang="en-US"/>
        </a:p>
      </dgm:t>
    </dgm:pt>
    <dgm:pt modelId="{E76DD19A-4068-4C01-97D9-03F73EBF7692}" cxnId="{7A8F8BAE-606D-4B35-8208-D8FAB4BB6054}" type="sibTrans">
      <dgm:prSet/>
      <dgm:spPr/>
      <dgm:t>
        <a:bodyPr/>
        <a:lstStyle/>
        <a:p>
          <a:endParaRPr lang="en-US"/>
        </a:p>
      </dgm:t>
    </dgm:pt>
    <dgm:pt modelId="{FC9FDC5C-BFB0-4666-BC36-3DCAFEF15BC7}">
      <dgm:prSet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  <a:prstDash val="sysDot"/>
        </a:ln>
      </dgm:spPr>
      <dgm:t>
        <a:bodyPr/>
        <a:lstStyle/>
        <a:p>
          <a:r>
            <a:rPr lang="id-ID" altLang="en-US" b="0" dirty="0">
              <a:solidFill>
                <a:schemeClr val="tx1"/>
              </a:solidFill>
              <a:latin typeface="+mj-lt"/>
            </a:rPr>
            <a:t>Subsistem </a:t>
          </a:r>
          <a:r>
            <a:rPr lang="id-ID" altLang="en-US" b="1" dirty="0">
              <a:solidFill>
                <a:schemeClr val="tx1"/>
              </a:solidFill>
              <a:latin typeface="+mj-lt"/>
            </a:rPr>
            <a:t>Obat dan Perbekalan </a:t>
          </a:r>
          <a:r>
            <a:rPr lang="id-ID" altLang="en-US" b="0" dirty="0">
              <a:solidFill>
                <a:schemeClr val="tx1"/>
              </a:solidFill>
              <a:latin typeface="+mj-lt"/>
            </a:rPr>
            <a:t>Kesehatan</a:t>
          </a:r>
        </a:p>
      </dgm:t>
    </dgm:pt>
    <dgm:pt modelId="{1C6C8334-F8F9-4753-BEE2-3DADC3B0BF2A}" cxnId="{243F2466-A4BE-44C9-BC91-29F3582B89B8}" type="parTrans">
      <dgm:prSet/>
      <dgm:spPr/>
      <dgm:t>
        <a:bodyPr/>
        <a:lstStyle/>
        <a:p>
          <a:endParaRPr lang="en-US"/>
        </a:p>
      </dgm:t>
    </dgm:pt>
    <dgm:pt modelId="{0D6E00A4-F858-47B3-A8B0-635008CEAB91}" cxnId="{243F2466-A4BE-44C9-BC91-29F3582B89B8}" type="sibTrans">
      <dgm:prSet/>
      <dgm:spPr/>
      <dgm:t>
        <a:bodyPr/>
        <a:lstStyle/>
        <a:p>
          <a:endParaRPr lang="en-US"/>
        </a:p>
      </dgm:t>
    </dgm:pt>
    <dgm:pt modelId="{E4D707C9-6936-461E-8834-5F6771D3458E}">
      <dgm:prSet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  <a:prstDash val="sysDot"/>
        </a:ln>
      </dgm:spPr>
      <dgm:t>
        <a:bodyPr/>
        <a:lstStyle/>
        <a:p>
          <a:r>
            <a:rPr lang="id-ID" altLang="en-US" b="0" dirty="0">
              <a:solidFill>
                <a:schemeClr val="tx1"/>
              </a:solidFill>
              <a:latin typeface="+mj-lt"/>
            </a:rPr>
            <a:t>Subsistem </a:t>
          </a:r>
          <a:r>
            <a:rPr lang="id-ID" altLang="en-US" b="1" dirty="0">
              <a:solidFill>
                <a:schemeClr val="tx1"/>
              </a:solidFill>
              <a:latin typeface="+mj-lt"/>
            </a:rPr>
            <a:t>Pemberdayaan</a:t>
          </a:r>
          <a:r>
            <a:rPr lang="id-ID" altLang="en-US" b="0" dirty="0">
              <a:solidFill>
                <a:schemeClr val="tx1"/>
              </a:solidFill>
              <a:latin typeface="+mj-lt"/>
            </a:rPr>
            <a:t> </a:t>
          </a:r>
          <a:r>
            <a:rPr lang="id-ID" altLang="en-US" b="1" dirty="0">
              <a:solidFill>
                <a:schemeClr val="tx1"/>
              </a:solidFill>
              <a:latin typeface="+mj-lt"/>
            </a:rPr>
            <a:t>Masyarakat</a:t>
          </a:r>
        </a:p>
      </dgm:t>
    </dgm:pt>
    <dgm:pt modelId="{F6E2F0C9-1486-4A71-B954-78D0C870B6BA}" cxnId="{1D01C1AA-545C-45C1-9613-914C95C944F3}" type="parTrans">
      <dgm:prSet/>
      <dgm:spPr/>
      <dgm:t>
        <a:bodyPr/>
        <a:lstStyle/>
        <a:p>
          <a:endParaRPr lang="en-US"/>
        </a:p>
      </dgm:t>
    </dgm:pt>
    <dgm:pt modelId="{76EB66AA-8905-40E8-95ED-0E9A489EDA1E}" cxnId="{1D01C1AA-545C-45C1-9613-914C95C944F3}" type="sibTrans">
      <dgm:prSet/>
      <dgm:spPr/>
      <dgm:t>
        <a:bodyPr/>
        <a:lstStyle/>
        <a:p>
          <a:endParaRPr lang="en-US"/>
        </a:p>
      </dgm:t>
    </dgm:pt>
    <dgm:pt modelId="{C41CA213-8D58-4A92-8E58-1FABBAEBE0E5}">
      <dgm:prSet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  <a:prstDash val="sysDot"/>
        </a:ln>
      </dgm:spPr>
      <dgm:t>
        <a:bodyPr/>
        <a:lstStyle/>
        <a:p>
          <a:r>
            <a:rPr lang="id-ID" altLang="en-US" b="0" dirty="0">
              <a:solidFill>
                <a:schemeClr val="tx1"/>
              </a:solidFill>
              <a:latin typeface="+mj-lt"/>
            </a:rPr>
            <a:t>Subsistem </a:t>
          </a:r>
          <a:r>
            <a:rPr lang="id-ID" altLang="en-US" b="1" dirty="0">
              <a:solidFill>
                <a:schemeClr val="tx1"/>
              </a:solidFill>
              <a:latin typeface="+mj-lt"/>
            </a:rPr>
            <a:t>Manajemen </a:t>
          </a:r>
          <a:r>
            <a:rPr lang="id-ID" altLang="en-US" b="0" dirty="0">
              <a:solidFill>
                <a:schemeClr val="tx1"/>
              </a:solidFill>
              <a:latin typeface="+mj-lt"/>
            </a:rPr>
            <a:t>Kesehatan</a:t>
          </a:r>
        </a:p>
      </dgm:t>
    </dgm:pt>
    <dgm:pt modelId="{1730BFEF-C225-4DF6-858F-DE136CCAB14E}" cxnId="{701D4D9C-E49A-44BA-AD04-DAADE9E08D16}" type="parTrans">
      <dgm:prSet/>
      <dgm:spPr/>
      <dgm:t>
        <a:bodyPr/>
        <a:lstStyle/>
        <a:p>
          <a:endParaRPr lang="en-US"/>
        </a:p>
      </dgm:t>
    </dgm:pt>
    <dgm:pt modelId="{696DA732-36C3-4006-A917-3B6562318687}" cxnId="{701D4D9C-E49A-44BA-AD04-DAADE9E08D16}" type="sibTrans">
      <dgm:prSet/>
      <dgm:spPr/>
      <dgm:t>
        <a:bodyPr/>
        <a:lstStyle/>
        <a:p>
          <a:endParaRPr lang="en-US"/>
        </a:p>
      </dgm:t>
    </dgm:pt>
    <dgm:pt modelId="{FF176BE8-9923-423B-B5E7-03709ECCB016}" type="pres">
      <dgm:prSet presAssocID="{D4D9C9C0-E74F-4546-A2E1-A83ACA3557A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4CE82D44-50AF-4F25-8899-80728282B9A8}" type="pres">
      <dgm:prSet presAssocID="{5F649AB5-ABB9-44FD-A41C-BEDCBBB46730}" presName="node" presStyleLbl="node1" presStyleIdx="0" presStyleCnt="6" custLinFactNeighborX="221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E22B439-FFE4-42F9-96D6-3EC417BD7CEC}" type="pres">
      <dgm:prSet presAssocID="{9D1F69C6-114F-4E98-9589-6EC566DE2832}" presName="sibTrans" presStyleCnt="0"/>
      <dgm:spPr/>
    </dgm:pt>
    <dgm:pt modelId="{F86F5F1C-F994-4624-9BF6-B7A9D5ED9B29}" type="pres">
      <dgm:prSet presAssocID="{613FFD1A-D753-472A-A087-DF68020E990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7D4BCF9-BEF7-411A-8924-F2A2B76C378C}" type="pres">
      <dgm:prSet presAssocID="{8A68826A-48F1-40E0-A60D-EAF276448E30}" presName="sibTrans" presStyleCnt="0"/>
      <dgm:spPr/>
    </dgm:pt>
    <dgm:pt modelId="{5278ECE6-A271-446E-9068-1762F58509FF}" type="pres">
      <dgm:prSet presAssocID="{2DF537C9-B21B-4B98-B6FC-3AFF2572EC3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01DE83B-4327-44F9-899A-86DE75404C36}" type="pres">
      <dgm:prSet presAssocID="{E76DD19A-4068-4C01-97D9-03F73EBF7692}" presName="sibTrans" presStyleCnt="0"/>
      <dgm:spPr/>
    </dgm:pt>
    <dgm:pt modelId="{A3316193-008E-4F3D-A59B-02E4F682095A}" type="pres">
      <dgm:prSet presAssocID="{FC9FDC5C-BFB0-4666-BC36-3DCAFEF15BC7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EC6F1C1-7984-48AD-921F-D9297D82FCC3}" type="pres">
      <dgm:prSet presAssocID="{0D6E00A4-F858-47B3-A8B0-635008CEAB91}" presName="sibTrans" presStyleCnt="0"/>
      <dgm:spPr/>
    </dgm:pt>
    <dgm:pt modelId="{5D306248-71EA-48AB-A379-7D2E36AA2408}" type="pres">
      <dgm:prSet presAssocID="{E4D707C9-6936-461E-8834-5F6771D3458E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04E319E-5FFF-4F99-A811-92E4B12169B2}" type="pres">
      <dgm:prSet presAssocID="{76EB66AA-8905-40E8-95ED-0E9A489EDA1E}" presName="sibTrans" presStyleCnt="0"/>
      <dgm:spPr/>
    </dgm:pt>
    <dgm:pt modelId="{FF44FAC4-A2CE-4F1A-881B-614025EE14E0}" type="pres">
      <dgm:prSet presAssocID="{C41CA213-8D58-4A92-8E58-1FABBAEBE0E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1D01C1AA-545C-45C1-9613-914C95C944F3}" srcId="{D4D9C9C0-E74F-4546-A2E1-A83ACA3557AC}" destId="{E4D707C9-6936-461E-8834-5F6771D3458E}" srcOrd="4" destOrd="0" parTransId="{F6E2F0C9-1486-4A71-B954-78D0C870B6BA}" sibTransId="{76EB66AA-8905-40E8-95ED-0E9A489EDA1E}"/>
    <dgm:cxn modelId="{B29D2610-249B-4BA8-94CE-F45A1085F484}" srcId="{D4D9C9C0-E74F-4546-A2E1-A83ACA3557AC}" destId="{613FFD1A-D753-472A-A087-DF68020E990E}" srcOrd="1" destOrd="0" parTransId="{668C098E-9FD5-4C3D-885F-8FDB5B7C9D6D}" sibTransId="{8A68826A-48F1-40E0-A60D-EAF276448E30}"/>
    <dgm:cxn modelId="{243F2466-A4BE-44C9-BC91-29F3582B89B8}" srcId="{D4D9C9C0-E74F-4546-A2E1-A83ACA3557AC}" destId="{FC9FDC5C-BFB0-4666-BC36-3DCAFEF15BC7}" srcOrd="3" destOrd="0" parTransId="{1C6C8334-F8F9-4753-BEE2-3DADC3B0BF2A}" sibTransId="{0D6E00A4-F858-47B3-A8B0-635008CEAB91}"/>
    <dgm:cxn modelId="{9337E787-BAC6-49CF-BB85-26DB35010B50}" type="presOf" srcId="{5F649AB5-ABB9-44FD-A41C-BEDCBBB46730}" destId="{4CE82D44-50AF-4F25-8899-80728282B9A8}" srcOrd="0" destOrd="0" presId="urn:microsoft.com/office/officeart/2005/8/layout/default#2"/>
    <dgm:cxn modelId="{795AF0C8-09D7-474C-A3E8-1E7B6A2CE081}" type="presOf" srcId="{D4D9C9C0-E74F-4546-A2E1-A83ACA3557AC}" destId="{FF176BE8-9923-423B-B5E7-03709ECCB016}" srcOrd="0" destOrd="0" presId="urn:microsoft.com/office/officeart/2005/8/layout/default#2"/>
    <dgm:cxn modelId="{985748AC-4BC0-4E48-A31A-450A386C9B51}" type="presOf" srcId="{FC9FDC5C-BFB0-4666-BC36-3DCAFEF15BC7}" destId="{A3316193-008E-4F3D-A59B-02E4F682095A}" srcOrd="0" destOrd="0" presId="urn:microsoft.com/office/officeart/2005/8/layout/default#2"/>
    <dgm:cxn modelId="{E2DA337C-7C3B-479E-9A05-FF940ABA4A45}" type="presOf" srcId="{613FFD1A-D753-472A-A087-DF68020E990E}" destId="{F86F5F1C-F994-4624-9BF6-B7A9D5ED9B29}" srcOrd="0" destOrd="0" presId="urn:microsoft.com/office/officeart/2005/8/layout/default#2"/>
    <dgm:cxn modelId="{701D4D9C-E49A-44BA-AD04-DAADE9E08D16}" srcId="{D4D9C9C0-E74F-4546-A2E1-A83ACA3557AC}" destId="{C41CA213-8D58-4A92-8E58-1FABBAEBE0E5}" srcOrd="5" destOrd="0" parTransId="{1730BFEF-C225-4DF6-858F-DE136CCAB14E}" sibTransId="{696DA732-36C3-4006-A917-3B6562318687}"/>
    <dgm:cxn modelId="{B1738763-EC14-4242-952B-367B6FC9B117}" srcId="{D4D9C9C0-E74F-4546-A2E1-A83ACA3557AC}" destId="{5F649AB5-ABB9-44FD-A41C-BEDCBBB46730}" srcOrd="0" destOrd="0" parTransId="{6707546E-6F7C-4AC9-9809-0AA4004131AA}" sibTransId="{9D1F69C6-114F-4E98-9589-6EC566DE2832}"/>
    <dgm:cxn modelId="{1773CDB9-33DD-443F-98E9-82AF884FF74C}" type="presOf" srcId="{C41CA213-8D58-4A92-8E58-1FABBAEBE0E5}" destId="{FF44FAC4-A2CE-4F1A-881B-614025EE14E0}" srcOrd="0" destOrd="0" presId="urn:microsoft.com/office/officeart/2005/8/layout/default#2"/>
    <dgm:cxn modelId="{19BD6C38-85E9-4417-B4D2-22974452E88F}" type="presOf" srcId="{2DF537C9-B21B-4B98-B6FC-3AFF2572EC32}" destId="{5278ECE6-A271-446E-9068-1762F58509FF}" srcOrd="0" destOrd="0" presId="urn:microsoft.com/office/officeart/2005/8/layout/default#2"/>
    <dgm:cxn modelId="{7A8F8BAE-606D-4B35-8208-D8FAB4BB6054}" srcId="{D4D9C9C0-E74F-4546-A2E1-A83ACA3557AC}" destId="{2DF537C9-B21B-4B98-B6FC-3AFF2572EC32}" srcOrd="2" destOrd="0" parTransId="{00730879-475A-43C7-9D5F-19D0DF8BFA4C}" sibTransId="{E76DD19A-4068-4C01-97D9-03F73EBF7692}"/>
    <dgm:cxn modelId="{53B0802C-3EAC-4131-9433-D080385AA4C4}" type="presOf" srcId="{E4D707C9-6936-461E-8834-5F6771D3458E}" destId="{5D306248-71EA-48AB-A379-7D2E36AA2408}" srcOrd="0" destOrd="0" presId="urn:microsoft.com/office/officeart/2005/8/layout/default#2"/>
    <dgm:cxn modelId="{DE19BF27-B1B1-4C9D-8A9F-25F9F7591B34}" type="presParOf" srcId="{FF176BE8-9923-423B-B5E7-03709ECCB016}" destId="{4CE82D44-50AF-4F25-8899-80728282B9A8}" srcOrd="0" destOrd="0" presId="urn:microsoft.com/office/officeart/2005/8/layout/default#2"/>
    <dgm:cxn modelId="{9C16274C-890B-4206-9033-4F6BB7E2A16E}" type="presParOf" srcId="{FF176BE8-9923-423B-B5E7-03709ECCB016}" destId="{FE22B439-FFE4-42F9-96D6-3EC417BD7CEC}" srcOrd="1" destOrd="0" presId="urn:microsoft.com/office/officeart/2005/8/layout/default#2"/>
    <dgm:cxn modelId="{00208355-F81C-4354-BF54-5D2A8654B570}" type="presParOf" srcId="{FF176BE8-9923-423B-B5E7-03709ECCB016}" destId="{F86F5F1C-F994-4624-9BF6-B7A9D5ED9B29}" srcOrd="2" destOrd="0" presId="urn:microsoft.com/office/officeart/2005/8/layout/default#2"/>
    <dgm:cxn modelId="{5F3B3ADD-56AD-4314-AAA0-D736935F4BF4}" type="presParOf" srcId="{FF176BE8-9923-423B-B5E7-03709ECCB016}" destId="{27D4BCF9-BEF7-411A-8924-F2A2B76C378C}" srcOrd="3" destOrd="0" presId="urn:microsoft.com/office/officeart/2005/8/layout/default#2"/>
    <dgm:cxn modelId="{BBD0D276-6CF9-4D7B-9628-B3DC392094DD}" type="presParOf" srcId="{FF176BE8-9923-423B-B5E7-03709ECCB016}" destId="{5278ECE6-A271-446E-9068-1762F58509FF}" srcOrd="4" destOrd="0" presId="urn:microsoft.com/office/officeart/2005/8/layout/default#2"/>
    <dgm:cxn modelId="{8746058D-1C88-4B3F-BA8F-814F60EE6CBE}" type="presParOf" srcId="{FF176BE8-9923-423B-B5E7-03709ECCB016}" destId="{401DE83B-4327-44F9-899A-86DE75404C36}" srcOrd="5" destOrd="0" presId="urn:microsoft.com/office/officeart/2005/8/layout/default#2"/>
    <dgm:cxn modelId="{32C959C2-820F-48A7-B304-CA9C2ED65913}" type="presParOf" srcId="{FF176BE8-9923-423B-B5E7-03709ECCB016}" destId="{A3316193-008E-4F3D-A59B-02E4F682095A}" srcOrd="6" destOrd="0" presId="urn:microsoft.com/office/officeart/2005/8/layout/default#2"/>
    <dgm:cxn modelId="{944F5ACE-F7D2-4A27-9D12-46E34AEF6C0A}" type="presParOf" srcId="{FF176BE8-9923-423B-B5E7-03709ECCB016}" destId="{CEC6F1C1-7984-48AD-921F-D9297D82FCC3}" srcOrd="7" destOrd="0" presId="urn:microsoft.com/office/officeart/2005/8/layout/default#2"/>
    <dgm:cxn modelId="{03730808-6D78-4230-BF56-4DC4D82A0C8A}" type="presParOf" srcId="{FF176BE8-9923-423B-B5E7-03709ECCB016}" destId="{5D306248-71EA-48AB-A379-7D2E36AA2408}" srcOrd="8" destOrd="0" presId="urn:microsoft.com/office/officeart/2005/8/layout/default#2"/>
    <dgm:cxn modelId="{A209F0A8-7573-4690-8B73-37075D89A2FC}" type="presParOf" srcId="{FF176BE8-9923-423B-B5E7-03709ECCB016}" destId="{804E319E-5FFF-4F99-A811-92E4B12169B2}" srcOrd="9" destOrd="0" presId="urn:microsoft.com/office/officeart/2005/8/layout/default#2"/>
    <dgm:cxn modelId="{311ACAD9-0886-4834-9128-49C6CB729FA4}" type="presParOf" srcId="{FF176BE8-9923-423B-B5E7-03709ECCB016}" destId="{FF44FAC4-A2CE-4F1A-881B-614025EE14E0}" srcOrd="10" destOrd="0" presId="urn:microsoft.com/office/officeart/2005/8/layout/default#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DD4DDE-EC44-4EBC-B8C7-705580905DF1}" type="doc">
      <dgm:prSet loTypeId="urn:microsoft.com/office/officeart/2005/8/layout/hierarchy3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9923EAFF-057A-448C-A351-2E4551B939EF}">
      <dgm:prSet phldrT="[Text]"/>
      <dgm:spPr/>
      <dgm:t>
        <a:bodyPr/>
        <a:lstStyle/>
        <a:p>
          <a:r>
            <a:rPr lang="en-US" dirty="0"/>
            <a:t>Structure</a:t>
          </a:r>
        </a:p>
      </dgm:t>
    </dgm:pt>
    <dgm:pt modelId="{6CE7A846-5E9A-4D29-8632-332FE14C32A8}" cxnId="{636D3652-FFEC-4A30-87C9-58DFFC3F20FA}" type="parTrans">
      <dgm:prSet/>
      <dgm:spPr/>
      <dgm:t>
        <a:bodyPr/>
        <a:lstStyle/>
        <a:p>
          <a:endParaRPr lang="en-US"/>
        </a:p>
      </dgm:t>
    </dgm:pt>
    <dgm:pt modelId="{96F92C5A-6D7C-424D-B3B8-5A7D812D7792}" cxnId="{636D3652-FFEC-4A30-87C9-58DFFC3F20FA}" type="sibTrans">
      <dgm:prSet/>
      <dgm:spPr/>
      <dgm:t>
        <a:bodyPr/>
        <a:lstStyle/>
        <a:p>
          <a:endParaRPr lang="en-US"/>
        </a:p>
      </dgm:t>
    </dgm:pt>
    <dgm:pt modelId="{0A6361B8-B62D-4934-ABFB-F4B001FB7EDB}">
      <dgm:prSet phldrT="[Text]"/>
      <dgm:spPr/>
      <dgm:t>
        <a:bodyPr/>
        <a:lstStyle/>
        <a:p>
          <a:r>
            <a:rPr lang="en-US" dirty="0"/>
            <a:t>Process</a:t>
          </a:r>
        </a:p>
      </dgm:t>
    </dgm:pt>
    <dgm:pt modelId="{EA0582FC-625A-4680-AC17-57D9A476645F}" cxnId="{44EEFB15-50FC-4780-9BAE-1223A78E34B7}" type="parTrans">
      <dgm:prSet/>
      <dgm:spPr/>
      <dgm:t>
        <a:bodyPr/>
        <a:lstStyle/>
        <a:p>
          <a:endParaRPr lang="en-US"/>
        </a:p>
      </dgm:t>
    </dgm:pt>
    <dgm:pt modelId="{EE58216A-C772-42F0-AA71-40F921DB5B48}" cxnId="{44EEFB15-50FC-4780-9BAE-1223A78E34B7}" type="sibTrans">
      <dgm:prSet/>
      <dgm:spPr/>
      <dgm:t>
        <a:bodyPr/>
        <a:lstStyle/>
        <a:p>
          <a:endParaRPr lang="en-US"/>
        </a:p>
      </dgm:t>
    </dgm:pt>
    <dgm:pt modelId="{268C341D-07AA-4B9B-B7EC-3E4A7A3C97D0}">
      <dgm:prSet phldrT="[Text]"/>
      <dgm:spPr/>
      <dgm:t>
        <a:bodyPr/>
        <a:lstStyle/>
        <a:p>
          <a:r>
            <a:rPr lang="en-US" dirty="0"/>
            <a:t>Outcome</a:t>
          </a:r>
        </a:p>
      </dgm:t>
    </dgm:pt>
    <dgm:pt modelId="{E406285F-3E5B-4307-926D-25660BB85C91}" cxnId="{41CD607F-A1E9-42E2-83AB-3244685DA27E}" type="parTrans">
      <dgm:prSet/>
      <dgm:spPr/>
      <dgm:t>
        <a:bodyPr/>
        <a:lstStyle/>
        <a:p>
          <a:endParaRPr lang="en-US"/>
        </a:p>
      </dgm:t>
    </dgm:pt>
    <dgm:pt modelId="{3DC832C1-1976-4F52-BC6D-45734A792877}" cxnId="{41CD607F-A1E9-42E2-83AB-3244685DA27E}" type="sibTrans">
      <dgm:prSet/>
      <dgm:spPr/>
      <dgm:t>
        <a:bodyPr/>
        <a:lstStyle/>
        <a:p>
          <a:endParaRPr lang="en-US"/>
        </a:p>
      </dgm:t>
    </dgm:pt>
    <dgm:pt modelId="{CAAC429A-9846-4B7C-89A9-1EBE5879F51D}">
      <dgm:prSet phldrT="[Text]" custT="1"/>
      <dgm:spPr/>
      <dgm:t>
        <a:bodyPr/>
        <a:lstStyle/>
        <a:p>
          <a:r>
            <a:rPr lang="id-ID" sz="2400" dirty="0">
              <a:solidFill>
                <a:schemeClr val="tx1"/>
              </a:solidFill>
            </a:rPr>
            <a:t>Berfokus pada </a:t>
          </a:r>
          <a:r>
            <a:rPr lang="id-ID" sz="2400" b="1" dirty="0">
              <a:solidFill>
                <a:schemeClr val="tx1"/>
              </a:solidFill>
            </a:rPr>
            <a:t>infrastruktur fisik </a:t>
          </a:r>
          <a:r>
            <a:rPr lang="id-ID" sz="2400" dirty="0">
              <a:solidFill>
                <a:schemeClr val="tx1"/>
              </a:solidFill>
            </a:rPr>
            <a:t>dan </a:t>
          </a:r>
          <a:r>
            <a:rPr lang="id-ID" sz="2400" b="1" dirty="0">
              <a:solidFill>
                <a:schemeClr val="tx1"/>
              </a:solidFill>
            </a:rPr>
            <a:t>organisasi</a:t>
          </a:r>
          <a:r>
            <a:rPr lang="id-ID" sz="2400" dirty="0">
              <a:solidFill>
                <a:schemeClr val="tx1"/>
              </a:solidFill>
            </a:rPr>
            <a:t> </a:t>
          </a:r>
          <a:r>
            <a:rPr lang="en-SG" sz="2400" dirty="0">
              <a:solidFill>
                <a:schemeClr val="tx1"/>
              </a:solidFill>
            </a:rPr>
            <a:t>, SDM </a:t>
          </a:r>
          <a:r>
            <a:rPr lang="en-SG" sz="2400" dirty="0" err="1">
              <a:solidFill>
                <a:schemeClr val="tx1"/>
              </a:solidFill>
            </a:rPr>
            <a:t>Kesehatan</a:t>
          </a:r>
          <a:r>
            <a:rPr lang="en-SG" sz="2400" dirty="0">
              <a:solidFill>
                <a:schemeClr val="tx1"/>
              </a:solidFill>
            </a:rPr>
            <a:t> </a:t>
          </a:r>
          <a:r>
            <a:rPr lang="id-ID" sz="2400" dirty="0">
              <a:solidFill>
                <a:schemeClr val="tx1"/>
              </a:solidFill>
            </a:rPr>
            <a:t>tempat perawatan diberikan</a:t>
          </a:r>
          <a:endParaRPr lang="en-US" sz="2400" dirty="0">
            <a:solidFill>
              <a:schemeClr val="tx1"/>
            </a:solidFill>
          </a:endParaRPr>
        </a:p>
      </dgm:t>
    </dgm:pt>
    <dgm:pt modelId="{B7CECED3-3452-4688-AA49-855AB05CE485}" cxnId="{75F1AB7E-E1BA-4AB7-8D17-A898EEFFE0D6}" type="parTrans">
      <dgm:prSet/>
      <dgm:spPr/>
      <dgm:t>
        <a:bodyPr/>
        <a:lstStyle/>
        <a:p>
          <a:endParaRPr lang="en-US"/>
        </a:p>
      </dgm:t>
    </dgm:pt>
    <dgm:pt modelId="{9B755A75-B9B0-4385-9C6B-95380F50379E}" cxnId="{75F1AB7E-E1BA-4AB7-8D17-A898EEFFE0D6}" type="sibTrans">
      <dgm:prSet/>
      <dgm:spPr/>
      <dgm:t>
        <a:bodyPr/>
        <a:lstStyle/>
        <a:p>
          <a:endParaRPr lang="en-US"/>
        </a:p>
      </dgm:t>
    </dgm:pt>
    <dgm:pt modelId="{1B64CF71-FD93-4622-81D5-4490D27FB01F}">
      <dgm:prSet phldrT="[Text]" custT="1"/>
      <dgm:spPr/>
      <dgm:t>
        <a:bodyPr/>
        <a:lstStyle/>
        <a:p>
          <a:r>
            <a:rPr lang="id-ID" sz="2400" dirty="0">
              <a:solidFill>
                <a:schemeClr val="tx1"/>
              </a:solidFill>
            </a:rPr>
            <a:t>Ber</a:t>
          </a:r>
          <a:r>
            <a:rPr lang="en-SG" sz="2400" dirty="0" err="1">
              <a:solidFill>
                <a:schemeClr val="tx1"/>
              </a:solidFill>
            </a:rPr>
            <a:t>fokus</a:t>
          </a:r>
          <a:r>
            <a:rPr lang="id-ID" sz="2400" dirty="0">
              <a:solidFill>
                <a:schemeClr val="tx1"/>
              </a:solidFill>
            </a:rPr>
            <a:t> pada </a:t>
          </a:r>
          <a:r>
            <a:rPr lang="id-ID" sz="2400" b="1" dirty="0">
              <a:solidFill>
                <a:schemeClr val="tx1"/>
              </a:solidFill>
            </a:rPr>
            <a:t>prosedur</a:t>
          </a:r>
          <a:r>
            <a:rPr lang="id-ID" sz="2400" dirty="0">
              <a:solidFill>
                <a:schemeClr val="tx1"/>
              </a:solidFill>
            </a:rPr>
            <a:t> dan </a:t>
          </a:r>
          <a:r>
            <a:rPr lang="id-ID" sz="2400" b="1" dirty="0">
              <a:solidFill>
                <a:schemeClr val="tx1"/>
              </a:solidFill>
            </a:rPr>
            <a:t>proses  </a:t>
          </a:r>
          <a:r>
            <a:rPr lang="id-ID" sz="2400" dirty="0">
              <a:solidFill>
                <a:schemeClr val="tx1"/>
              </a:solidFill>
            </a:rPr>
            <a:t>yang digunakan untuk </a:t>
          </a:r>
          <a:r>
            <a:rPr lang="id-ID" sz="2400" b="1" dirty="0">
              <a:solidFill>
                <a:schemeClr val="tx1"/>
              </a:solidFill>
            </a:rPr>
            <a:t>memberikan pelayanan</a:t>
          </a:r>
          <a:endParaRPr lang="en-US" sz="2400" b="1" dirty="0">
            <a:solidFill>
              <a:schemeClr val="tx1"/>
            </a:solidFill>
          </a:endParaRPr>
        </a:p>
      </dgm:t>
    </dgm:pt>
    <dgm:pt modelId="{B0CB9762-42E7-4A75-80B7-BF4CF72A937A}" cxnId="{A0296FAF-CC55-4719-8985-ED52163919A7}" type="parTrans">
      <dgm:prSet/>
      <dgm:spPr/>
      <dgm:t>
        <a:bodyPr/>
        <a:lstStyle/>
        <a:p>
          <a:endParaRPr lang="en-US"/>
        </a:p>
      </dgm:t>
    </dgm:pt>
    <dgm:pt modelId="{C1166D4B-A20C-426E-904B-88C422EB9C86}" cxnId="{A0296FAF-CC55-4719-8985-ED52163919A7}" type="sibTrans">
      <dgm:prSet/>
      <dgm:spPr/>
      <dgm:t>
        <a:bodyPr/>
        <a:lstStyle/>
        <a:p>
          <a:endParaRPr lang="en-US"/>
        </a:p>
      </dgm:t>
    </dgm:pt>
    <dgm:pt modelId="{F0404A89-21C6-4A74-B7C7-ABF1C0CFD9F7}">
      <dgm:prSet phldrT="[Text]" custT="1"/>
      <dgm:spPr/>
      <dgm:t>
        <a:bodyPr/>
        <a:lstStyle/>
        <a:p>
          <a:r>
            <a:rPr lang="en-SG" sz="2400" dirty="0" err="1">
              <a:solidFill>
                <a:schemeClr val="tx1"/>
              </a:solidFill>
            </a:rPr>
            <a:t>Berf</a:t>
          </a:r>
          <a:r>
            <a:rPr lang="id-ID" sz="2400" dirty="0">
              <a:solidFill>
                <a:schemeClr val="tx1"/>
              </a:solidFill>
            </a:rPr>
            <a:t>okus pada</a:t>
          </a:r>
          <a:r>
            <a:rPr lang="id-ID" sz="2400" b="1" dirty="0">
              <a:solidFill>
                <a:schemeClr val="tx1"/>
              </a:solidFill>
            </a:rPr>
            <a:t> hasil perawatan </a:t>
          </a:r>
          <a:r>
            <a:rPr lang="en-SG" sz="2400" b="1" dirty="0">
              <a:solidFill>
                <a:schemeClr val="tx1"/>
              </a:solidFill>
            </a:rPr>
            <a:t>(</a:t>
          </a:r>
          <a:r>
            <a:rPr lang="en-SG" sz="2400" b="1" dirty="0" err="1">
              <a:solidFill>
                <a:schemeClr val="tx1"/>
              </a:solidFill>
            </a:rPr>
            <a:t>sembuh</a:t>
          </a:r>
          <a:r>
            <a:rPr lang="en-SG" sz="2400" b="1" dirty="0">
              <a:solidFill>
                <a:schemeClr val="tx1"/>
              </a:solidFill>
            </a:rPr>
            <a:t> total, </a:t>
          </a:r>
          <a:r>
            <a:rPr lang="en-SG" sz="2400" b="1" dirty="0" err="1">
              <a:solidFill>
                <a:schemeClr val="tx1"/>
              </a:solidFill>
            </a:rPr>
            <a:t>sembuh</a:t>
          </a:r>
          <a:r>
            <a:rPr lang="en-SG" sz="2400" b="1" dirty="0">
              <a:solidFill>
                <a:schemeClr val="tx1"/>
              </a:solidFill>
            </a:rPr>
            <a:t> </a:t>
          </a:r>
          <a:r>
            <a:rPr lang="en-SG" sz="2400" b="1" dirty="0" err="1">
              <a:solidFill>
                <a:schemeClr val="tx1"/>
              </a:solidFill>
            </a:rPr>
            <a:t>dengan</a:t>
          </a:r>
          <a:r>
            <a:rPr lang="en-SG" sz="2400" b="1" dirty="0">
              <a:solidFill>
                <a:schemeClr val="tx1"/>
              </a:solidFill>
            </a:rPr>
            <a:t> sequelae, </a:t>
          </a:r>
          <a:r>
            <a:rPr lang="en-SG" sz="2400" b="1" dirty="0" err="1">
              <a:solidFill>
                <a:schemeClr val="tx1"/>
              </a:solidFill>
            </a:rPr>
            <a:t>pulang</a:t>
          </a:r>
          <a:r>
            <a:rPr lang="en-SG" sz="2400" b="1" dirty="0">
              <a:solidFill>
                <a:schemeClr val="tx1"/>
              </a:solidFill>
            </a:rPr>
            <a:t> </a:t>
          </a:r>
          <a:r>
            <a:rPr lang="en-SG" sz="2400" b="1" dirty="0" err="1">
              <a:solidFill>
                <a:schemeClr val="tx1"/>
              </a:solidFill>
            </a:rPr>
            <a:t>untuk</a:t>
          </a:r>
          <a:r>
            <a:rPr lang="en-SG" sz="2400" b="1" dirty="0">
              <a:solidFill>
                <a:schemeClr val="tx1"/>
              </a:solidFill>
            </a:rPr>
            <a:t> </a:t>
          </a:r>
          <a:r>
            <a:rPr lang="en-SG" sz="2400" b="1" dirty="0" err="1">
              <a:solidFill>
                <a:schemeClr val="tx1"/>
              </a:solidFill>
            </a:rPr>
            <a:t>kontrol</a:t>
          </a:r>
          <a:r>
            <a:rPr lang="en-SG" sz="2400" b="1" dirty="0">
              <a:solidFill>
                <a:schemeClr val="tx1"/>
              </a:solidFill>
            </a:rPr>
            <a:t> </a:t>
          </a:r>
          <a:r>
            <a:rPr lang="en-SG" sz="2400" b="1" dirty="0" err="1">
              <a:solidFill>
                <a:schemeClr val="tx1"/>
              </a:solidFill>
            </a:rPr>
            <a:t>lagi</a:t>
          </a:r>
          <a:r>
            <a:rPr lang="en-SG" sz="2400" b="1" dirty="0">
              <a:solidFill>
                <a:schemeClr val="tx1"/>
              </a:solidFill>
            </a:rPr>
            <a:t>, </a:t>
          </a:r>
          <a:r>
            <a:rPr lang="en-SG" sz="2400" b="1" dirty="0" err="1">
              <a:solidFill>
                <a:schemeClr val="tx1"/>
              </a:solidFill>
            </a:rPr>
            <a:t>meninggal</a:t>
          </a:r>
          <a:r>
            <a:rPr lang="en-SG" sz="2400" b="1" dirty="0">
              <a:solidFill>
                <a:schemeClr val="tx1"/>
              </a:solidFill>
            </a:rPr>
            <a:t>)</a:t>
          </a:r>
          <a:endParaRPr lang="en-US" sz="2400" dirty="0">
            <a:solidFill>
              <a:schemeClr val="tx1"/>
            </a:solidFill>
          </a:endParaRPr>
        </a:p>
      </dgm:t>
    </dgm:pt>
    <dgm:pt modelId="{24413652-909A-4819-B3E3-3F5E1DA72B55}" cxnId="{624520C7-CB3E-434F-A0B3-DC6E0E611EDB}" type="parTrans">
      <dgm:prSet/>
      <dgm:spPr/>
      <dgm:t>
        <a:bodyPr/>
        <a:lstStyle/>
        <a:p>
          <a:endParaRPr lang="en-US"/>
        </a:p>
      </dgm:t>
    </dgm:pt>
    <dgm:pt modelId="{0D8C3C37-026D-43F9-BA85-182C2B2F307B}" cxnId="{624520C7-CB3E-434F-A0B3-DC6E0E611EDB}" type="sibTrans">
      <dgm:prSet/>
      <dgm:spPr/>
      <dgm:t>
        <a:bodyPr/>
        <a:lstStyle/>
        <a:p>
          <a:endParaRPr lang="en-US"/>
        </a:p>
      </dgm:t>
    </dgm:pt>
    <dgm:pt modelId="{F990491B-CDD7-4DEC-998A-A8A4FC4FE455}" type="pres">
      <dgm:prSet presAssocID="{57DD4DDE-EC44-4EBC-B8C7-705580905DF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d-ID"/>
        </a:p>
      </dgm:t>
    </dgm:pt>
    <dgm:pt modelId="{60F5B9BE-7BDB-4350-B94F-24C7E49F3DE6}" type="pres">
      <dgm:prSet presAssocID="{9923EAFF-057A-448C-A351-2E4551B939EF}" presName="root" presStyleCnt="0"/>
      <dgm:spPr/>
    </dgm:pt>
    <dgm:pt modelId="{F239724B-0AFA-4DC8-9EB1-BCCBED68B3B5}" type="pres">
      <dgm:prSet presAssocID="{9923EAFF-057A-448C-A351-2E4551B939EF}" presName="rootComposite" presStyleCnt="0"/>
      <dgm:spPr/>
    </dgm:pt>
    <dgm:pt modelId="{3216D18B-9863-4F03-A167-207E1F5B333C}" type="pres">
      <dgm:prSet presAssocID="{9923EAFF-057A-448C-A351-2E4551B939EF}" presName="rootText" presStyleLbl="node1" presStyleIdx="0" presStyleCnt="3" custScaleY="68004"/>
      <dgm:spPr>
        <a:prstGeom prst="round2DiagRect">
          <a:avLst/>
        </a:prstGeom>
      </dgm:spPr>
      <dgm:t>
        <a:bodyPr/>
        <a:lstStyle/>
        <a:p>
          <a:endParaRPr lang="id-ID"/>
        </a:p>
      </dgm:t>
    </dgm:pt>
    <dgm:pt modelId="{8793A2AF-E0E5-489F-BA13-75554525880C}" type="pres">
      <dgm:prSet presAssocID="{9923EAFF-057A-448C-A351-2E4551B939EF}" presName="rootConnector" presStyleLbl="node1" presStyleIdx="0" presStyleCnt="3"/>
      <dgm:spPr/>
      <dgm:t>
        <a:bodyPr/>
        <a:lstStyle/>
        <a:p>
          <a:endParaRPr lang="id-ID"/>
        </a:p>
      </dgm:t>
    </dgm:pt>
    <dgm:pt modelId="{55E386A2-379A-43B6-81CD-3D756A797C7E}" type="pres">
      <dgm:prSet presAssocID="{9923EAFF-057A-448C-A351-2E4551B939EF}" presName="childShape" presStyleCnt="0"/>
      <dgm:spPr/>
    </dgm:pt>
    <dgm:pt modelId="{A43AEF2D-A85F-489D-866C-40A144B68FAD}" type="pres">
      <dgm:prSet presAssocID="{B7CECED3-3452-4688-AA49-855AB05CE485}" presName="Name13" presStyleLbl="parChTrans1D2" presStyleIdx="0" presStyleCnt="3"/>
      <dgm:spPr/>
      <dgm:t>
        <a:bodyPr/>
        <a:lstStyle/>
        <a:p>
          <a:endParaRPr lang="id-ID"/>
        </a:p>
      </dgm:t>
    </dgm:pt>
    <dgm:pt modelId="{DD70BA31-575B-4ECF-972F-4091536D1B56}" type="pres">
      <dgm:prSet presAssocID="{CAAC429A-9846-4B7C-89A9-1EBE5879F51D}" presName="childText" presStyleLbl="bgAcc1" presStyleIdx="0" presStyleCnt="3" custScaleX="122967" custScaleY="202008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id-ID"/>
        </a:p>
      </dgm:t>
    </dgm:pt>
    <dgm:pt modelId="{3255A5FA-A183-4E7F-814B-35E40B66F6FE}" type="pres">
      <dgm:prSet presAssocID="{0A6361B8-B62D-4934-ABFB-F4B001FB7EDB}" presName="root" presStyleCnt="0"/>
      <dgm:spPr/>
    </dgm:pt>
    <dgm:pt modelId="{F9947B36-5054-44C7-810D-0A5BD0458544}" type="pres">
      <dgm:prSet presAssocID="{0A6361B8-B62D-4934-ABFB-F4B001FB7EDB}" presName="rootComposite" presStyleCnt="0"/>
      <dgm:spPr/>
    </dgm:pt>
    <dgm:pt modelId="{FA5F8553-878B-4B98-BFD5-F0E8C65D5F45}" type="pres">
      <dgm:prSet presAssocID="{0A6361B8-B62D-4934-ABFB-F4B001FB7EDB}" presName="rootText" presStyleLbl="node1" presStyleIdx="1" presStyleCnt="3" custScaleY="68004"/>
      <dgm:spPr>
        <a:prstGeom prst="round2DiagRect">
          <a:avLst/>
        </a:prstGeom>
      </dgm:spPr>
      <dgm:t>
        <a:bodyPr/>
        <a:lstStyle/>
        <a:p>
          <a:endParaRPr lang="id-ID"/>
        </a:p>
      </dgm:t>
    </dgm:pt>
    <dgm:pt modelId="{7FBD0E35-2A21-4481-BC02-E10E86490F1B}" type="pres">
      <dgm:prSet presAssocID="{0A6361B8-B62D-4934-ABFB-F4B001FB7EDB}" presName="rootConnector" presStyleLbl="node1" presStyleIdx="1" presStyleCnt="3"/>
      <dgm:spPr/>
      <dgm:t>
        <a:bodyPr/>
        <a:lstStyle/>
        <a:p>
          <a:endParaRPr lang="id-ID"/>
        </a:p>
      </dgm:t>
    </dgm:pt>
    <dgm:pt modelId="{B7C93460-099C-471A-80C7-EE681B6CC65D}" type="pres">
      <dgm:prSet presAssocID="{0A6361B8-B62D-4934-ABFB-F4B001FB7EDB}" presName="childShape" presStyleCnt="0"/>
      <dgm:spPr/>
    </dgm:pt>
    <dgm:pt modelId="{CC57B0E6-1DA4-4AE2-9238-BBA27BD14C7B}" type="pres">
      <dgm:prSet presAssocID="{B0CB9762-42E7-4A75-80B7-BF4CF72A937A}" presName="Name13" presStyleLbl="parChTrans1D2" presStyleIdx="1" presStyleCnt="3"/>
      <dgm:spPr/>
      <dgm:t>
        <a:bodyPr/>
        <a:lstStyle/>
        <a:p>
          <a:endParaRPr lang="id-ID"/>
        </a:p>
      </dgm:t>
    </dgm:pt>
    <dgm:pt modelId="{3863BFCA-0014-4FA3-ACD7-1037E15DD119}" type="pres">
      <dgm:prSet presAssocID="{1B64CF71-FD93-4622-81D5-4490D27FB01F}" presName="childText" presStyleLbl="bgAcc1" presStyleIdx="1" presStyleCnt="3" custScaleX="122967" custScaleY="202008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id-ID"/>
        </a:p>
      </dgm:t>
    </dgm:pt>
    <dgm:pt modelId="{3303FB36-B621-409E-AA5A-000D274144F7}" type="pres">
      <dgm:prSet presAssocID="{268C341D-07AA-4B9B-B7EC-3E4A7A3C97D0}" presName="root" presStyleCnt="0"/>
      <dgm:spPr/>
    </dgm:pt>
    <dgm:pt modelId="{D191BB1E-CAB6-4998-B315-E84BF37E3950}" type="pres">
      <dgm:prSet presAssocID="{268C341D-07AA-4B9B-B7EC-3E4A7A3C97D0}" presName="rootComposite" presStyleCnt="0"/>
      <dgm:spPr/>
    </dgm:pt>
    <dgm:pt modelId="{E2D7D51B-F38A-49B8-87A3-A4BA2EDA1CD9}" type="pres">
      <dgm:prSet presAssocID="{268C341D-07AA-4B9B-B7EC-3E4A7A3C97D0}" presName="rootText" presStyleLbl="node1" presStyleIdx="2" presStyleCnt="3" custScaleY="68004"/>
      <dgm:spPr>
        <a:prstGeom prst="round2DiagRect">
          <a:avLst/>
        </a:prstGeom>
      </dgm:spPr>
      <dgm:t>
        <a:bodyPr/>
        <a:lstStyle/>
        <a:p>
          <a:endParaRPr lang="id-ID"/>
        </a:p>
      </dgm:t>
    </dgm:pt>
    <dgm:pt modelId="{0C818A88-F647-4E56-AD13-5A08503D9F62}" type="pres">
      <dgm:prSet presAssocID="{268C341D-07AA-4B9B-B7EC-3E4A7A3C97D0}" presName="rootConnector" presStyleLbl="node1" presStyleIdx="2" presStyleCnt="3"/>
      <dgm:spPr/>
      <dgm:t>
        <a:bodyPr/>
        <a:lstStyle/>
        <a:p>
          <a:endParaRPr lang="id-ID"/>
        </a:p>
      </dgm:t>
    </dgm:pt>
    <dgm:pt modelId="{2BF815C4-C532-45EA-96E4-F12CD0C843ED}" type="pres">
      <dgm:prSet presAssocID="{268C341D-07AA-4B9B-B7EC-3E4A7A3C97D0}" presName="childShape" presStyleCnt="0"/>
      <dgm:spPr/>
    </dgm:pt>
    <dgm:pt modelId="{F0316B8A-853B-4105-B4FD-A723725B974E}" type="pres">
      <dgm:prSet presAssocID="{24413652-909A-4819-B3E3-3F5E1DA72B55}" presName="Name13" presStyleLbl="parChTrans1D2" presStyleIdx="2" presStyleCnt="3"/>
      <dgm:spPr/>
      <dgm:t>
        <a:bodyPr/>
        <a:lstStyle/>
        <a:p>
          <a:endParaRPr lang="id-ID"/>
        </a:p>
      </dgm:t>
    </dgm:pt>
    <dgm:pt modelId="{9BB561D9-34FB-4B40-96EB-4C0A36BF1C34}" type="pres">
      <dgm:prSet presAssocID="{F0404A89-21C6-4A74-B7C7-ABF1C0CFD9F7}" presName="childText" presStyleLbl="bgAcc1" presStyleIdx="2" presStyleCnt="3" custScaleX="122967" custScaleY="202008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id-ID"/>
        </a:p>
      </dgm:t>
    </dgm:pt>
  </dgm:ptLst>
  <dgm:cxnLst>
    <dgm:cxn modelId="{75FDC9D9-D129-4230-8448-17210CABA179}" type="presOf" srcId="{F0404A89-21C6-4A74-B7C7-ABF1C0CFD9F7}" destId="{9BB561D9-34FB-4B40-96EB-4C0A36BF1C34}" srcOrd="0" destOrd="0" presId="urn:microsoft.com/office/officeart/2005/8/layout/hierarchy3"/>
    <dgm:cxn modelId="{27EBCDBF-7373-46B6-A3E8-8D1891FD2A5E}" type="presOf" srcId="{B0CB9762-42E7-4A75-80B7-BF4CF72A937A}" destId="{CC57B0E6-1DA4-4AE2-9238-BBA27BD14C7B}" srcOrd="0" destOrd="0" presId="urn:microsoft.com/office/officeart/2005/8/layout/hierarchy3"/>
    <dgm:cxn modelId="{4546B62B-E54C-4A4E-BB59-7D0F838E6514}" type="presOf" srcId="{57DD4DDE-EC44-4EBC-B8C7-705580905DF1}" destId="{F990491B-CDD7-4DEC-998A-A8A4FC4FE455}" srcOrd="0" destOrd="0" presId="urn:microsoft.com/office/officeart/2005/8/layout/hierarchy3"/>
    <dgm:cxn modelId="{624520C7-CB3E-434F-A0B3-DC6E0E611EDB}" srcId="{268C341D-07AA-4B9B-B7EC-3E4A7A3C97D0}" destId="{F0404A89-21C6-4A74-B7C7-ABF1C0CFD9F7}" srcOrd="0" destOrd="0" parTransId="{24413652-909A-4819-B3E3-3F5E1DA72B55}" sibTransId="{0D8C3C37-026D-43F9-BA85-182C2B2F307B}"/>
    <dgm:cxn modelId="{75F1AB7E-E1BA-4AB7-8D17-A898EEFFE0D6}" srcId="{9923EAFF-057A-448C-A351-2E4551B939EF}" destId="{CAAC429A-9846-4B7C-89A9-1EBE5879F51D}" srcOrd="0" destOrd="0" parTransId="{B7CECED3-3452-4688-AA49-855AB05CE485}" sibTransId="{9B755A75-B9B0-4385-9C6B-95380F50379E}"/>
    <dgm:cxn modelId="{7A899DD7-3FA1-49F3-816B-9F619B5C6D2B}" type="presOf" srcId="{268C341D-07AA-4B9B-B7EC-3E4A7A3C97D0}" destId="{0C818A88-F647-4E56-AD13-5A08503D9F62}" srcOrd="1" destOrd="0" presId="urn:microsoft.com/office/officeart/2005/8/layout/hierarchy3"/>
    <dgm:cxn modelId="{9E201A86-9528-42E1-B7CB-12F1C447384D}" type="presOf" srcId="{24413652-909A-4819-B3E3-3F5E1DA72B55}" destId="{F0316B8A-853B-4105-B4FD-A723725B974E}" srcOrd="0" destOrd="0" presId="urn:microsoft.com/office/officeart/2005/8/layout/hierarchy3"/>
    <dgm:cxn modelId="{ACF474ED-0A34-401A-B268-4E2DA3BECC16}" type="presOf" srcId="{0A6361B8-B62D-4934-ABFB-F4B001FB7EDB}" destId="{7FBD0E35-2A21-4481-BC02-E10E86490F1B}" srcOrd="1" destOrd="0" presId="urn:microsoft.com/office/officeart/2005/8/layout/hierarchy3"/>
    <dgm:cxn modelId="{960478EE-F755-4DA2-9CD8-973C33EB85C8}" type="presOf" srcId="{9923EAFF-057A-448C-A351-2E4551B939EF}" destId="{3216D18B-9863-4F03-A167-207E1F5B333C}" srcOrd="0" destOrd="0" presId="urn:microsoft.com/office/officeart/2005/8/layout/hierarchy3"/>
    <dgm:cxn modelId="{6EB087D7-B6E5-48AF-A416-504D48ED2E74}" type="presOf" srcId="{268C341D-07AA-4B9B-B7EC-3E4A7A3C97D0}" destId="{E2D7D51B-F38A-49B8-87A3-A4BA2EDA1CD9}" srcOrd="0" destOrd="0" presId="urn:microsoft.com/office/officeart/2005/8/layout/hierarchy3"/>
    <dgm:cxn modelId="{B265836C-FBDD-48C1-991A-4B7FF81FBDDA}" type="presOf" srcId="{B7CECED3-3452-4688-AA49-855AB05CE485}" destId="{A43AEF2D-A85F-489D-866C-40A144B68FAD}" srcOrd="0" destOrd="0" presId="urn:microsoft.com/office/officeart/2005/8/layout/hierarchy3"/>
    <dgm:cxn modelId="{9EC9ED77-A57B-457B-AA9F-11573402C45C}" type="presOf" srcId="{1B64CF71-FD93-4622-81D5-4490D27FB01F}" destId="{3863BFCA-0014-4FA3-ACD7-1037E15DD119}" srcOrd="0" destOrd="0" presId="urn:microsoft.com/office/officeart/2005/8/layout/hierarchy3"/>
    <dgm:cxn modelId="{033DEF10-B0C6-4CCD-B5FE-1FA6C18D2B91}" type="presOf" srcId="{9923EAFF-057A-448C-A351-2E4551B939EF}" destId="{8793A2AF-E0E5-489F-BA13-75554525880C}" srcOrd="1" destOrd="0" presId="urn:microsoft.com/office/officeart/2005/8/layout/hierarchy3"/>
    <dgm:cxn modelId="{636D3652-FFEC-4A30-87C9-58DFFC3F20FA}" srcId="{57DD4DDE-EC44-4EBC-B8C7-705580905DF1}" destId="{9923EAFF-057A-448C-A351-2E4551B939EF}" srcOrd="0" destOrd="0" parTransId="{6CE7A846-5E9A-4D29-8632-332FE14C32A8}" sibTransId="{96F92C5A-6D7C-424D-B3B8-5A7D812D7792}"/>
    <dgm:cxn modelId="{D2040172-717F-40ED-8080-765B63D1F504}" type="presOf" srcId="{CAAC429A-9846-4B7C-89A9-1EBE5879F51D}" destId="{DD70BA31-575B-4ECF-972F-4091536D1B56}" srcOrd="0" destOrd="0" presId="urn:microsoft.com/office/officeart/2005/8/layout/hierarchy3"/>
    <dgm:cxn modelId="{44EEFB15-50FC-4780-9BAE-1223A78E34B7}" srcId="{57DD4DDE-EC44-4EBC-B8C7-705580905DF1}" destId="{0A6361B8-B62D-4934-ABFB-F4B001FB7EDB}" srcOrd="1" destOrd="0" parTransId="{EA0582FC-625A-4680-AC17-57D9A476645F}" sibTransId="{EE58216A-C772-42F0-AA71-40F921DB5B48}"/>
    <dgm:cxn modelId="{26E69CC9-1679-4F5C-A3D7-22397583F34B}" type="presOf" srcId="{0A6361B8-B62D-4934-ABFB-F4B001FB7EDB}" destId="{FA5F8553-878B-4B98-BFD5-F0E8C65D5F45}" srcOrd="0" destOrd="0" presId="urn:microsoft.com/office/officeart/2005/8/layout/hierarchy3"/>
    <dgm:cxn modelId="{A0296FAF-CC55-4719-8985-ED52163919A7}" srcId="{0A6361B8-B62D-4934-ABFB-F4B001FB7EDB}" destId="{1B64CF71-FD93-4622-81D5-4490D27FB01F}" srcOrd="0" destOrd="0" parTransId="{B0CB9762-42E7-4A75-80B7-BF4CF72A937A}" sibTransId="{C1166D4B-A20C-426E-904B-88C422EB9C86}"/>
    <dgm:cxn modelId="{41CD607F-A1E9-42E2-83AB-3244685DA27E}" srcId="{57DD4DDE-EC44-4EBC-B8C7-705580905DF1}" destId="{268C341D-07AA-4B9B-B7EC-3E4A7A3C97D0}" srcOrd="2" destOrd="0" parTransId="{E406285F-3E5B-4307-926D-25660BB85C91}" sibTransId="{3DC832C1-1976-4F52-BC6D-45734A792877}"/>
    <dgm:cxn modelId="{9149C133-E2DC-4942-8319-4E1F2080148B}" type="presParOf" srcId="{F990491B-CDD7-4DEC-998A-A8A4FC4FE455}" destId="{60F5B9BE-7BDB-4350-B94F-24C7E49F3DE6}" srcOrd="0" destOrd="0" presId="urn:microsoft.com/office/officeart/2005/8/layout/hierarchy3"/>
    <dgm:cxn modelId="{60F2208A-5E46-4B2E-BDFE-EEDB98374D16}" type="presParOf" srcId="{60F5B9BE-7BDB-4350-B94F-24C7E49F3DE6}" destId="{F239724B-0AFA-4DC8-9EB1-BCCBED68B3B5}" srcOrd="0" destOrd="0" presId="urn:microsoft.com/office/officeart/2005/8/layout/hierarchy3"/>
    <dgm:cxn modelId="{F8AE9E20-7C95-490E-991E-EEB46012826A}" type="presParOf" srcId="{F239724B-0AFA-4DC8-9EB1-BCCBED68B3B5}" destId="{3216D18B-9863-4F03-A167-207E1F5B333C}" srcOrd="0" destOrd="0" presId="urn:microsoft.com/office/officeart/2005/8/layout/hierarchy3"/>
    <dgm:cxn modelId="{A081EF75-C417-45DC-9A0D-FD60C8948340}" type="presParOf" srcId="{F239724B-0AFA-4DC8-9EB1-BCCBED68B3B5}" destId="{8793A2AF-E0E5-489F-BA13-75554525880C}" srcOrd="1" destOrd="0" presId="urn:microsoft.com/office/officeart/2005/8/layout/hierarchy3"/>
    <dgm:cxn modelId="{B96FC05E-1CAF-4902-9E21-DDCF727B3340}" type="presParOf" srcId="{60F5B9BE-7BDB-4350-B94F-24C7E49F3DE6}" destId="{55E386A2-379A-43B6-81CD-3D756A797C7E}" srcOrd="1" destOrd="0" presId="urn:microsoft.com/office/officeart/2005/8/layout/hierarchy3"/>
    <dgm:cxn modelId="{67B35206-A27E-412D-8454-701D54BC42E7}" type="presParOf" srcId="{55E386A2-379A-43B6-81CD-3D756A797C7E}" destId="{A43AEF2D-A85F-489D-866C-40A144B68FAD}" srcOrd="0" destOrd="0" presId="urn:microsoft.com/office/officeart/2005/8/layout/hierarchy3"/>
    <dgm:cxn modelId="{26691D2D-BB9B-4825-B442-36D7F123FF14}" type="presParOf" srcId="{55E386A2-379A-43B6-81CD-3D756A797C7E}" destId="{DD70BA31-575B-4ECF-972F-4091536D1B56}" srcOrd="1" destOrd="0" presId="urn:microsoft.com/office/officeart/2005/8/layout/hierarchy3"/>
    <dgm:cxn modelId="{2ECF3533-F1F9-47B5-96BD-33DCEA6E6F85}" type="presParOf" srcId="{F990491B-CDD7-4DEC-998A-A8A4FC4FE455}" destId="{3255A5FA-A183-4E7F-814B-35E40B66F6FE}" srcOrd="1" destOrd="0" presId="urn:microsoft.com/office/officeart/2005/8/layout/hierarchy3"/>
    <dgm:cxn modelId="{584D4D7D-544A-4011-AABF-999B5394391E}" type="presParOf" srcId="{3255A5FA-A183-4E7F-814B-35E40B66F6FE}" destId="{F9947B36-5054-44C7-810D-0A5BD0458544}" srcOrd="0" destOrd="0" presId="urn:microsoft.com/office/officeart/2005/8/layout/hierarchy3"/>
    <dgm:cxn modelId="{3CA3A48C-0822-479B-A9F9-4405789F316B}" type="presParOf" srcId="{F9947B36-5054-44C7-810D-0A5BD0458544}" destId="{FA5F8553-878B-4B98-BFD5-F0E8C65D5F45}" srcOrd="0" destOrd="0" presId="urn:microsoft.com/office/officeart/2005/8/layout/hierarchy3"/>
    <dgm:cxn modelId="{BF324E01-603E-4DEF-B87D-2CD01B553A57}" type="presParOf" srcId="{F9947B36-5054-44C7-810D-0A5BD0458544}" destId="{7FBD0E35-2A21-4481-BC02-E10E86490F1B}" srcOrd="1" destOrd="0" presId="urn:microsoft.com/office/officeart/2005/8/layout/hierarchy3"/>
    <dgm:cxn modelId="{1F508320-613C-4E84-B334-3A0A876DB2B0}" type="presParOf" srcId="{3255A5FA-A183-4E7F-814B-35E40B66F6FE}" destId="{B7C93460-099C-471A-80C7-EE681B6CC65D}" srcOrd="1" destOrd="0" presId="urn:microsoft.com/office/officeart/2005/8/layout/hierarchy3"/>
    <dgm:cxn modelId="{3C27CE13-A638-4545-8E99-7FD9123896D7}" type="presParOf" srcId="{B7C93460-099C-471A-80C7-EE681B6CC65D}" destId="{CC57B0E6-1DA4-4AE2-9238-BBA27BD14C7B}" srcOrd="0" destOrd="0" presId="urn:microsoft.com/office/officeart/2005/8/layout/hierarchy3"/>
    <dgm:cxn modelId="{7D0F51F6-56E6-4F62-AA7D-1BC10B5E0165}" type="presParOf" srcId="{B7C93460-099C-471A-80C7-EE681B6CC65D}" destId="{3863BFCA-0014-4FA3-ACD7-1037E15DD119}" srcOrd="1" destOrd="0" presId="urn:microsoft.com/office/officeart/2005/8/layout/hierarchy3"/>
    <dgm:cxn modelId="{3B3ABB71-C7D3-4A6D-B869-7A4B589A69A9}" type="presParOf" srcId="{F990491B-CDD7-4DEC-998A-A8A4FC4FE455}" destId="{3303FB36-B621-409E-AA5A-000D274144F7}" srcOrd="2" destOrd="0" presId="urn:microsoft.com/office/officeart/2005/8/layout/hierarchy3"/>
    <dgm:cxn modelId="{4ABCB30E-F933-4F64-B099-570D4633A85D}" type="presParOf" srcId="{3303FB36-B621-409E-AA5A-000D274144F7}" destId="{D191BB1E-CAB6-4998-B315-E84BF37E3950}" srcOrd="0" destOrd="0" presId="urn:microsoft.com/office/officeart/2005/8/layout/hierarchy3"/>
    <dgm:cxn modelId="{4F94C6AD-3448-40FB-98AC-67116E9CFE2F}" type="presParOf" srcId="{D191BB1E-CAB6-4998-B315-E84BF37E3950}" destId="{E2D7D51B-F38A-49B8-87A3-A4BA2EDA1CD9}" srcOrd="0" destOrd="0" presId="urn:microsoft.com/office/officeart/2005/8/layout/hierarchy3"/>
    <dgm:cxn modelId="{C9F6000B-D0BB-452D-B613-C8C070CED83E}" type="presParOf" srcId="{D191BB1E-CAB6-4998-B315-E84BF37E3950}" destId="{0C818A88-F647-4E56-AD13-5A08503D9F62}" srcOrd="1" destOrd="0" presId="urn:microsoft.com/office/officeart/2005/8/layout/hierarchy3"/>
    <dgm:cxn modelId="{291F8D15-7CE9-4DEC-9B6D-DDDE1F1BBDA2}" type="presParOf" srcId="{3303FB36-B621-409E-AA5A-000D274144F7}" destId="{2BF815C4-C532-45EA-96E4-F12CD0C843ED}" srcOrd="1" destOrd="0" presId="urn:microsoft.com/office/officeart/2005/8/layout/hierarchy3"/>
    <dgm:cxn modelId="{F5FCC2B0-32C2-455E-8CCA-449FD56D9662}" type="presParOf" srcId="{2BF815C4-C532-45EA-96E4-F12CD0C843ED}" destId="{F0316B8A-853B-4105-B4FD-A723725B974E}" srcOrd="0" destOrd="0" presId="urn:microsoft.com/office/officeart/2005/8/layout/hierarchy3"/>
    <dgm:cxn modelId="{8C4BA972-1498-4D9E-B4C2-E762CD1E0758}" type="presParOf" srcId="{2BF815C4-C532-45EA-96E4-F12CD0C843ED}" destId="{9BB561D9-34FB-4B40-96EB-4C0A36BF1C34}" srcOrd="1" destOrd="0" presId="urn:microsoft.com/office/officeart/2005/8/layout/hierarchy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CD14D31-E22E-4588-9783-EB36E756BF62}" type="doc">
      <dgm:prSet loTypeId="urn:microsoft.com/office/officeart/2008/layout/PictureLineup" loCatId="picture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C80108D4-41F5-4C94-B84E-F9B88030728A}">
      <dgm:prSet phldrT="[Text]"/>
      <dgm:spPr/>
      <dgm:t>
        <a:bodyPr/>
        <a:lstStyle/>
        <a:p>
          <a:pPr algn="ctr"/>
          <a:r>
            <a:rPr lang="en-SG" dirty="0" err="1"/>
            <a:t>Peraturan</a:t>
          </a:r>
          <a:r>
            <a:rPr lang="en-SG" dirty="0"/>
            <a:t> </a:t>
          </a:r>
          <a:r>
            <a:rPr lang="en-SG" dirty="0" err="1"/>
            <a:t>penetapan</a:t>
          </a:r>
          <a:r>
            <a:rPr lang="en-SG" dirty="0"/>
            <a:t> </a:t>
          </a:r>
          <a:r>
            <a:rPr lang="en-SG" dirty="0" err="1"/>
            <a:t>hak</a:t>
          </a:r>
          <a:r>
            <a:rPr lang="en-SG" dirty="0"/>
            <a:t> </a:t>
          </a:r>
          <a:r>
            <a:rPr lang="en-SG" dirty="0" err="1"/>
            <a:t>dan</a:t>
          </a:r>
          <a:r>
            <a:rPr lang="en-SG" dirty="0"/>
            <a:t> </a:t>
          </a:r>
          <a:r>
            <a:rPr lang="en-SG" dirty="0" err="1"/>
            <a:t>kewajiban</a:t>
          </a:r>
          <a:r>
            <a:rPr lang="en-SG" dirty="0"/>
            <a:t> </a:t>
          </a:r>
          <a:r>
            <a:rPr lang="id-ID" dirty="0"/>
            <a:t> rumah sakit</a:t>
          </a:r>
          <a:r>
            <a:rPr lang="en-SG" dirty="0"/>
            <a:t>, </a:t>
          </a:r>
          <a:r>
            <a:rPr lang="en-SG" dirty="0" err="1"/>
            <a:t>termasuk</a:t>
          </a:r>
          <a:r>
            <a:rPr lang="en-SG" dirty="0"/>
            <a:t> </a:t>
          </a:r>
          <a:r>
            <a:rPr lang="id-ID" dirty="0"/>
            <a:t> persetujuan untuk melakukan prosedur khusus</a:t>
          </a:r>
          <a:endParaRPr lang="en-US" dirty="0"/>
        </a:p>
      </dgm:t>
    </dgm:pt>
    <dgm:pt modelId="{07AE5C69-471C-49BE-A42E-34B0D97A95E0}" cxnId="{F0F2CC9B-3DE2-414F-AA6D-EF8F1D9CECEC}" type="parTrans">
      <dgm:prSet/>
      <dgm:spPr/>
      <dgm:t>
        <a:bodyPr/>
        <a:lstStyle/>
        <a:p>
          <a:endParaRPr lang="en-US"/>
        </a:p>
      </dgm:t>
    </dgm:pt>
    <dgm:pt modelId="{1D5EDBD7-9BCD-4F76-BF0C-4FEA00661C37}" cxnId="{F0F2CC9B-3DE2-414F-AA6D-EF8F1D9CECEC}" type="sibTrans">
      <dgm:prSet/>
      <dgm:spPr/>
      <dgm:t>
        <a:bodyPr/>
        <a:lstStyle/>
        <a:p>
          <a:endParaRPr lang="en-US"/>
        </a:p>
      </dgm:t>
    </dgm:pt>
    <dgm:pt modelId="{AB844E63-4E3D-4183-8C7C-35623B5F87C0}">
      <dgm:prSet phldrT="[Text]"/>
      <dgm:spPr/>
      <dgm:t>
        <a:bodyPr/>
        <a:lstStyle/>
        <a:p>
          <a:pPr algn="ctr"/>
          <a:r>
            <a:rPr lang="id-ID" dirty="0"/>
            <a:t>Akreditasi </a:t>
          </a:r>
          <a:r>
            <a:rPr lang="en-SG" dirty="0"/>
            <a:t>RS </a:t>
          </a:r>
          <a:r>
            <a:rPr lang="en-SG" dirty="0" err="1"/>
            <a:t>dan</a:t>
          </a:r>
          <a:r>
            <a:rPr lang="en-SG" dirty="0"/>
            <a:t> </a:t>
          </a:r>
          <a:r>
            <a:rPr lang="en-SG" dirty="0" err="1"/>
            <a:t>Puskesmas</a:t>
          </a:r>
          <a:r>
            <a:rPr lang="en-SG" dirty="0"/>
            <a:t> </a:t>
          </a:r>
          <a:r>
            <a:rPr lang="en-SG" dirty="0" err="1"/>
            <a:t>tiap</a:t>
          </a:r>
          <a:r>
            <a:rPr lang="en-SG" dirty="0"/>
            <a:t> </a:t>
          </a:r>
          <a:r>
            <a:rPr lang="en-SG" dirty="0" err="1"/>
            <a:t>kurun</a:t>
          </a:r>
          <a:r>
            <a:rPr lang="en-SG" dirty="0"/>
            <a:t> </a:t>
          </a:r>
          <a:r>
            <a:rPr lang="en-SG" dirty="0" err="1"/>
            <a:t>waktu</a:t>
          </a:r>
          <a:r>
            <a:rPr lang="en-SG" dirty="0"/>
            <a:t> </a:t>
          </a:r>
          <a:r>
            <a:rPr lang="en-SG" dirty="0" err="1"/>
            <a:t>tertentu</a:t>
          </a:r>
          <a:r>
            <a:rPr lang="en-SG" dirty="0"/>
            <a:t> </a:t>
          </a:r>
          <a:r>
            <a:rPr lang="id-ID" dirty="0"/>
            <a:t> </a:t>
          </a:r>
          <a:r>
            <a:rPr lang="en-SG" dirty="0" err="1"/>
            <a:t>oleh</a:t>
          </a:r>
          <a:r>
            <a:rPr lang="en-SG" dirty="0"/>
            <a:t> </a:t>
          </a:r>
          <a:r>
            <a:rPr lang="en-SG" dirty="0" smtClean="0"/>
            <a:t>org</a:t>
          </a:r>
          <a:r>
            <a:rPr lang="id-ID" dirty="0" smtClean="0"/>
            <a:t>a</a:t>
          </a:r>
          <a:r>
            <a:rPr lang="en-SG" dirty="0" err="1" smtClean="0"/>
            <a:t>nisasi</a:t>
          </a:r>
          <a:r>
            <a:rPr lang="en-SG" dirty="0" smtClean="0"/>
            <a:t> </a:t>
          </a:r>
          <a:r>
            <a:rPr lang="en-SG" dirty="0" err="1"/>
            <a:t>independen</a:t>
          </a:r>
          <a:r>
            <a:rPr lang="en-SG" dirty="0"/>
            <a:t> (</a:t>
          </a:r>
          <a:r>
            <a:rPr lang="en-SG" dirty="0" err="1"/>
            <a:t>misalnya</a:t>
          </a:r>
          <a:r>
            <a:rPr lang="en-SG" dirty="0"/>
            <a:t> KARS </a:t>
          </a:r>
          <a:r>
            <a:rPr lang="en-SG" dirty="0" err="1"/>
            <a:t>untuk</a:t>
          </a:r>
          <a:r>
            <a:rPr lang="en-SG" dirty="0"/>
            <a:t> RS) </a:t>
          </a:r>
          <a:endParaRPr lang="en-US" dirty="0"/>
        </a:p>
      </dgm:t>
    </dgm:pt>
    <dgm:pt modelId="{1D44BF6A-BD30-4E75-A970-D00EB4D1DBFA}" cxnId="{4188357E-8A01-492C-8750-BDD2799669FF}" type="parTrans">
      <dgm:prSet/>
      <dgm:spPr/>
      <dgm:t>
        <a:bodyPr/>
        <a:lstStyle/>
        <a:p>
          <a:endParaRPr lang="en-US"/>
        </a:p>
      </dgm:t>
    </dgm:pt>
    <dgm:pt modelId="{A5B523EF-1F47-4E36-90DE-A355D88D1C52}" cxnId="{4188357E-8A01-492C-8750-BDD2799669FF}" type="sibTrans">
      <dgm:prSet/>
      <dgm:spPr/>
      <dgm:t>
        <a:bodyPr/>
        <a:lstStyle/>
        <a:p>
          <a:endParaRPr lang="en-US"/>
        </a:p>
      </dgm:t>
    </dgm:pt>
    <dgm:pt modelId="{493CE686-E2A2-4538-9852-3E33DD13E9E5}">
      <dgm:prSet phldrT="[Text]"/>
      <dgm:spPr/>
      <dgm:t>
        <a:bodyPr/>
        <a:lstStyle/>
        <a:p>
          <a:pPr algn="ctr"/>
          <a:r>
            <a:rPr lang="en-SG" dirty="0"/>
            <a:t>Pert</a:t>
          </a:r>
          <a:r>
            <a:rPr lang="id-ID" dirty="0"/>
            <a:t>anggung</a:t>
          </a:r>
          <a:r>
            <a:rPr lang="en-SG" dirty="0"/>
            <a:t>an</a:t>
          </a:r>
          <a:r>
            <a:rPr lang="id-ID" dirty="0"/>
            <a:t> jawab</a:t>
          </a:r>
          <a:r>
            <a:rPr lang="en-SG" dirty="0"/>
            <a:t>an</a:t>
          </a:r>
          <a:r>
            <a:rPr lang="id-ID" dirty="0"/>
            <a:t> malpraktek, tidak hanya</a:t>
          </a:r>
          <a:r>
            <a:rPr lang="en-SG" dirty="0"/>
            <a:t> </a:t>
          </a:r>
          <a:r>
            <a:rPr lang="en-SG" dirty="0" err="1"/>
            <a:t>oleh</a:t>
          </a:r>
          <a:r>
            <a:rPr lang="id-ID" dirty="0"/>
            <a:t> dokter, tetapi </a:t>
          </a:r>
          <a:r>
            <a:rPr lang="en-SG" dirty="0"/>
            <a:t>juga </a:t>
          </a:r>
          <a:r>
            <a:rPr lang="en-SG" dirty="0" err="1"/>
            <a:t>oleh</a:t>
          </a:r>
          <a:r>
            <a:rPr lang="en-SG" dirty="0"/>
            <a:t> </a:t>
          </a:r>
          <a:r>
            <a:rPr lang="en-SG" dirty="0" err="1"/>
            <a:t>tenaga</a:t>
          </a:r>
          <a:r>
            <a:rPr lang="en-SG" dirty="0"/>
            <a:t> </a:t>
          </a:r>
          <a:r>
            <a:rPr lang="en-SG" dirty="0" err="1"/>
            <a:t>medik</a:t>
          </a:r>
          <a:r>
            <a:rPr lang="en-SG" dirty="0"/>
            <a:t> </a:t>
          </a:r>
          <a:r>
            <a:rPr lang="en-SG" dirty="0" err="1"/>
            <a:t>lainnya</a:t>
          </a:r>
          <a:r>
            <a:rPr lang="en-SG" dirty="0"/>
            <a:t>, </a:t>
          </a:r>
          <a:r>
            <a:rPr lang="en-SG" dirty="0" err="1"/>
            <a:t>dan</a:t>
          </a:r>
          <a:r>
            <a:rPr lang="en-SG" dirty="0"/>
            <a:t> </a:t>
          </a:r>
          <a:r>
            <a:rPr lang="en-SG" dirty="0" err="1"/>
            <a:t>institusi</a:t>
          </a:r>
          <a:r>
            <a:rPr lang="en-SG" dirty="0"/>
            <a:t> </a:t>
          </a:r>
          <a:r>
            <a:rPr lang="en-SG" dirty="0" err="1"/>
            <a:t>tempat</a:t>
          </a:r>
          <a:r>
            <a:rPr lang="en-SG" dirty="0"/>
            <a:t> </a:t>
          </a:r>
          <a:r>
            <a:rPr lang="en-SG" dirty="0" err="1"/>
            <a:t>bekerja</a:t>
          </a:r>
          <a:r>
            <a:rPr lang="id-ID" dirty="0"/>
            <a:t> </a:t>
          </a:r>
          <a:endParaRPr lang="en-US" dirty="0"/>
        </a:p>
      </dgm:t>
    </dgm:pt>
    <dgm:pt modelId="{5F876BBC-0E81-4972-88FF-3B9288C10EF2}" cxnId="{60756E44-987A-4530-A098-0ADC3B4ADB9B}" type="parTrans">
      <dgm:prSet/>
      <dgm:spPr/>
      <dgm:t>
        <a:bodyPr/>
        <a:lstStyle/>
        <a:p>
          <a:endParaRPr lang="en-US"/>
        </a:p>
      </dgm:t>
    </dgm:pt>
    <dgm:pt modelId="{BB0B9332-01A2-4DD8-BB90-2F23544FBDF3}" cxnId="{60756E44-987A-4530-A098-0ADC3B4ADB9B}" type="sibTrans">
      <dgm:prSet/>
      <dgm:spPr/>
      <dgm:t>
        <a:bodyPr/>
        <a:lstStyle/>
        <a:p>
          <a:endParaRPr lang="en-US"/>
        </a:p>
      </dgm:t>
    </dgm:pt>
    <dgm:pt modelId="{69996B11-C0B5-45F6-963A-22E427DB5C5E}">
      <dgm:prSet phldrT="[Text]"/>
      <dgm:spPr/>
      <dgm:t>
        <a:bodyPr/>
        <a:lstStyle/>
        <a:p>
          <a:pPr algn="ctr"/>
          <a:r>
            <a:rPr lang="id-ID" b="0" i="0" dirty="0"/>
            <a:t>Pengungkapan Kesalahan Medi</a:t>
          </a:r>
          <a:r>
            <a:rPr lang="en-SG" b="0" i="0" dirty="0"/>
            <a:t>k </a:t>
          </a:r>
          <a:r>
            <a:rPr lang="en-SG" b="0" i="0" dirty="0" err="1"/>
            <a:t>dan</a:t>
          </a:r>
          <a:r>
            <a:rPr lang="en-SG" b="0" i="0" dirty="0"/>
            <a:t> </a:t>
          </a:r>
          <a:r>
            <a:rPr lang="en-SG" b="0" i="0" dirty="0" err="1"/>
            <a:t>keluhan</a:t>
          </a:r>
          <a:r>
            <a:rPr lang="en-SG" b="0" i="0" dirty="0"/>
            <a:t> </a:t>
          </a:r>
          <a:r>
            <a:rPr lang="en-SG" b="0" i="0" dirty="0" err="1"/>
            <a:t>pasien</a:t>
          </a:r>
          <a:r>
            <a:rPr lang="en-SG" b="0" i="0" dirty="0"/>
            <a:t> </a:t>
          </a:r>
          <a:r>
            <a:rPr lang="en-SG" b="0" i="0" dirty="0" err="1"/>
            <a:t>termasuk</a:t>
          </a:r>
          <a:r>
            <a:rPr lang="en-SG" b="0" i="0" dirty="0"/>
            <a:t> </a:t>
          </a:r>
          <a:r>
            <a:rPr lang="en-SG" b="0" i="1" dirty="0"/>
            <a:t>follow-</a:t>
          </a:r>
          <a:r>
            <a:rPr lang="en-SG" b="0" i="1" dirty="0" err="1"/>
            <a:t>up</a:t>
          </a:r>
          <a:r>
            <a:rPr lang="en-SG" b="0" i="0" dirty="0" err="1"/>
            <a:t>nya</a:t>
          </a:r>
          <a:endParaRPr lang="en-US" dirty="0"/>
        </a:p>
      </dgm:t>
    </dgm:pt>
    <dgm:pt modelId="{0C6A55D7-922D-4255-A9E1-FA0DF4AEF5B7}" cxnId="{6D177C77-AC90-4F64-957D-8846F19DDCAC}" type="parTrans">
      <dgm:prSet/>
      <dgm:spPr/>
      <dgm:t>
        <a:bodyPr/>
        <a:lstStyle/>
        <a:p>
          <a:endParaRPr lang="en-US"/>
        </a:p>
      </dgm:t>
    </dgm:pt>
    <dgm:pt modelId="{4FF3D835-BD32-440A-9A62-AEE9434004C0}" cxnId="{6D177C77-AC90-4F64-957D-8846F19DDCAC}" type="sibTrans">
      <dgm:prSet/>
      <dgm:spPr/>
      <dgm:t>
        <a:bodyPr/>
        <a:lstStyle/>
        <a:p>
          <a:endParaRPr lang="en-US"/>
        </a:p>
      </dgm:t>
    </dgm:pt>
    <dgm:pt modelId="{D580D390-EC2C-4DDD-B676-E8BC6A38172A}" type="pres">
      <dgm:prSet presAssocID="{BCD14D31-E22E-4588-9783-EB36E756BF62}" presName="Name0" presStyleCnt="0">
        <dgm:presLayoutVars>
          <dgm:chMax/>
          <dgm:chPref/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7E43D034-C5B6-4423-AB5D-D3F3B707F1ED}" type="pres">
      <dgm:prSet presAssocID="{C80108D4-41F5-4C94-B84E-F9B88030728A}" presName="composite" presStyleCnt="0"/>
      <dgm:spPr/>
    </dgm:pt>
    <dgm:pt modelId="{BC68AC99-A01D-4598-A986-93D44400BFD2}" type="pres">
      <dgm:prSet presAssocID="{C80108D4-41F5-4C94-B84E-F9B88030728A}" presName="Image" presStyleLbl="align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</dgm:pt>
    <dgm:pt modelId="{04B5722E-A88E-45CF-A1E5-434E67C19FC6}" type="pres">
      <dgm:prSet presAssocID="{C80108D4-41F5-4C94-B84E-F9B88030728A}" presName="Accent" presStyleLbl="parChTrans1D1" presStyleIdx="0" presStyleCnt="4"/>
      <dgm:spPr/>
    </dgm:pt>
    <dgm:pt modelId="{CB270FA4-4B24-4216-9D98-AC8C08E2821C}" type="pres">
      <dgm:prSet presAssocID="{C80108D4-41F5-4C94-B84E-F9B88030728A}" presName="Paren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DDA5007-F60A-436A-8C5D-6744BC109C51}" type="pres">
      <dgm:prSet presAssocID="{1D5EDBD7-9BCD-4F76-BF0C-4FEA00661C37}" presName="sibTrans" presStyleCnt="0"/>
      <dgm:spPr/>
    </dgm:pt>
    <dgm:pt modelId="{B3DF9E3F-56DA-4A1E-9B54-3BF03E233863}" type="pres">
      <dgm:prSet presAssocID="{AB844E63-4E3D-4183-8C7C-35623B5F87C0}" presName="composite" presStyleCnt="0"/>
      <dgm:spPr/>
    </dgm:pt>
    <dgm:pt modelId="{7BCE0053-F0C7-4417-9A88-48552B0E53B1}" type="pres">
      <dgm:prSet presAssocID="{AB844E63-4E3D-4183-8C7C-35623B5F87C0}" presName="Image" presStyleLbl="alignNod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9D57568B-D5DD-4DBE-B7D9-A84D13FD9933}" type="pres">
      <dgm:prSet presAssocID="{AB844E63-4E3D-4183-8C7C-35623B5F87C0}" presName="Accent" presStyleLbl="parChTrans1D1" presStyleIdx="1" presStyleCnt="4"/>
      <dgm:spPr/>
    </dgm:pt>
    <dgm:pt modelId="{4B4C1D32-BB39-478C-B161-25281CAE9EA2}" type="pres">
      <dgm:prSet presAssocID="{AB844E63-4E3D-4183-8C7C-35623B5F87C0}" presName="Paren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3803603-FD8F-4BE5-AFE1-6F6A74642C6D}" type="pres">
      <dgm:prSet presAssocID="{A5B523EF-1F47-4E36-90DE-A355D88D1C52}" presName="sibTrans" presStyleCnt="0"/>
      <dgm:spPr/>
    </dgm:pt>
    <dgm:pt modelId="{21AE9FF7-1158-4B65-A17C-CF8BE76C620D}" type="pres">
      <dgm:prSet presAssocID="{493CE686-E2A2-4538-9852-3E33DD13E9E5}" presName="composite" presStyleCnt="0"/>
      <dgm:spPr/>
    </dgm:pt>
    <dgm:pt modelId="{EE5BA9F4-E800-43D3-8705-0BAC03D0D3D8}" type="pres">
      <dgm:prSet presAssocID="{493CE686-E2A2-4538-9852-3E33DD13E9E5}" presName="Image" presStyleLbl="alignNod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A4585470-1C90-4B0B-8899-CCD27AB18E7C}" type="pres">
      <dgm:prSet presAssocID="{493CE686-E2A2-4538-9852-3E33DD13E9E5}" presName="Accent" presStyleLbl="parChTrans1D1" presStyleIdx="2" presStyleCnt="4"/>
      <dgm:spPr/>
    </dgm:pt>
    <dgm:pt modelId="{5C984286-5DB3-4D84-ACB6-0F028E559B4A}" type="pres">
      <dgm:prSet presAssocID="{493CE686-E2A2-4538-9852-3E33DD13E9E5}" presName="Paren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CA16C8F-2AE7-4260-8F03-B96AE3C0B57B}" type="pres">
      <dgm:prSet presAssocID="{BB0B9332-01A2-4DD8-BB90-2F23544FBDF3}" presName="sibTrans" presStyleCnt="0"/>
      <dgm:spPr/>
    </dgm:pt>
    <dgm:pt modelId="{20D3DD4C-3810-452A-9662-E5C9FC50F18B}" type="pres">
      <dgm:prSet presAssocID="{69996B11-C0B5-45F6-963A-22E427DB5C5E}" presName="composite" presStyleCnt="0"/>
      <dgm:spPr/>
    </dgm:pt>
    <dgm:pt modelId="{0DC7E465-0204-4BDF-983D-215B135FBBBA}" type="pres">
      <dgm:prSet presAssocID="{69996B11-C0B5-45F6-963A-22E427DB5C5E}" presName="Image" presStyleLbl="alignNod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DA9F0164-135A-42E5-B79F-96E0EF3E730D}" type="pres">
      <dgm:prSet presAssocID="{69996B11-C0B5-45F6-963A-22E427DB5C5E}" presName="Accent" presStyleLbl="parChTrans1D1" presStyleIdx="3" presStyleCnt="4"/>
      <dgm:spPr/>
    </dgm:pt>
    <dgm:pt modelId="{338B40EC-A2AD-4A95-ADE5-EC62898D6210}" type="pres">
      <dgm:prSet presAssocID="{69996B11-C0B5-45F6-963A-22E427DB5C5E}" presName="Paren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2FC44C0A-495B-47EB-8DAF-1F52D0704A02}" type="presOf" srcId="{C80108D4-41F5-4C94-B84E-F9B88030728A}" destId="{CB270FA4-4B24-4216-9D98-AC8C08E2821C}" srcOrd="0" destOrd="0" presId="urn:microsoft.com/office/officeart/2008/layout/PictureLineup"/>
    <dgm:cxn modelId="{6D177C77-AC90-4F64-957D-8846F19DDCAC}" srcId="{BCD14D31-E22E-4588-9783-EB36E756BF62}" destId="{69996B11-C0B5-45F6-963A-22E427DB5C5E}" srcOrd="3" destOrd="0" parTransId="{0C6A55D7-922D-4255-A9E1-FA0DF4AEF5B7}" sibTransId="{4FF3D835-BD32-440A-9A62-AEE9434004C0}"/>
    <dgm:cxn modelId="{7ACE1B16-D2E2-4905-905E-D35319B395E2}" type="presOf" srcId="{AB844E63-4E3D-4183-8C7C-35623B5F87C0}" destId="{4B4C1D32-BB39-478C-B161-25281CAE9EA2}" srcOrd="0" destOrd="0" presId="urn:microsoft.com/office/officeart/2008/layout/PictureLineup"/>
    <dgm:cxn modelId="{5CE4EAE0-2CF6-48D2-8092-9775685F27D5}" type="presOf" srcId="{69996B11-C0B5-45F6-963A-22E427DB5C5E}" destId="{338B40EC-A2AD-4A95-ADE5-EC62898D6210}" srcOrd="0" destOrd="0" presId="urn:microsoft.com/office/officeart/2008/layout/PictureLineup"/>
    <dgm:cxn modelId="{1FB005F6-485B-4A72-BAD4-483F6832A409}" type="presOf" srcId="{BCD14D31-E22E-4588-9783-EB36E756BF62}" destId="{D580D390-EC2C-4DDD-B676-E8BC6A38172A}" srcOrd="0" destOrd="0" presId="urn:microsoft.com/office/officeart/2008/layout/PictureLineup"/>
    <dgm:cxn modelId="{399A22BA-ABC6-4E45-AFC1-013B17F8B568}" type="presOf" srcId="{493CE686-E2A2-4538-9852-3E33DD13E9E5}" destId="{5C984286-5DB3-4D84-ACB6-0F028E559B4A}" srcOrd="0" destOrd="0" presId="urn:microsoft.com/office/officeart/2008/layout/PictureLineup"/>
    <dgm:cxn modelId="{F0F2CC9B-3DE2-414F-AA6D-EF8F1D9CECEC}" srcId="{BCD14D31-E22E-4588-9783-EB36E756BF62}" destId="{C80108D4-41F5-4C94-B84E-F9B88030728A}" srcOrd="0" destOrd="0" parTransId="{07AE5C69-471C-49BE-A42E-34B0D97A95E0}" sibTransId="{1D5EDBD7-9BCD-4F76-BF0C-4FEA00661C37}"/>
    <dgm:cxn modelId="{60756E44-987A-4530-A098-0ADC3B4ADB9B}" srcId="{BCD14D31-E22E-4588-9783-EB36E756BF62}" destId="{493CE686-E2A2-4538-9852-3E33DD13E9E5}" srcOrd="2" destOrd="0" parTransId="{5F876BBC-0E81-4972-88FF-3B9288C10EF2}" sibTransId="{BB0B9332-01A2-4DD8-BB90-2F23544FBDF3}"/>
    <dgm:cxn modelId="{4188357E-8A01-492C-8750-BDD2799669FF}" srcId="{BCD14D31-E22E-4588-9783-EB36E756BF62}" destId="{AB844E63-4E3D-4183-8C7C-35623B5F87C0}" srcOrd="1" destOrd="0" parTransId="{1D44BF6A-BD30-4E75-A970-D00EB4D1DBFA}" sibTransId="{A5B523EF-1F47-4E36-90DE-A355D88D1C52}"/>
    <dgm:cxn modelId="{268C0EF9-7C8E-4F5D-9C8F-B337D8F1CBC8}" type="presParOf" srcId="{D580D390-EC2C-4DDD-B676-E8BC6A38172A}" destId="{7E43D034-C5B6-4423-AB5D-D3F3B707F1ED}" srcOrd="0" destOrd="0" presId="urn:microsoft.com/office/officeart/2008/layout/PictureLineup"/>
    <dgm:cxn modelId="{6C322C81-6A06-4D30-8B6F-347B0F816FF0}" type="presParOf" srcId="{7E43D034-C5B6-4423-AB5D-D3F3B707F1ED}" destId="{BC68AC99-A01D-4598-A986-93D44400BFD2}" srcOrd="0" destOrd="0" presId="urn:microsoft.com/office/officeart/2008/layout/PictureLineup"/>
    <dgm:cxn modelId="{3DFA1E20-E5D4-49C7-9A2D-6441618A3EA8}" type="presParOf" srcId="{7E43D034-C5B6-4423-AB5D-D3F3B707F1ED}" destId="{04B5722E-A88E-45CF-A1E5-434E67C19FC6}" srcOrd="1" destOrd="0" presId="urn:microsoft.com/office/officeart/2008/layout/PictureLineup"/>
    <dgm:cxn modelId="{9B39A3AE-1F38-4F58-805E-F881B1AFB96C}" type="presParOf" srcId="{7E43D034-C5B6-4423-AB5D-D3F3B707F1ED}" destId="{CB270FA4-4B24-4216-9D98-AC8C08E2821C}" srcOrd="2" destOrd="0" presId="urn:microsoft.com/office/officeart/2008/layout/PictureLineup"/>
    <dgm:cxn modelId="{3C3BBCD2-0C5C-4ED2-946D-F18F486E3BC2}" type="presParOf" srcId="{D580D390-EC2C-4DDD-B676-E8BC6A38172A}" destId="{FDDA5007-F60A-436A-8C5D-6744BC109C51}" srcOrd="1" destOrd="0" presId="urn:microsoft.com/office/officeart/2008/layout/PictureLineup"/>
    <dgm:cxn modelId="{7F6BEE7B-1AD8-4C17-8845-C4FB01342990}" type="presParOf" srcId="{D580D390-EC2C-4DDD-B676-E8BC6A38172A}" destId="{B3DF9E3F-56DA-4A1E-9B54-3BF03E233863}" srcOrd="2" destOrd="0" presId="urn:microsoft.com/office/officeart/2008/layout/PictureLineup"/>
    <dgm:cxn modelId="{1BEF8241-37F5-4128-B4D9-7196B19C1004}" type="presParOf" srcId="{B3DF9E3F-56DA-4A1E-9B54-3BF03E233863}" destId="{7BCE0053-F0C7-4417-9A88-48552B0E53B1}" srcOrd="0" destOrd="0" presId="urn:microsoft.com/office/officeart/2008/layout/PictureLineup"/>
    <dgm:cxn modelId="{8A44CE61-1528-4CC0-B659-62765F1C8F66}" type="presParOf" srcId="{B3DF9E3F-56DA-4A1E-9B54-3BF03E233863}" destId="{9D57568B-D5DD-4DBE-B7D9-A84D13FD9933}" srcOrd="1" destOrd="0" presId="urn:microsoft.com/office/officeart/2008/layout/PictureLineup"/>
    <dgm:cxn modelId="{66935B4E-C593-4CFC-A5CA-A6567EB3585A}" type="presParOf" srcId="{B3DF9E3F-56DA-4A1E-9B54-3BF03E233863}" destId="{4B4C1D32-BB39-478C-B161-25281CAE9EA2}" srcOrd="2" destOrd="0" presId="urn:microsoft.com/office/officeart/2008/layout/PictureLineup"/>
    <dgm:cxn modelId="{911B0C62-E61F-4E37-813C-06377833D6E5}" type="presParOf" srcId="{D580D390-EC2C-4DDD-B676-E8BC6A38172A}" destId="{33803603-FD8F-4BE5-AFE1-6F6A74642C6D}" srcOrd="3" destOrd="0" presId="urn:microsoft.com/office/officeart/2008/layout/PictureLineup"/>
    <dgm:cxn modelId="{0B0A57CF-4C93-4163-BCD2-872BFD0378B6}" type="presParOf" srcId="{D580D390-EC2C-4DDD-B676-E8BC6A38172A}" destId="{21AE9FF7-1158-4B65-A17C-CF8BE76C620D}" srcOrd="4" destOrd="0" presId="urn:microsoft.com/office/officeart/2008/layout/PictureLineup"/>
    <dgm:cxn modelId="{2292959F-CFE7-4D29-8991-A6E61481197A}" type="presParOf" srcId="{21AE9FF7-1158-4B65-A17C-CF8BE76C620D}" destId="{EE5BA9F4-E800-43D3-8705-0BAC03D0D3D8}" srcOrd="0" destOrd="0" presId="urn:microsoft.com/office/officeart/2008/layout/PictureLineup"/>
    <dgm:cxn modelId="{3135FB00-E741-4DCA-A7AA-07E666384119}" type="presParOf" srcId="{21AE9FF7-1158-4B65-A17C-CF8BE76C620D}" destId="{A4585470-1C90-4B0B-8899-CCD27AB18E7C}" srcOrd="1" destOrd="0" presId="urn:microsoft.com/office/officeart/2008/layout/PictureLineup"/>
    <dgm:cxn modelId="{E03F2C51-0FC1-4904-9D71-ED2C7FC61D8E}" type="presParOf" srcId="{21AE9FF7-1158-4B65-A17C-CF8BE76C620D}" destId="{5C984286-5DB3-4D84-ACB6-0F028E559B4A}" srcOrd="2" destOrd="0" presId="urn:microsoft.com/office/officeart/2008/layout/PictureLineup"/>
    <dgm:cxn modelId="{D68E0DD7-31D5-4552-9F12-369463371F84}" type="presParOf" srcId="{D580D390-EC2C-4DDD-B676-E8BC6A38172A}" destId="{2CA16C8F-2AE7-4260-8F03-B96AE3C0B57B}" srcOrd="5" destOrd="0" presId="urn:microsoft.com/office/officeart/2008/layout/PictureLineup"/>
    <dgm:cxn modelId="{3512E272-866A-4DB8-BA91-7C67B87998EF}" type="presParOf" srcId="{D580D390-EC2C-4DDD-B676-E8BC6A38172A}" destId="{20D3DD4C-3810-452A-9662-E5C9FC50F18B}" srcOrd="6" destOrd="0" presId="urn:microsoft.com/office/officeart/2008/layout/PictureLineup"/>
    <dgm:cxn modelId="{98431878-ED5A-43BF-B54A-BFBC5FA9D650}" type="presParOf" srcId="{20D3DD4C-3810-452A-9662-E5C9FC50F18B}" destId="{0DC7E465-0204-4BDF-983D-215B135FBBBA}" srcOrd="0" destOrd="0" presId="urn:microsoft.com/office/officeart/2008/layout/PictureLineup"/>
    <dgm:cxn modelId="{D36FCA22-4685-4FBC-A0C7-8E334D2E46FA}" type="presParOf" srcId="{20D3DD4C-3810-452A-9662-E5C9FC50F18B}" destId="{DA9F0164-135A-42E5-B79F-96E0EF3E730D}" srcOrd="1" destOrd="0" presId="urn:microsoft.com/office/officeart/2008/layout/PictureLineup"/>
    <dgm:cxn modelId="{02130378-A35D-4953-BE61-0DBF6ED2F703}" type="presParOf" srcId="{20D3DD4C-3810-452A-9662-E5C9FC50F18B}" destId="{338B40EC-A2AD-4A95-ADE5-EC62898D6210}" srcOrd="2" destOrd="0" presId="urn:microsoft.com/office/officeart/2008/layout/PictureLineup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E279B40-A9A1-4D87-9279-A1FCFA41C6B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6A4608-ED63-4936-91A1-C2EEBF954712}">
      <dgm:prSet phldrT="[Text]" custT="1"/>
      <dgm:spPr>
        <a:solidFill>
          <a:schemeClr val="accent3">
            <a:lumMod val="20000"/>
            <a:lumOff val="80000"/>
          </a:schemeClr>
        </a:solidFill>
        <a:ln>
          <a:prstDash val="sysDash"/>
        </a:ln>
      </dgm:spPr>
      <dgm:t>
        <a:bodyPr/>
        <a:lstStyle/>
        <a:p>
          <a:pPr algn="ctr"/>
          <a:r>
            <a:rPr lang="id-ID" sz="1600" b="1" spc="300" dirty="0">
              <a:solidFill>
                <a:schemeClr val="tx1"/>
              </a:solidFill>
            </a:rPr>
            <a:t>Data</a:t>
          </a:r>
          <a:r>
            <a:rPr lang="en-SG" sz="1600" b="1" spc="300" dirty="0">
              <a:solidFill>
                <a:schemeClr val="tx1"/>
              </a:solidFill>
            </a:rPr>
            <a:t>/ </a:t>
          </a:r>
          <a:r>
            <a:rPr lang="id-ID" sz="1600" b="1" spc="300" dirty="0">
              <a:solidFill>
                <a:schemeClr val="tx1"/>
              </a:solidFill>
            </a:rPr>
            <a:t>Informasi Kes</a:t>
          </a:r>
          <a:r>
            <a:rPr lang="en-SG" sz="1600" b="1" spc="300" dirty="0">
              <a:solidFill>
                <a:schemeClr val="tx1"/>
              </a:solidFill>
            </a:rPr>
            <a:t> : </a:t>
          </a:r>
          <a:r>
            <a:rPr lang="en-SG" sz="1600" b="1" spc="300" dirty="0" err="1">
              <a:solidFill>
                <a:schemeClr val="tx1"/>
              </a:solidFill>
            </a:rPr>
            <a:t>riwayat</a:t>
          </a:r>
          <a:r>
            <a:rPr lang="en-SG" sz="1600" b="1" spc="300" dirty="0">
              <a:solidFill>
                <a:schemeClr val="tx1"/>
              </a:solidFill>
            </a:rPr>
            <a:t> </a:t>
          </a:r>
          <a:r>
            <a:rPr lang="en-SG" sz="1600" b="1" spc="300" dirty="0" err="1">
              <a:solidFill>
                <a:schemeClr val="tx1"/>
              </a:solidFill>
            </a:rPr>
            <a:t>pasien</a:t>
          </a:r>
          <a:r>
            <a:rPr lang="en-SG" sz="1600" b="1" spc="300" dirty="0">
              <a:solidFill>
                <a:schemeClr val="tx1"/>
              </a:solidFill>
            </a:rPr>
            <a:t>, lab, </a:t>
          </a:r>
          <a:r>
            <a:rPr lang="en-SG" sz="1600" b="1" spc="300" dirty="0" err="1">
              <a:solidFill>
                <a:schemeClr val="tx1"/>
              </a:solidFill>
            </a:rPr>
            <a:t>dll</a:t>
          </a:r>
          <a:endParaRPr lang="en-US" sz="1600" b="1" spc="300" dirty="0">
            <a:solidFill>
              <a:schemeClr val="tx1"/>
            </a:solidFill>
          </a:endParaRPr>
        </a:p>
      </dgm:t>
    </dgm:pt>
    <dgm:pt modelId="{FF27E08A-87E8-42CE-A1A8-070B3CB05025}" cxnId="{10C3FDB7-10B5-4127-BEEC-7FBF7FC29B48}" type="parTrans">
      <dgm:prSet/>
      <dgm:spPr/>
      <dgm:t>
        <a:bodyPr/>
        <a:lstStyle/>
        <a:p>
          <a:pPr algn="ctr"/>
          <a:endParaRPr lang="en-US"/>
        </a:p>
      </dgm:t>
    </dgm:pt>
    <dgm:pt modelId="{97D7A486-2C0E-4F0E-A5FD-D36038D5FAE7}" cxnId="{10C3FDB7-10B5-4127-BEEC-7FBF7FC29B48}" type="sibTrans">
      <dgm:prSet/>
      <dgm:spPr/>
      <dgm:t>
        <a:bodyPr/>
        <a:lstStyle/>
        <a:p>
          <a:pPr algn="ctr"/>
          <a:endParaRPr lang="en-US"/>
        </a:p>
      </dgm:t>
    </dgm:pt>
    <dgm:pt modelId="{D9F9BFAF-F8F6-43D1-9CEF-C46C4FAA21C7}">
      <dgm:prSet custT="1"/>
      <dgm:spPr>
        <a:solidFill>
          <a:schemeClr val="accent3">
            <a:lumMod val="20000"/>
            <a:lumOff val="80000"/>
          </a:schemeClr>
        </a:solidFill>
        <a:ln>
          <a:prstDash val="sysDash"/>
        </a:ln>
      </dgm:spPr>
      <dgm:t>
        <a:bodyPr/>
        <a:lstStyle/>
        <a:p>
          <a:pPr algn="ctr"/>
          <a:r>
            <a:rPr lang="en-SG" sz="1600" b="1" spc="300" dirty="0" err="1">
              <a:solidFill>
                <a:srgbClr val="FF0000"/>
              </a:solidFill>
            </a:rPr>
            <a:t>Integrasi</a:t>
          </a:r>
          <a:r>
            <a:rPr lang="en-SG" sz="1600" b="1" spc="300" dirty="0">
              <a:solidFill>
                <a:srgbClr val="FF0000"/>
              </a:solidFill>
            </a:rPr>
            <a:t> </a:t>
          </a:r>
          <a:r>
            <a:rPr lang="id-ID" sz="1600" b="1" spc="300" dirty="0">
              <a:solidFill>
                <a:srgbClr val="FF0000"/>
              </a:solidFill>
            </a:rPr>
            <a:t>Hasil</a:t>
          </a:r>
          <a:r>
            <a:rPr lang="en-SG" sz="1600" b="1" spc="300" dirty="0">
              <a:solidFill>
                <a:srgbClr val="FF0000"/>
              </a:solidFill>
            </a:rPr>
            <a:t> </a:t>
          </a:r>
          <a:r>
            <a:rPr lang="en-SG" sz="1600" b="1" spc="300" dirty="0" err="1">
              <a:solidFill>
                <a:srgbClr val="FF0000"/>
              </a:solidFill>
            </a:rPr>
            <a:t>dari</a:t>
          </a:r>
          <a:r>
            <a:rPr lang="en-SG" sz="1600" b="1" spc="300" dirty="0">
              <a:solidFill>
                <a:srgbClr val="FF0000"/>
              </a:solidFill>
            </a:rPr>
            <a:t> </a:t>
          </a:r>
          <a:r>
            <a:rPr lang="en-SG" sz="1600" b="1" spc="300" dirty="0" err="1">
              <a:solidFill>
                <a:srgbClr val="FF0000"/>
              </a:solidFill>
            </a:rPr>
            <a:t>berbagai</a:t>
          </a:r>
          <a:r>
            <a:rPr lang="en-SG" sz="1600" b="1" spc="300" dirty="0">
              <a:solidFill>
                <a:srgbClr val="FF0000"/>
              </a:solidFill>
            </a:rPr>
            <a:t> </a:t>
          </a:r>
          <a:r>
            <a:rPr lang="en-SG" sz="1600" b="1" spc="300" dirty="0" err="1">
              <a:solidFill>
                <a:srgbClr val="FF0000"/>
              </a:solidFill>
            </a:rPr>
            <a:t>Pemeriks</a:t>
          </a:r>
          <a:r>
            <a:rPr lang="en-SG" sz="1600" b="1" spc="300" dirty="0" err="1">
              <a:solidFill>
                <a:schemeClr val="tx1"/>
              </a:solidFill>
            </a:rPr>
            <a:t>aan</a:t>
          </a:r>
          <a:r>
            <a:rPr lang="en-SG" sz="1600" b="1" spc="300" dirty="0">
              <a:solidFill>
                <a:schemeClr val="tx1"/>
              </a:solidFill>
            </a:rPr>
            <a:t> </a:t>
          </a:r>
          <a:endParaRPr lang="en-US" sz="1600" b="1" spc="300" dirty="0">
            <a:solidFill>
              <a:schemeClr val="tx1"/>
            </a:solidFill>
          </a:endParaRPr>
        </a:p>
      </dgm:t>
    </dgm:pt>
    <dgm:pt modelId="{A18F5F83-E949-44FA-BEA1-DBA358FA31CD}" cxnId="{C32C6070-DD4A-4140-8FAA-261FA900B355}" type="parTrans">
      <dgm:prSet/>
      <dgm:spPr/>
      <dgm:t>
        <a:bodyPr/>
        <a:lstStyle/>
        <a:p>
          <a:pPr algn="ctr"/>
          <a:endParaRPr lang="en-US"/>
        </a:p>
      </dgm:t>
    </dgm:pt>
    <dgm:pt modelId="{9FFDA769-4A34-4F85-95A8-611DA0B955B1}" cxnId="{C32C6070-DD4A-4140-8FAA-261FA900B355}" type="sibTrans">
      <dgm:prSet/>
      <dgm:spPr/>
      <dgm:t>
        <a:bodyPr/>
        <a:lstStyle/>
        <a:p>
          <a:pPr algn="ctr"/>
          <a:endParaRPr lang="en-US"/>
        </a:p>
      </dgm:t>
    </dgm:pt>
    <dgm:pt modelId="{53EB660F-3CD2-43E7-BA26-8E6F76C01820}">
      <dgm:prSet custT="1"/>
      <dgm:spPr>
        <a:solidFill>
          <a:schemeClr val="accent3">
            <a:lumMod val="20000"/>
            <a:lumOff val="80000"/>
          </a:schemeClr>
        </a:solidFill>
        <a:ln>
          <a:prstDash val="sysDash"/>
        </a:ln>
      </dgm:spPr>
      <dgm:t>
        <a:bodyPr/>
        <a:lstStyle/>
        <a:p>
          <a:pPr algn="ctr"/>
          <a:r>
            <a:rPr lang="en-SG" sz="1600" b="1" spc="300" dirty="0" err="1">
              <a:solidFill>
                <a:schemeClr val="tx1"/>
              </a:solidFill>
            </a:rPr>
            <a:t>Koordinasi</a:t>
          </a:r>
          <a:r>
            <a:rPr lang="en-SG" sz="1600" b="1" spc="300" dirty="0">
              <a:solidFill>
                <a:schemeClr val="tx1"/>
              </a:solidFill>
            </a:rPr>
            <a:t>  </a:t>
          </a:r>
          <a:r>
            <a:rPr lang="en-SG" sz="1600" b="1" spc="300" dirty="0" err="1">
              <a:solidFill>
                <a:schemeClr val="tx1"/>
              </a:solidFill>
            </a:rPr>
            <a:t>berbagai</a:t>
          </a:r>
          <a:r>
            <a:rPr lang="en-SG" sz="1600" b="1" spc="300" dirty="0">
              <a:solidFill>
                <a:schemeClr val="tx1"/>
              </a:solidFill>
            </a:rPr>
            <a:t> </a:t>
          </a:r>
          <a:r>
            <a:rPr lang="en-SG" sz="1600" b="1" spc="300" dirty="0" err="1">
              <a:solidFill>
                <a:schemeClr val="tx1"/>
              </a:solidFill>
            </a:rPr>
            <a:t>permintaan</a:t>
          </a:r>
          <a:r>
            <a:rPr lang="en-SG" sz="1600" b="1" spc="300" dirty="0">
              <a:solidFill>
                <a:schemeClr val="tx1"/>
              </a:solidFill>
            </a:rPr>
            <a:t> test </a:t>
          </a:r>
          <a:r>
            <a:rPr lang="en-SG" sz="1600" b="1" spc="300" dirty="0" err="1">
              <a:solidFill>
                <a:schemeClr val="tx1"/>
              </a:solidFill>
            </a:rPr>
            <a:t>dan</a:t>
          </a:r>
          <a:r>
            <a:rPr lang="en-SG" sz="1600" b="1" spc="300" dirty="0">
              <a:solidFill>
                <a:schemeClr val="tx1"/>
              </a:solidFill>
            </a:rPr>
            <a:t> </a:t>
          </a:r>
          <a:r>
            <a:rPr lang="en-SG" sz="1600" b="1" spc="300" dirty="0" err="1">
              <a:solidFill>
                <a:schemeClr val="tx1"/>
              </a:solidFill>
            </a:rPr>
            <a:t>obat</a:t>
          </a:r>
          <a:endParaRPr lang="en-US" sz="1600" b="1" spc="300" dirty="0">
            <a:solidFill>
              <a:schemeClr val="tx1"/>
            </a:solidFill>
          </a:endParaRPr>
        </a:p>
      </dgm:t>
    </dgm:pt>
    <dgm:pt modelId="{E0C6BA5B-B698-4072-A311-642208A48C47}" cxnId="{C98754C5-E55A-429D-A0E2-4A5FBCE8DA60}" type="parTrans">
      <dgm:prSet/>
      <dgm:spPr/>
      <dgm:t>
        <a:bodyPr/>
        <a:lstStyle/>
        <a:p>
          <a:pPr algn="ctr"/>
          <a:endParaRPr lang="en-US"/>
        </a:p>
      </dgm:t>
    </dgm:pt>
    <dgm:pt modelId="{610545E5-E8E4-4790-A83F-C204EB484D30}" cxnId="{C98754C5-E55A-429D-A0E2-4A5FBCE8DA60}" type="sibTrans">
      <dgm:prSet/>
      <dgm:spPr/>
      <dgm:t>
        <a:bodyPr/>
        <a:lstStyle/>
        <a:p>
          <a:pPr algn="ctr"/>
          <a:endParaRPr lang="en-US"/>
        </a:p>
      </dgm:t>
    </dgm:pt>
    <dgm:pt modelId="{960602E4-8CA8-40B5-B042-4CE649F3B4DC}">
      <dgm:prSet custT="1"/>
      <dgm:spPr>
        <a:solidFill>
          <a:schemeClr val="accent3">
            <a:lumMod val="20000"/>
            <a:lumOff val="80000"/>
          </a:schemeClr>
        </a:solidFill>
        <a:ln>
          <a:prstDash val="sysDash"/>
        </a:ln>
      </dgm:spPr>
      <dgm:t>
        <a:bodyPr/>
        <a:lstStyle/>
        <a:p>
          <a:pPr algn="ctr"/>
          <a:r>
            <a:rPr lang="id-ID" sz="1600" b="1" spc="300" dirty="0">
              <a:solidFill>
                <a:srgbClr val="FF0000"/>
              </a:solidFill>
            </a:rPr>
            <a:t>Manajemen </a:t>
          </a:r>
          <a:r>
            <a:rPr lang="en-SG" sz="1600" b="1" spc="300" dirty="0" err="1">
              <a:solidFill>
                <a:srgbClr val="FF0000"/>
              </a:solidFill>
            </a:rPr>
            <a:t>Informasi</a:t>
          </a:r>
          <a:r>
            <a:rPr lang="en-SG" sz="1600" b="1" spc="300" dirty="0">
              <a:solidFill>
                <a:srgbClr val="FF0000"/>
              </a:solidFill>
            </a:rPr>
            <a:t> </a:t>
          </a:r>
          <a:r>
            <a:rPr lang="en-SG" sz="1600" b="1" spc="300" dirty="0" err="1">
              <a:solidFill>
                <a:srgbClr val="FF0000"/>
              </a:solidFill>
            </a:rPr>
            <a:t>utk</a:t>
          </a:r>
          <a:r>
            <a:rPr lang="en-SG" sz="1600" b="1" spc="300" dirty="0">
              <a:solidFill>
                <a:srgbClr val="FF0000"/>
              </a:solidFill>
            </a:rPr>
            <a:t> </a:t>
          </a:r>
          <a:r>
            <a:rPr lang="en-SG" sz="1600" b="1" spc="300" dirty="0" err="1">
              <a:solidFill>
                <a:srgbClr val="FF0000"/>
              </a:solidFill>
            </a:rPr>
            <a:t>pengambialn</a:t>
          </a:r>
          <a:r>
            <a:rPr lang="en-SG" sz="1600" b="1" spc="300" dirty="0">
              <a:solidFill>
                <a:srgbClr val="FF0000"/>
              </a:solidFill>
            </a:rPr>
            <a:t> </a:t>
          </a:r>
          <a:r>
            <a:rPr lang="id-ID" sz="1600" b="1" spc="300" dirty="0">
              <a:solidFill>
                <a:srgbClr val="FF0000"/>
              </a:solidFill>
            </a:rPr>
            <a:t> Keputusan</a:t>
          </a:r>
          <a:endParaRPr lang="en-US" sz="1600" b="1" spc="300" dirty="0">
            <a:solidFill>
              <a:srgbClr val="FF0000"/>
            </a:solidFill>
          </a:endParaRPr>
        </a:p>
      </dgm:t>
    </dgm:pt>
    <dgm:pt modelId="{1A6C1AF3-5DEE-4B56-BFD0-C226C0B26245}" cxnId="{15ABA927-4BA0-4ECA-A0B8-F20ADA0115A7}" type="parTrans">
      <dgm:prSet/>
      <dgm:spPr/>
      <dgm:t>
        <a:bodyPr/>
        <a:lstStyle/>
        <a:p>
          <a:pPr algn="ctr"/>
          <a:endParaRPr lang="en-US"/>
        </a:p>
      </dgm:t>
    </dgm:pt>
    <dgm:pt modelId="{32222AB3-9D13-4197-A0DA-A5956BFD3D7A}" cxnId="{15ABA927-4BA0-4ECA-A0B8-F20ADA0115A7}" type="sibTrans">
      <dgm:prSet/>
      <dgm:spPr/>
      <dgm:t>
        <a:bodyPr/>
        <a:lstStyle/>
        <a:p>
          <a:pPr algn="ctr"/>
          <a:endParaRPr lang="en-US"/>
        </a:p>
      </dgm:t>
    </dgm:pt>
    <dgm:pt modelId="{6BF06F19-74BF-48CF-B8C5-3202B3F00C66}">
      <dgm:prSet custT="1"/>
      <dgm:spPr>
        <a:solidFill>
          <a:schemeClr val="accent3">
            <a:lumMod val="20000"/>
            <a:lumOff val="80000"/>
          </a:schemeClr>
        </a:solidFill>
        <a:ln>
          <a:prstDash val="sysDash"/>
        </a:ln>
      </dgm:spPr>
      <dgm:t>
        <a:bodyPr/>
        <a:lstStyle/>
        <a:p>
          <a:pPr algn="ctr"/>
          <a:r>
            <a:rPr lang="en-SG" sz="1600" b="1" spc="300" dirty="0" err="1">
              <a:solidFill>
                <a:schemeClr val="tx1"/>
              </a:solidFill>
            </a:rPr>
            <a:t>Memfasilitasi</a:t>
          </a:r>
          <a:r>
            <a:rPr lang="en-SG" sz="1600" b="1" spc="300" dirty="0">
              <a:solidFill>
                <a:schemeClr val="tx1"/>
              </a:solidFill>
            </a:rPr>
            <a:t> </a:t>
          </a:r>
          <a:r>
            <a:rPr lang="id-ID" sz="1600" b="1" spc="300" dirty="0">
              <a:solidFill>
                <a:schemeClr val="tx1"/>
              </a:solidFill>
            </a:rPr>
            <a:t>Komunikasi </a:t>
          </a:r>
          <a:r>
            <a:rPr lang="en-SG" sz="1600" b="1" spc="300" dirty="0" err="1">
              <a:solidFill>
                <a:schemeClr val="tx1"/>
              </a:solidFill>
            </a:rPr>
            <a:t>antar</a:t>
          </a:r>
          <a:r>
            <a:rPr lang="en-SG" sz="1600" b="1" spc="300" dirty="0">
              <a:solidFill>
                <a:schemeClr val="tx1"/>
              </a:solidFill>
            </a:rPr>
            <a:t> </a:t>
          </a:r>
          <a:r>
            <a:rPr lang="en-SG" sz="1600" b="1" spc="300" dirty="0" err="1">
              <a:solidFill>
                <a:schemeClr val="tx1"/>
              </a:solidFill>
            </a:rPr>
            <a:t>dokter</a:t>
          </a:r>
          <a:r>
            <a:rPr lang="en-SG" sz="1600" b="1" spc="300" dirty="0">
              <a:solidFill>
                <a:schemeClr val="tx1"/>
              </a:solidFill>
            </a:rPr>
            <a:t> </a:t>
          </a:r>
          <a:endParaRPr lang="en-US" sz="1600" b="1" spc="300" dirty="0">
            <a:solidFill>
              <a:schemeClr val="tx1"/>
            </a:solidFill>
          </a:endParaRPr>
        </a:p>
      </dgm:t>
    </dgm:pt>
    <dgm:pt modelId="{4640AD03-3E45-4A2C-9841-A7E88D0510B4}" cxnId="{B88953D4-765F-4964-A875-12C582C1397C}" type="parTrans">
      <dgm:prSet/>
      <dgm:spPr/>
      <dgm:t>
        <a:bodyPr/>
        <a:lstStyle/>
        <a:p>
          <a:pPr algn="ctr"/>
          <a:endParaRPr lang="en-US"/>
        </a:p>
      </dgm:t>
    </dgm:pt>
    <dgm:pt modelId="{7066609E-DDB4-49C2-B64D-796D7634B015}" cxnId="{B88953D4-765F-4964-A875-12C582C1397C}" type="sibTrans">
      <dgm:prSet/>
      <dgm:spPr/>
      <dgm:t>
        <a:bodyPr/>
        <a:lstStyle/>
        <a:p>
          <a:pPr algn="ctr"/>
          <a:endParaRPr lang="en-US"/>
        </a:p>
      </dgm:t>
    </dgm:pt>
    <dgm:pt modelId="{7D89AE43-9C06-417B-9EFC-64EC312B1597}">
      <dgm:prSet custT="1"/>
      <dgm:spPr>
        <a:solidFill>
          <a:schemeClr val="accent3">
            <a:lumMod val="20000"/>
            <a:lumOff val="80000"/>
          </a:schemeClr>
        </a:solidFill>
        <a:ln>
          <a:prstDash val="sysDash"/>
        </a:ln>
      </dgm:spPr>
      <dgm:t>
        <a:bodyPr/>
        <a:lstStyle/>
        <a:p>
          <a:pPr algn="ctr"/>
          <a:r>
            <a:rPr lang="en-SG" sz="1600" b="1" spc="300" dirty="0" err="1">
              <a:solidFill>
                <a:srgbClr val="FF0000"/>
              </a:solidFill>
            </a:rPr>
            <a:t>Memfasilitasi</a:t>
          </a:r>
          <a:r>
            <a:rPr lang="en-SG" sz="1600" b="1" spc="300" dirty="0">
              <a:solidFill>
                <a:srgbClr val="FF0000"/>
              </a:solidFill>
            </a:rPr>
            <a:t> </a:t>
          </a:r>
          <a:r>
            <a:rPr lang="en-SG" sz="1600" b="1" spc="300" dirty="0" err="1">
              <a:solidFill>
                <a:srgbClr val="FF0000"/>
              </a:solidFill>
            </a:rPr>
            <a:t>edukasi</a:t>
          </a:r>
          <a:r>
            <a:rPr lang="id-ID" sz="1600" b="1" spc="300" dirty="0">
              <a:solidFill>
                <a:srgbClr val="FF0000"/>
              </a:solidFill>
            </a:rPr>
            <a:t> Pasien</a:t>
          </a:r>
          <a:endParaRPr lang="en-US" sz="1600" b="1" spc="300" dirty="0">
            <a:solidFill>
              <a:srgbClr val="FF0000"/>
            </a:solidFill>
          </a:endParaRPr>
        </a:p>
      </dgm:t>
    </dgm:pt>
    <dgm:pt modelId="{1C54C268-7A95-41D6-87D4-1642CC8F0622}" cxnId="{D7AA6EE6-61E8-44E3-B8E2-D1459203AAC5}" type="parTrans">
      <dgm:prSet/>
      <dgm:spPr/>
      <dgm:t>
        <a:bodyPr/>
        <a:lstStyle/>
        <a:p>
          <a:pPr algn="ctr"/>
          <a:endParaRPr lang="en-US"/>
        </a:p>
      </dgm:t>
    </dgm:pt>
    <dgm:pt modelId="{3FB5D600-9498-474B-BFA8-3E6EA8B7B529}" cxnId="{D7AA6EE6-61E8-44E3-B8E2-D1459203AAC5}" type="sibTrans">
      <dgm:prSet/>
      <dgm:spPr/>
      <dgm:t>
        <a:bodyPr/>
        <a:lstStyle/>
        <a:p>
          <a:pPr algn="ctr"/>
          <a:endParaRPr lang="en-US"/>
        </a:p>
      </dgm:t>
    </dgm:pt>
    <dgm:pt modelId="{0FD0519B-D6FC-4BEE-A7E5-BDAD7C3B53A1}">
      <dgm:prSet custT="1"/>
      <dgm:spPr>
        <a:solidFill>
          <a:schemeClr val="accent3">
            <a:lumMod val="20000"/>
            <a:lumOff val="80000"/>
          </a:schemeClr>
        </a:solidFill>
        <a:ln>
          <a:prstDash val="sysDash"/>
        </a:ln>
      </dgm:spPr>
      <dgm:t>
        <a:bodyPr/>
        <a:lstStyle/>
        <a:p>
          <a:pPr algn="ctr"/>
          <a:r>
            <a:rPr lang="en-SG" sz="1600" b="1" spc="300" dirty="0" err="1">
              <a:solidFill>
                <a:schemeClr val="tx1"/>
              </a:solidFill>
            </a:rPr>
            <a:t>Memfasiltasi</a:t>
          </a:r>
          <a:r>
            <a:rPr lang="en-SG" sz="1600" b="1" spc="300" dirty="0">
              <a:solidFill>
                <a:schemeClr val="tx1"/>
              </a:solidFill>
            </a:rPr>
            <a:t> p</a:t>
          </a:r>
          <a:r>
            <a:rPr lang="id-ID" sz="1600" b="1" spc="300" dirty="0">
              <a:solidFill>
                <a:schemeClr val="tx1"/>
              </a:solidFill>
            </a:rPr>
            <a:t>roses </a:t>
          </a:r>
          <a:r>
            <a:rPr lang="en-SG" sz="1600" b="1" spc="300" dirty="0">
              <a:solidFill>
                <a:schemeClr val="tx1"/>
              </a:solidFill>
            </a:rPr>
            <a:t>a</a:t>
          </a:r>
          <a:r>
            <a:rPr lang="id-ID" sz="1600" b="1" spc="300" dirty="0">
              <a:solidFill>
                <a:schemeClr val="tx1"/>
              </a:solidFill>
            </a:rPr>
            <a:t>dm</a:t>
          </a:r>
          <a:r>
            <a:rPr lang="en-SG" sz="1600" b="1" spc="300" dirty="0">
              <a:solidFill>
                <a:schemeClr val="tx1"/>
              </a:solidFill>
            </a:rPr>
            <a:t>: scheduling, billing, </a:t>
          </a:r>
          <a:r>
            <a:rPr lang="en-SG" sz="1600" b="1" spc="300" dirty="0" err="1">
              <a:solidFill>
                <a:schemeClr val="tx1"/>
              </a:solidFill>
            </a:rPr>
            <a:t>dsb</a:t>
          </a:r>
          <a:endParaRPr lang="en-US" sz="1600" b="1" spc="300" dirty="0">
            <a:solidFill>
              <a:schemeClr val="tx1"/>
            </a:solidFill>
          </a:endParaRPr>
        </a:p>
      </dgm:t>
    </dgm:pt>
    <dgm:pt modelId="{E80C8FAC-5185-47A6-9FB5-7842146BC5BF}" cxnId="{0DF3C781-8A8C-4AC9-9A00-FDD38A267CEB}" type="parTrans">
      <dgm:prSet/>
      <dgm:spPr/>
      <dgm:t>
        <a:bodyPr/>
        <a:lstStyle/>
        <a:p>
          <a:pPr algn="ctr"/>
          <a:endParaRPr lang="en-US"/>
        </a:p>
      </dgm:t>
    </dgm:pt>
    <dgm:pt modelId="{C492E455-3E3A-4CD0-B52D-625E4EFAE2F3}" cxnId="{0DF3C781-8A8C-4AC9-9A00-FDD38A267CEB}" type="sibTrans">
      <dgm:prSet/>
      <dgm:spPr/>
      <dgm:t>
        <a:bodyPr/>
        <a:lstStyle/>
        <a:p>
          <a:pPr algn="ctr"/>
          <a:endParaRPr lang="en-US"/>
        </a:p>
      </dgm:t>
    </dgm:pt>
    <dgm:pt modelId="{23976B9E-8359-4FEB-8CDE-00141F6E6CD4}">
      <dgm:prSet custT="1"/>
      <dgm:spPr>
        <a:solidFill>
          <a:schemeClr val="accent3">
            <a:lumMod val="20000"/>
            <a:lumOff val="80000"/>
          </a:schemeClr>
        </a:solidFill>
        <a:ln>
          <a:prstDash val="sysDash"/>
        </a:ln>
      </dgm:spPr>
      <dgm:t>
        <a:bodyPr/>
        <a:lstStyle/>
        <a:p>
          <a:pPr algn="ctr"/>
          <a:r>
            <a:rPr lang="en-SG" sz="1600" b="1" spc="300" dirty="0" err="1">
              <a:solidFill>
                <a:srgbClr val="FF0000"/>
              </a:solidFill>
            </a:rPr>
            <a:t>Mempercepat</a:t>
          </a:r>
          <a:r>
            <a:rPr lang="en-SG" sz="1600" b="1" spc="300" dirty="0">
              <a:solidFill>
                <a:srgbClr val="FF0000"/>
              </a:solidFill>
            </a:rPr>
            <a:t> </a:t>
          </a:r>
          <a:r>
            <a:rPr lang="id-ID" sz="1600" b="1" spc="300" dirty="0">
              <a:solidFill>
                <a:srgbClr val="FF0000"/>
              </a:solidFill>
            </a:rPr>
            <a:t>Pelaporan </a:t>
          </a:r>
          <a:endParaRPr lang="en-US" sz="1600" b="1" spc="300" dirty="0">
            <a:solidFill>
              <a:srgbClr val="FF0000"/>
            </a:solidFill>
          </a:endParaRPr>
        </a:p>
      </dgm:t>
    </dgm:pt>
    <dgm:pt modelId="{81FECBB6-9B0F-429A-AB4A-20B4C1CB026B}" cxnId="{A95CC77C-4D26-4D9C-AB7E-D6DB3971A91F}" type="parTrans">
      <dgm:prSet/>
      <dgm:spPr/>
      <dgm:t>
        <a:bodyPr/>
        <a:lstStyle/>
        <a:p>
          <a:pPr algn="ctr"/>
          <a:endParaRPr lang="en-US"/>
        </a:p>
      </dgm:t>
    </dgm:pt>
    <dgm:pt modelId="{7CF5770B-6868-4A19-A54D-26AA0A34FAEE}" cxnId="{A95CC77C-4D26-4D9C-AB7E-D6DB3971A91F}" type="sibTrans">
      <dgm:prSet/>
      <dgm:spPr/>
      <dgm:t>
        <a:bodyPr/>
        <a:lstStyle/>
        <a:p>
          <a:pPr algn="ctr"/>
          <a:endParaRPr lang="en-US"/>
        </a:p>
      </dgm:t>
    </dgm:pt>
    <dgm:pt modelId="{643CA1C1-BDAB-4E12-9F66-371B40F04AD7}" type="pres">
      <dgm:prSet presAssocID="{FE279B40-A9A1-4D87-9279-A1FCFA41C6B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4D9A2925-8F83-4410-A653-F6E07E0D9A0D}" type="pres">
      <dgm:prSet presAssocID="{1B6A4608-ED63-4936-91A1-C2EEBF954712}" presName="parentText" presStyleLbl="node1" presStyleIdx="0" presStyleCnt="8" custLinFactY="-28046" custLinFactNeighborX="4120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16398BE-8831-421A-BF30-B71FB123B792}" type="pres">
      <dgm:prSet presAssocID="{97D7A486-2C0E-4F0E-A5FD-D36038D5FAE7}" presName="spacer" presStyleCnt="0"/>
      <dgm:spPr/>
    </dgm:pt>
    <dgm:pt modelId="{78940CA0-9EC8-4EAC-A512-C1045FD35E18}" type="pres">
      <dgm:prSet presAssocID="{D9F9BFAF-F8F6-43D1-9CEF-C46C4FAA21C7}" presName="parentText" presStyleLbl="node1" presStyleIdx="1" presStyleCnt="8" custLinFactY="-252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155AAC4-75EF-4977-8FB3-A2639EFF3DE2}" type="pres">
      <dgm:prSet presAssocID="{9FFDA769-4A34-4F85-95A8-611DA0B955B1}" presName="spacer" presStyleCnt="0"/>
      <dgm:spPr/>
    </dgm:pt>
    <dgm:pt modelId="{74A56FA0-08B8-4258-A586-6FB041F5A413}" type="pres">
      <dgm:prSet presAssocID="{53EB660F-3CD2-43E7-BA26-8E6F76C01820}" presName="parentText" presStyleLbl="node1" presStyleIdx="2" presStyleCnt="8" custLinFactY="-21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952B201-FA2E-4152-920C-8E02021A92FF}" type="pres">
      <dgm:prSet presAssocID="{610545E5-E8E4-4790-A83F-C204EB484D30}" presName="spacer" presStyleCnt="0"/>
      <dgm:spPr/>
    </dgm:pt>
    <dgm:pt modelId="{93655E60-CC95-4355-9571-15B2FD803A8E}" type="pres">
      <dgm:prSet presAssocID="{960602E4-8CA8-40B5-B042-4CE649F3B4DC}" presName="parentText" presStyleLbl="node1" presStyleIdx="3" presStyleCnt="8" custLinFactY="-67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ED7AE69-4B5A-413F-9289-05D67D5E5AC5}" type="pres">
      <dgm:prSet presAssocID="{32222AB3-9D13-4197-A0DA-A5956BFD3D7A}" presName="spacer" presStyleCnt="0"/>
      <dgm:spPr/>
    </dgm:pt>
    <dgm:pt modelId="{17FC7C41-4AA1-4C7C-93C2-565133BC10A4}" type="pres">
      <dgm:prSet presAssocID="{6BF06F19-74BF-48CF-B8C5-3202B3F00C66}" presName="parentText" presStyleLbl="node1" presStyleIdx="4" presStyleCnt="8" custLinFactY="-61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28A340C-CED6-4D06-A7B4-86EC92BD92BD}" type="pres">
      <dgm:prSet presAssocID="{7066609E-DDB4-49C2-B64D-796D7634B015}" presName="spacer" presStyleCnt="0"/>
      <dgm:spPr/>
    </dgm:pt>
    <dgm:pt modelId="{37A016B8-CD58-428C-B712-C4FA9196C363}" type="pres">
      <dgm:prSet presAssocID="{7D89AE43-9C06-417B-9EFC-64EC312B1597}" presName="parentText" presStyleLbl="node1" presStyleIdx="5" presStyleCnt="8" custLinFactY="-25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25B4956-8D75-46A6-9039-CDB6C4828F58}" type="pres">
      <dgm:prSet presAssocID="{3FB5D600-9498-474B-BFA8-3E6EA8B7B529}" presName="spacer" presStyleCnt="0"/>
      <dgm:spPr/>
    </dgm:pt>
    <dgm:pt modelId="{54F9C5EF-90AB-4122-94D3-07181849F114}" type="pres">
      <dgm:prSet presAssocID="{0FD0519B-D6FC-4BEE-A7E5-BDAD7C3B53A1}" presName="parentText" presStyleLbl="node1" presStyleIdx="6" presStyleCnt="8" custLinFactNeighborY="-6628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6196522-753F-4CBA-8D26-DFA431C1AF00}" type="pres">
      <dgm:prSet presAssocID="{C492E455-3E3A-4CD0-B52D-625E4EFAE2F3}" presName="spacer" presStyleCnt="0"/>
      <dgm:spPr/>
    </dgm:pt>
    <dgm:pt modelId="{5A94721C-4CD0-4D9B-BC7F-8A73E19E455B}" type="pres">
      <dgm:prSet presAssocID="{23976B9E-8359-4FEB-8CDE-00141F6E6CD4}" presName="parentText" presStyleLbl="node1" presStyleIdx="7" presStyleCnt="8" custLinFactNeighborY="-5652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9DF3B9CA-F574-4A00-8ABC-8AA74EEFCA9C}" type="presOf" srcId="{23976B9E-8359-4FEB-8CDE-00141F6E6CD4}" destId="{5A94721C-4CD0-4D9B-BC7F-8A73E19E455B}" srcOrd="0" destOrd="0" presId="urn:microsoft.com/office/officeart/2005/8/layout/vList2"/>
    <dgm:cxn modelId="{C98754C5-E55A-429D-A0E2-4A5FBCE8DA60}" srcId="{FE279B40-A9A1-4D87-9279-A1FCFA41C6B0}" destId="{53EB660F-3CD2-43E7-BA26-8E6F76C01820}" srcOrd="2" destOrd="0" parTransId="{E0C6BA5B-B698-4072-A311-642208A48C47}" sibTransId="{610545E5-E8E4-4790-A83F-C204EB484D30}"/>
    <dgm:cxn modelId="{10C3FDB7-10B5-4127-BEEC-7FBF7FC29B48}" srcId="{FE279B40-A9A1-4D87-9279-A1FCFA41C6B0}" destId="{1B6A4608-ED63-4936-91A1-C2EEBF954712}" srcOrd="0" destOrd="0" parTransId="{FF27E08A-87E8-42CE-A1A8-070B3CB05025}" sibTransId="{97D7A486-2C0E-4F0E-A5FD-D36038D5FAE7}"/>
    <dgm:cxn modelId="{ADA49A7A-5AB7-4ECE-93CA-051A9C2C1321}" type="presOf" srcId="{6BF06F19-74BF-48CF-B8C5-3202B3F00C66}" destId="{17FC7C41-4AA1-4C7C-93C2-565133BC10A4}" srcOrd="0" destOrd="0" presId="urn:microsoft.com/office/officeart/2005/8/layout/vList2"/>
    <dgm:cxn modelId="{39DEF001-65CE-4725-A464-2C10FB56BF98}" type="presOf" srcId="{0FD0519B-D6FC-4BEE-A7E5-BDAD7C3B53A1}" destId="{54F9C5EF-90AB-4122-94D3-07181849F114}" srcOrd="0" destOrd="0" presId="urn:microsoft.com/office/officeart/2005/8/layout/vList2"/>
    <dgm:cxn modelId="{16D8E271-1B17-43F5-B97B-584AFE3747D2}" type="presOf" srcId="{D9F9BFAF-F8F6-43D1-9CEF-C46C4FAA21C7}" destId="{78940CA0-9EC8-4EAC-A512-C1045FD35E18}" srcOrd="0" destOrd="0" presId="urn:microsoft.com/office/officeart/2005/8/layout/vList2"/>
    <dgm:cxn modelId="{B88953D4-765F-4964-A875-12C582C1397C}" srcId="{FE279B40-A9A1-4D87-9279-A1FCFA41C6B0}" destId="{6BF06F19-74BF-48CF-B8C5-3202B3F00C66}" srcOrd="4" destOrd="0" parTransId="{4640AD03-3E45-4A2C-9841-A7E88D0510B4}" sibTransId="{7066609E-DDB4-49C2-B64D-796D7634B015}"/>
    <dgm:cxn modelId="{5CBC400F-07B3-427F-8529-78E530D06D09}" type="presOf" srcId="{1B6A4608-ED63-4936-91A1-C2EEBF954712}" destId="{4D9A2925-8F83-4410-A653-F6E07E0D9A0D}" srcOrd="0" destOrd="0" presId="urn:microsoft.com/office/officeart/2005/8/layout/vList2"/>
    <dgm:cxn modelId="{4CCCC83A-DEC1-4FE7-BA12-222A8E002D96}" type="presOf" srcId="{53EB660F-3CD2-43E7-BA26-8E6F76C01820}" destId="{74A56FA0-08B8-4258-A586-6FB041F5A413}" srcOrd="0" destOrd="0" presId="urn:microsoft.com/office/officeart/2005/8/layout/vList2"/>
    <dgm:cxn modelId="{15ABA927-4BA0-4ECA-A0B8-F20ADA0115A7}" srcId="{FE279B40-A9A1-4D87-9279-A1FCFA41C6B0}" destId="{960602E4-8CA8-40B5-B042-4CE649F3B4DC}" srcOrd="3" destOrd="0" parTransId="{1A6C1AF3-5DEE-4B56-BFD0-C226C0B26245}" sibTransId="{32222AB3-9D13-4197-A0DA-A5956BFD3D7A}"/>
    <dgm:cxn modelId="{0DF3C781-8A8C-4AC9-9A00-FDD38A267CEB}" srcId="{FE279B40-A9A1-4D87-9279-A1FCFA41C6B0}" destId="{0FD0519B-D6FC-4BEE-A7E5-BDAD7C3B53A1}" srcOrd="6" destOrd="0" parTransId="{E80C8FAC-5185-47A6-9FB5-7842146BC5BF}" sibTransId="{C492E455-3E3A-4CD0-B52D-625E4EFAE2F3}"/>
    <dgm:cxn modelId="{F1D40C3C-5B33-44AC-9F0A-25062E22F9B8}" type="presOf" srcId="{FE279B40-A9A1-4D87-9279-A1FCFA41C6B0}" destId="{643CA1C1-BDAB-4E12-9F66-371B40F04AD7}" srcOrd="0" destOrd="0" presId="urn:microsoft.com/office/officeart/2005/8/layout/vList2"/>
    <dgm:cxn modelId="{C32C6070-DD4A-4140-8FAA-261FA900B355}" srcId="{FE279B40-A9A1-4D87-9279-A1FCFA41C6B0}" destId="{D9F9BFAF-F8F6-43D1-9CEF-C46C4FAA21C7}" srcOrd="1" destOrd="0" parTransId="{A18F5F83-E949-44FA-BEA1-DBA358FA31CD}" sibTransId="{9FFDA769-4A34-4F85-95A8-611DA0B955B1}"/>
    <dgm:cxn modelId="{418B0B9B-4F74-4AD3-83BF-B662FF5D9DC6}" type="presOf" srcId="{960602E4-8CA8-40B5-B042-4CE649F3B4DC}" destId="{93655E60-CC95-4355-9571-15B2FD803A8E}" srcOrd="0" destOrd="0" presId="urn:microsoft.com/office/officeart/2005/8/layout/vList2"/>
    <dgm:cxn modelId="{A95CC77C-4D26-4D9C-AB7E-D6DB3971A91F}" srcId="{FE279B40-A9A1-4D87-9279-A1FCFA41C6B0}" destId="{23976B9E-8359-4FEB-8CDE-00141F6E6CD4}" srcOrd="7" destOrd="0" parTransId="{81FECBB6-9B0F-429A-AB4A-20B4C1CB026B}" sibTransId="{7CF5770B-6868-4A19-A54D-26AA0A34FAEE}"/>
    <dgm:cxn modelId="{DB61CEBF-3B26-476E-8C3C-E1779A68C23D}" type="presOf" srcId="{7D89AE43-9C06-417B-9EFC-64EC312B1597}" destId="{37A016B8-CD58-428C-B712-C4FA9196C363}" srcOrd="0" destOrd="0" presId="urn:microsoft.com/office/officeart/2005/8/layout/vList2"/>
    <dgm:cxn modelId="{D7AA6EE6-61E8-44E3-B8E2-D1459203AAC5}" srcId="{FE279B40-A9A1-4D87-9279-A1FCFA41C6B0}" destId="{7D89AE43-9C06-417B-9EFC-64EC312B1597}" srcOrd="5" destOrd="0" parTransId="{1C54C268-7A95-41D6-87D4-1642CC8F0622}" sibTransId="{3FB5D600-9498-474B-BFA8-3E6EA8B7B529}"/>
    <dgm:cxn modelId="{5E3B0E0D-7FB4-4455-9B84-4E468C3E9D5E}" type="presParOf" srcId="{643CA1C1-BDAB-4E12-9F66-371B40F04AD7}" destId="{4D9A2925-8F83-4410-A653-F6E07E0D9A0D}" srcOrd="0" destOrd="0" presId="urn:microsoft.com/office/officeart/2005/8/layout/vList2"/>
    <dgm:cxn modelId="{4029444A-2D1A-4A75-8D68-DE71D114F187}" type="presParOf" srcId="{643CA1C1-BDAB-4E12-9F66-371B40F04AD7}" destId="{E16398BE-8831-421A-BF30-B71FB123B792}" srcOrd="1" destOrd="0" presId="urn:microsoft.com/office/officeart/2005/8/layout/vList2"/>
    <dgm:cxn modelId="{F7907530-C314-44EF-ABD1-771F85414B92}" type="presParOf" srcId="{643CA1C1-BDAB-4E12-9F66-371B40F04AD7}" destId="{78940CA0-9EC8-4EAC-A512-C1045FD35E18}" srcOrd="2" destOrd="0" presId="urn:microsoft.com/office/officeart/2005/8/layout/vList2"/>
    <dgm:cxn modelId="{5F9B543D-8D06-4595-9177-1023724C0FFD}" type="presParOf" srcId="{643CA1C1-BDAB-4E12-9F66-371B40F04AD7}" destId="{A155AAC4-75EF-4977-8FB3-A2639EFF3DE2}" srcOrd="3" destOrd="0" presId="urn:microsoft.com/office/officeart/2005/8/layout/vList2"/>
    <dgm:cxn modelId="{127CC0D1-A4E6-49F2-934D-18A1C274FE14}" type="presParOf" srcId="{643CA1C1-BDAB-4E12-9F66-371B40F04AD7}" destId="{74A56FA0-08B8-4258-A586-6FB041F5A413}" srcOrd="4" destOrd="0" presId="urn:microsoft.com/office/officeart/2005/8/layout/vList2"/>
    <dgm:cxn modelId="{DCC2926B-574D-45A8-8723-C919F8552BD6}" type="presParOf" srcId="{643CA1C1-BDAB-4E12-9F66-371B40F04AD7}" destId="{B952B201-FA2E-4152-920C-8E02021A92FF}" srcOrd="5" destOrd="0" presId="urn:microsoft.com/office/officeart/2005/8/layout/vList2"/>
    <dgm:cxn modelId="{E69154AB-3172-4614-9904-AEFAD826A8EB}" type="presParOf" srcId="{643CA1C1-BDAB-4E12-9F66-371B40F04AD7}" destId="{93655E60-CC95-4355-9571-15B2FD803A8E}" srcOrd="6" destOrd="0" presId="urn:microsoft.com/office/officeart/2005/8/layout/vList2"/>
    <dgm:cxn modelId="{D0EFE924-31AC-44BB-A6A7-04B8765C23C9}" type="presParOf" srcId="{643CA1C1-BDAB-4E12-9F66-371B40F04AD7}" destId="{3ED7AE69-4B5A-413F-9289-05D67D5E5AC5}" srcOrd="7" destOrd="0" presId="urn:microsoft.com/office/officeart/2005/8/layout/vList2"/>
    <dgm:cxn modelId="{CF3E544F-F95F-4EED-B75E-ECCF2B0BE091}" type="presParOf" srcId="{643CA1C1-BDAB-4E12-9F66-371B40F04AD7}" destId="{17FC7C41-4AA1-4C7C-93C2-565133BC10A4}" srcOrd="8" destOrd="0" presId="urn:microsoft.com/office/officeart/2005/8/layout/vList2"/>
    <dgm:cxn modelId="{35D4B4AB-85E2-44A0-A819-B5632B1AC4C3}" type="presParOf" srcId="{643CA1C1-BDAB-4E12-9F66-371B40F04AD7}" destId="{728A340C-CED6-4D06-A7B4-86EC92BD92BD}" srcOrd="9" destOrd="0" presId="urn:microsoft.com/office/officeart/2005/8/layout/vList2"/>
    <dgm:cxn modelId="{B675BE9B-6653-4A3B-804C-8113D290A4D2}" type="presParOf" srcId="{643CA1C1-BDAB-4E12-9F66-371B40F04AD7}" destId="{37A016B8-CD58-428C-B712-C4FA9196C363}" srcOrd="10" destOrd="0" presId="urn:microsoft.com/office/officeart/2005/8/layout/vList2"/>
    <dgm:cxn modelId="{C6AB3CBC-D604-4ECA-8B0F-F170C412EDD2}" type="presParOf" srcId="{643CA1C1-BDAB-4E12-9F66-371B40F04AD7}" destId="{625B4956-8D75-46A6-9039-CDB6C4828F58}" srcOrd="11" destOrd="0" presId="urn:microsoft.com/office/officeart/2005/8/layout/vList2"/>
    <dgm:cxn modelId="{E1F859EB-EF36-4986-B6C1-222C40271B75}" type="presParOf" srcId="{643CA1C1-BDAB-4E12-9F66-371B40F04AD7}" destId="{54F9C5EF-90AB-4122-94D3-07181849F114}" srcOrd="12" destOrd="0" presId="urn:microsoft.com/office/officeart/2005/8/layout/vList2"/>
    <dgm:cxn modelId="{D8CCE9A1-5FF7-4F38-BA27-6B40A31F5C01}" type="presParOf" srcId="{643CA1C1-BDAB-4E12-9F66-371B40F04AD7}" destId="{86196522-753F-4CBA-8D26-DFA431C1AF00}" srcOrd="13" destOrd="0" presId="urn:microsoft.com/office/officeart/2005/8/layout/vList2"/>
    <dgm:cxn modelId="{DA6D38D5-EFF9-4CA1-9968-55072CD34D72}" type="presParOf" srcId="{643CA1C1-BDAB-4E12-9F66-371B40F04AD7}" destId="{5A94721C-4CD0-4D9B-BC7F-8A73E19E455B}" srcOrd="14" destOrd="0" presId="urn:microsoft.com/office/officeart/2005/8/layout/vList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E279B40-A9A1-4D87-9279-A1FCFA41C6B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43CA1C1-BDAB-4E12-9F66-371B40F04AD7}" type="pres">
      <dgm:prSet presAssocID="{FE279B40-A9A1-4D87-9279-A1FCFA41C6B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</dgm:ptLst>
  <dgm:cxnLst>
    <dgm:cxn modelId="{300AE554-7B14-4255-BEA9-9BB708EF0882}" type="presOf" srcId="{FE279B40-A9A1-4D87-9279-A1FCFA41C6B0}" destId="{643CA1C1-BDAB-4E12-9F66-371B40F04AD7}" srcOrd="0" destOrd="0" presId="urn:microsoft.com/office/officeart/2005/8/layout/vList2"/>
  </dgm:cxnLst>
  <dgm:bg/>
  <dgm:whole/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464B99-1CB5-4942-83F2-3D71A32FCE54}">
      <dsp:nvSpPr>
        <dsp:cNvPr id="0" name=""/>
        <dsp:cNvSpPr/>
      </dsp:nvSpPr>
      <dsp:spPr>
        <a:xfrm rot="5400000">
          <a:off x="1074120" y="1717334"/>
          <a:ext cx="1152860" cy="1918334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DDDBC0-00F5-4584-8E10-F9D70AEA0F8D}">
      <dsp:nvSpPr>
        <dsp:cNvPr id="0" name=""/>
        <dsp:cNvSpPr/>
      </dsp:nvSpPr>
      <dsp:spPr>
        <a:xfrm>
          <a:off x="881679" y="2290503"/>
          <a:ext cx="1731883" cy="1518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solidFill>
                <a:schemeClr val="accent6">
                  <a:lumMod val="50000"/>
                </a:schemeClr>
              </a:solidFill>
            </a:rPr>
            <a:t>Input</a:t>
          </a:r>
        </a:p>
      </dsp:txBody>
      <dsp:txXfrm>
        <a:off x="881679" y="2290503"/>
        <a:ext cx="1731883" cy="1518097"/>
      </dsp:txXfrm>
    </dsp:sp>
    <dsp:sp modelId="{E69C1D16-1AD5-43A8-A5AA-43EFC3387932}">
      <dsp:nvSpPr>
        <dsp:cNvPr id="0" name=""/>
        <dsp:cNvSpPr/>
      </dsp:nvSpPr>
      <dsp:spPr>
        <a:xfrm>
          <a:off x="2286792" y="1576104"/>
          <a:ext cx="326770" cy="326770"/>
        </a:xfrm>
        <a:prstGeom prst="triangle">
          <a:avLst>
            <a:gd name="adj" fmla="val 1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243844-8254-4ABB-9E74-D39222319465}">
      <dsp:nvSpPr>
        <dsp:cNvPr id="0" name=""/>
        <dsp:cNvSpPr/>
      </dsp:nvSpPr>
      <dsp:spPr>
        <a:xfrm rot="5400000">
          <a:off x="3194284" y="1192698"/>
          <a:ext cx="1152860" cy="1918334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79D8DF-FB5B-4021-A381-35CE1937377F}">
      <dsp:nvSpPr>
        <dsp:cNvPr id="0" name=""/>
        <dsp:cNvSpPr/>
      </dsp:nvSpPr>
      <dsp:spPr>
        <a:xfrm>
          <a:off x="3001843" y="1765866"/>
          <a:ext cx="1731883" cy="1518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solidFill>
                <a:schemeClr val="accent6">
                  <a:lumMod val="50000"/>
                </a:schemeClr>
              </a:solidFill>
            </a:rPr>
            <a:t>Process</a:t>
          </a:r>
        </a:p>
      </dsp:txBody>
      <dsp:txXfrm>
        <a:off x="3001843" y="1765866"/>
        <a:ext cx="1731883" cy="1518097"/>
      </dsp:txXfrm>
    </dsp:sp>
    <dsp:sp modelId="{337085EB-230F-4BC2-8E80-D19B6FFE459C}">
      <dsp:nvSpPr>
        <dsp:cNvPr id="0" name=""/>
        <dsp:cNvSpPr/>
      </dsp:nvSpPr>
      <dsp:spPr>
        <a:xfrm>
          <a:off x="4406955" y="1051468"/>
          <a:ext cx="326770" cy="326770"/>
        </a:xfrm>
        <a:prstGeom prst="triangle">
          <a:avLst>
            <a:gd name="adj" fmla="val 1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18BB18-0B61-453D-BB39-6C7C69D3A9E8}">
      <dsp:nvSpPr>
        <dsp:cNvPr id="0" name=""/>
        <dsp:cNvSpPr/>
      </dsp:nvSpPr>
      <dsp:spPr>
        <a:xfrm rot="5400000">
          <a:off x="5314447" y="668061"/>
          <a:ext cx="1152860" cy="1918334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A9ADA1-3DAF-40BF-BDB2-835ADFFD806E}">
      <dsp:nvSpPr>
        <dsp:cNvPr id="0" name=""/>
        <dsp:cNvSpPr/>
      </dsp:nvSpPr>
      <dsp:spPr>
        <a:xfrm>
          <a:off x="5122006" y="1241230"/>
          <a:ext cx="1731883" cy="1518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solidFill>
                <a:schemeClr val="accent6">
                  <a:lumMod val="50000"/>
                </a:schemeClr>
              </a:solidFill>
            </a:rPr>
            <a:t>Output</a:t>
          </a:r>
        </a:p>
      </dsp:txBody>
      <dsp:txXfrm>
        <a:off x="5122006" y="1241230"/>
        <a:ext cx="1731883" cy="1518097"/>
      </dsp:txXfrm>
    </dsp:sp>
    <dsp:sp modelId="{8498B70C-5E2B-4B39-A0DD-0E5EDF660C74}">
      <dsp:nvSpPr>
        <dsp:cNvPr id="0" name=""/>
        <dsp:cNvSpPr/>
      </dsp:nvSpPr>
      <dsp:spPr>
        <a:xfrm>
          <a:off x="6527119" y="526831"/>
          <a:ext cx="326770" cy="326770"/>
        </a:xfrm>
        <a:prstGeom prst="triangle">
          <a:avLst>
            <a:gd name="adj" fmla="val 1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FB9B3C-E10E-4F6C-9DF3-0616E36157B6}">
      <dsp:nvSpPr>
        <dsp:cNvPr id="0" name=""/>
        <dsp:cNvSpPr/>
      </dsp:nvSpPr>
      <dsp:spPr>
        <a:xfrm rot="5400000">
          <a:off x="7434610" y="143425"/>
          <a:ext cx="1152860" cy="1918334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7172A8-263C-4F5C-9290-53B5D6BD1034}">
      <dsp:nvSpPr>
        <dsp:cNvPr id="0" name=""/>
        <dsp:cNvSpPr/>
      </dsp:nvSpPr>
      <dsp:spPr>
        <a:xfrm>
          <a:off x="7242169" y="716593"/>
          <a:ext cx="1731883" cy="1518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solidFill>
                <a:schemeClr val="accent6">
                  <a:lumMod val="50000"/>
                </a:schemeClr>
              </a:solidFill>
            </a:rPr>
            <a:t>Outcome</a:t>
          </a:r>
        </a:p>
      </dsp:txBody>
      <dsp:txXfrm>
        <a:off x="7242169" y="716593"/>
        <a:ext cx="1731883" cy="1518097"/>
      </dsp:txXfrm>
    </dsp:sp>
    <dsp:sp modelId="{4BB0D402-929B-462B-9AC3-6475B86458D3}">
      <dsp:nvSpPr>
        <dsp:cNvPr id="0" name=""/>
        <dsp:cNvSpPr/>
      </dsp:nvSpPr>
      <dsp:spPr>
        <a:xfrm>
          <a:off x="8647282" y="2195"/>
          <a:ext cx="326770" cy="326770"/>
        </a:xfrm>
        <a:prstGeom prst="triangle">
          <a:avLst>
            <a:gd name="adj" fmla="val 1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59A162-14A8-4339-B6E8-BC33CFD28FC8}">
      <dsp:nvSpPr>
        <dsp:cNvPr id="0" name=""/>
        <dsp:cNvSpPr/>
      </dsp:nvSpPr>
      <dsp:spPr>
        <a:xfrm rot="5400000">
          <a:off x="9554773" y="-381211"/>
          <a:ext cx="1152860" cy="1918334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83700A-98C8-48FD-A653-D80B9B19E36C}">
      <dsp:nvSpPr>
        <dsp:cNvPr id="0" name=""/>
        <dsp:cNvSpPr/>
      </dsp:nvSpPr>
      <dsp:spPr>
        <a:xfrm>
          <a:off x="9362332" y="191957"/>
          <a:ext cx="1731883" cy="1518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solidFill>
                <a:schemeClr val="accent6">
                  <a:lumMod val="50000"/>
                </a:schemeClr>
              </a:solidFill>
            </a:rPr>
            <a:t>Impact</a:t>
          </a:r>
        </a:p>
      </dsp:txBody>
      <dsp:txXfrm>
        <a:off x="9362332" y="191957"/>
        <a:ext cx="1731883" cy="15180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E82D44-50AF-4F25-8899-80728282B9A8}">
      <dsp:nvSpPr>
        <dsp:cNvPr id="0" name=""/>
        <dsp:cNvSpPr/>
      </dsp:nvSpPr>
      <dsp:spPr>
        <a:xfrm>
          <a:off x="63571" y="86685"/>
          <a:ext cx="2875250" cy="172515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accent1"/>
          </a:solidFill>
          <a:prstDash val="sysDot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altLang="en-US" sz="2400" b="0" kern="1200" dirty="0">
              <a:solidFill>
                <a:schemeClr val="tx1"/>
              </a:solidFill>
              <a:latin typeface="+mj-lt"/>
            </a:rPr>
            <a:t>Subsistem </a:t>
          </a:r>
          <a:r>
            <a:rPr lang="id-ID" altLang="en-US" sz="2400" b="1" kern="1200" dirty="0">
              <a:solidFill>
                <a:schemeClr val="tx1"/>
              </a:solidFill>
              <a:latin typeface="+mj-lt"/>
            </a:rPr>
            <a:t>Upaya Kesehatan</a:t>
          </a:r>
          <a:r>
            <a:rPr lang="en-US" altLang="en-US" sz="2400" b="1" kern="1200" dirty="0">
              <a:solidFill>
                <a:schemeClr val="tx1"/>
              </a:solidFill>
              <a:latin typeface="+mj-lt"/>
            </a:rPr>
            <a:t> </a:t>
          </a:r>
          <a:r>
            <a:rPr lang="en-US" altLang="en-US" sz="2000" b="1" kern="1200" dirty="0">
              <a:solidFill>
                <a:schemeClr val="tx1"/>
              </a:solidFill>
              <a:latin typeface="+mj-lt"/>
            </a:rPr>
            <a:t>(</a:t>
          </a:r>
          <a:r>
            <a:rPr lang="id-ID" altLang="en-US" b="1" kern="1200" dirty="0">
              <a:solidFill>
                <a:schemeClr val="tx1"/>
              </a:solidFill>
              <a:latin typeface="+mj-lt"/>
            </a:rPr>
            <a:t>kuratif/rehabilitatif, promotif dan pencegahan)</a:t>
          </a:r>
          <a:endParaRPr lang="en-US" sz="2000" b="1" kern="1200" dirty="0">
            <a:solidFill>
              <a:schemeClr val="tx1"/>
            </a:solidFill>
            <a:latin typeface="+mj-lt"/>
          </a:endParaRPr>
        </a:p>
      </dsp:txBody>
      <dsp:txXfrm>
        <a:off x="63571" y="86685"/>
        <a:ext cx="2875250" cy="1725150"/>
      </dsp:txXfrm>
    </dsp:sp>
    <dsp:sp modelId="{F86F5F1C-F994-4624-9BF6-B7A9D5ED9B29}">
      <dsp:nvSpPr>
        <dsp:cNvPr id="0" name=""/>
        <dsp:cNvSpPr/>
      </dsp:nvSpPr>
      <dsp:spPr>
        <a:xfrm>
          <a:off x="3162776" y="86685"/>
          <a:ext cx="2875250" cy="172515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/>
          </a:solidFill>
          <a:prstDash val="sysDot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altLang="en-US" sz="2700" b="0" kern="1200" dirty="0">
              <a:solidFill>
                <a:schemeClr val="tx1"/>
              </a:solidFill>
              <a:latin typeface="+mj-lt"/>
            </a:rPr>
            <a:t>Subsistem </a:t>
          </a:r>
          <a:r>
            <a:rPr lang="id-ID" altLang="en-US" sz="2700" b="1" kern="1200" dirty="0">
              <a:solidFill>
                <a:schemeClr val="tx1"/>
              </a:solidFill>
              <a:latin typeface="+mj-lt"/>
            </a:rPr>
            <a:t>Pembiayaan</a:t>
          </a:r>
          <a:r>
            <a:rPr lang="id-ID" altLang="en-US" sz="2700" b="0" kern="1200" dirty="0">
              <a:solidFill>
                <a:schemeClr val="tx1"/>
              </a:solidFill>
              <a:latin typeface="+mj-lt"/>
            </a:rPr>
            <a:t> Kesehatan</a:t>
          </a:r>
        </a:p>
      </dsp:txBody>
      <dsp:txXfrm>
        <a:off x="3162776" y="86685"/>
        <a:ext cx="2875250" cy="1725150"/>
      </dsp:txXfrm>
    </dsp:sp>
    <dsp:sp modelId="{5278ECE6-A271-446E-9068-1762F58509FF}">
      <dsp:nvSpPr>
        <dsp:cNvPr id="0" name=""/>
        <dsp:cNvSpPr/>
      </dsp:nvSpPr>
      <dsp:spPr>
        <a:xfrm>
          <a:off x="6325552" y="86685"/>
          <a:ext cx="2875250" cy="172515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/>
          </a:solidFill>
          <a:prstDash val="sysDot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altLang="en-US" sz="2700" b="0" kern="1200" dirty="0">
              <a:solidFill>
                <a:schemeClr val="tx1"/>
              </a:solidFill>
              <a:latin typeface="+mj-lt"/>
            </a:rPr>
            <a:t>Subsistem </a:t>
          </a:r>
          <a:r>
            <a:rPr lang="id-ID" altLang="en-US" sz="2700" b="1" kern="1200" dirty="0">
              <a:solidFill>
                <a:schemeClr val="tx1"/>
              </a:solidFill>
              <a:latin typeface="+mj-lt"/>
            </a:rPr>
            <a:t>Sumberdaya Manusia </a:t>
          </a:r>
          <a:r>
            <a:rPr lang="id-ID" altLang="en-US" sz="2700" b="0" kern="1200" dirty="0">
              <a:solidFill>
                <a:schemeClr val="tx1"/>
              </a:solidFill>
              <a:latin typeface="+mj-lt"/>
            </a:rPr>
            <a:t>Kesehatan</a:t>
          </a:r>
        </a:p>
      </dsp:txBody>
      <dsp:txXfrm>
        <a:off x="6325552" y="86685"/>
        <a:ext cx="2875250" cy="1725150"/>
      </dsp:txXfrm>
    </dsp:sp>
    <dsp:sp modelId="{A3316193-008E-4F3D-A59B-02E4F682095A}">
      <dsp:nvSpPr>
        <dsp:cNvPr id="0" name=""/>
        <dsp:cNvSpPr/>
      </dsp:nvSpPr>
      <dsp:spPr>
        <a:xfrm>
          <a:off x="0" y="2099361"/>
          <a:ext cx="2875250" cy="172515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/>
          </a:solidFill>
          <a:prstDash val="sysDot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altLang="en-US" sz="2700" b="0" kern="1200" dirty="0">
              <a:solidFill>
                <a:schemeClr val="tx1"/>
              </a:solidFill>
              <a:latin typeface="+mj-lt"/>
            </a:rPr>
            <a:t>Subsistem </a:t>
          </a:r>
          <a:r>
            <a:rPr lang="id-ID" altLang="en-US" sz="2700" b="1" kern="1200" dirty="0">
              <a:solidFill>
                <a:schemeClr val="tx1"/>
              </a:solidFill>
              <a:latin typeface="+mj-lt"/>
            </a:rPr>
            <a:t>Obat dan Perbekalan </a:t>
          </a:r>
          <a:r>
            <a:rPr lang="id-ID" altLang="en-US" sz="2700" b="0" kern="1200" dirty="0">
              <a:solidFill>
                <a:schemeClr val="tx1"/>
              </a:solidFill>
              <a:latin typeface="+mj-lt"/>
            </a:rPr>
            <a:t>Kesehatan</a:t>
          </a:r>
        </a:p>
      </dsp:txBody>
      <dsp:txXfrm>
        <a:off x="0" y="2099361"/>
        <a:ext cx="2875250" cy="1725150"/>
      </dsp:txXfrm>
    </dsp:sp>
    <dsp:sp modelId="{5D306248-71EA-48AB-A379-7D2E36AA2408}">
      <dsp:nvSpPr>
        <dsp:cNvPr id="0" name=""/>
        <dsp:cNvSpPr/>
      </dsp:nvSpPr>
      <dsp:spPr>
        <a:xfrm>
          <a:off x="3162776" y="2099361"/>
          <a:ext cx="2875250" cy="172515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/>
          </a:solidFill>
          <a:prstDash val="sysDot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altLang="en-US" sz="2700" b="0" kern="1200" dirty="0">
              <a:solidFill>
                <a:schemeClr val="tx1"/>
              </a:solidFill>
              <a:latin typeface="+mj-lt"/>
            </a:rPr>
            <a:t>Subsistem </a:t>
          </a:r>
          <a:r>
            <a:rPr lang="id-ID" altLang="en-US" sz="2700" b="1" kern="1200" dirty="0">
              <a:solidFill>
                <a:schemeClr val="tx1"/>
              </a:solidFill>
              <a:latin typeface="+mj-lt"/>
            </a:rPr>
            <a:t>Pemberdayaan</a:t>
          </a:r>
          <a:r>
            <a:rPr lang="id-ID" altLang="en-US" sz="2700" b="0" kern="1200" dirty="0">
              <a:solidFill>
                <a:schemeClr val="tx1"/>
              </a:solidFill>
              <a:latin typeface="+mj-lt"/>
            </a:rPr>
            <a:t> </a:t>
          </a:r>
          <a:r>
            <a:rPr lang="id-ID" altLang="en-US" sz="2700" b="1" kern="1200" dirty="0">
              <a:solidFill>
                <a:schemeClr val="tx1"/>
              </a:solidFill>
              <a:latin typeface="+mj-lt"/>
            </a:rPr>
            <a:t>Masyarakat</a:t>
          </a:r>
        </a:p>
      </dsp:txBody>
      <dsp:txXfrm>
        <a:off x="3162776" y="2099361"/>
        <a:ext cx="2875250" cy="1725150"/>
      </dsp:txXfrm>
    </dsp:sp>
    <dsp:sp modelId="{FF44FAC4-A2CE-4F1A-881B-614025EE14E0}">
      <dsp:nvSpPr>
        <dsp:cNvPr id="0" name=""/>
        <dsp:cNvSpPr/>
      </dsp:nvSpPr>
      <dsp:spPr>
        <a:xfrm>
          <a:off x="6325552" y="2099361"/>
          <a:ext cx="2875250" cy="172515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/>
          </a:solidFill>
          <a:prstDash val="sysDot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altLang="en-US" sz="2700" b="0" kern="1200" dirty="0">
              <a:solidFill>
                <a:schemeClr val="tx1"/>
              </a:solidFill>
              <a:latin typeface="+mj-lt"/>
            </a:rPr>
            <a:t>Subsistem </a:t>
          </a:r>
          <a:r>
            <a:rPr lang="id-ID" altLang="en-US" sz="2700" b="1" kern="1200" dirty="0">
              <a:solidFill>
                <a:schemeClr val="tx1"/>
              </a:solidFill>
              <a:latin typeface="+mj-lt"/>
            </a:rPr>
            <a:t>Manajemen </a:t>
          </a:r>
          <a:r>
            <a:rPr lang="id-ID" altLang="en-US" sz="2700" b="0" kern="1200" dirty="0">
              <a:solidFill>
                <a:schemeClr val="tx1"/>
              </a:solidFill>
              <a:latin typeface="+mj-lt"/>
            </a:rPr>
            <a:t>Kesehatan</a:t>
          </a:r>
        </a:p>
      </dsp:txBody>
      <dsp:txXfrm>
        <a:off x="6325552" y="2099361"/>
        <a:ext cx="2875250" cy="17251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16D18B-9863-4F03-A167-207E1F5B333C}">
      <dsp:nvSpPr>
        <dsp:cNvPr id="0" name=""/>
        <dsp:cNvSpPr/>
      </dsp:nvSpPr>
      <dsp:spPr>
        <a:xfrm>
          <a:off x="8241" y="285313"/>
          <a:ext cx="2593979" cy="882004"/>
        </a:xfrm>
        <a:prstGeom prst="round2Diag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Structure</a:t>
          </a:r>
        </a:p>
      </dsp:txBody>
      <dsp:txXfrm>
        <a:off x="51297" y="328369"/>
        <a:ext cx="2507867" cy="795892"/>
      </dsp:txXfrm>
    </dsp:sp>
    <dsp:sp modelId="{A43AEF2D-A85F-489D-866C-40A144B68FAD}">
      <dsp:nvSpPr>
        <dsp:cNvPr id="0" name=""/>
        <dsp:cNvSpPr/>
      </dsp:nvSpPr>
      <dsp:spPr>
        <a:xfrm>
          <a:off x="267639" y="1167318"/>
          <a:ext cx="259397" cy="1634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4258"/>
              </a:lnTo>
              <a:lnTo>
                <a:pt x="259397" y="1634258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70BA31-575B-4ECF-972F-4091536D1B56}">
      <dsp:nvSpPr>
        <dsp:cNvPr id="0" name=""/>
        <dsp:cNvSpPr/>
      </dsp:nvSpPr>
      <dsp:spPr>
        <a:xfrm>
          <a:off x="527037" y="1491565"/>
          <a:ext cx="2551790" cy="2620022"/>
        </a:xfrm>
        <a:prstGeom prst="snip2Diag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kern="1200" dirty="0">
              <a:solidFill>
                <a:schemeClr val="tx1"/>
              </a:solidFill>
            </a:rPr>
            <a:t>Berfokus pada </a:t>
          </a:r>
          <a:r>
            <a:rPr lang="id-ID" sz="2400" b="1" kern="1200" dirty="0">
              <a:solidFill>
                <a:schemeClr val="tx1"/>
              </a:solidFill>
            </a:rPr>
            <a:t>infrastruktur fisik </a:t>
          </a:r>
          <a:r>
            <a:rPr lang="id-ID" sz="2400" kern="1200" dirty="0">
              <a:solidFill>
                <a:schemeClr val="tx1"/>
              </a:solidFill>
            </a:rPr>
            <a:t>dan </a:t>
          </a:r>
          <a:r>
            <a:rPr lang="id-ID" sz="2400" b="1" kern="1200" dirty="0">
              <a:solidFill>
                <a:schemeClr val="tx1"/>
              </a:solidFill>
            </a:rPr>
            <a:t>organisasi</a:t>
          </a:r>
          <a:r>
            <a:rPr lang="id-ID" sz="2400" kern="1200" dirty="0">
              <a:solidFill>
                <a:schemeClr val="tx1"/>
              </a:solidFill>
            </a:rPr>
            <a:t> </a:t>
          </a:r>
          <a:r>
            <a:rPr lang="en-SG" sz="2400" kern="1200" dirty="0">
              <a:solidFill>
                <a:schemeClr val="tx1"/>
              </a:solidFill>
            </a:rPr>
            <a:t>, SDM </a:t>
          </a:r>
          <a:r>
            <a:rPr lang="en-SG" sz="2400" kern="1200" dirty="0" err="1">
              <a:solidFill>
                <a:schemeClr val="tx1"/>
              </a:solidFill>
            </a:rPr>
            <a:t>Kesehatan</a:t>
          </a:r>
          <a:r>
            <a:rPr lang="en-SG" sz="2400" kern="1200" dirty="0">
              <a:solidFill>
                <a:schemeClr val="tx1"/>
              </a:solidFill>
            </a:rPr>
            <a:t> </a:t>
          </a:r>
          <a:r>
            <a:rPr lang="id-ID" sz="2400" kern="1200" dirty="0">
              <a:solidFill>
                <a:schemeClr val="tx1"/>
              </a:solidFill>
            </a:rPr>
            <a:t>tempat perawatan diberikan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739690" y="1704218"/>
        <a:ext cx="2126484" cy="2194716"/>
      </dsp:txXfrm>
    </dsp:sp>
    <dsp:sp modelId="{FA5F8553-878B-4B98-BFD5-F0E8C65D5F45}">
      <dsp:nvSpPr>
        <dsp:cNvPr id="0" name=""/>
        <dsp:cNvSpPr/>
      </dsp:nvSpPr>
      <dsp:spPr>
        <a:xfrm>
          <a:off x="3250715" y="285313"/>
          <a:ext cx="2593979" cy="882004"/>
        </a:xfrm>
        <a:prstGeom prst="round2Diag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Process</a:t>
          </a:r>
        </a:p>
      </dsp:txBody>
      <dsp:txXfrm>
        <a:off x="3293771" y="328369"/>
        <a:ext cx="2507867" cy="795892"/>
      </dsp:txXfrm>
    </dsp:sp>
    <dsp:sp modelId="{CC57B0E6-1DA4-4AE2-9238-BBA27BD14C7B}">
      <dsp:nvSpPr>
        <dsp:cNvPr id="0" name=""/>
        <dsp:cNvSpPr/>
      </dsp:nvSpPr>
      <dsp:spPr>
        <a:xfrm>
          <a:off x="3510113" y="1167318"/>
          <a:ext cx="259397" cy="1634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4258"/>
              </a:lnTo>
              <a:lnTo>
                <a:pt x="259397" y="1634258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63BFCA-0014-4FA3-ACD7-1037E15DD119}">
      <dsp:nvSpPr>
        <dsp:cNvPr id="0" name=""/>
        <dsp:cNvSpPr/>
      </dsp:nvSpPr>
      <dsp:spPr>
        <a:xfrm>
          <a:off x="3769511" y="1491565"/>
          <a:ext cx="2551790" cy="2620022"/>
        </a:xfrm>
        <a:prstGeom prst="snip2Diag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kern="1200" dirty="0">
              <a:solidFill>
                <a:schemeClr val="tx1"/>
              </a:solidFill>
            </a:rPr>
            <a:t>Ber</a:t>
          </a:r>
          <a:r>
            <a:rPr lang="en-SG" sz="2400" kern="1200" dirty="0" err="1">
              <a:solidFill>
                <a:schemeClr val="tx1"/>
              </a:solidFill>
            </a:rPr>
            <a:t>fokus</a:t>
          </a:r>
          <a:r>
            <a:rPr lang="id-ID" sz="2400" kern="1200" dirty="0">
              <a:solidFill>
                <a:schemeClr val="tx1"/>
              </a:solidFill>
            </a:rPr>
            <a:t> pada </a:t>
          </a:r>
          <a:r>
            <a:rPr lang="id-ID" sz="2400" b="1" kern="1200" dirty="0">
              <a:solidFill>
                <a:schemeClr val="tx1"/>
              </a:solidFill>
            </a:rPr>
            <a:t>prosedur</a:t>
          </a:r>
          <a:r>
            <a:rPr lang="id-ID" sz="2400" kern="1200" dirty="0">
              <a:solidFill>
                <a:schemeClr val="tx1"/>
              </a:solidFill>
            </a:rPr>
            <a:t> dan </a:t>
          </a:r>
          <a:r>
            <a:rPr lang="id-ID" sz="2400" b="1" kern="1200" dirty="0">
              <a:solidFill>
                <a:schemeClr val="tx1"/>
              </a:solidFill>
            </a:rPr>
            <a:t>proses  </a:t>
          </a:r>
          <a:r>
            <a:rPr lang="id-ID" sz="2400" kern="1200" dirty="0">
              <a:solidFill>
                <a:schemeClr val="tx1"/>
              </a:solidFill>
            </a:rPr>
            <a:t>yang digunakan untuk </a:t>
          </a:r>
          <a:r>
            <a:rPr lang="id-ID" sz="2400" b="1" kern="1200" dirty="0">
              <a:solidFill>
                <a:schemeClr val="tx1"/>
              </a:solidFill>
            </a:rPr>
            <a:t>memberikan pelayanan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3982164" y="1704218"/>
        <a:ext cx="2126484" cy="2194716"/>
      </dsp:txXfrm>
    </dsp:sp>
    <dsp:sp modelId="{E2D7D51B-F38A-49B8-87A3-A4BA2EDA1CD9}">
      <dsp:nvSpPr>
        <dsp:cNvPr id="0" name=""/>
        <dsp:cNvSpPr/>
      </dsp:nvSpPr>
      <dsp:spPr>
        <a:xfrm>
          <a:off x="6493189" y="285313"/>
          <a:ext cx="2593979" cy="882004"/>
        </a:xfrm>
        <a:prstGeom prst="round2Diag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Outcome</a:t>
          </a:r>
        </a:p>
      </dsp:txBody>
      <dsp:txXfrm>
        <a:off x="6536245" y="328369"/>
        <a:ext cx="2507867" cy="795892"/>
      </dsp:txXfrm>
    </dsp:sp>
    <dsp:sp modelId="{F0316B8A-853B-4105-B4FD-A723725B974E}">
      <dsp:nvSpPr>
        <dsp:cNvPr id="0" name=""/>
        <dsp:cNvSpPr/>
      </dsp:nvSpPr>
      <dsp:spPr>
        <a:xfrm>
          <a:off x="6752587" y="1167318"/>
          <a:ext cx="259397" cy="1634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4258"/>
              </a:lnTo>
              <a:lnTo>
                <a:pt x="259397" y="1634258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B561D9-34FB-4B40-96EB-4C0A36BF1C34}">
      <dsp:nvSpPr>
        <dsp:cNvPr id="0" name=""/>
        <dsp:cNvSpPr/>
      </dsp:nvSpPr>
      <dsp:spPr>
        <a:xfrm>
          <a:off x="7011985" y="1491565"/>
          <a:ext cx="2551790" cy="2620022"/>
        </a:xfrm>
        <a:prstGeom prst="snip2Diag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2400" kern="1200" dirty="0" err="1">
              <a:solidFill>
                <a:schemeClr val="tx1"/>
              </a:solidFill>
            </a:rPr>
            <a:t>Berf</a:t>
          </a:r>
          <a:r>
            <a:rPr lang="id-ID" sz="2400" kern="1200" dirty="0">
              <a:solidFill>
                <a:schemeClr val="tx1"/>
              </a:solidFill>
            </a:rPr>
            <a:t>okus pada</a:t>
          </a:r>
          <a:r>
            <a:rPr lang="id-ID" sz="2400" b="1" kern="1200" dirty="0">
              <a:solidFill>
                <a:schemeClr val="tx1"/>
              </a:solidFill>
            </a:rPr>
            <a:t> hasil perawatan </a:t>
          </a:r>
          <a:r>
            <a:rPr lang="en-SG" sz="2400" b="1" kern="1200" dirty="0">
              <a:solidFill>
                <a:schemeClr val="tx1"/>
              </a:solidFill>
            </a:rPr>
            <a:t>(</a:t>
          </a:r>
          <a:r>
            <a:rPr lang="en-SG" sz="2400" b="1" kern="1200" dirty="0" err="1">
              <a:solidFill>
                <a:schemeClr val="tx1"/>
              </a:solidFill>
            </a:rPr>
            <a:t>sembuh</a:t>
          </a:r>
          <a:r>
            <a:rPr lang="en-SG" sz="2400" b="1" kern="1200" dirty="0">
              <a:solidFill>
                <a:schemeClr val="tx1"/>
              </a:solidFill>
            </a:rPr>
            <a:t> total, </a:t>
          </a:r>
          <a:r>
            <a:rPr lang="en-SG" sz="2400" b="1" kern="1200" dirty="0" err="1">
              <a:solidFill>
                <a:schemeClr val="tx1"/>
              </a:solidFill>
            </a:rPr>
            <a:t>sembuh</a:t>
          </a:r>
          <a:r>
            <a:rPr lang="en-SG" sz="2400" b="1" kern="1200" dirty="0">
              <a:solidFill>
                <a:schemeClr val="tx1"/>
              </a:solidFill>
            </a:rPr>
            <a:t> </a:t>
          </a:r>
          <a:r>
            <a:rPr lang="en-SG" sz="2400" b="1" kern="1200" dirty="0" err="1">
              <a:solidFill>
                <a:schemeClr val="tx1"/>
              </a:solidFill>
            </a:rPr>
            <a:t>dengan</a:t>
          </a:r>
          <a:r>
            <a:rPr lang="en-SG" sz="2400" b="1" kern="1200" dirty="0">
              <a:solidFill>
                <a:schemeClr val="tx1"/>
              </a:solidFill>
            </a:rPr>
            <a:t> sequelae, </a:t>
          </a:r>
          <a:r>
            <a:rPr lang="en-SG" sz="2400" b="1" kern="1200" dirty="0" err="1">
              <a:solidFill>
                <a:schemeClr val="tx1"/>
              </a:solidFill>
            </a:rPr>
            <a:t>pulang</a:t>
          </a:r>
          <a:r>
            <a:rPr lang="en-SG" sz="2400" b="1" kern="1200" dirty="0">
              <a:solidFill>
                <a:schemeClr val="tx1"/>
              </a:solidFill>
            </a:rPr>
            <a:t> </a:t>
          </a:r>
          <a:r>
            <a:rPr lang="en-SG" sz="2400" b="1" kern="1200" dirty="0" err="1">
              <a:solidFill>
                <a:schemeClr val="tx1"/>
              </a:solidFill>
            </a:rPr>
            <a:t>untuk</a:t>
          </a:r>
          <a:r>
            <a:rPr lang="en-SG" sz="2400" b="1" kern="1200" dirty="0">
              <a:solidFill>
                <a:schemeClr val="tx1"/>
              </a:solidFill>
            </a:rPr>
            <a:t> </a:t>
          </a:r>
          <a:r>
            <a:rPr lang="en-SG" sz="2400" b="1" kern="1200" dirty="0" err="1">
              <a:solidFill>
                <a:schemeClr val="tx1"/>
              </a:solidFill>
            </a:rPr>
            <a:t>kontrol</a:t>
          </a:r>
          <a:r>
            <a:rPr lang="en-SG" sz="2400" b="1" kern="1200" dirty="0">
              <a:solidFill>
                <a:schemeClr val="tx1"/>
              </a:solidFill>
            </a:rPr>
            <a:t> </a:t>
          </a:r>
          <a:r>
            <a:rPr lang="en-SG" sz="2400" b="1" kern="1200" dirty="0" err="1">
              <a:solidFill>
                <a:schemeClr val="tx1"/>
              </a:solidFill>
            </a:rPr>
            <a:t>lagi</a:t>
          </a:r>
          <a:r>
            <a:rPr lang="en-SG" sz="2400" b="1" kern="1200" dirty="0">
              <a:solidFill>
                <a:schemeClr val="tx1"/>
              </a:solidFill>
            </a:rPr>
            <a:t>, </a:t>
          </a:r>
          <a:r>
            <a:rPr lang="en-SG" sz="2400" b="1" kern="1200" dirty="0" err="1">
              <a:solidFill>
                <a:schemeClr val="tx1"/>
              </a:solidFill>
            </a:rPr>
            <a:t>meninggal</a:t>
          </a:r>
          <a:r>
            <a:rPr lang="en-SG" sz="2400" b="1" kern="1200" dirty="0">
              <a:solidFill>
                <a:schemeClr val="tx1"/>
              </a:solidFill>
            </a:rPr>
            <a:t>)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7224638" y="1704218"/>
        <a:ext cx="2126484" cy="21947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68AC99-A01D-4598-A986-93D44400BFD2}">
      <dsp:nvSpPr>
        <dsp:cNvPr id="0" name=""/>
        <dsp:cNvSpPr/>
      </dsp:nvSpPr>
      <dsp:spPr>
        <a:xfrm>
          <a:off x="3499" y="379697"/>
          <a:ext cx="2096802" cy="2096802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B5722E-A88E-45CF-A1E5-434E67C19FC6}">
      <dsp:nvSpPr>
        <dsp:cNvPr id="0" name=""/>
        <dsp:cNvSpPr/>
      </dsp:nvSpPr>
      <dsp:spPr>
        <a:xfrm>
          <a:off x="3499" y="379697"/>
          <a:ext cx="209" cy="4193604"/>
        </a:xfrm>
        <a:prstGeom prst="line">
          <a:avLst/>
        </a:pr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270FA4-4B24-4216-9D98-AC8C08E2821C}">
      <dsp:nvSpPr>
        <dsp:cNvPr id="0" name=""/>
        <dsp:cNvSpPr/>
      </dsp:nvSpPr>
      <dsp:spPr>
        <a:xfrm>
          <a:off x="3499" y="2476500"/>
          <a:ext cx="2096802" cy="20968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700" kern="1200" dirty="0" err="1"/>
            <a:t>Peraturan</a:t>
          </a:r>
          <a:r>
            <a:rPr lang="en-SG" sz="1700" kern="1200" dirty="0"/>
            <a:t> </a:t>
          </a:r>
          <a:r>
            <a:rPr lang="en-SG" sz="1700" kern="1200" dirty="0" err="1"/>
            <a:t>penetapan</a:t>
          </a:r>
          <a:r>
            <a:rPr lang="en-SG" sz="1700" kern="1200" dirty="0"/>
            <a:t> </a:t>
          </a:r>
          <a:r>
            <a:rPr lang="en-SG" sz="1700" kern="1200" dirty="0" err="1"/>
            <a:t>hak</a:t>
          </a:r>
          <a:r>
            <a:rPr lang="en-SG" sz="1700" kern="1200" dirty="0"/>
            <a:t> </a:t>
          </a:r>
          <a:r>
            <a:rPr lang="en-SG" sz="1700" kern="1200" dirty="0" err="1"/>
            <a:t>dan</a:t>
          </a:r>
          <a:r>
            <a:rPr lang="en-SG" sz="1700" kern="1200" dirty="0"/>
            <a:t> </a:t>
          </a:r>
          <a:r>
            <a:rPr lang="en-SG" sz="1700" kern="1200" dirty="0" err="1"/>
            <a:t>kewajiban</a:t>
          </a:r>
          <a:r>
            <a:rPr lang="en-SG" sz="1700" kern="1200" dirty="0"/>
            <a:t> </a:t>
          </a:r>
          <a:r>
            <a:rPr lang="id-ID" sz="1700" kern="1200" dirty="0"/>
            <a:t> rumah sakit</a:t>
          </a:r>
          <a:r>
            <a:rPr lang="en-SG" sz="1700" kern="1200" dirty="0"/>
            <a:t>, </a:t>
          </a:r>
          <a:r>
            <a:rPr lang="en-SG" sz="1700" kern="1200" dirty="0" err="1"/>
            <a:t>termasuk</a:t>
          </a:r>
          <a:r>
            <a:rPr lang="en-SG" sz="1700" kern="1200" dirty="0"/>
            <a:t> </a:t>
          </a:r>
          <a:r>
            <a:rPr lang="id-ID" sz="1700" kern="1200" dirty="0"/>
            <a:t> persetujuan untuk melakukan prosedur khusus</a:t>
          </a:r>
          <a:endParaRPr lang="en-US" sz="1700" kern="1200" dirty="0"/>
        </a:p>
      </dsp:txBody>
      <dsp:txXfrm>
        <a:off x="3499" y="2476500"/>
        <a:ext cx="2096802" cy="2096802"/>
      </dsp:txXfrm>
    </dsp:sp>
    <dsp:sp modelId="{7BCE0053-F0C7-4417-9A88-48552B0E53B1}">
      <dsp:nvSpPr>
        <dsp:cNvPr id="0" name=""/>
        <dsp:cNvSpPr/>
      </dsp:nvSpPr>
      <dsp:spPr>
        <a:xfrm>
          <a:off x="2101012" y="379697"/>
          <a:ext cx="2096802" cy="2096802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57568B-D5DD-4DBE-B7D9-A84D13FD9933}">
      <dsp:nvSpPr>
        <dsp:cNvPr id="0" name=""/>
        <dsp:cNvSpPr/>
      </dsp:nvSpPr>
      <dsp:spPr>
        <a:xfrm>
          <a:off x="2101012" y="379697"/>
          <a:ext cx="209" cy="4193604"/>
        </a:xfrm>
        <a:prstGeom prst="line">
          <a:avLst/>
        </a:pr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4C1D32-BB39-478C-B161-25281CAE9EA2}">
      <dsp:nvSpPr>
        <dsp:cNvPr id="0" name=""/>
        <dsp:cNvSpPr/>
      </dsp:nvSpPr>
      <dsp:spPr>
        <a:xfrm>
          <a:off x="2101012" y="2476500"/>
          <a:ext cx="2096802" cy="20968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700" kern="1200" dirty="0"/>
            <a:t>Akreditasi </a:t>
          </a:r>
          <a:r>
            <a:rPr lang="en-SG" sz="1700" kern="1200" dirty="0"/>
            <a:t>RS </a:t>
          </a:r>
          <a:r>
            <a:rPr lang="en-SG" sz="1700" kern="1200" dirty="0" err="1"/>
            <a:t>dan</a:t>
          </a:r>
          <a:r>
            <a:rPr lang="en-SG" sz="1700" kern="1200" dirty="0"/>
            <a:t> </a:t>
          </a:r>
          <a:r>
            <a:rPr lang="en-SG" sz="1700" kern="1200" dirty="0" err="1"/>
            <a:t>Puskesmas</a:t>
          </a:r>
          <a:r>
            <a:rPr lang="en-SG" sz="1700" kern="1200" dirty="0"/>
            <a:t> </a:t>
          </a:r>
          <a:r>
            <a:rPr lang="en-SG" sz="1700" kern="1200" dirty="0" err="1"/>
            <a:t>tiap</a:t>
          </a:r>
          <a:r>
            <a:rPr lang="en-SG" sz="1700" kern="1200" dirty="0"/>
            <a:t> </a:t>
          </a:r>
          <a:r>
            <a:rPr lang="en-SG" sz="1700" kern="1200" dirty="0" err="1"/>
            <a:t>kurun</a:t>
          </a:r>
          <a:r>
            <a:rPr lang="en-SG" sz="1700" kern="1200" dirty="0"/>
            <a:t> </a:t>
          </a:r>
          <a:r>
            <a:rPr lang="en-SG" sz="1700" kern="1200" dirty="0" err="1"/>
            <a:t>waktu</a:t>
          </a:r>
          <a:r>
            <a:rPr lang="en-SG" sz="1700" kern="1200" dirty="0"/>
            <a:t> </a:t>
          </a:r>
          <a:r>
            <a:rPr lang="en-SG" sz="1700" kern="1200" dirty="0" err="1"/>
            <a:t>tertentu</a:t>
          </a:r>
          <a:r>
            <a:rPr lang="en-SG" sz="1700" kern="1200" dirty="0"/>
            <a:t> </a:t>
          </a:r>
          <a:r>
            <a:rPr lang="id-ID" sz="1700" kern="1200" dirty="0"/>
            <a:t> </a:t>
          </a:r>
          <a:r>
            <a:rPr lang="en-SG" sz="1700" kern="1200" dirty="0" err="1"/>
            <a:t>oleh</a:t>
          </a:r>
          <a:r>
            <a:rPr lang="en-SG" sz="1700" kern="1200" dirty="0"/>
            <a:t> </a:t>
          </a:r>
          <a:r>
            <a:rPr lang="en-SG" sz="1700" kern="1200" dirty="0" err="1"/>
            <a:t>oragnaisasi</a:t>
          </a:r>
          <a:r>
            <a:rPr lang="en-SG" sz="1700" kern="1200" dirty="0"/>
            <a:t> </a:t>
          </a:r>
          <a:r>
            <a:rPr lang="en-SG" sz="1700" kern="1200" dirty="0" err="1"/>
            <a:t>independen</a:t>
          </a:r>
          <a:r>
            <a:rPr lang="en-SG" sz="1700" kern="1200" dirty="0"/>
            <a:t> (</a:t>
          </a:r>
          <a:r>
            <a:rPr lang="en-SG" sz="1700" kern="1200" dirty="0" err="1"/>
            <a:t>misalnya</a:t>
          </a:r>
          <a:r>
            <a:rPr lang="en-SG" sz="1700" kern="1200" dirty="0"/>
            <a:t> KARS </a:t>
          </a:r>
          <a:r>
            <a:rPr lang="en-SG" sz="1700" kern="1200" dirty="0" err="1"/>
            <a:t>untuk</a:t>
          </a:r>
          <a:r>
            <a:rPr lang="en-SG" sz="1700" kern="1200" dirty="0"/>
            <a:t> RS) </a:t>
          </a:r>
          <a:endParaRPr lang="en-US" sz="1700" kern="1200" dirty="0"/>
        </a:p>
      </dsp:txBody>
      <dsp:txXfrm>
        <a:off x="2101012" y="2476500"/>
        <a:ext cx="2096802" cy="2096802"/>
      </dsp:txXfrm>
    </dsp:sp>
    <dsp:sp modelId="{EE5BA9F4-E800-43D3-8705-0BAC03D0D3D8}">
      <dsp:nvSpPr>
        <dsp:cNvPr id="0" name=""/>
        <dsp:cNvSpPr/>
      </dsp:nvSpPr>
      <dsp:spPr>
        <a:xfrm>
          <a:off x="4198525" y="379697"/>
          <a:ext cx="2096802" cy="2096802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585470-1C90-4B0B-8899-CCD27AB18E7C}">
      <dsp:nvSpPr>
        <dsp:cNvPr id="0" name=""/>
        <dsp:cNvSpPr/>
      </dsp:nvSpPr>
      <dsp:spPr>
        <a:xfrm>
          <a:off x="4198525" y="379697"/>
          <a:ext cx="209" cy="4193604"/>
        </a:xfrm>
        <a:prstGeom prst="line">
          <a:avLst/>
        </a:pr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984286-5DB3-4D84-ACB6-0F028E559B4A}">
      <dsp:nvSpPr>
        <dsp:cNvPr id="0" name=""/>
        <dsp:cNvSpPr/>
      </dsp:nvSpPr>
      <dsp:spPr>
        <a:xfrm>
          <a:off x="4198525" y="2476500"/>
          <a:ext cx="2096802" cy="20968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700" kern="1200" dirty="0"/>
            <a:t>Pert</a:t>
          </a:r>
          <a:r>
            <a:rPr lang="id-ID" sz="1700" kern="1200" dirty="0"/>
            <a:t>anggung</a:t>
          </a:r>
          <a:r>
            <a:rPr lang="en-SG" sz="1700" kern="1200" dirty="0"/>
            <a:t>an</a:t>
          </a:r>
          <a:r>
            <a:rPr lang="id-ID" sz="1700" kern="1200" dirty="0"/>
            <a:t> jawab</a:t>
          </a:r>
          <a:r>
            <a:rPr lang="en-SG" sz="1700" kern="1200" dirty="0"/>
            <a:t>an</a:t>
          </a:r>
          <a:r>
            <a:rPr lang="id-ID" sz="1700" kern="1200" dirty="0"/>
            <a:t> malpraktek, tidak hanya</a:t>
          </a:r>
          <a:r>
            <a:rPr lang="en-SG" sz="1700" kern="1200" dirty="0"/>
            <a:t> </a:t>
          </a:r>
          <a:r>
            <a:rPr lang="en-SG" sz="1700" kern="1200" dirty="0" err="1"/>
            <a:t>oleh</a:t>
          </a:r>
          <a:r>
            <a:rPr lang="id-ID" sz="1700" kern="1200" dirty="0"/>
            <a:t> dokter, tetapi </a:t>
          </a:r>
          <a:r>
            <a:rPr lang="en-SG" sz="1700" kern="1200" dirty="0"/>
            <a:t>juga </a:t>
          </a:r>
          <a:r>
            <a:rPr lang="en-SG" sz="1700" kern="1200" dirty="0" err="1"/>
            <a:t>oleh</a:t>
          </a:r>
          <a:r>
            <a:rPr lang="en-SG" sz="1700" kern="1200" dirty="0"/>
            <a:t> </a:t>
          </a:r>
          <a:r>
            <a:rPr lang="en-SG" sz="1700" kern="1200" dirty="0" err="1"/>
            <a:t>tenaga</a:t>
          </a:r>
          <a:r>
            <a:rPr lang="en-SG" sz="1700" kern="1200" dirty="0"/>
            <a:t> </a:t>
          </a:r>
          <a:r>
            <a:rPr lang="en-SG" sz="1700" kern="1200" dirty="0" err="1"/>
            <a:t>medik</a:t>
          </a:r>
          <a:r>
            <a:rPr lang="en-SG" sz="1700" kern="1200" dirty="0"/>
            <a:t> </a:t>
          </a:r>
          <a:r>
            <a:rPr lang="en-SG" sz="1700" kern="1200" dirty="0" err="1"/>
            <a:t>lainnya</a:t>
          </a:r>
          <a:r>
            <a:rPr lang="en-SG" sz="1700" kern="1200" dirty="0"/>
            <a:t>, </a:t>
          </a:r>
          <a:r>
            <a:rPr lang="en-SG" sz="1700" kern="1200" dirty="0" err="1"/>
            <a:t>dan</a:t>
          </a:r>
          <a:r>
            <a:rPr lang="en-SG" sz="1700" kern="1200" dirty="0"/>
            <a:t> </a:t>
          </a:r>
          <a:r>
            <a:rPr lang="en-SG" sz="1700" kern="1200" dirty="0" err="1"/>
            <a:t>institusi</a:t>
          </a:r>
          <a:r>
            <a:rPr lang="en-SG" sz="1700" kern="1200" dirty="0"/>
            <a:t> </a:t>
          </a:r>
          <a:r>
            <a:rPr lang="en-SG" sz="1700" kern="1200" dirty="0" err="1"/>
            <a:t>tempat</a:t>
          </a:r>
          <a:r>
            <a:rPr lang="en-SG" sz="1700" kern="1200" dirty="0"/>
            <a:t> </a:t>
          </a:r>
          <a:r>
            <a:rPr lang="en-SG" sz="1700" kern="1200" dirty="0" err="1"/>
            <a:t>bekerja</a:t>
          </a:r>
          <a:r>
            <a:rPr lang="id-ID" sz="1700" kern="1200" dirty="0"/>
            <a:t> </a:t>
          </a:r>
          <a:endParaRPr lang="en-US" sz="1700" kern="1200" dirty="0"/>
        </a:p>
      </dsp:txBody>
      <dsp:txXfrm>
        <a:off x="4198525" y="2476500"/>
        <a:ext cx="2096802" cy="2096802"/>
      </dsp:txXfrm>
    </dsp:sp>
    <dsp:sp modelId="{0DC7E465-0204-4BDF-983D-215B135FBBBA}">
      <dsp:nvSpPr>
        <dsp:cNvPr id="0" name=""/>
        <dsp:cNvSpPr/>
      </dsp:nvSpPr>
      <dsp:spPr>
        <a:xfrm>
          <a:off x="6296039" y="379697"/>
          <a:ext cx="2096802" cy="2096802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9F0164-135A-42E5-B79F-96E0EF3E730D}">
      <dsp:nvSpPr>
        <dsp:cNvPr id="0" name=""/>
        <dsp:cNvSpPr/>
      </dsp:nvSpPr>
      <dsp:spPr>
        <a:xfrm>
          <a:off x="6296039" y="379697"/>
          <a:ext cx="209" cy="4193604"/>
        </a:xfrm>
        <a:prstGeom prst="line">
          <a:avLst/>
        </a:pr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8B40EC-A2AD-4A95-ADE5-EC62898D6210}">
      <dsp:nvSpPr>
        <dsp:cNvPr id="0" name=""/>
        <dsp:cNvSpPr/>
      </dsp:nvSpPr>
      <dsp:spPr>
        <a:xfrm>
          <a:off x="6296039" y="2476500"/>
          <a:ext cx="2096802" cy="20968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700" b="0" i="0" kern="1200" dirty="0"/>
            <a:t>Pengungkapan Kesalahan Medi</a:t>
          </a:r>
          <a:r>
            <a:rPr lang="en-SG" sz="1700" b="0" i="0" kern="1200" dirty="0"/>
            <a:t>k </a:t>
          </a:r>
          <a:r>
            <a:rPr lang="en-SG" sz="1700" b="0" i="0" kern="1200" dirty="0" err="1"/>
            <a:t>dan</a:t>
          </a:r>
          <a:r>
            <a:rPr lang="en-SG" sz="1700" b="0" i="0" kern="1200" dirty="0"/>
            <a:t> </a:t>
          </a:r>
          <a:r>
            <a:rPr lang="en-SG" sz="1700" b="0" i="0" kern="1200" dirty="0" err="1"/>
            <a:t>keluhan</a:t>
          </a:r>
          <a:r>
            <a:rPr lang="en-SG" sz="1700" b="0" i="0" kern="1200" dirty="0"/>
            <a:t> </a:t>
          </a:r>
          <a:r>
            <a:rPr lang="en-SG" sz="1700" b="0" i="0" kern="1200" dirty="0" err="1"/>
            <a:t>pasien</a:t>
          </a:r>
          <a:r>
            <a:rPr lang="en-SG" sz="1700" b="0" i="0" kern="1200" dirty="0"/>
            <a:t> </a:t>
          </a:r>
          <a:r>
            <a:rPr lang="en-SG" sz="1700" b="0" i="0" kern="1200" dirty="0" err="1"/>
            <a:t>termasuk</a:t>
          </a:r>
          <a:r>
            <a:rPr lang="en-SG" sz="1700" b="0" i="0" kern="1200" dirty="0"/>
            <a:t> follow-</a:t>
          </a:r>
          <a:r>
            <a:rPr lang="en-SG" sz="1700" b="0" i="0" kern="1200" dirty="0" err="1"/>
            <a:t>upnya</a:t>
          </a:r>
          <a:endParaRPr lang="en-US" sz="1700" kern="1200" dirty="0"/>
        </a:p>
      </dsp:txBody>
      <dsp:txXfrm>
        <a:off x="6296039" y="2476500"/>
        <a:ext cx="2096802" cy="20968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9A2925-8F83-4410-A653-F6E07E0D9A0D}">
      <dsp:nvSpPr>
        <dsp:cNvPr id="0" name=""/>
        <dsp:cNvSpPr/>
      </dsp:nvSpPr>
      <dsp:spPr>
        <a:xfrm>
          <a:off x="0" y="688853"/>
          <a:ext cx="6096000" cy="359774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rgbClr r="0" g="0" b="0"/>
          </a:solidFill>
          <a:prstDash val="sys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500" b="1" kern="1200" spc="300" dirty="0">
              <a:solidFill>
                <a:schemeClr val="tx1"/>
              </a:solidFill>
            </a:rPr>
            <a:t>Data</a:t>
          </a:r>
          <a:r>
            <a:rPr lang="en-SG" sz="1500" b="1" kern="1200" spc="300" dirty="0">
              <a:solidFill>
                <a:schemeClr val="tx1"/>
              </a:solidFill>
            </a:rPr>
            <a:t>/ </a:t>
          </a:r>
          <a:r>
            <a:rPr lang="id-ID" sz="1500" b="1" kern="1200" spc="300" dirty="0">
              <a:solidFill>
                <a:schemeClr val="tx1"/>
              </a:solidFill>
            </a:rPr>
            <a:t>Informasi Kes</a:t>
          </a:r>
          <a:r>
            <a:rPr lang="en-SG" sz="1500" b="1" kern="1200" spc="300" dirty="0">
              <a:solidFill>
                <a:schemeClr val="tx1"/>
              </a:solidFill>
            </a:rPr>
            <a:t> : </a:t>
          </a:r>
          <a:r>
            <a:rPr lang="en-SG" sz="1500" b="1" kern="1200" spc="300" dirty="0" err="1">
              <a:solidFill>
                <a:schemeClr val="tx1"/>
              </a:solidFill>
            </a:rPr>
            <a:t>riwayat</a:t>
          </a:r>
          <a:r>
            <a:rPr lang="en-SG" sz="1500" b="1" kern="1200" spc="300" dirty="0">
              <a:solidFill>
                <a:schemeClr val="tx1"/>
              </a:solidFill>
            </a:rPr>
            <a:t> </a:t>
          </a:r>
          <a:r>
            <a:rPr lang="en-SG" sz="1500" b="1" kern="1200" spc="300" dirty="0" err="1">
              <a:solidFill>
                <a:schemeClr val="tx1"/>
              </a:solidFill>
            </a:rPr>
            <a:t>pasien</a:t>
          </a:r>
          <a:r>
            <a:rPr lang="en-SG" sz="1500" b="1" kern="1200" spc="300" dirty="0">
              <a:solidFill>
                <a:schemeClr val="tx1"/>
              </a:solidFill>
            </a:rPr>
            <a:t>, lab, </a:t>
          </a:r>
          <a:r>
            <a:rPr lang="en-SG" sz="1500" b="1" kern="1200" spc="300" dirty="0" err="1">
              <a:solidFill>
                <a:schemeClr val="tx1"/>
              </a:solidFill>
            </a:rPr>
            <a:t>dll</a:t>
          </a:r>
          <a:endParaRPr lang="en-US" sz="1500" b="1" kern="1200" spc="300" dirty="0">
            <a:solidFill>
              <a:schemeClr val="tx1"/>
            </a:solidFill>
          </a:endParaRPr>
        </a:p>
      </dsp:txBody>
      <dsp:txXfrm>
        <a:off x="17563" y="706416"/>
        <a:ext cx="6060874" cy="324648"/>
      </dsp:txXfrm>
    </dsp:sp>
    <dsp:sp modelId="{78940CA0-9EC8-4EAC-A512-C1045FD35E18}">
      <dsp:nvSpPr>
        <dsp:cNvPr id="0" name=""/>
        <dsp:cNvSpPr/>
      </dsp:nvSpPr>
      <dsp:spPr>
        <a:xfrm>
          <a:off x="0" y="1230692"/>
          <a:ext cx="6096000" cy="359774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rgbClr r="0" g="0" b="0"/>
          </a:solidFill>
          <a:prstDash val="sys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500" b="1" kern="1200" spc="300" dirty="0" err="1">
              <a:solidFill>
                <a:srgbClr val="FF0000"/>
              </a:solidFill>
            </a:rPr>
            <a:t>Integrasi</a:t>
          </a:r>
          <a:r>
            <a:rPr lang="en-SG" sz="1500" b="1" kern="1200" spc="300" dirty="0">
              <a:solidFill>
                <a:srgbClr val="FF0000"/>
              </a:solidFill>
            </a:rPr>
            <a:t> </a:t>
          </a:r>
          <a:r>
            <a:rPr lang="id-ID" sz="1500" b="1" kern="1200" spc="300" dirty="0">
              <a:solidFill>
                <a:srgbClr val="FF0000"/>
              </a:solidFill>
            </a:rPr>
            <a:t>Hasil</a:t>
          </a:r>
          <a:r>
            <a:rPr lang="en-SG" sz="1500" b="1" kern="1200" spc="300" dirty="0">
              <a:solidFill>
                <a:srgbClr val="FF0000"/>
              </a:solidFill>
            </a:rPr>
            <a:t> </a:t>
          </a:r>
          <a:r>
            <a:rPr lang="en-SG" sz="1500" b="1" kern="1200" spc="300" dirty="0" err="1">
              <a:solidFill>
                <a:srgbClr val="FF0000"/>
              </a:solidFill>
            </a:rPr>
            <a:t>dari</a:t>
          </a:r>
          <a:r>
            <a:rPr lang="en-SG" sz="1500" b="1" kern="1200" spc="300" dirty="0">
              <a:solidFill>
                <a:srgbClr val="FF0000"/>
              </a:solidFill>
            </a:rPr>
            <a:t> </a:t>
          </a:r>
          <a:r>
            <a:rPr lang="en-SG" sz="1500" b="1" kern="1200" spc="300" dirty="0" err="1">
              <a:solidFill>
                <a:srgbClr val="FF0000"/>
              </a:solidFill>
            </a:rPr>
            <a:t>berbagai</a:t>
          </a:r>
          <a:r>
            <a:rPr lang="en-SG" sz="1500" b="1" kern="1200" spc="300" dirty="0">
              <a:solidFill>
                <a:srgbClr val="FF0000"/>
              </a:solidFill>
            </a:rPr>
            <a:t> </a:t>
          </a:r>
          <a:r>
            <a:rPr lang="en-SG" sz="1500" b="1" kern="1200" spc="300" dirty="0" err="1">
              <a:solidFill>
                <a:srgbClr val="FF0000"/>
              </a:solidFill>
            </a:rPr>
            <a:t>Pemeriks</a:t>
          </a:r>
          <a:r>
            <a:rPr lang="en-SG" sz="1500" b="1" kern="1200" spc="300" dirty="0" err="1">
              <a:solidFill>
                <a:schemeClr val="tx1"/>
              </a:solidFill>
            </a:rPr>
            <a:t>aan</a:t>
          </a:r>
          <a:r>
            <a:rPr lang="en-SG" sz="1500" b="1" kern="1200" spc="300" dirty="0">
              <a:solidFill>
                <a:schemeClr val="tx1"/>
              </a:solidFill>
            </a:rPr>
            <a:t> </a:t>
          </a:r>
          <a:endParaRPr lang="en-US" sz="1500" b="1" kern="1200" spc="300" dirty="0">
            <a:solidFill>
              <a:schemeClr val="tx1"/>
            </a:solidFill>
          </a:endParaRPr>
        </a:p>
      </dsp:txBody>
      <dsp:txXfrm>
        <a:off x="17563" y="1248255"/>
        <a:ext cx="6060874" cy="324648"/>
      </dsp:txXfrm>
    </dsp:sp>
    <dsp:sp modelId="{74A56FA0-08B8-4258-A586-6FB041F5A413}">
      <dsp:nvSpPr>
        <dsp:cNvPr id="0" name=""/>
        <dsp:cNvSpPr/>
      </dsp:nvSpPr>
      <dsp:spPr>
        <a:xfrm>
          <a:off x="0" y="1686056"/>
          <a:ext cx="6096000" cy="359774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rgbClr r="0" g="0" b="0"/>
          </a:solidFill>
          <a:prstDash val="sys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500" b="1" kern="1200" spc="300" dirty="0" err="1">
              <a:solidFill>
                <a:schemeClr val="tx1"/>
              </a:solidFill>
            </a:rPr>
            <a:t>Koordinasi</a:t>
          </a:r>
          <a:r>
            <a:rPr lang="en-SG" sz="1500" b="1" kern="1200" spc="300" dirty="0">
              <a:solidFill>
                <a:schemeClr val="tx1"/>
              </a:solidFill>
            </a:rPr>
            <a:t>  </a:t>
          </a:r>
          <a:r>
            <a:rPr lang="en-SG" sz="1500" b="1" kern="1200" spc="300" dirty="0" err="1">
              <a:solidFill>
                <a:schemeClr val="tx1"/>
              </a:solidFill>
            </a:rPr>
            <a:t>berbagai</a:t>
          </a:r>
          <a:r>
            <a:rPr lang="en-SG" sz="1500" b="1" kern="1200" spc="300" dirty="0">
              <a:solidFill>
                <a:schemeClr val="tx1"/>
              </a:solidFill>
            </a:rPr>
            <a:t> </a:t>
          </a:r>
          <a:r>
            <a:rPr lang="en-SG" sz="1500" b="1" kern="1200" spc="300" dirty="0" err="1">
              <a:solidFill>
                <a:schemeClr val="tx1"/>
              </a:solidFill>
            </a:rPr>
            <a:t>permintaan</a:t>
          </a:r>
          <a:r>
            <a:rPr lang="en-SG" sz="1500" b="1" kern="1200" spc="300" dirty="0">
              <a:solidFill>
                <a:schemeClr val="tx1"/>
              </a:solidFill>
            </a:rPr>
            <a:t> test </a:t>
          </a:r>
          <a:r>
            <a:rPr lang="en-SG" sz="1500" b="1" kern="1200" spc="300" dirty="0" err="1">
              <a:solidFill>
                <a:schemeClr val="tx1"/>
              </a:solidFill>
            </a:rPr>
            <a:t>dan</a:t>
          </a:r>
          <a:r>
            <a:rPr lang="en-SG" sz="1500" b="1" kern="1200" spc="300" dirty="0">
              <a:solidFill>
                <a:schemeClr val="tx1"/>
              </a:solidFill>
            </a:rPr>
            <a:t> </a:t>
          </a:r>
          <a:r>
            <a:rPr lang="en-SG" sz="1500" b="1" kern="1200" spc="300" dirty="0" err="1">
              <a:solidFill>
                <a:schemeClr val="tx1"/>
              </a:solidFill>
            </a:rPr>
            <a:t>obat</a:t>
          </a:r>
          <a:endParaRPr lang="en-US" sz="1500" b="1" kern="1200" spc="300" dirty="0">
            <a:solidFill>
              <a:schemeClr val="tx1"/>
            </a:solidFill>
          </a:endParaRPr>
        </a:p>
      </dsp:txBody>
      <dsp:txXfrm>
        <a:off x="17563" y="1703619"/>
        <a:ext cx="6060874" cy="324648"/>
      </dsp:txXfrm>
    </dsp:sp>
    <dsp:sp modelId="{93655E60-CC95-4355-9571-15B2FD803A8E}">
      <dsp:nvSpPr>
        <dsp:cNvPr id="0" name=""/>
        <dsp:cNvSpPr/>
      </dsp:nvSpPr>
      <dsp:spPr>
        <a:xfrm>
          <a:off x="0" y="2130650"/>
          <a:ext cx="6096000" cy="359774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rgbClr r="0" g="0" b="0"/>
          </a:solidFill>
          <a:prstDash val="sys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500" b="1" kern="1200" spc="300" dirty="0">
              <a:solidFill>
                <a:srgbClr val="FF0000"/>
              </a:solidFill>
            </a:rPr>
            <a:t>Manajemen </a:t>
          </a:r>
          <a:r>
            <a:rPr lang="en-SG" sz="1500" b="1" kern="1200" spc="300" dirty="0" err="1">
              <a:solidFill>
                <a:srgbClr val="FF0000"/>
              </a:solidFill>
            </a:rPr>
            <a:t>Informasi</a:t>
          </a:r>
          <a:r>
            <a:rPr lang="en-SG" sz="1500" b="1" kern="1200" spc="300" dirty="0">
              <a:solidFill>
                <a:srgbClr val="FF0000"/>
              </a:solidFill>
            </a:rPr>
            <a:t> </a:t>
          </a:r>
          <a:r>
            <a:rPr lang="en-SG" sz="1500" b="1" kern="1200" spc="300" dirty="0" err="1">
              <a:solidFill>
                <a:srgbClr val="FF0000"/>
              </a:solidFill>
            </a:rPr>
            <a:t>utk</a:t>
          </a:r>
          <a:r>
            <a:rPr lang="en-SG" sz="1500" b="1" kern="1200" spc="300" dirty="0">
              <a:solidFill>
                <a:srgbClr val="FF0000"/>
              </a:solidFill>
            </a:rPr>
            <a:t> </a:t>
          </a:r>
          <a:r>
            <a:rPr lang="en-SG" sz="1500" b="1" kern="1200" spc="300" dirty="0" err="1">
              <a:solidFill>
                <a:srgbClr val="FF0000"/>
              </a:solidFill>
            </a:rPr>
            <a:t>pengambialn</a:t>
          </a:r>
          <a:r>
            <a:rPr lang="en-SG" sz="1500" b="1" kern="1200" spc="300" dirty="0">
              <a:solidFill>
                <a:srgbClr val="FF0000"/>
              </a:solidFill>
            </a:rPr>
            <a:t> </a:t>
          </a:r>
          <a:r>
            <a:rPr lang="id-ID" sz="1500" b="1" kern="1200" spc="300" dirty="0">
              <a:solidFill>
                <a:srgbClr val="FF0000"/>
              </a:solidFill>
            </a:rPr>
            <a:t> Keputusan</a:t>
          </a:r>
          <a:endParaRPr lang="en-US" sz="1500" b="1" kern="1200" spc="300" dirty="0">
            <a:solidFill>
              <a:srgbClr val="FF0000"/>
            </a:solidFill>
          </a:endParaRPr>
        </a:p>
      </dsp:txBody>
      <dsp:txXfrm>
        <a:off x="17563" y="2148213"/>
        <a:ext cx="6060874" cy="324648"/>
      </dsp:txXfrm>
    </dsp:sp>
    <dsp:sp modelId="{17FC7C41-4AA1-4C7C-93C2-565133BC10A4}">
      <dsp:nvSpPr>
        <dsp:cNvPr id="0" name=""/>
        <dsp:cNvSpPr/>
      </dsp:nvSpPr>
      <dsp:spPr>
        <a:xfrm>
          <a:off x="0" y="2591552"/>
          <a:ext cx="6096000" cy="359774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rgbClr r="0" g="0" b="0"/>
          </a:solidFill>
          <a:prstDash val="sys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500" b="1" kern="1200" spc="300" dirty="0" err="1">
              <a:solidFill>
                <a:schemeClr val="tx1"/>
              </a:solidFill>
            </a:rPr>
            <a:t>Memfasilitasi</a:t>
          </a:r>
          <a:r>
            <a:rPr lang="en-SG" sz="1500" b="1" kern="1200" spc="300" dirty="0">
              <a:solidFill>
                <a:schemeClr val="tx1"/>
              </a:solidFill>
            </a:rPr>
            <a:t> </a:t>
          </a:r>
          <a:r>
            <a:rPr lang="id-ID" sz="1500" b="1" kern="1200" spc="300" dirty="0">
              <a:solidFill>
                <a:schemeClr val="tx1"/>
              </a:solidFill>
            </a:rPr>
            <a:t>Komunikasi </a:t>
          </a:r>
          <a:r>
            <a:rPr lang="en-SG" sz="1500" b="1" kern="1200" spc="300" dirty="0" err="1">
              <a:solidFill>
                <a:schemeClr val="tx1"/>
              </a:solidFill>
            </a:rPr>
            <a:t>antar</a:t>
          </a:r>
          <a:r>
            <a:rPr lang="en-SG" sz="1500" b="1" kern="1200" spc="300" dirty="0">
              <a:solidFill>
                <a:schemeClr val="tx1"/>
              </a:solidFill>
            </a:rPr>
            <a:t> </a:t>
          </a:r>
          <a:r>
            <a:rPr lang="en-SG" sz="1500" b="1" kern="1200" spc="300" dirty="0" err="1">
              <a:solidFill>
                <a:schemeClr val="tx1"/>
              </a:solidFill>
            </a:rPr>
            <a:t>dokter</a:t>
          </a:r>
          <a:r>
            <a:rPr lang="en-SG" sz="1500" b="1" kern="1200" spc="300" dirty="0">
              <a:solidFill>
                <a:schemeClr val="tx1"/>
              </a:solidFill>
            </a:rPr>
            <a:t> </a:t>
          </a:r>
          <a:endParaRPr lang="en-US" sz="1500" b="1" kern="1200" spc="300" dirty="0">
            <a:solidFill>
              <a:schemeClr val="tx1"/>
            </a:solidFill>
          </a:endParaRPr>
        </a:p>
      </dsp:txBody>
      <dsp:txXfrm>
        <a:off x="17563" y="2609115"/>
        <a:ext cx="6060874" cy="324648"/>
      </dsp:txXfrm>
    </dsp:sp>
    <dsp:sp modelId="{37A016B8-CD58-428C-B712-C4FA9196C363}">
      <dsp:nvSpPr>
        <dsp:cNvPr id="0" name=""/>
        <dsp:cNvSpPr/>
      </dsp:nvSpPr>
      <dsp:spPr>
        <a:xfrm>
          <a:off x="0" y="3010242"/>
          <a:ext cx="6096000" cy="359774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rgbClr r="0" g="0" b="0"/>
          </a:solidFill>
          <a:prstDash val="sys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500" b="1" kern="1200" spc="300" dirty="0" err="1">
              <a:solidFill>
                <a:srgbClr val="FF0000"/>
              </a:solidFill>
            </a:rPr>
            <a:t>Memfasilitasi</a:t>
          </a:r>
          <a:r>
            <a:rPr lang="en-SG" sz="1500" b="1" kern="1200" spc="300" dirty="0">
              <a:solidFill>
                <a:srgbClr val="FF0000"/>
              </a:solidFill>
            </a:rPr>
            <a:t> </a:t>
          </a:r>
          <a:r>
            <a:rPr lang="en-SG" sz="1500" b="1" kern="1200" spc="300" dirty="0" err="1">
              <a:solidFill>
                <a:srgbClr val="FF0000"/>
              </a:solidFill>
            </a:rPr>
            <a:t>edukasi</a:t>
          </a:r>
          <a:r>
            <a:rPr lang="id-ID" sz="1500" b="1" kern="1200" spc="300" dirty="0">
              <a:solidFill>
                <a:srgbClr val="FF0000"/>
              </a:solidFill>
            </a:rPr>
            <a:t> Pasien</a:t>
          </a:r>
          <a:endParaRPr lang="en-US" sz="1500" b="1" kern="1200" spc="300" dirty="0">
            <a:solidFill>
              <a:srgbClr val="FF0000"/>
            </a:solidFill>
          </a:endParaRPr>
        </a:p>
      </dsp:txBody>
      <dsp:txXfrm>
        <a:off x="17563" y="3027805"/>
        <a:ext cx="6060874" cy="324648"/>
      </dsp:txXfrm>
    </dsp:sp>
    <dsp:sp modelId="{54F9C5EF-90AB-4122-94D3-07181849F114}">
      <dsp:nvSpPr>
        <dsp:cNvPr id="0" name=""/>
        <dsp:cNvSpPr/>
      </dsp:nvSpPr>
      <dsp:spPr>
        <a:xfrm>
          <a:off x="0" y="3476088"/>
          <a:ext cx="6096000" cy="359774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rgbClr r="0" g="0" b="0"/>
          </a:solidFill>
          <a:prstDash val="sys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500" b="1" kern="1200" spc="300" dirty="0" err="1">
              <a:solidFill>
                <a:schemeClr val="tx1"/>
              </a:solidFill>
            </a:rPr>
            <a:t>Memfasiltasi</a:t>
          </a:r>
          <a:r>
            <a:rPr lang="en-SG" sz="1500" b="1" kern="1200" spc="300" dirty="0">
              <a:solidFill>
                <a:schemeClr val="tx1"/>
              </a:solidFill>
            </a:rPr>
            <a:t> p</a:t>
          </a:r>
          <a:r>
            <a:rPr lang="id-ID" sz="1500" b="1" kern="1200" spc="300" dirty="0">
              <a:solidFill>
                <a:schemeClr val="tx1"/>
              </a:solidFill>
            </a:rPr>
            <a:t>roses </a:t>
          </a:r>
          <a:r>
            <a:rPr lang="en-SG" sz="1500" b="1" kern="1200" spc="300" dirty="0">
              <a:solidFill>
                <a:schemeClr val="tx1"/>
              </a:solidFill>
            </a:rPr>
            <a:t>a</a:t>
          </a:r>
          <a:r>
            <a:rPr lang="id-ID" sz="1500" b="1" kern="1200" spc="300" dirty="0">
              <a:solidFill>
                <a:schemeClr val="tx1"/>
              </a:solidFill>
            </a:rPr>
            <a:t>dm</a:t>
          </a:r>
          <a:r>
            <a:rPr lang="en-SG" sz="1500" b="1" kern="1200" spc="300" dirty="0">
              <a:solidFill>
                <a:schemeClr val="tx1"/>
              </a:solidFill>
            </a:rPr>
            <a:t>: scheduling, billing, </a:t>
          </a:r>
          <a:r>
            <a:rPr lang="en-SG" sz="1500" b="1" kern="1200" spc="300" dirty="0" err="1">
              <a:solidFill>
                <a:schemeClr val="tx1"/>
              </a:solidFill>
            </a:rPr>
            <a:t>dsb</a:t>
          </a:r>
          <a:endParaRPr lang="en-US" sz="1500" b="1" kern="1200" spc="300" dirty="0">
            <a:solidFill>
              <a:schemeClr val="tx1"/>
            </a:solidFill>
          </a:endParaRPr>
        </a:p>
      </dsp:txBody>
      <dsp:txXfrm>
        <a:off x="17563" y="3493651"/>
        <a:ext cx="6060874" cy="324648"/>
      </dsp:txXfrm>
    </dsp:sp>
    <dsp:sp modelId="{5A94721C-4CD0-4D9B-BC7F-8A73E19E455B}">
      <dsp:nvSpPr>
        <dsp:cNvPr id="0" name=""/>
        <dsp:cNvSpPr/>
      </dsp:nvSpPr>
      <dsp:spPr>
        <a:xfrm>
          <a:off x="0" y="3968129"/>
          <a:ext cx="6096000" cy="359774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rgbClr r="0" g="0" b="0"/>
          </a:solidFill>
          <a:prstDash val="sys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500" b="1" kern="1200" spc="300" dirty="0" err="1">
              <a:solidFill>
                <a:srgbClr val="FF0000"/>
              </a:solidFill>
            </a:rPr>
            <a:t>Mempercepat</a:t>
          </a:r>
          <a:r>
            <a:rPr lang="en-SG" sz="1500" b="1" kern="1200" spc="300" dirty="0">
              <a:solidFill>
                <a:srgbClr val="FF0000"/>
              </a:solidFill>
            </a:rPr>
            <a:t> </a:t>
          </a:r>
          <a:r>
            <a:rPr lang="id-ID" sz="1500" b="1" kern="1200" spc="300" dirty="0">
              <a:solidFill>
                <a:srgbClr val="FF0000"/>
              </a:solidFill>
            </a:rPr>
            <a:t>Pelaporan </a:t>
          </a:r>
          <a:endParaRPr lang="en-US" sz="1500" b="1" kern="1200" spc="300" dirty="0">
            <a:solidFill>
              <a:srgbClr val="FF0000"/>
            </a:solidFill>
          </a:endParaRPr>
        </a:p>
      </dsp:txBody>
      <dsp:txXfrm>
        <a:off x="17563" y="3985692"/>
        <a:ext cx="6060874" cy="32464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1" name="Group 0"/>
      <dsp:cNvGrpSpPr/>
    </dsp:nvGrpSpPr>
    <dsp:grpSpPr>
      <a:xfrm>
        <a:off x="0" y="0"/>
        <a:ext cx="6096000" cy="4846512"/>
        <a:chOff x="0" y="0"/>
        <a:chExt cx="6096000" cy="4846512"/>
      </a:xfrm>
    </dsp:grpSpPr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b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bR"/>
          <dgm:param type="flowDir" val="row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type="corner" r:blip="" rot="90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type="corner" r:blip="" rot="180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type="triangle" r:blip="" rot="90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linDir" val="fromT"/>
              <dgm:param type="chAlign" val="l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Lineup">
  <dgm:title val=""/>
  <dgm:desc val=""/>
  <dgm:catLst>
    <dgm:cat type="picture" pri="19000"/>
    <dgm:cat type="pictureconvert" pri="1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3" destOrd="0"/>
        <dgm:cxn modelId="42" srcId="30" destId="41" srcOrd="0" destOrd="0"/>
      </dgm:cxnLst>
      <dgm:bg/>
      <dgm:whole/>
    </dgm:dataModel>
  </dgm:clrData>
  <dgm:layoutNode name="Name0">
    <dgm:varLst>
      <dgm:chMax/>
      <dgm:chPref/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Parent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"/>
      <dgm:constr type="w" for="ch" forName="sibTrans" refType="w" refFor="ch" refForName="composite" op="equ" fact="0.000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h" fact="0.5"/>
              <dgm:constr type="h" for="ch" forName="Image" refType="w"/>
              <dgm:constr type="l" for="ch" forName="Accent" refType="w" fact="0"/>
              <dgm:constr type="t" for="ch" forName="Accent" refType="h" fact="0"/>
              <dgm:constr type="w" for="ch" forName="Accent" refType="w" fact="0.0001"/>
              <dgm:constr type="h" for="ch" forName="Accent" refType="h"/>
              <dgm:constr type="l" for="ch" forName="Parent" refType="w" fact="0"/>
              <dgm:constr type="t" for="ch" forName="Parent" refType="h" fact="0.5"/>
              <dgm:constr type="w" for="ch" forName="Parent" refType="w"/>
            </dgm:constrLst>
          </dgm:if>
          <dgm:else name="Name6">
            <dgm:constrLst>
              <dgm:constr type="l" for="ch" forName="Image" refType="w" fact="0"/>
              <dgm:constr type="t" for="ch" forName="Image" refType="h" fact="0"/>
              <dgm:constr type="w" for="ch" forName="Image" refType="h" fact="0.5"/>
              <dgm:constr type="h" for="ch" forName="Image" refType="w"/>
              <dgm:constr type="r" for="ch" forName="Accent" refType="w"/>
              <dgm:constr type="t" for="ch" forName="Accent" refType="h" fact="0"/>
              <dgm:constr type="w" for="ch" forName="Accent" refType="w" fact="0.0001"/>
              <dgm:constr type="h" for="ch" forName="Accent" refType="h"/>
              <dgm:constr type="l" for="ch" forName="Parent" refType="w" fact="0"/>
              <dgm:constr type="t" for="ch" forName="Parent" refType="h" fact="0.5"/>
              <dgm:constr type="w" for="ch" forName="Parent" refType="w"/>
            </dgm:constrLst>
          </dgm:else>
        </dgm:choose>
        <dgm:layoutNode name="Image" styleLbl="alig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Accent" styleLbl="parChTrans1D1">
          <dgm:alg type="sp"/>
          <dgm:shape xmlns:r="http://schemas.openxmlformats.org/officeDocument/2006/relationships" type="line" r:blip="">
            <dgm:adjLst/>
          </dgm:shape>
          <dgm:presOf/>
        </dgm:layoutNode>
        <dgm:layoutNode name="Paren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2CE064-F93C-4178-9E19-600BC39510C2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CF440-0B3D-4FE4-9302-B38941D0AD2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0CF440-0B3D-4FE4-9302-B38941D0AD2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0CF440-0B3D-4FE4-9302-B38941D0AD2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0CF440-0B3D-4FE4-9302-B38941D0AD2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CF440-0B3D-4FE4-9302-B38941D0AD2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0CF440-0B3D-4FE4-9302-B38941D0AD2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10D07-23ED-49A4-A033-469CDC321F0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10D07-23ED-49A4-A033-469CDC321F0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10D07-23ED-49A4-A033-469CDC321F0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10D07-23ED-49A4-A033-469CDC321F0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0CF440-0B3D-4FE4-9302-B38941D0AD2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0CF440-0B3D-4FE4-9302-B38941D0AD2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0CF440-0B3D-4FE4-9302-B38941D0AD2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0CF440-0B3D-4FE4-9302-B38941D0AD2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92B9D-E4C1-4353-AB10-39EE76DF6A8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90EA-FA60-4097-AB89-650C441EBE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92B9D-E4C1-4353-AB10-39EE76DF6A8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90EA-FA60-4097-AB89-650C441EBE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92B9D-E4C1-4353-AB10-39EE76DF6A8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90EA-FA60-4097-AB89-650C441EBE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92B9D-E4C1-4353-AB10-39EE76DF6A8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90EA-FA60-4097-AB89-650C441EBE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92B9D-E4C1-4353-AB10-39EE76DF6A8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90EA-FA60-4097-AB89-650C441EBE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92B9D-E4C1-4353-AB10-39EE76DF6A8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90EA-FA60-4097-AB89-650C441EBE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92B9D-E4C1-4353-AB10-39EE76DF6A8B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90EA-FA60-4097-AB89-650C441EBE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92B9D-E4C1-4353-AB10-39EE76DF6A8B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90EA-FA60-4097-AB89-650C441EBE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92B9D-E4C1-4353-AB10-39EE76DF6A8B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90EA-FA60-4097-AB89-650C441EBE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92B9D-E4C1-4353-AB10-39EE76DF6A8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90EA-FA60-4097-AB89-650C441EBE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92B9D-E4C1-4353-AB10-39EE76DF6A8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90EA-FA60-4097-AB89-650C441EBE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92B9D-E4C1-4353-AB10-39EE76DF6A8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990EA-FA60-4097-AB89-650C441EBEC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3.jpe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jpeg"/><Relationship Id="rId2" Type="http://schemas.microsoft.com/office/2007/relationships/hdphoto" Target="../media/image1.tiff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16.GIF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19.jpeg"/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3.jpeg"/><Relationship Id="rId7" Type="http://schemas.openxmlformats.org/officeDocument/2006/relationships/image" Target="../media/image25.jpeg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GIF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0" Type="http://schemas.openxmlformats.org/officeDocument/2006/relationships/notesSlide" Target="../notesSlides/notesSlide5.xml"/><Relationship Id="rId1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diagramColors" Target="../diagrams/colors3.xml"/><Relationship Id="rId3" Type="http://schemas.openxmlformats.org/officeDocument/2006/relationships/diagramQuickStyle" Target="../diagrams/quickStyle3.xml"/><Relationship Id="rId2" Type="http://schemas.openxmlformats.org/officeDocument/2006/relationships/diagramLayout" Target="../diagrams/layout3.xml"/><Relationship Id="rId1" Type="http://schemas.openxmlformats.org/officeDocument/2006/relationships/diagramData" Target="../diagrams/data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7.jpeg"/><Relationship Id="rId1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microsoft.com/office/2007/relationships/hdphoto" Target="../media/image3.tiff"/><Relationship Id="rId4" Type="http://schemas.openxmlformats.org/officeDocument/2006/relationships/image" Target="../media/image30.png"/><Relationship Id="rId3" Type="http://schemas.microsoft.com/office/2007/relationships/hdphoto" Target="../media/image2.tiff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1.png"/><Relationship Id="rId1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diagramColors" Target="../diagrams/colors4.xml"/><Relationship Id="rId3" Type="http://schemas.openxmlformats.org/officeDocument/2006/relationships/diagramQuickStyle" Target="../diagrams/quickStyle4.xml"/><Relationship Id="rId2" Type="http://schemas.openxmlformats.org/officeDocument/2006/relationships/diagramLayout" Target="../diagrams/layout4.xml"/><Relationship Id="rId1" Type="http://schemas.openxmlformats.org/officeDocument/2006/relationships/diagramData" Target="../diagrams/data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3.jpeg"/><Relationship Id="rId6" Type="http://schemas.openxmlformats.org/officeDocument/2006/relationships/image" Target="../media/image33.pn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image" Target="../media/image32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3.jpeg"/><Relationship Id="rId6" Type="http://schemas.openxmlformats.org/officeDocument/2006/relationships/image" Target="../media/image33.png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image" Target="../media/image3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6.png"/><Relationship Id="rId1" Type="http://schemas.openxmlformats.org/officeDocument/2006/relationships/image" Target="../media/image35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outdoor, building, parked, car&#10;&#10;Description automatically generated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718" y="1717288"/>
            <a:ext cx="4581282" cy="51407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1" y="1558307"/>
            <a:ext cx="7170779" cy="2387600"/>
          </a:xfrm>
        </p:spPr>
        <p:txBody>
          <a:bodyPr>
            <a:noAutofit/>
          </a:bodyPr>
          <a:lstStyle/>
          <a:p>
            <a:pPr algn="l"/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</a:rPr>
              <a:t>Sistem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</a:rPr>
              <a:t> dan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</a:rPr>
              <a:t>Institusi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</a:rPr>
              <a:t>Pelayanan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</a:rPr>
              <a:t> Kesehatan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1917" y="5005449"/>
            <a:ext cx="6108118" cy="1852551"/>
          </a:xfrm>
        </p:spPr>
        <p:txBody>
          <a:bodyPr>
            <a:normAutofit/>
          </a:bodyPr>
          <a:lstStyle/>
          <a:p>
            <a:pPr algn="r"/>
            <a:r>
              <a:rPr lang="en-US" sz="2800" dirty="0">
                <a:latin typeface="Candara" pitchFamily="34" charset="0"/>
              </a:rPr>
              <a:t>Prof </a:t>
            </a:r>
            <a:r>
              <a:rPr lang="en-US" sz="2800" dirty="0" err="1">
                <a:latin typeface="Candara" pitchFamily="34" charset="0"/>
              </a:rPr>
              <a:t>dr</a:t>
            </a:r>
            <a:r>
              <a:rPr lang="en-US" sz="2800" dirty="0">
                <a:latin typeface="Candara" pitchFamily="34" charset="0"/>
              </a:rPr>
              <a:t> </a:t>
            </a:r>
            <a:r>
              <a:rPr lang="en-US" sz="2800" dirty="0" err="1">
                <a:latin typeface="Candara" pitchFamily="34" charset="0"/>
              </a:rPr>
              <a:t>Anhari</a:t>
            </a:r>
            <a:r>
              <a:rPr lang="en-US" sz="2800" dirty="0">
                <a:latin typeface="Candara" pitchFamily="34" charset="0"/>
              </a:rPr>
              <a:t> </a:t>
            </a:r>
            <a:r>
              <a:rPr lang="en-US" sz="2800" dirty="0" err="1">
                <a:latin typeface="Candara" pitchFamily="34" charset="0"/>
              </a:rPr>
              <a:t>Achadi</a:t>
            </a:r>
            <a:r>
              <a:rPr lang="en-US" sz="2800" dirty="0">
                <a:latin typeface="Candara" pitchFamily="34" charset="0"/>
              </a:rPr>
              <a:t>, SKM, ScD</a:t>
            </a:r>
            <a:endParaRPr lang="en-US" sz="2800" dirty="0">
              <a:latin typeface="Candara" pitchFamily="34" charset="0"/>
            </a:endParaRPr>
          </a:p>
          <a:p>
            <a:pPr algn="r"/>
            <a:r>
              <a:rPr lang="en-US" sz="2800" dirty="0" err="1">
                <a:latin typeface="Candara" pitchFamily="34" charset="0"/>
              </a:rPr>
              <a:t>Sesi</a:t>
            </a:r>
            <a:r>
              <a:rPr lang="en-US" sz="2800" dirty="0">
                <a:latin typeface="Candara" pitchFamily="34" charset="0"/>
              </a:rPr>
              <a:t> 12 - Dasar Kesehatan Masyarakat</a:t>
            </a:r>
            <a:endParaRPr lang="en-US" sz="2800" dirty="0">
              <a:latin typeface="Candara" pitchFamily="34" charset="0"/>
            </a:endParaRPr>
          </a:p>
          <a:p>
            <a:pPr algn="r"/>
            <a:r>
              <a:rPr lang="en-US" sz="2800" dirty="0">
                <a:latin typeface="Candara" pitchFamily="34" charset="0"/>
              </a:rPr>
              <a:t>FKM UI 2020</a:t>
            </a:r>
            <a:endParaRPr lang="en-US" sz="2800" dirty="0">
              <a:latin typeface="Candar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14900" y="1791194"/>
            <a:ext cx="3048000" cy="124691"/>
          </a:xfrm>
          <a:prstGeom prst="rect">
            <a:avLst/>
          </a:prstGeom>
          <a:solidFill>
            <a:srgbClr val="EBB5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24593" y="4196938"/>
            <a:ext cx="3048000" cy="124691"/>
          </a:xfrm>
          <a:prstGeom prst="rect">
            <a:avLst/>
          </a:prstGeom>
          <a:solidFill>
            <a:srgbClr val="EBB5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836184" y="6252249"/>
            <a:ext cx="1307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/>
              <a:t>Sumber</a:t>
            </a:r>
            <a:r>
              <a:rPr lang="en-US" sz="1600" dirty="0"/>
              <a:t>: pexels.com</a:t>
            </a:r>
            <a:endParaRPr lang="en-US" sz="1600" dirty="0"/>
          </a:p>
        </p:txBody>
      </p:sp>
      <p:pic>
        <p:nvPicPr>
          <p:cNvPr id="11" name="Picture 10" descr="PHOTO-2020-09-30-11-30-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6751" y="-22302"/>
            <a:ext cx="1070517" cy="1633119"/>
          </a:xfrm>
          <a:prstGeom prst="rect">
            <a:avLst/>
          </a:prstGeom>
          <a:noFill/>
        </p:spPr>
      </p:pic>
      <p:pic>
        <p:nvPicPr>
          <p:cNvPr id="12" name="Picture 11" descr="PHOTO-2020-09-30-11-30-03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753" y="-89208"/>
            <a:ext cx="1062603" cy="16726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69957" y="376609"/>
            <a:ext cx="5371407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2400" b="1" spc="600" dirty="0">
                <a:latin typeface="Tw Cen MT Condensed" pitchFamily="34" charset="0"/>
              </a:rPr>
              <a:t>SISTEM KESEHATAN NASIONAL</a:t>
            </a:r>
            <a:endParaRPr lang="en-US" sz="2400" b="1" spc="600" dirty="0">
              <a:latin typeface="Tw Cen MT Condense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20314" y="1295401"/>
            <a:ext cx="828808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pc="600" dirty="0">
                <a:latin typeface="Tw Cen MT Condensed" pitchFamily="34" charset="0"/>
              </a:rPr>
              <a:t>ENAM SUBSISTEM SKN</a:t>
            </a:r>
            <a:endParaRPr lang="en-US" sz="3200" b="1" spc="600" dirty="0">
              <a:latin typeface="Tw Cen MT Condensed" pitchFamily="34" charset="0"/>
            </a:endParaRPr>
          </a:p>
        </p:txBody>
      </p:sp>
      <p:graphicFrame>
        <p:nvGraphicFramePr>
          <p:cNvPr id="14" name="Diagram 13"/>
          <p:cNvGraphicFramePr/>
          <p:nvPr/>
        </p:nvGraphicFramePr>
        <p:xfrm>
          <a:off x="1510045" y="2242468"/>
          <a:ext cx="9200803" cy="3911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6" name="Picture 5" descr="PHOTO-2020-09-30-11-30-03_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7200" y="0"/>
            <a:ext cx="947130" cy="154218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669705" y="6460212"/>
            <a:ext cx="7245751" cy="100629"/>
            <a:chOff x="1930401" y="525642"/>
            <a:chExt cx="7245751" cy="100629"/>
          </a:xfrm>
        </p:grpSpPr>
        <p:sp>
          <p:nvSpPr>
            <p:cNvPr id="8" name="Rectangle 7"/>
            <p:cNvSpPr/>
            <p:nvPr/>
          </p:nvSpPr>
          <p:spPr>
            <a:xfrm>
              <a:off x="1930401" y="525642"/>
              <a:ext cx="3779805" cy="10062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396347" y="525642"/>
              <a:ext cx="3779805" cy="100629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27955" y="1703851"/>
            <a:ext cx="9144000" cy="29022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400" b="1" dirty="0">
                <a:solidFill>
                  <a:sysClr val="windowText" lastClr="000000"/>
                </a:solidFill>
                <a:latin typeface="Tw Cen MT Condensed" pitchFamily="34" charset="0"/>
              </a:rPr>
              <a:t>SISTEM</a:t>
            </a:r>
            <a:r>
              <a:rPr lang="en-SG" sz="4400" b="1" dirty="0">
                <a:solidFill>
                  <a:sysClr val="windowText" lastClr="000000"/>
                </a:solidFill>
                <a:latin typeface="Tw Cen MT Condensed" pitchFamily="34" charset="0"/>
              </a:rPr>
              <a:t> KESEHATAN MASYARAKAT</a:t>
            </a:r>
            <a:endParaRPr lang="en-US" sz="800" b="1" dirty="0">
              <a:solidFill>
                <a:sysClr val="windowText" lastClr="000000"/>
              </a:solidFill>
              <a:latin typeface="Tw Cen MT Condensed" pitchFamily="34" charset="0"/>
            </a:endParaRPr>
          </a:p>
        </p:txBody>
      </p:sp>
      <p:pic>
        <p:nvPicPr>
          <p:cNvPr id="6" name="Picture 5" descr="PHOTO-2020-09-30-11-30-03_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47200" y="-97971"/>
            <a:ext cx="947130" cy="154218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41753" y="6588253"/>
            <a:ext cx="3779805" cy="10062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921558" y="6588253"/>
            <a:ext cx="3921204" cy="100629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40872" y="1155500"/>
            <a:ext cx="949476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2000" spc="600" dirty="0">
                <a:solidFill>
                  <a:schemeClr val="bg2">
                    <a:lumMod val="10000"/>
                  </a:schemeClr>
                </a:solidFill>
                <a:latin typeface="Tw Cen MT Condensed" pitchFamily="34" charset="0"/>
              </a:rPr>
              <a:t>STATEMENT GOALS AND SERVICES, US PUBLIC HEALTH SERVICE </a:t>
            </a:r>
            <a:r>
              <a:rPr lang="en-US" sz="3200" spc="600" dirty="0">
                <a:solidFill>
                  <a:schemeClr val="bg2">
                    <a:lumMod val="10000"/>
                  </a:schemeClr>
                </a:solidFill>
                <a:latin typeface="Tw Cen MT Condensed" pitchFamily="34" charset="0"/>
              </a:rPr>
              <a:t> </a:t>
            </a:r>
            <a:endParaRPr lang="en-US" sz="3200" spc="600" dirty="0">
              <a:solidFill>
                <a:schemeClr val="bg2">
                  <a:lumMod val="10000"/>
                </a:schemeClr>
              </a:solidFill>
              <a:latin typeface="Tw Cen MT Condense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14142" y="193706"/>
            <a:ext cx="9023227" cy="79766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pc="600" dirty="0">
                <a:solidFill>
                  <a:schemeClr val="tx1"/>
                </a:solidFill>
                <a:latin typeface="Tw Cen MT Condensed" pitchFamily="34" charset="0"/>
              </a:rPr>
              <a:t>TUJUAN KESEHATAN MASYARAKAT</a:t>
            </a:r>
            <a:endParaRPr lang="en-US" sz="3200" b="1" strike="sngStrike" spc="600" dirty="0">
              <a:solidFill>
                <a:srgbClr val="FF0000"/>
              </a:solidFill>
              <a:latin typeface="Tw Cen MT Condensed" pitchFamily="34" charset="0"/>
            </a:endParaRPr>
          </a:p>
        </p:txBody>
      </p:sp>
      <p:pic>
        <p:nvPicPr>
          <p:cNvPr id="7" name="Picture 6" descr="A close up of a flower&#10;&#10;Description automatically generated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5" r="18937"/>
          <a:stretch>
            <a:fillRect/>
          </a:stretch>
        </p:blipFill>
        <p:spPr>
          <a:xfrm>
            <a:off x="2308332" y="1893482"/>
            <a:ext cx="1561094" cy="1511919"/>
          </a:xfrm>
          <a:prstGeom prst="flowChartConnector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85748" y="3405401"/>
            <a:ext cx="2806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M</a:t>
            </a:r>
            <a:r>
              <a:rPr lang="en-US" sz="1800" b="1" dirty="0" err="1"/>
              <a:t>encegah</a:t>
            </a:r>
            <a:r>
              <a:rPr lang="en-US" sz="1800" b="1" dirty="0"/>
              <a:t> </a:t>
            </a:r>
            <a:r>
              <a:rPr lang="en-US" sz="1800" b="1" dirty="0" err="1"/>
              <a:t>epidemi</a:t>
            </a:r>
            <a:r>
              <a:rPr lang="en-US" sz="1800" b="1" dirty="0"/>
              <a:t> </a:t>
            </a:r>
            <a:r>
              <a:rPr lang="en-US" sz="1800" dirty="0"/>
              <a:t>dan </a:t>
            </a:r>
            <a:r>
              <a:rPr lang="en-US" sz="1800" b="1" dirty="0" err="1"/>
              <a:t>penyebaran</a:t>
            </a:r>
            <a:r>
              <a:rPr lang="en-US" sz="1800" b="1" dirty="0"/>
              <a:t> </a:t>
            </a:r>
            <a:r>
              <a:rPr lang="en-US" sz="1800" b="1" dirty="0" err="1"/>
              <a:t>penyakit</a:t>
            </a:r>
            <a:endParaRPr lang="en-US" sz="1800" b="1" dirty="0"/>
          </a:p>
        </p:txBody>
      </p:sp>
      <p:pic>
        <p:nvPicPr>
          <p:cNvPr id="10" name="Picture 9" descr="A picture containing engineering drawing&#10;&#10;Description automatically generate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3" t="855" r="18554" b="-855"/>
          <a:stretch>
            <a:fillRect/>
          </a:stretch>
        </p:blipFill>
        <p:spPr>
          <a:xfrm>
            <a:off x="5395199" y="1849379"/>
            <a:ext cx="1499849" cy="1434481"/>
          </a:xfrm>
          <a:prstGeom prst="flowChartConnector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19294" y="3324212"/>
            <a:ext cx="28062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 err="1"/>
              <a:t>Melindungi</a:t>
            </a:r>
            <a:r>
              <a:rPr lang="en-US" sz="1800" b="1" dirty="0"/>
              <a:t> </a:t>
            </a:r>
            <a:endParaRPr lang="en-US" sz="1800" b="1" dirty="0"/>
          </a:p>
          <a:p>
            <a:pPr algn="ctr"/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b="1" dirty="0" err="1"/>
              <a:t>bahaya</a:t>
            </a:r>
            <a:r>
              <a:rPr lang="en-US" sz="1800" b="1" dirty="0"/>
              <a:t> </a:t>
            </a:r>
            <a:r>
              <a:rPr lang="en-US" sz="1800" b="1" dirty="0" err="1"/>
              <a:t>lingkungan</a:t>
            </a:r>
            <a:endParaRPr lang="en-US" sz="1800" b="1" dirty="0"/>
          </a:p>
        </p:txBody>
      </p:sp>
      <p:pic>
        <p:nvPicPr>
          <p:cNvPr id="14" name="Picture 13" descr="A person standing in front of a mirror&#10;&#10;Description automatically generate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27" t="16577" r="3694" b="41077"/>
          <a:stretch>
            <a:fillRect/>
          </a:stretch>
        </p:blipFill>
        <p:spPr>
          <a:xfrm>
            <a:off x="8141094" y="1711006"/>
            <a:ext cx="1800174" cy="1712581"/>
          </a:xfrm>
          <a:prstGeom prst="ellipse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143573" y="3500484"/>
            <a:ext cx="19778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 err="1"/>
              <a:t>M</a:t>
            </a:r>
            <a:r>
              <a:rPr lang="en-US" sz="1800" b="1" dirty="0" err="1"/>
              <a:t>encegah</a:t>
            </a:r>
            <a:r>
              <a:rPr lang="en-US" sz="1800" b="1" dirty="0"/>
              <a:t> </a:t>
            </a:r>
            <a:r>
              <a:rPr lang="en-US" sz="1800" b="1" dirty="0" err="1"/>
              <a:t>cedera</a:t>
            </a:r>
            <a:endParaRPr lang="en-US" sz="1800" b="1" dirty="0"/>
          </a:p>
        </p:txBody>
      </p:sp>
      <p:pic>
        <p:nvPicPr>
          <p:cNvPr id="5" name="Picture 4" descr="A bowl of fruit on a plate&#10;&#10;Description automatically generated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5" t="25549" r="24886" b="-206"/>
          <a:stretch>
            <a:fillRect/>
          </a:stretch>
        </p:blipFill>
        <p:spPr>
          <a:xfrm>
            <a:off x="2255734" y="4074164"/>
            <a:ext cx="1466857" cy="1422356"/>
          </a:xfrm>
          <a:prstGeom prst="flowChartConnector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08935" y="5625829"/>
            <a:ext cx="2806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Mem</a:t>
            </a:r>
            <a:r>
              <a:rPr lang="en-US" b="1" dirty="0" err="1"/>
              <a:t>promosi</a:t>
            </a:r>
            <a:r>
              <a:rPr lang="en-US" dirty="0" err="1"/>
              <a:t>kan</a:t>
            </a:r>
            <a:r>
              <a:rPr lang="en-US" dirty="0"/>
              <a:t> &amp; </a:t>
            </a:r>
            <a:r>
              <a:rPr lang="en-US" dirty="0" err="1"/>
              <a:t>mendorong</a:t>
            </a:r>
            <a:r>
              <a:rPr lang="en-US" dirty="0"/>
              <a:t> </a:t>
            </a:r>
            <a:r>
              <a:rPr lang="en-US" b="1" dirty="0" err="1"/>
              <a:t>perilaku</a:t>
            </a:r>
            <a:r>
              <a:rPr lang="en-US" b="1" dirty="0"/>
              <a:t> </a:t>
            </a:r>
            <a:r>
              <a:rPr lang="en-US" b="1" dirty="0" err="1"/>
              <a:t>sehat</a:t>
            </a:r>
            <a:endParaRPr lang="en-US" sz="1800" b="1" dirty="0"/>
          </a:p>
        </p:txBody>
      </p:sp>
      <p:pic>
        <p:nvPicPr>
          <p:cNvPr id="12" name="Picture 11" descr="A person wearing a helmet&#10;&#10;Description automatically generated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1" r="7984"/>
          <a:stretch>
            <a:fillRect/>
          </a:stretch>
        </p:blipFill>
        <p:spPr>
          <a:xfrm>
            <a:off x="5395199" y="4093681"/>
            <a:ext cx="1499849" cy="1473117"/>
          </a:xfrm>
          <a:prstGeom prst="ellipse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741992" y="5537837"/>
            <a:ext cx="28062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 err="1"/>
              <a:t>Menanggulangi</a:t>
            </a:r>
            <a:r>
              <a:rPr lang="en-US" sz="1800" b="1" dirty="0"/>
              <a:t>  </a:t>
            </a:r>
            <a:r>
              <a:rPr lang="en-US" sz="1800" b="1" dirty="0" err="1"/>
              <a:t>bencana</a:t>
            </a:r>
            <a:r>
              <a:rPr lang="en-US" sz="1800" b="1" dirty="0"/>
              <a:t> </a:t>
            </a:r>
            <a:r>
              <a:rPr lang="en-US" sz="1800" dirty="0"/>
              <a:t>&amp; </a:t>
            </a:r>
            <a:r>
              <a:rPr lang="en-US" sz="1800" dirty="0" err="1"/>
              <a:t>membantu</a:t>
            </a:r>
            <a:r>
              <a:rPr lang="en-US" sz="1800" dirty="0"/>
              <a:t> </a:t>
            </a:r>
            <a:r>
              <a:rPr lang="en-US" sz="1800" dirty="0" err="1"/>
              <a:t>masyarakat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b="1" dirty="0" err="1"/>
              <a:t>pemulihan</a:t>
            </a:r>
            <a:endParaRPr lang="en-US" sz="1800" b="1" dirty="0"/>
          </a:p>
        </p:txBody>
      </p:sp>
      <p:pic>
        <p:nvPicPr>
          <p:cNvPr id="17" name="Picture 16" descr="A room filled with furniture and a fireplace&#10;&#10;Description automatically generated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4" t="681" r="14722" b="842"/>
          <a:stretch>
            <a:fillRect/>
          </a:stretch>
        </p:blipFill>
        <p:spPr>
          <a:xfrm>
            <a:off x="8282924" y="3987825"/>
            <a:ext cx="1647799" cy="1578973"/>
          </a:xfrm>
          <a:prstGeom prst="ellipse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729370" y="5598110"/>
            <a:ext cx="28062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 err="1"/>
              <a:t>Memastikan</a:t>
            </a:r>
            <a:r>
              <a:rPr lang="en-US" dirty="0"/>
              <a:t> </a:t>
            </a:r>
            <a:r>
              <a:rPr lang="en-US" b="1" dirty="0" err="1"/>
              <a:t>kualitas</a:t>
            </a:r>
            <a:r>
              <a:rPr lang="en-US" b="1" dirty="0"/>
              <a:t> &amp; </a:t>
            </a:r>
            <a:r>
              <a:rPr lang="en-US" b="1" dirty="0" err="1"/>
              <a:t>aksesibilitas</a:t>
            </a:r>
            <a:r>
              <a:rPr lang="en-US" dirty="0"/>
              <a:t> </a:t>
            </a:r>
            <a:r>
              <a:rPr lang="en-US" dirty="0" err="1"/>
              <a:t>layanan</a:t>
            </a:r>
            <a:r>
              <a:rPr lang="en-US" dirty="0"/>
              <a:t> </a:t>
            </a:r>
            <a:r>
              <a:rPr lang="en-US" dirty="0" err="1"/>
              <a:t>kesehatan</a:t>
            </a:r>
            <a:endParaRPr lang="en-US" sz="1800" dirty="0"/>
          </a:p>
        </p:txBody>
      </p:sp>
      <p:sp>
        <p:nvSpPr>
          <p:cNvPr id="21" name="TextBox 20"/>
          <p:cNvSpPr txBox="1"/>
          <p:nvPr/>
        </p:nvSpPr>
        <p:spPr>
          <a:xfrm>
            <a:off x="120173" y="6053184"/>
            <a:ext cx="119516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Sumber</a:t>
            </a:r>
            <a:r>
              <a:rPr lang="en-US" sz="1400" dirty="0"/>
              <a:t>: </a:t>
            </a:r>
            <a:endParaRPr lang="en-US" sz="1400" dirty="0"/>
          </a:p>
          <a:p>
            <a:r>
              <a:rPr lang="en-US" sz="1400" dirty="0"/>
              <a:t>Pexels.com</a:t>
            </a:r>
            <a:endParaRPr lang="en-US" sz="1400" dirty="0"/>
          </a:p>
          <a:p>
            <a:r>
              <a:rPr lang="en-US" sz="1400" dirty="0"/>
              <a:t>The goals and services of governmental public health agencies, United States Public Health Service,</a:t>
            </a:r>
            <a:r>
              <a:rPr lang="en-US" sz="1400" baseline="0" dirty="0"/>
              <a:t> 1994</a:t>
            </a:r>
            <a:endParaRPr lang="en-US" sz="1400" dirty="0"/>
          </a:p>
          <a:p>
            <a:endParaRPr lang="en-ID" sz="1400" dirty="0"/>
          </a:p>
        </p:txBody>
      </p:sp>
      <p:pic>
        <p:nvPicPr>
          <p:cNvPr id="25" name="Picture 24" descr="PHOTO-2020-09-30-11-30-03_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47200" y="0"/>
            <a:ext cx="947130" cy="15421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wnloads\pubh_wh2_1.gif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 contrast="-4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384" y="1111334"/>
            <a:ext cx="5522439" cy="561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9956276" y="6224518"/>
            <a:ext cx="17205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Tw Cen MT Condensed" pitchFamily="34" charset="0"/>
              </a:rPr>
              <a:t>Sumber</a:t>
            </a:r>
            <a:r>
              <a:rPr lang="en-US" dirty="0">
                <a:latin typeface="Tw Cen MT Condensed" pitchFamily="34" charset="0"/>
              </a:rPr>
              <a:t>: www.cdc.gov</a:t>
            </a:r>
            <a:endParaRPr lang="en-US" dirty="0">
              <a:latin typeface="Tw Cen MT Condensed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85216" y="1248171"/>
            <a:ext cx="4749456" cy="5445707"/>
            <a:chOff x="585216" y="1248171"/>
            <a:chExt cx="4749456" cy="5445707"/>
          </a:xfrm>
        </p:grpSpPr>
        <p:sp>
          <p:nvSpPr>
            <p:cNvPr id="6" name="Rectangle: Rounded Corners 5"/>
            <p:cNvSpPr/>
            <p:nvPr/>
          </p:nvSpPr>
          <p:spPr>
            <a:xfrm>
              <a:off x="635426" y="1248171"/>
              <a:ext cx="4645618" cy="666427"/>
            </a:xfrm>
            <a:custGeom>
              <a:avLst/>
              <a:gdLst>
                <a:gd name="connsiteX0" fmla="*/ 0 w 4645618"/>
                <a:gd name="connsiteY0" fmla="*/ 111073 h 666427"/>
                <a:gd name="connsiteX1" fmla="*/ 111073 w 4645618"/>
                <a:gd name="connsiteY1" fmla="*/ 0 h 666427"/>
                <a:gd name="connsiteX2" fmla="*/ 619772 w 4645618"/>
                <a:gd name="connsiteY2" fmla="*/ 0 h 666427"/>
                <a:gd name="connsiteX3" fmla="*/ 1040002 w 4645618"/>
                <a:gd name="connsiteY3" fmla="*/ 0 h 666427"/>
                <a:gd name="connsiteX4" fmla="*/ 1460232 w 4645618"/>
                <a:gd name="connsiteY4" fmla="*/ 0 h 666427"/>
                <a:gd name="connsiteX5" fmla="*/ 2013166 w 4645618"/>
                <a:gd name="connsiteY5" fmla="*/ 0 h 666427"/>
                <a:gd name="connsiteX6" fmla="*/ 2433396 w 4645618"/>
                <a:gd name="connsiteY6" fmla="*/ 0 h 666427"/>
                <a:gd name="connsiteX7" fmla="*/ 2942095 w 4645618"/>
                <a:gd name="connsiteY7" fmla="*/ 0 h 666427"/>
                <a:gd name="connsiteX8" fmla="*/ 3583499 w 4645618"/>
                <a:gd name="connsiteY8" fmla="*/ 0 h 666427"/>
                <a:gd name="connsiteX9" fmla="*/ 4003728 w 4645618"/>
                <a:gd name="connsiteY9" fmla="*/ 0 h 666427"/>
                <a:gd name="connsiteX10" fmla="*/ 4534545 w 4645618"/>
                <a:gd name="connsiteY10" fmla="*/ 0 h 666427"/>
                <a:gd name="connsiteX11" fmla="*/ 4645618 w 4645618"/>
                <a:gd name="connsiteY11" fmla="*/ 111073 h 666427"/>
                <a:gd name="connsiteX12" fmla="*/ 4645618 w 4645618"/>
                <a:gd name="connsiteY12" fmla="*/ 555354 h 666427"/>
                <a:gd name="connsiteX13" fmla="*/ 4534545 w 4645618"/>
                <a:gd name="connsiteY13" fmla="*/ 666427 h 666427"/>
                <a:gd name="connsiteX14" fmla="*/ 3937376 w 4645618"/>
                <a:gd name="connsiteY14" fmla="*/ 666427 h 666427"/>
                <a:gd name="connsiteX15" fmla="*/ 3384442 w 4645618"/>
                <a:gd name="connsiteY15" fmla="*/ 666427 h 666427"/>
                <a:gd name="connsiteX16" fmla="*/ 2831508 w 4645618"/>
                <a:gd name="connsiteY16" fmla="*/ 666427 h 666427"/>
                <a:gd name="connsiteX17" fmla="*/ 2411278 w 4645618"/>
                <a:gd name="connsiteY17" fmla="*/ 666427 h 666427"/>
                <a:gd name="connsiteX18" fmla="*/ 1858344 w 4645618"/>
                <a:gd name="connsiteY18" fmla="*/ 666427 h 666427"/>
                <a:gd name="connsiteX19" fmla="*/ 1349645 w 4645618"/>
                <a:gd name="connsiteY19" fmla="*/ 666427 h 666427"/>
                <a:gd name="connsiteX20" fmla="*/ 840946 w 4645618"/>
                <a:gd name="connsiteY20" fmla="*/ 666427 h 666427"/>
                <a:gd name="connsiteX21" fmla="*/ 111073 w 4645618"/>
                <a:gd name="connsiteY21" fmla="*/ 666427 h 666427"/>
                <a:gd name="connsiteX22" fmla="*/ 0 w 4645618"/>
                <a:gd name="connsiteY22" fmla="*/ 555354 h 666427"/>
                <a:gd name="connsiteX23" fmla="*/ 0 w 4645618"/>
                <a:gd name="connsiteY23" fmla="*/ 111073 h 666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645618" h="666427" fill="none" extrusionOk="0">
                  <a:moveTo>
                    <a:pt x="0" y="111073"/>
                  </a:moveTo>
                  <a:cubicBezTo>
                    <a:pt x="7470" y="63027"/>
                    <a:pt x="64782" y="6627"/>
                    <a:pt x="111073" y="0"/>
                  </a:cubicBezTo>
                  <a:cubicBezTo>
                    <a:pt x="234153" y="-38145"/>
                    <a:pt x="435332" y="45026"/>
                    <a:pt x="619772" y="0"/>
                  </a:cubicBezTo>
                  <a:cubicBezTo>
                    <a:pt x="804212" y="-45026"/>
                    <a:pt x="923335" y="47737"/>
                    <a:pt x="1040002" y="0"/>
                  </a:cubicBezTo>
                  <a:cubicBezTo>
                    <a:pt x="1156669" y="-47737"/>
                    <a:pt x="1270218" y="20264"/>
                    <a:pt x="1460232" y="0"/>
                  </a:cubicBezTo>
                  <a:cubicBezTo>
                    <a:pt x="1650246" y="-20264"/>
                    <a:pt x="1788755" y="54567"/>
                    <a:pt x="2013166" y="0"/>
                  </a:cubicBezTo>
                  <a:cubicBezTo>
                    <a:pt x="2237577" y="-54567"/>
                    <a:pt x="2320808" y="48103"/>
                    <a:pt x="2433396" y="0"/>
                  </a:cubicBezTo>
                  <a:cubicBezTo>
                    <a:pt x="2545984" y="-48103"/>
                    <a:pt x="2832918" y="56479"/>
                    <a:pt x="2942095" y="0"/>
                  </a:cubicBezTo>
                  <a:cubicBezTo>
                    <a:pt x="3051272" y="-56479"/>
                    <a:pt x="3278416" y="25779"/>
                    <a:pt x="3583499" y="0"/>
                  </a:cubicBezTo>
                  <a:cubicBezTo>
                    <a:pt x="3888582" y="-25779"/>
                    <a:pt x="3890195" y="17421"/>
                    <a:pt x="4003728" y="0"/>
                  </a:cubicBezTo>
                  <a:cubicBezTo>
                    <a:pt x="4117261" y="-17421"/>
                    <a:pt x="4302246" y="7444"/>
                    <a:pt x="4534545" y="0"/>
                  </a:cubicBezTo>
                  <a:cubicBezTo>
                    <a:pt x="4598410" y="8147"/>
                    <a:pt x="4637294" y="39226"/>
                    <a:pt x="4645618" y="111073"/>
                  </a:cubicBezTo>
                  <a:cubicBezTo>
                    <a:pt x="4688440" y="230279"/>
                    <a:pt x="4640637" y="443553"/>
                    <a:pt x="4645618" y="555354"/>
                  </a:cubicBezTo>
                  <a:cubicBezTo>
                    <a:pt x="4653239" y="605955"/>
                    <a:pt x="4601320" y="667348"/>
                    <a:pt x="4534545" y="666427"/>
                  </a:cubicBezTo>
                  <a:cubicBezTo>
                    <a:pt x="4404751" y="669184"/>
                    <a:pt x="4076729" y="600485"/>
                    <a:pt x="3937376" y="666427"/>
                  </a:cubicBezTo>
                  <a:cubicBezTo>
                    <a:pt x="3798023" y="732369"/>
                    <a:pt x="3532997" y="611113"/>
                    <a:pt x="3384442" y="666427"/>
                  </a:cubicBezTo>
                  <a:cubicBezTo>
                    <a:pt x="3235887" y="721741"/>
                    <a:pt x="2998459" y="637918"/>
                    <a:pt x="2831508" y="666427"/>
                  </a:cubicBezTo>
                  <a:cubicBezTo>
                    <a:pt x="2664557" y="694936"/>
                    <a:pt x="2565745" y="620650"/>
                    <a:pt x="2411278" y="666427"/>
                  </a:cubicBezTo>
                  <a:cubicBezTo>
                    <a:pt x="2256811" y="712204"/>
                    <a:pt x="2018504" y="614857"/>
                    <a:pt x="1858344" y="666427"/>
                  </a:cubicBezTo>
                  <a:cubicBezTo>
                    <a:pt x="1698184" y="717997"/>
                    <a:pt x="1584171" y="625327"/>
                    <a:pt x="1349645" y="666427"/>
                  </a:cubicBezTo>
                  <a:cubicBezTo>
                    <a:pt x="1115119" y="707527"/>
                    <a:pt x="1011295" y="658151"/>
                    <a:pt x="840946" y="666427"/>
                  </a:cubicBezTo>
                  <a:cubicBezTo>
                    <a:pt x="670597" y="674703"/>
                    <a:pt x="307874" y="646712"/>
                    <a:pt x="111073" y="666427"/>
                  </a:cubicBezTo>
                  <a:cubicBezTo>
                    <a:pt x="32531" y="665972"/>
                    <a:pt x="-13118" y="615532"/>
                    <a:pt x="0" y="555354"/>
                  </a:cubicBezTo>
                  <a:cubicBezTo>
                    <a:pt x="-40539" y="346518"/>
                    <a:pt x="34154" y="204114"/>
                    <a:pt x="0" y="111073"/>
                  </a:cubicBezTo>
                  <a:close/>
                </a:path>
                <a:path w="4645618" h="666427" stroke="0" extrusionOk="0">
                  <a:moveTo>
                    <a:pt x="0" y="111073"/>
                  </a:moveTo>
                  <a:cubicBezTo>
                    <a:pt x="-2945" y="50101"/>
                    <a:pt x="55421" y="-2294"/>
                    <a:pt x="111073" y="0"/>
                  </a:cubicBezTo>
                  <a:cubicBezTo>
                    <a:pt x="359442" y="-51846"/>
                    <a:pt x="467602" y="9515"/>
                    <a:pt x="619772" y="0"/>
                  </a:cubicBezTo>
                  <a:cubicBezTo>
                    <a:pt x="771942" y="-9515"/>
                    <a:pt x="879755" y="45826"/>
                    <a:pt x="1128472" y="0"/>
                  </a:cubicBezTo>
                  <a:cubicBezTo>
                    <a:pt x="1377189" y="-45826"/>
                    <a:pt x="1483276" y="10929"/>
                    <a:pt x="1725640" y="0"/>
                  </a:cubicBezTo>
                  <a:cubicBezTo>
                    <a:pt x="1968004" y="-10929"/>
                    <a:pt x="2106344" y="54416"/>
                    <a:pt x="2234340" y="0"/>
                  </a:cubicBezTo>
                  <a:cubicBezTo>
                    <a:pt x="2362336" y="-54416"/>
                    <a:pt x="2569378" y="9546"/>
                    <a:pt x="2698804" y="0"/>
                  </a:cubicBezTo>
                  <a:cubicBezTo>
                    <a:pt x="2828230" y="-9546"/>
                    <a:pt x="2998382" y="1571"/>
                    <a:pt x="3119034" y="0"/>
                  </a:cubicBezTo>
                  <a:cubicBezTo>
                    <a:pt x="3239686" y="-1571"/>
                    <a:pt x="3345282" y="1911"/>
                    <a:pt x="3539264" y="0"/>
                  </a:cubicBezTo>
                  <a:cubicBezTo>
                    <a:pt x="3733246" y="-1911"/>
                    <a:pt x="4113182" y="20207"/>
                    <a:pt x="4534545" y="0"/>
                  </a:cubicBezTo>
                  <a:cubicBezTo>
                    <a:pt x="4595617" y="1876"/>
                    <a:pt x="4639519" y="53824"/>
                    <a:pt x="4645618" y="111073"/>
                  </a:cubicBezTo>
                  <a:cubicBezTo>
                    <a:pt x="4684164" y="326502"/>
                    <a:pt x="4641170" y="358829"/>
                    <a:pt x="4645618" y="555354"/>
                  </a:cubicBezTo>
                  <a:cubicBezTo>
                    <a:pt x="4643710" y="620115"/>
                    <a:pt x="4596343" y="655746"/>
                    <a:pt x="4534545" y="666427"/>
                  </a:cubicBezTo>
                  <a:cubicBezTo>
                    <a:pt x="4354680" y="687523"/>
                    <a:pt x="4278479" y="642275"/>
                    <a:pt x="4070080" y="666427"/>
                  </a:cubicBezTo>
                  <a:cubicBezTo>
                    <a:pt x="3861681" y="690579"/>
                    <a:pt x="3675547" y="644347"/>
                    <a:pt x="3561381" y="666427"/>
                  </a:cubicBezTo>
                  <a:cubicBezTo>
                    <a:pt x="3447215" y="688507"/>
                    <a:pt x="3233407" y="652125"/>
                    <a:pt x="3141151" y="666427"/>
                  </a:cubicBezTo>
                  <a:cubicBezTo>
                    <a:pt x="3048895" y="680729"/>
                    <a:pt x="2801701" y="622907"/>
                    <a:pt x="2588217" y="666427"/>
                  </a:cubicBezTo>
                  <a:cubicBezTo>
                    <a:pt x="2374733" y="709947"/>
                    <a:pt x="2192843" y="644912"/>
                    <a:pt x="1946814" y="666427"/>
                  </a:cubicBezTo>
                  <a:cubicBezTo>
                    <a:pt x="1700785" y="687942"/>
                    <a:pt x="1436037" y="595332"/>
                    <a:pt x="1305410" y="666427"/>
                  </a:cubicBezTo>
                  <a:cubicBezTo>
                    <a:pt x="1174783" y="737522"/>
                    <a:pt x="1055209" y="662395"/>
                    <a:pt x="840946" y="666427"/>
                  </a:cubicBezTo>
                  <a:cubicBezTo>
                    <a:pt x="626683" y="670459"/>
                    <a:pt x="338149" y="622746"/>
                    <a:pt x="111073" y="666427"/>
                  </a:cubicBezTo>
                  <a:cubicBezTo>
                    <a:pt x="51277" y="667871"/>
                    <a:pt x="-17188" y="616195"/>
                    <a:pt x="0" y="555354"/>
                  </a:cubicBezTo>
                  <a:cubicBezTo>
                    <a:pt x="-22937" y="452200"/>
                    <a:pt x="5038" y="280314"/>
                    <a:pt x="0" y="111073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2400" dirty="0">
                  <a:solidFill>
                    <a:schemeClr val="tx1"/>
                  </a:solidFill>
                  <a:latin typeface="Tw Cen MT Condensed" pitchFamily="34" charset="0"/>
                </a:rPr>
                <a:t>3 FUNGSI UTAMA KESEHATAN MASYARAKAT</a:t>
              </a:r>
              <a:endParaRPr lang="en-US" sz="2400" dirty="0">
                <a:solidFill>
                  <a:schemeClr val="tx1"/>
                </a:solidFill>
                <a:latin typeface="Tw Cen MT Condensed" pitchFamily="34" charset="0"/>
              </a:endParaRPr>
            </a:p>
          </p:txBody>
        </p:sp>
        <p:sp>
          <p:nvSpPr>
            <p:cNvPr id="10" name="Freeform: Shape 9"/>
            <p:cNvSpPr/>
            <p:nvPr/>
          </p:nvSpPr>
          <p:spPr>
            <a:xfrm>
              <a:off x="697419" y="1821608"/>
              <a:ext cx="526943" cy="868706"/>
            </a:xfrm>
            <a:custGeom>
              <a:avLst/>
              <a:gdLst>
                <a:gd name="connsiteX0" fmla="*/ 108489 w 526943"/>
                <a:gd name="connsiteY0" fmla="*/ 0 h 868706"/>
                <a:gd name="connsiteX1" fmla="*/ 61994 w 526943"/>
                <a:gd name="connsiteY1" fmla="*/ 123987 h 868706"/>
                <a:gd name="connsiteX2" fmla="*/ 46495 w 526943"/>
                <a:gd name="connsiteY2" fmla="*/ 216977 h 868706"/>
                <a:gd name="connsiteX3" fmla="*/ 15499 w 526943"/>
                <a:gd name="connsiteY3" fmla="*/ 340963 h 868706"/>
                <a:gd name="connsiteX4" fmla="*/ 0 w 526943"/>
                <a:gd name="connsiteY4" fmla="*/ 402956 h 868706"/>
                <a:gd name="connsiteX5" fmla="*/ 15499 w 526943"/>
                <a:gd name="connsiteY5" fmla="*/ 526943 h 868706"/>
                <a:gd name="connsiteX6" fmla="*/ 30997 w 526943"/>
                <a:gd name="connsiteY6" fmla="*/ 573438 h 868706"/>
                <a:gd name="connsiteX7" fmla="*/ 46495 w 526943"/>
                <a:gd name="connsiteY7" fmla="*/ 635431 h 868706"/>
                <a:gd name="connsiteX8" fmla="*/ 77492 w 526943"/>
                <a:gd name="connsiteY8" fmla="*/ 697424 h 868706"/>
                <a:gd name="connsiteX9" fmla="*/ 123987 w 526943"/>
                <a:gd name="connsiteY9" fmla="*/ 790414 h 868706"/>
                <a:gd name="connsiteX10" fmla="*/ 139485 w 526943"/>
                <a:gd name="connsiteY10" fmla="*/ 836909 h 868706"/>
                <a:gd name="connsiteX11" fmla="*/ 278970 w 526943"/>
                <a:gd name="connsiteY11" fmla="*/ 852407 h 868706"/>
                <a:gd name="connsiteX12" fmla="*/ 371960 w 526943"/>
                <a:gd name="connsiteY12" fmla="*/ 774916 h 868706"/>
                <a:gd name="connsiteX13" fmla="*/ 387458 w 526943"/>
                <a:gd name="connsiteY13" fmla="*/ 728421 h 868706"/>
                <a:gd name="connsiteX14" fmla="*/ 247973 w 526943"/>
                <a:gd name="connsiteY14" fmla="*/ 712922 h 868706"/>
                <a:gd name="connsiteX15" fmla="*/ 263472 w 526943"/>
                <a:gd name="connsiteY15" fmla="*/ 759417 h 868706"/>
                <a:gd name="connsiteX16" fmla="*/ 294468 w 526943"/>
                <a:gd name="connsiteY16" fmla="*/ 805912 h 868706"/>
                <a:gd name="connsiteX17" fmla="*/ 387458 w 526943"/>
                <a:gd name="connsiteY17" fmla="*/ 852407 h 868706"/>
                <a:gd name="connsiteX18" fmla="*/ 526943 w 526943"/>
                <a:gd name="connsiteY18" fmla="*/ 852407 h 868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6943" h="868706">
                  <a:moveTo>
                    <a:pt x="108489" y="0"/>
                  </a:moveTo>
                  <a:cubicBezTo>
                    <a:pt x="102453" y="15089"/>
                    <a:pt x="68069" y="96650"/>
                    <a:pt x="61994" y="123987"/>
                  </a:cubicBezTo>
                  <a:cubicBezTo>
                    <a:pt x="55177" y="154663"/>
                    <a:pt x="53079" y="186250"/>
                    <a:pt x="46495" y="216977"/>
                  </a:cubicBezTo>
                  <a:cubicBezTo>
                    <a:pt x="37569" y="258632"/>
                    <a:pt x="25831" y="299634"/>
                    <a:pt x="15499" y="340963"/>
                  </a:cubicBezTo>
                  <a:lnTo>
                    <a:pt x="0" y="402956"/>
                  </a:lnTo>
                  <a:cubicBezTo>
                    <a:pt x="5166" y="444285"/>
                    <a:pt x="8048" y="485964"/>
                    <a:pt x="15499" y="526943"/>
                  </a:cubicBezTo>
                  <a:cubicBezTo>
                    <a:pt x="18421" y="543016"/>
                    <a:pt x="26509" y="557730"/>
                    <a:pt x="30997" y="573438"/>
                  </a:cubicBezTo>
                  <a:cubicBezTo>
                    <a:pt x="36849" y="593919"/>
                    <a:pt x="39016" y="615487"/>
                    <a:pt x="46495" y="635431"/>
                  </a:cubicBezTo>
                  <a:cubicBezTo>
                    <a:pt x="54607" y="657063"/>
                    <a:pt x="68391" y="676189"/>
                    <a:pt x="77492" y="697424"/>
                  </a:cubicBezTo>
                  <a:cubicBezTo>
                    <a:pt x="115992" y="787258"/>
                    <a:pt x="64417" y="701060"/>
                    <a:pt x="123987" y="790414"/>
                  </a:cubicBezTo>
                  <a:cubicBezTo>
                    <a:pt x="129153" y="805912"/>
                    <a:pt x="129280" y="824152"/>
                    <a:pt x="139485" y="836909"/>
                  </a:cubicBezTo>
                  <a:cubicBezTo>
                    <a:pt x="182215" y="890323"/>
                    <a:pt x="218068" y="862558"/>
                    <a:pt x="278970" y="852407"/>
                  </a:cubicBezTo>
                  <a:cubicBezTo>
                    <a:pt x="313279" y="829535"/>
                    <a:pt x="348093" y="810716"/>
                    <a:pt x="371960" y="774916"/>
                  </a:cubicBezTo>
                  <a:cubicBezTo>
                    <a:pt x="381022" y="761323"/>
                    <a:pt x="382292" y="743919"/>
                    <a:pt x="387458" y="728421"/>
                  </a:cubicBezTo>
                  <a:cubicBezTo>
                    <a:pt x="343321" y="698996"/>
                    <a:pt x="311247" y="662302"/>
                    <a:pt x="247973" y="712922"/>
                  </a:cubicBezTo>
                  <a:cubicBezTo>
                    <a:pt x="235216" y="723128"/>
                    <a:pt x="256166" y="744805"/>
                    <a:pt x="263472" y="759417"/>
                  </a:cubicBezTo>
                  <a:cubicBezTo>
                    <a:pt x="271802" y="776077"/>
                    <a:pt x="281297" y="792741"/>
                    <a:pt x="294468" y="805912"/>
                  </a:cubicBezTo>
                  <a:cubicBezTo>
                    <a:pt x="312754" y="824198"/>
                    <a:pt x="359955" y="850115"/>
                    <a:pt x="387458" y="852407"/>
                  </a:cubicBezTo>
                  <a:cubicBezTo>
                    <a:pt x="433792" y="856268"/>
                    <a:pt x="480448" y="852407"/>
                    <a:pt x="526943" y="852407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2000"/>
            </a:p>
          </p:txBody>
        </p:sp>
        <p:sp>
          <p:nvSpPr>
            <p:cNvPr id="12" name="Freeform: Shape 11"/>
            <p:cNvSpPr/>
            <p:nvPr/>
          </p:nvSpPr>
          <p:spPr>
            <a:xfrm>
              <a:off x="635426" y="2395045"/>
              <a:ext cx="588936" cy="1865594"/>
            </a:xfrm>
            <a:custGeom>
              <a:avLst/>
              <a:gdLst>
                <a:gd name="connsiteX0" fmla="*/ 108489 w 526943"/>
                <a:gd name="connsiteY0" fmla="*/ 0 h 868706"/>
                <a:gd name="connsiteX1" fmla="*/ 61994 w 526943"/>
                <a:gd name="connsiteY1" fmla="*/ 123987 h 868706"/>
                <a:gd name="connsiteX2" fmla="*/ 46495 w 526943"/>
                <a:gd name="connsiteY2" fmla="*/ 216977 h 868706"/>
                <a:gd name="connsiteX3" fmla="*/ 15499 w 526943"/>
                <a:gd name="connsiteY3" fmla="*/ 340963 h 868706"/>
                <a:gd name="connsiteX4" fmla="*/ 0 w 526943"/>
                <a:gd name="connsiteY4" fmla="*/ 402956 h 868706"/>
                <a:gd name="connsiteX5" fmla="*/ 15499 w 526943"/>
                <a:gd name="connsiteY5" fmla="*/ 526943 h 868706"/>
                <a:gd name="connsiteX6" fmla="*/ 30997 w 526943"/>
                <a:gd name="connsiteY6" fmla="*/ 573438 h 868706"/>
                <a:gd name="connsiteX7" fmla="*/ 46495 w 526943"/>
                <a:gd name="connsiteY7" fmla="*/ 635431 h 868706"/>
                <a:gd name="connsiteX8" fmla="*/ 77492 w 526943"/>
                <a:gd name="connsiteY8" fmla="*/ 697424 h 868706"/>
                <a:gd name="connsiteX9" fmla="*/ 123987 w 526943"/>
                <a:gd name="connsiteY9" fmla="*/ 790414 h 868706"/>
                <a:gd name="connsiteX10" fmla="*/ 139485 w 526943"/>
                <a:gd name="connsiteY10" fmla="*/ 836909 h 868706"/>
                <a:gd name="connsiteX11" fmla="*/ 278970 w 526943"/>
                <a:gd name="connsiteY11" fmla="*/ 852407 h 868706"/>
                <a:gd name="connsiteX12" fmla="*/ 371960 w 526943"/>
                <a:gd name="connsiteY12" fmla="*/ 774916 h 868706"/>
                <a:gd name="connsiteX13" fmla="*/ 387458 w 526943"/>
                <a:gd name="connsiteY13" fmla="*/ 728421 h 868706"/>
                <a:gd name="connsiteX14" fmla="*/ 247973 w 526943"/>
                <a:gd name="connsiteY14" fmla="*/ 712922 h 868706"/>
                <a:gd name="connsiteX15" fmla="*/ 263472 w 526943"/>
                <a:gd name="connsiteY15" fmla="*/ 759417 h 868706"/>
                <a:gd name="connsiteX16" fmla="*/ 294468 w 526943"/>
                <a:gd name="connsiteY16" fmla="*/ 805912 h 868706"/>
                <a:gd name="connsiteX17" fmla="*/ 387458 w 526943"/>
                <a:gd name="connsiteY17" fmla="*/ 852407 h 868706"/>
                <a:gd name="connsiteX18" fmla="*/ 526943 w 526943"/>
                <a:gd name="connsiteY18" fmla="*/ 852407 h 868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6943" h="868706">
                  <a:moveTo>
                    <a:pt x="108489" y="0"/>
                  </a:moveTo>
                  <a:cubicBezTo>
                    <a:pt x="102453" y="15089"/>
                    <a:pt x="68069" y="96650"/>
                    <a:pt x="61994" y="123987"/>
                  </a:cubicBezTo>
                  <a:cubicBezTo>
                    <a:pt x="55177" y="154663"/>
                    <a:pt x="53079" y="186250"/>
                    <a:pt x="46495" y="216977"/>
                  </a:cubicBezTo>
                  <a:cubicBezTo>
                    <a:pt x="37569" y="258632"/>
                    <a:pt x="25831" y="299634"/>
                    <a:pt x="15499" y="340963"/>
                  </a:cubicBezTo>
                  <a:lnTo>
                    <a:pt x="0" y="402956"/>
                  </a:lnTo>
                  <a:cubicBezTo>
                    <a:pt x="5166" y="444285"/>
                    <a:pt x="8048" y="485964"/>
                    <a:pt x="15499" y="526943"/>
                  </a:cubicBezTo>
                  <a:cubicBezTo>
                    <a:pt x="18421" y="543016"/>
                    <a:pt x="26509" y="557730"/>
                    <a:pt x="30997" y="573438"/>
                  </a:cubicBezTo>
                  <a:cubicBezTo>
                    <a:pt x="36849" y="593919"/>
                    <a:pt x="39016" y="615487"/>
                    <a:pt x="46495" y="635431"/>
                  </a:cubicBezTo>
                  <a:cubicBezTo>
                    <a:pt x="54607" y="657063"/>
                    <a:pt x="68391" y="676189"/>
                    <a:pt x="77492" y="697424"/>
                  </a:cubicBezTo>
                  <a:cubicBezTo>
                    <a:pt x="115992" y="787258"/>
                    <a:pt x="64417" y="701060"/>
                    <a:pt x="123987" y="790414"/>
                  </a:cubicBezTo>
                  <a:cubicBezTo>
                    <a:pt x="129153" y="805912"/>
                    <a:pt x="129280" y="824152"/>
                    <a:pt x="139485" y="836909"/>
                  </a:cubicBezTo>
                  <a:cubicBezTo>
                    <a:pt x="182215" y="890323"/>
                    <a:pt x="218068" y="862558"/>
                    <a:pt x="278970" y="852407"/>
                  </a:cubicBezTo>
                  <a:cubicBezTo>
                    <a:pt x="313279" y="829535"/>
                    <a:pt x="348093" y="810716"/>
                    <a:pt x="371960" y="774916"/>
                  </a:cubicBezTo>
                  <a:cubicBezTo>
                    <a:pt x="381022" y="761323"/>
                    <a:pt x="382292" y="743919"/>
                    <a:pt x="387458" y="728421"/>
                  </a:cubicBezTo>
                  <a:cubicBezTo>
                    <a:pt x="343321" y="698996"/>
                    <a:pt x="311247" y="662302"/>
                    <a:pt x="247973" y="712922"/>
                  </a:cubicBezTo>
                  <a:cubicBezTo>
                    <a:pt x="235216" y="723128"/>
                    <a:pt x="256166" y="744805"/>
                    <a:pt x="263472" y="759417"/>
                  </a:cubicBezTo>
                  <a:cubicBezTo>
                    <a:pt x="271802" y="776077"/>
                    <a:pt x="281297" y="792741"/>
                    <a:pt x="294468" y="805912"/>
                  </a:cubicBezTo>
                  <a:cubicBezTo>
                    <a:pt x="312754" y="824198"/>
                    <a:pt x="359955" y="850115"/>
                    <a:pt x="387458" y="852407"/>
                  </a:cubicBezTo>
                  <a:cubicBezTo>
                    <a:pt x="433792" y="856268"/>
                    <a:pt x="480448" y="852407"/>
                    <a:pt x="526943" y="852407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2000"/>
            </a:p>
          </p:txBody>
        </p:sp>
        <p:sp>
          <p:nvSpPr>
            <p:cNvPr id="14" name="Freeform: Shape 13"/>
            <p:cNvSpPr/>
            <p:nvPr/>
          </p:nvSpPr>
          <p:spPr>
            <a:xfrm>
              <a:off x="585216" y="3895527"/>
              <a:ext cx="743626" cy="1865594"/>
            </a:xfrm>
            <a:custGeom>
              <a:avLst/>
              <a:gdLst>
                <a:gd name="connsiteX0" fmla="*/ 108489 w 526943"/>
                <a:gd name="connsiteY0" fmla="*/ 0 h 868706"/>
                <a:gd name="connsiteX1" fmla="*/ 61994 w 526943"/>
                <a:gd name="connsiteY1" fmla="*/ 123987 h 868706"/>
                <a:gd name="connsiteX2" fmla="*/ 46495 w 526943"/>
                <a:gd name="connsiteY2" fmla="*/ 216977 h 868706"/>
                <a:gd name="connsiteX3" fmla="*/ 15499 w 526943"/>
                <a:gd name="connsiteY3" fmla="*/ 340963 h 868706"/>
                <a:gd name="connsiteX4" fmla="*/ 0 w 526943"/>
                <a:gd name="connsiteY4" fmla="*/ 402956 h 868706"/>
                <a:gd name="connsiteX5" fmla="*/ 15499 w 526943"/>
                <a:gd name="connsiteY5" fmla="*/ 526943 h 868706"/>
                <a:gd name="connsiteX6" fmla="*/ 30997 w 526943"/>
                <a:gd name="connsiteY6" fmla="*/ 573438 h 868706"/>
                <a:gd name="connsiteX7" fmla="*/ 46495 w 526943"/>
                <a:gd name="connsiteY7" fmla="*/ 635431 h 868706"/>
                <a:gd name="connsiteX8" fmla="*/ 77492 w 526943"/>
                <a:gd name="connsiteY8" fmla="*/ 697424 h 868706"/>
                <a:gd name="connsiteX9" fmla="*/ 123987 w 526943"/>
                <a:gd name="connsiteY9" fmla="*/ 790414 h 868706"/>
                <a:gd name="connsiteX10" fmla="*/ 139485 w 526943"/>
                <a:gd name="connsiteY10" fmla="*/ 836909 h 868706"/>
                <a:gd name="connsiteX11" fmla="*/ 278970 w 526943"/>
                <a:gd name="connsiteY11" fmla="*/ 852407 h 868706"/>
                <a:gd name="connsiteX12" fmla="*/ 371960 w 526943"/>
                <a:gd name="connsiteY12" fmla="*/ 774916 h 868706"/>
                <a:gd name="connsiteX13" fmla="*/ 387458 w 526943"/>
                <a:gd name="connsiteY13" fmla="*/ 728421 h 868706"/>
                <a:gd name="connsiteX14" fmla="*/ 247973 w 526943"/>
                <a:gd name="connsiteY14" fmla="*/ 712922 h 868706"/>
                <a:gd name="connsiteX15" fmla="*/ 263472 w 526943"/>
                <a:gd name="connsiteY15" fmla="*/ 759417 h 868706"/>
                <a:gd name="connsiteX16" fmla="*/ 294468 w 526943"/>
                <a:gd name="connsiteY16" fmla="*/ 805912 h 868706"/>
                <a:gd name="connsiteX17" fmla="*/ 387458 w 526943"/>
                <a:gd name="connsiteY17" fmla="*/ 852407 h 868706"/>
                <a:gd name="connsiteX18" fmla="*/ 526943 w 526943"/>
                <a:gd name="connsiteY18" fmla="*/ 852407 h 868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6943" h="868706">
                  <a:moveTo>
                    <a:pt x="108489" y="0"/>
                  </a:moveTo>
                  <a:cubicBezTo>
                    <a:pt x="102453" y="15089"/>
                    <a:pt x="68069" y="96650"/>
                    <a:pt x="61994" y="123987"/>
                  </a:cubicBezTo>
                  <a:cubicBezTo>
                    <a:pt x="55177" y="154663"/>
                    <a:pt x="53079" y="186250"/>
                    <a:pt x="46495" y="216977"/>
                  </a:cubicBezTo>
                  <a:cubicBezTo>
                    <a:pt x="37569" y="258632"/>
                    <a:pt x="25831" y="299634"/>
                    <a:pt x="15499" y="340963"/>
                  </a:cubicBezTo>
                  <a:lnTo>
                    <a:pt x="0" y="402956"/>
                  </a:lnTo>
                  <a:cubicBezTo>
                    <a:pt x="5166" y="444285"/>
                    <a:pt x="8048" y="485964"/>
                    <a:pt x="15499" y="526943"/>
                  </a:cubicBezTo>
                  <a:cubicBezTo>
                    <a:pt x="18421" y="543016"/>
                    <a:pt x="26509" y="557730"/>
                    <a:pt x="30997" y="573438"/>
                  </a:cubicBezTo>
                  <a:cubicBezTo>
                    <a:pt x="36849" y="593919"/>
                    <a:pt x="39016" y="615487"/>
                    <a:pt x="46495" y="635431"/>
                  </a:cubicBezTo>
                  <a:cubicBezTo>
                    <a:pt x="54607" y="657063"/>
                    <a:pt x="68391" y="676189"/>
                    <a:pt x="77492" y="697424"/>
                  </a:cubicBezTo>
                  <a:cubicBezTo>
                    <a:pt x="115992" y="787258"/>
                    <a:pt x="64417" y="701060"/>
                    <a:pt x="123987" y="790414"/>
                  </a:cubicBezTo>
                  <a:cubicBezTo>
                    <a:pt x="129153" y="805912"/>
                    <a:pt x="129280" y="824152"/>
                    <a:pt x="139485" y="836909"/>
                  </a:cubicBezTo>
                  <a:cubicBezTo>
                    <a:pt x="182215" y="890323"/>
                    <a:pt x="218068" y="862558"/>
                    <a:pt x="278970" y="852407"/>
                  </a:cubicBezTo>
                  <a:cubicBezTo>
                    <a:pt x="313279" y="829535"/>
                    <a:pt x="348093" y="810716"/>
                    <a:pt x="371960" y="774916"/>
                  </a:cubicBezTo>
                  <a:cubicBezTo>
                    <a:pt x="381022" y="761323"/>
                    <a:pt x="382292" y="743919"/>
                    <a:pt x="387458" y="728421"/>
                  </a:cubicBezTo>
                  <a:cubicBezTo>
                    <a:pt x="343321" y="698996"/>
                    <a:pt x="311247" y="662302"/>
                    <a:pt x="247973" y="712922"/>
                  </a:cubicBezTo>
                  <a:cubicBezTo>
                    <a:pt x="235216" y="723128"/>
                    <a:pt x="256166" y="744805"/>
                    <a:pt x="263472" y="759417"/>
                  </a:cubicBezTo>
                  <a:cubicBezTo>
                    <a:pt x="271802" y="776077"/>
                    <a:pt x="281297" y="792741"/>
                    <a:pt x="294468" y="805912"/>
                  </a:cubicBezTo>
                  <a:cubicBezTo>
                    <a:pt x="312754" y="824198"/>
                    <a:pt x="359955" y="850115"/>
                    <a:pt x="387458" y="852407"/>
                  </a:cubicBezTo>
                  <a:cubicBezTo>
                    <a:pt x="433792" y="856268"/>
                    <a:pt x="480448" y="852407"/>
                    <a:pt x="526943" y="852407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200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336719" y="2039758"/>
              <a:ext cx="3944325" cy="1607421"/>
            </a:xfrm>
            <a:custGeom>
              <a:avLst/>
              <a:gdLst>
                <a:gd name="connsiteX0" fmla="*/ 0 w 3944325"/>
                <a:gd name="connsiteY0" fmla="*/ 0 h 1607421"/>
                <a:gd name="connsiteX1" fmla="*/ 3944325 w 3944325"/>
                <a:gd name="connsiteY1" fmla="*/ 0 h 1607421"/>
                <a:gd name="connsiteX2" fmla="*/ 3944325 w 3944325"/>
                <a:gd name="connsiteY2" fmla="*/ 1607421 h 1607421"/>
                <a:gd name="connsiteX3" fmla="*/ 0 w 3944325"/>
                <a:gd name="connsiteY3" fmla="*/ 1607421 h 1607421"/>
                <a:gd name="connsiteX4" fmla="*/ 0 w 3944325"/>
                <a:gd name="connsiteY4" fmla="*/ 0 h 1607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4325" h="1607421" fill="none" extrusionOk="0">
                  <a:moveTo>
                    <a:pt x="0" y="0"/>
                  </a:moveTo>
                  <a:cubicBezTo>
                    <a:pt x="1915512" y="-2951"/>
                    <a:pt x="3049366" y="32619"/>
                    <a:pt x="3944325" y="0"/>
                  </a:cubicBezTo>
                  <a:cubicBezTo>
                    <a:pt x="3884259" y="766454"/>
                    <a:pt x="3857644" y="818306"/>
                    <a:pt x="3944325" y="1607421"/>
                  </a:cubicBezTo>
                  <a:cubicBezTo>
                    <a:pt x="2552306" y="1590188"/>
                    <a:pt x="826848" y="1563547"/>
                    <a:pt x="0" y="1607421"/>
                  </a:cubicBezTo>
                  <a:cubicBezTo>
                    <a:pt x="98327" y="1333596"/>
                    <a:pt x="-68555" y="385529"/>
                    <a:pt x="0" y="0"/>
                  </a:cubicBezTo>
                  <a:close/>
                </a:path>
                <a:path w="3944325" h="1607421" stroke="0" extrusionOk="0">
                  <a:moveTo>
                    <a:pt x="0" y="0"/>
                  </a:moveTo>
                  <a:cubicBezTo>
                    <a:pt x="1560350" y="-66394"/>
                    <a:pt x="3464958" y="154170"/>
                    <a:pt x="3944325" y="0"/>
                  </a:cubicBezTo>
                  <a:cubicBezTo>
                    <a:pt x="4082267" y="649356"/>
                    <a:pt x="4070660" y="917757"/>
                    <a:pt x="3944325" y="1607421"/>
                  </a:cubicBezTo>
                  <a:cubicBezTo>
                    <a:pt x="3391738" y="1749282"/>
                    <a:pt x="890641" y="1676734"/>
                    <a:pt x="0" y="1607421"/>
                  </a:cubicBezTo>
                  <a:cubicBezTo>
                    <a:pt x="16782" y="975320"/>
                    <a:pt x="52659" y="742836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sz="1800" b="1" u="sng" spc="-150" dirty="0">
                  <a:solidFill>
                    <a:sysClr val="windowText" lastClr="000000"/>
                  </a:solidFill>
                </a:rPr>
                <a:t>Assessment</a:t>
              </a:r>
              <a:endParaRPr lang="en-US" sz="1800" b="1" u="sng" spc="-150" dirty="0">
                <a:solidFill>
                  <a:sysClr val="windowText" lastClr="000000"/>
                </a:solidFill>
              </a:endParaRPr>
            </a:p>
            <a:p>
              <a:r>
                <a:rPr lang="id-ID" sz="1800" b="1" spc="-150" dirty="0">
                  <a:solidFill>
                    <a:sysClr val="windowText" lastClr="000000"/>
                  </a:solidFill>
                </a:rPr>
                <a:t>Memperoleh data </a:t>
              </a:r>
              <a:r>
                <a:rPr lang="id-ID" sz="1800" spc="-150" dirty="0">
                  <a:solidFill>
                    <a:sysClr val="windowText" lastClr="000000"/>
                  </a:solidFill>
                </a:rPr>
                <a:t>yang mendefinisikan kesehatan populasi secara keseluruhan dan kelompok tertentu dalam populasi</a:t>
              </a:r>
              <a:r>
                <a:rPr lang="en-US" sz="1800" spc="-150" dirty="0">
                  <a:solidFill>
                    <a:sysClr val="windowText" lastClr="000000"/>
                  </a:solidFill>
                </a:rPr>
                <a:t>,  </a:t>
              </a:r>
              <a:r>
                <a:rPr lang="en-US" sz="1800" spc="-150" dirty="0" err="1">
                  <a:solidFill>
                    <a:sysClr val="windowText" lastClr="000000"/>
                  </a:solidFill>
                </a:rPr>
                <a:t>serta</a:t>
              </a:r>
              <a:r>
                <a:rPr lang="en-US" sz="1800" spc="-150" dirty="0">
                  <a:solidFill>
                    <a:sysClr val="windowText" lastClr="000000"/>
                  </a:solidFill>
                </a:rPr>
                <a:t> </a:t>
              </a:r>
              <a:r>
                <a:rPr lang="id-ID" sz="1800" dirty="0">
                  <a:solidFill>
                    <a:sysClr val="windowText" lastClr="000000"/>
                  </a:solidFill>
                </a:rPr>
                <a:t>sifat masalah kesehatan baru dan yang terus berlanjut</a:t>
              </a:r>
              <a:r>
                <a:rPr lang="en-ID" sz="1800" spc="-150" dirty="0">
                  <a:solidFill>
                    <a:sysClr val="windowText" lastClr="000000"/>
                  </a:solidFill>
                </a:rPr>
                <a:t>.</a:t>
              </a:r>
              <a:endParaRPr lang="en-ID" sz="1800" spc="-15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372059" y="3816841"/>
              <a:ext cx="3944325" cy="1415830"/>
            </a:xfrm>
            <a:custGeom>
              <a:avLst/>
              <a:gdLst>
                <a:gd name="connsiteX0" fmla="*/ 0 w 3944325"/>
                <a:gd name="connsiteY0" fmla="*/ 0 h 1415830"/>
                <a:gd name="connsiteX1" fmla="*/ 3944325 w 3944325"/>
                <a:gd name="connsiteY1" fmla="*/ 0 h 1415830"/>
                <a:gd name="connsiteX2" fmla="*/ 3944325 w 3944325"/>
                <a:gd name="connsiteY2" fmla="*/ 1415830 h 1415830"/>
                <a:gd name="connsiteX3" fmla="*/ 0 w 3944325"/>
                <a:gd name="connsiteY3" fmla="*/ 1415830 h 1415830"/>
                <a:gd name="connsiteX4" fmla="*/ 0 w 3944325"/>
                <a:gd name="connsiteY4" fmla="*/ 0 h 141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4325" h="1415830" fill="none" extrusionOk="0">
                  <a:moveTo>
                    <a:pt x="0" y="0"/>
                  </a:moveTo>
                  <a:cubicBezTo>
                    <a:pt x="1915512" y="-2951"/>
                    <a:pt x="3049366" y="32619"/>
                    <a:pt x="3944325" y="0"/>
                  </a:cubicBezTo>
                  <a:cubicBezTo>
                    <a:pt x="3931376" y="300885"/>
                    <a:pt x="4069773" y="1070227"/>
                    <a:pt x="3944325" y="1415830"/>
                  </a:cubicBezTo>
                  <a:cubicBezTo>
                    <a:pt x="2552306" y="1398597"/>
                    <a:pt x="826848" y="1371956"/>
                    <a:pt x="0" y="1415830"/>
                  </a:cubicBezTo>
                  <a:cubicBezTo>
                    <a:pt x="58418" y="1179927"/>
                    <a:pt x="57821" y="174162"/>
                    <a:pt x="0" y="0"/>
                  </a:cubicBezTo>
                  <a:close/>
                </a:path>
                <a:path w="3944325" h="1415830" stroke="0" extrusionOk="0">
                  <a:moveTo>
                    <a:pt x="0" y="0"/>
                  </a:moveTo>
                  <a:cubicBezTo>
                    <a:pt x="1560350" y="-66394"/>
                    <a:pt x="3464958" y="154170"/>
                    <a:pt x="3944325" y="0"/>
                  </a:cubicBezTo>
                  <a:cubicBezTo>
                    <a:pt x="3916584" y="675426"/>
                    <a:pt x="3848739" y="801670"/>
                    <a:pt x="3944325" y="1415830"/>
                  </a:cubicBezTo>
                  <a:cubicBezTo>
                    <a:pt x="3391738" y="1557691"/>
                    <a:pt x="890641" y="1485143"/>
                    <a:pt x="0" y="1415830"/>
                  </a:cubicBezTo>
                  <a:cubicBezTo>
                    <a:pt x="45105" y="1023448"/>
                    <a:pt x="103418" y="621281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u="sng" dirty="0">
                  <a:solidFill>
                    <a:schemeClr val="tx1"/>
                  </a:solidFill>
                </a:rPr>
                <a:t>Policy Development</a:t>
              </a:r>
              <a:endParaRPr lang="en-ID" b="1" u="sng" dirty="0">
                <a:solidFill>
                  <a:schemeClr val="tx1"/>
                </a:solidFill>
              </a:endParaRPr>
            </a:p>
            <a:p>
              <a:pPr lvl="0"/>
              <a:r>
                <a:rPr lang="id-ID" b="1" dirty="0">
                  <a:solidFill>
                    <a:schemeClr val="tx1"/>
                  </a:solidFill>
                </a:rPr>
                <a:t>Mengembangkan rekomendasi </a:t>
              </a:r>
              <a:r>
                <a:rPr lang="id-ID" dirty="0">
                  <a:solidFill>
                    <a:schemeClr val="tx1"/>
                  </a:solidFill>
                </a:rPr>
                <a:t>berbasis bukti dan analisis opsi lainnya, seperti </a:t>
              </a:r>
              <a:r>
                <a:rPr lang="id-ID" b="1" dirty="0">
                  <a:solidFill>
                    <a:schemeClr val="tx1"/>
                  </a:solidFill>
                </a:rPr>
                <a:t>analisis kebijakan Kesehatan</a:t>
              </a:r>
              <a:r>
                <a:rPr lang="en-US" b="1" dirty="0">
                  <a:solidFill>
                    <a:schemeClr val="tx1"/>
                  </a:solidFill>
                </a:rPr>
                <a:t>.</a:t>
              </a:r>
              <a:endParaRPr lang="en-ID" b="1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390347" y="5368103"/>
              <a:ext cx="3944325" cy="1325775"/>
            </a:xfrm>
            <a:custGeom>
              <a:avLst/>
              <a:gdLst>
                <a:gd name="connsiteX0" fmla="*/ 0 w 3944325"/>
                <a:gd name="connsiteY0" fmla="*/ 0 h 1325775"/>
                <a:gd name="connsiteX1" fmla="*/ 3944325 w 3944325"/>
                <a:gd name="connsiteY1" fmla="*/ 0 h 1325775"/>
                <a:gd name="connsiteX2" fmla="*/ 3944325 w 3944325"/>
                <a:gd name="connsiteY2" fmla="*/ 1325775 h 1325775"/>
                <a:gd name="connsiteX3" fmla="*/ 0 w 3944325"/>
                <a:gd name="connsiteY3" fmla="*/ 1325775 h 1325775"/>
                <a:gd name="connsiteX4" fmla="*/ 0 w 3944325"/>
                <a:gd name="connsiteY4" fmla="*/ 0 h 132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4325" h="1325775" fill="none" extrusionOk="0">
                  <a:moveTo>
                    <a:pt x="0" y="0"/>
                  </a:moveTo>
                  <a:cubicBezTo>
                    <a:pt x="1915512" y="-2951"/>
                    <a:pt x="3049366" y="32619"/>
                    <a:pt x="3944325" y="0"/>
                  </a:cubicBezTo>
                  <a:cubicBezTo>
                    <a:pt x="3945912" y="549370"/>
                    <a:pt x="3825669" y="778028"/>
                    <a:pt x="3944325" y="1325775"/>
                  </a:cubicBezTo>
                  <a:cubicBezTo>
                    <a:pt x="2552306" y="1308542"/>
                    <a:pt x="826848" y="1281901"/>
                    <a:pt x="0" y="1325775"/>
                  </a:cubicBezTo>
                  <a:cubicBezTo>
                    <a:pt x="24202" y="1113470"/>
                    <a:pt x="114477" y="285959"/>
                    <a:pt x="0" y="0"/>
                  </a:cubicBezTo>
                  <a:close/>
                </a:path>
                <a:path w="3944325" h="1325775" stroke="0" extrusionOk="0">
                  <a:moveTo>
                    <a:pt x="0" y="0"/>
                  </a:moveTo>
                  <a:cubicBezTo>
                    <a:pt x="1560350" y="-66394"/>
                    <a:pt x="3464958" y="154170"/>
                    <a:pt x="3944325" y="0"/>
                  </a:cubicBezTo>
                  <a:cubicBezTo>
                    <a:pt x="4054256" y="396836"/>
                    <a:pt x="3842158" y="678579"/>
                    <a:pt x="3944325" y="1325775"/>
                  </a:cubicBezTo>
                  <a:cubicBezTo>
                    <a:pt x="3391738" y="1467636"/>
                    <a:pt x="890641" y="1395088"/>
                    <a:pt x="0" y="1325775"/>
                  </a:cubicBezTo>
                  <a:cubicBezTo>
                    <a:pt x="-21289" y="698518"/>
                    <a:pt x="37414" y="598545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u="sng" dirty="0">
                  <a:solidFill>
                    <a:schemeClr val="tx1"/>
                  </a:solidFill>
                </a:rPr>
                <a:t>Assurance</a:t>
              </a:r>
              <a:endParaRPr lang="en-ID" b="1" u="sng" dirty="0">
                <a:solidFill>
                  <a:schemeClr val="tx1"/>
                </a:solidFill>
              </a:endParaRPr>
            </a:p>
            <a:p>
              <a:r>
                <a:rPr lang="id-ID" dirty="0">
                  <a:solidFill>
                    <a:schemeClr val="tx1"/>
                  </a:solidFill>
                </a:rPr>
                <a:t>Tanggung jawab </a:t>
              </a:r>
              <a:r>
                <a:rPr lang="en-US" dirty="0" err="1">
                  <a:solidFill>
                    <a:schemeClr val="tx1"/>
                  </a:solidFill>
                </a:rPr>
                <a:t>pengawasan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ID" dirty="0" err="1">
                  <a:solidFill>
                    <a:schemeClr val="tx1"/>
                  </a:solidFill>
                </a:rPr>
                <a:t>Kesehatan</a:t>
              </a:r>
              <a:r>
                <a:rPr lang="en-ID" dirty="0">
                  <a:solidFill>
                    <a:schemeClr val="tx1"/>
                  </a:solidFill>
                </a:rPr>
                <a:t> </a:t>
              </a:r>
              <a:r>
                <a:rPr lang="en-ID" dirty="0" err="1">
                  <a:solidFill>
                    <a:schemeClr val="tx1"/>
                  </a:solidFill>
                </a:rPr>
                <a:t>masyarakat</a:t>
              </a:r>
              <a:r>
                <a:rPr lang="en-ID" dirty="0">
                  <a:solidFill>
                    <a:schemeClr val="tx1"/>
                  </a:solidFill>
                </a:rPr>
                <a:t> &amp; </a:t>
              </a:r>
              <a:r>
                <a:rPr lang="en-ID" dirty="0" err="1">
                  <a:solidFill>
                    <a:schemeClr val="tx1"/>
                  </a:solidFill>
                </a:rPr>
                <a:t>pemerintah</a:t>
              </a:r>
              <a:r>
                <a:rPr lang="en-ID" dirty="0">
                  <a:solidFill>
                    <a:schemeClr val="tx1"/>
                  </a:solidFill>
                </a:rPr>
                <a:t> </a:t>
              </a:r>
              <a:r>
                <a:rPr lang="en-ID" dirty="0" err="1">
                  <a:solidFill>
                    <a:schemeClr val="tx1"/>
                  </a:solidFill>
                </a:rPr>
                <a:t>untuk</a:t>
              </a:r>
              <a:r>
                <a:rPr lang="en-ID" dirty="0">
                  <a:solidFill>
                    <a:schemeClr val="tx1"/>
                  </a:solidFill>
                </a:rPr>
                <a:t> </a:t>
              </a:r>
              <a:r>
                <a:rPr lang="id-ID" b="1" dirty="0">
                  <a:solidFill>
                    <a:schemeClr val="tx1"/>
                  </a:solidFill>
                </a:rPr>
                <a:t>memastikan bahwa komponen kunci </a:t>
              </a:r>
              <a:r>
                <a:rPr lang="id-ID" dirty="0">
                  <a:solidFill>
                    <a:schemeClr val="tx1"/>
                  </a:solidFill>
                </a:rPr>
                <a:t>dari </a:t>
              </a:r>
              <a:r>
                <a:rPr lang="id-ID" b="1" dirty="0">
                  <a:solidFill>
                    <a:schemeClr val="tx1"/>
                  </a:solidFill>
                </a:rPr>
                <a:t>sistem kesehatan yang efektif</a:t>
              </a:r>
              <a:endParaRPr lang="en-ID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39" name="Rectangle 38"/>
          <p:cNvSpPr/>
          <p:nvPr/>
        </p:nvSpPr>
        <p:spPr>
          <a:xfrm>
            <a:off x="1390347" y="130257"/>
            <a:ext cx="9023227" cy="79766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b="1" spc="600" dirty="0">
                <a:solidFill>
                  <a:schemeClr val="tx1"/>
                </a:solidFill>
                <a:latin typeface="Tw Cen MT Condensed" pitchFamily="34" charset="0"/>
              </a:rPr>
              <a:t>3 FUNGSI UTAMA  dan 10 KEGIATAN POKOK </a:t>
            </a:r>
            <a:r>
              <a:rPr lang="id-ID" sz="2400" b="1" spc="600" dirty="0">
                <a:solidFill>
                  <a:schemeClr val="tx1"/>
                </a:solidFill>
                <a:latin typeface="Tw Cen MT Condensed" pitchFamily="34" charset="0"/>
              </a:rPr>
              <a:t> </a:t>
            </a:r>
            <a:r>
              <a:rPr lang="fi-FI" sz="2400" b="1" spc="600" dirty="0">
                <a:solidFill>
                  <a:schemeClr val="tx1"/>
                </a:solidFill>
                <a:latin typeface="Tw Cen MT Condensed" pitchFamily="34" charset="0"/>
              </a:rPr>
              <a:t>KESEHATAN MASYARAKAT</a:t>
            </a:r>
            <a:endParaRPr lang="en-US" sz="3200" b="1" spc="600" dirty="0">
              <a:solidFill>
                <a:schemeClr val="tx1"/>
              </a:solidFill>
              <a:latin typeface="Tw Cen MT Condensed" pitchFamily="34" charset="0"/>
            </a:endParaRPr>
          </a:p>
        </p:txBody>
      </p:sp>
      <p:pic>
        <p:nvPicPr>
          <p:cNvPr id="40" name="Picture 39" descr="PHOTO-2020-09-30-11-30-03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3405" y="-112436"/>
            <a:ext cx="947130" cy="15421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1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5305" y="263353"/>
            <a:ext cx="548591" cy="449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C:\Users\User\Downloads\WHO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41" y="1399262"/>
            <a:ext cx="2975051" cy="227312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ownloads\unicef-jobs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042" y="1452626"/>
            <a:ext cx="3903421" cy="21663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ser\Downloads\arton4182-b4a7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193" y="1271952"/>
            <a:ext cx="3651199" cy="338074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User\Downloads\WorldBank.gi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125" y="3183145"/>
            <a:ext cx="6882067" cy="387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205236" y="328247"/>
            <a:ext cx="9144000" cy="8811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pc="300" dirty="0">
                <a:solidFill>
                  <a:schemeClr val="tx1"/>
                </a:solidFill>
                <a:latin typeface="Tw Cen MT Condensed" pitchFamily="34" charset="0"/>
              </a:rPr>
              <a:t>INSTITUSI KESEHATAN GLOBAL</a:t>
            </a:r>
            <a:endParaRPr lang="en-US" sz="3200" b="1" spc="300" dirty="0">
              <a:solidFill>
                <a:schemeClr val="tx1"/>
              </a:solidFill>
              <a:latin typeface="Tw Cen MT Condensed" pitchFamily="34" charset="0"/>
            </a:endParaRPr>
          </a:p>
        </p:txBody>
      </p:sp>
      <p:pic>
        <p:nvPicPr>
          <p:cNvPr id="14" name="Picture 13" descr="PHOTO-2020-09-30-11-30-03_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47200" y="-97971"/>
            <a:ext cx="947130" cy="154218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141753" y="6588253"/>
            <a:ext cx="3779805" cy="10062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921558" y="6588253"/>
            <a:ext cx="3921204" cy="100629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45477" y="6025662"/>
            <a:ext cx="3141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Sumber: www.google.com</a:t>
            </a:r>
            <a:endParaRPr lang="id-ID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05236" y="328247"/>
            <a:ext cx="9144000" cy="8811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pc="300" dirty="0">
                <a:solidFill>
                  <a:schemeClr val="tx1"/>
                </a:solidFill>
                <a:latin typeface="Tw Cen MT Condensed" pitchFamily="34" charset="0"/>
              </a:rPr>
              <a:t>INSTITUSI KESEHATAN DI INDONESIA </a:t>
            </a:r>
            <a:endParaRPr lang="en-US" sz="3200" b="1" spc="300" dirty="0">
              <a:solidFill>
                <a:schemeClr val="tx1"/>
              </a:solidFill>
              <a:latin typeface="Tw Cen MT Condensed" pitchFamily="34" charset="0"/>
            </a:endParaRPr>
          </a:p>
        </p:txBody>
      </p:sp>
      <p:pic>
        <p:nvPicPr>
          <p:cNvPr id="4" name="Picture 3" descr="PHOTO-2020-09-30-11-30-03_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47200" y="-97971"/>
            <a:ext cx="947130" cy="15421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41753" y="6588253"/>
            <a:ext cx="3779805" cy="10062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921558" y="6588253"/>
            <a:ext cx="3921204" cy="100629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OGO BADAN PO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4569" y="1942366"/>
            <a:ext cx="3635903" cy="2723418"/>
          </a:xfrm>
          <a:prstGeom prst="rect">
            <a:avLst/>
          </a:prstGeom>
        </p:spPr>
      </p:pic>
      <p:pic>
        <p:nvPicPr>
          <p:cNvPr id="9" name="Picture 8" descr="LOGO BKKB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3594" y="2257589"/>
            <a:ext cx="3633237" cy="2314411"/>
          </a:xfrm>
          <a:prstGeom prst="rect">
            <a:avLst/>
          </a:prstGeom>
        </p:spPr>
      </p:pic>
      <p:pic>
        <p:nvPicPr>
          <p:cNvPr id="10" name="Picture 9" descr="LOGO KEMENK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045" y="2042342"/>
            <a:ext cx="4324754" cy="324356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45477" y="6025662"/>
            <a:ext cx="3141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Sumber: www.google.com</a:t>
            </a:r>
            <a:endParaRPr lang="id-ID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1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5305" y="263353"/>
            <a:ext cx="548591" cy="449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C:\Users\User\Downloads\Agency for Toxic Substances and Disease Registr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46" y="1334455"/>
            <a:ext cx="4265741" cy="1395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:\Users\User\Downloads\US_CDC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40" y="4138247"/>
            <a:ext cx="3775547" cy="213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ownloads\nih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0" y="1278444"/>
            <a:ext cx="3148760" cy="236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\Downloads\fda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988" y="3581401"/>
            <a:ext cx="3498785" cy="1745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User\Downloads\HRSA_Logo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097" y="2831122"/>
            <a:ext cx="5007800" cy="1159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User\Downloads\logo-ahrq300x140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787" y="4426104"/>
            <a:ext cx="5578221" cy="195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205236" y="328247"/>
            <a:ext cx="9144000" cy="8811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pc="300" dirty="0">
                <a:solidFill>
                  <a:schemeClr val="tx1"/>
                </a:solidFill>
                <a:latin typeface="Tw Cen MT Condensed" pitchFamily="34" charset="0"/>
              </a:rPr>
              <a:t>INSTITUSI KESEHATAN DI AMERIKA SERIKAT</a:t>
            </a:r>
            <a:endParaRPr lang="en-US" sz="3200" b="1" spc="300" dirty="0">
              <a:solidFill>
                <a:schemeClr val="tx1"/>
              </a:solidFill>
              <a:latin typeface="Tw Cen MT Condensed" pitchFamily="34" charset="0"/>
            </a:endParaRPr>
          </a:p>
        </p:txBody>
      </p:sp>
      <p:pic>
        <p:nvPicPr>
          <p:cNvPr id="17" name="Picture 16" descr="PHOTO-2020-09-30-11-30-03_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47200" y="-97971"/>
            <a:ext cx="947130" cy="154218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141753" y="6588253"/>
            <a:ext cx="3779805" cy="10062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921558" y="6588253"/>
            <a:ext cx="3921204" cy="100629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45477" y="6283568"/>
            <a:ext cx="3141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Sumber: www.google.com</a:t>
            </a:r>
            <a:endParaRPr lang="id-ID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27955" y="1703851"/>
            <a:ext cx="9144000" cy="29022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400" b="1" dirty="0">
                <a:solidFill>
                  <a:sysClr val="windowText" lastClr="000000"/>
                </a:solidFill>
                <a:latin typeface="Tw Cen MT Condensed" pitchFamily="34" charset="0"/>
              </a:rPr>
              <a:t>SISTEM</a:t>
            </a:r>
            <a:r>
              <a:rPr lang="en-SG" sz="4400" b="1" dirty="0">
                <a:solidFill>
                  <a:sysClr val="windowText" lastClr="000000"/>
                </a:solidFill>
                <a:latin typeface="Tw Cen MT Condensed" pitchFamily="34" charset="0"/>
              </a:rPr>
              <a:t>  PELAYANAN  KESEHATAN </a:t>
            </a:r>
            <a:endParaRPr lang="en-US" sz="800" b="1" dirty="0">
              <a:solidFill>
                <a:sysClr val="windowText" lastClr="000000"/>
              </a:solidFill>
              <a:latin typeface="Tw Cen MT Condensed" pitchFamily="34" charset="0"/>
            </a:endParaRPr>
          </a:p>
        </p:txBody>
      </p:sp>
      <p:pic>
        <p:nvPicPr>
          <p:cNvPr id="6" name="Picture 5" descr="PHOTO-2020-09-30-11-30-03_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47200" y="-97971"/>
            <a:ext cx="947130" cy="154218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41753" y="6588253"/>
            <a:ext cx="3779805" cy="10062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921558" y="6588253"/>
            <a:ext cx="3921204" cy="100629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2786435" y="6362238"/>
            <a:ext cx="7245751" cy="100629"/>
            <a:chOff x="1930401" y="525642"/>
            <a:chExt cx="7245751" cy="100629"/>
          </a:xfrm>
        </p:grpSpPr>
        <p:sp>
          <p:nvSpPr>
            <p:cNvPr id="5" name="Rectangle 4"/>
            <p:cNvSpPr/>
            <p:nvPr/>
          </p:nvSpPr>
          <p:spPr>
            <a:xfrm>
              <a:off x="1930401" y="525642"/>
              <a:ext cx="3779805" cy="10062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396347" y="525642"/>
              <a:ext cx="3779805" cy="100629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1428798" y="414458"/>
            <a:ext cx="8854485" cy="7484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800" b="1" dirty="0">
                <a:solidFill>
                  <a:schemeClr val="tx1"/>
                </a:solidFill>
                <a:latin typeface="Tw Cen MT Condensed" pitchFamily="34" charset="0"/>
              </a:rPr>
              <a:t>Institusi Pelayanan Kesehatan</a:t>
            </a:r>
            <a:endParaRPr lang="en-US" sz="1000" b="1" dirty="0">
              <a:solidFill>
                <a:schemeClr val="tx1"/>
              </a:solidFill>
              <a:latin typeface="Tw Cen MT Condensed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299032" y="1490789"/>
            <a:ext cx="2708548" cy="1576770"/>
            <a:chOff x="33457" y="2172945"/>
            <a:chExt cx="2708548" cy="1576770"/>
          </a:xfrm>
        </p:grpSpPr>
        <p:sp>
          <p:nvSpPr>
            <p:cNvPr id="2" name="Rectangle 1"/>
            <p:cNvSpPr/>
            <p:nvPr/>
          </p:nvSpPr>
          <p:spPr>
            <a:xfrm>
              <a:off x="406400" y="2472231"/>
              <a:ext cx="2335605" cy="1277484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accent2"/>
                  </a:solidFill>
                  <a:latin typeface="Tw Cen MT Condensed" pitchFamily="34" charset="0"/>
                </a:rPr>
                <a:t>In</a:t>
              </a:r>
              <a:r>
                <a:rPr lang="en-US" sz="4400" b="1" dirty="0">
                  <a:solidFill>
                    <a:schemeClr val="bg1">
                      <a:lumMod val="95000"/>
                    </a:schemeClr>
                  </a:solidFill>
                  <a:latin typeface="Tw Cen MT Condensed" pitchFamily="34" charset="0"/>
                </a:rPr>
                <a:t>patient Facilities</a:t>
              </a:r>
              <a:endParaRPr lang="en-US" sz="4400" b="1" dirty="0">
                <a:solidFill>
                  <a:schemeClr val="bg1">
                    <a:lumMod val="95000"/>
                  </a:schemeClr>
                </a:solidFill>
                <a:latin typeface="Tw Cen MT Condensed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3457" y="2172945"/>
              <a:ext cx="521297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0" b="1" dirty="0">
                  <a:solidFill>
                    <a:schemeClr val="accent5"/>
                  </a:solidFill>
                  <a:latin typeface="Tw Cen MT Condensed" pitchFamily="34" charset="0"/>
                </a:rPr>
                <a:t>1</a:t>
              </a:r>
              <a:endParaRPr lang="en-US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781686" y="1493793"/>
            <a:ext cx="2772716" cy="1576770"/>
            <a:chOff x="-52136" y="4152024"/>
            <a:chExt cx="2772716" cy="1576770"/>
          </a:xfrm>
        </p:grpSpPr>
        <p:sp>
          <p:nvSpPr>
            <p:cNvPr id="20" name="Rectangle 19"/>
            <p:cNvSpPr/>
            <p:nvPr/>
          </p:nvSpPr>
          <p:spPr>
            <a:xfrm>
              <a:off x="384975" y="4451310"/>
              <a:ext cx="2335605" cy="1277484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accent2"/>
                  </a:solidFill>
                  <a:latin typeface="Tw Cen MT Condensed" pitchFamily="34" charset="0"/>
                </a:rPr>
                <a:t>Out</a:t>
              </a:r>
              <a:r>
                <a:rPr lang="en-US" sz="4000" b="1" dirty="0">
                  <a:solidFill>
                    <a:schemeClr val="bg1">
                      <a:lumMod val="95000"/>
                    </a:schemeClr>
                  </a:solidFill>
                  <a:latin typeface="Tw Cen MT Condensed" pitchFamily="34" charset="0"/>
                </a:rPr>
                <a:t>patient Facilities</a:t>
              </a:r>
              <a:endParaRPr lang="en-US" sz="4000" b="1" dirty="0">
                <a:solidFill>
                  <a:schemeClr val="bg1">
                    <a:lumMod val="95000"/>
                  </a:schemeClr>
                </a:solidFill>
                <a:latin typeface="Tw Cen MT Condensed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-52136" y="4152024"/>
              <a:ext cx="521297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0" b="1" dirty="0">
                  <a:solidFill>
                    <a:schemeClr val="accent5"/>
                  </a:solidFill>
                  <a:latin typeface="Tw Cen MT Condensed" pitchFamily="34" charset="0"/>
                </a:rPr>
                <a:t>2</a:t>
              </a:r>
              <a:endParaRPr lang="en-US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1284514" y="3243944"/>
            <a:ext cx="4745699" cy="2879624"/>
          </a:xfrm>
          <a:custGeom>
            <a:avLst/>
            <a:gdLst>
              <a:gd name="connsiteX0" fmla="*/ 0 w 3832698"/>
              <a:gd name="connsiteY0" fmla="*/ 0 h 2906696"/>
              <a:gd name="connsiteX1" fmla="*/ 547528 w 3832698"/>
              <a:gd name="connsiteY1" fmla="*/ 0 h 2906696"/>
              <a:gd name="connsiteX2" fmla="*/ 1171711 w 3832698"/>
              <a:gd name="connsiteY2" fmla="*/ 0 h 2906696"/>
              <a:gd name="connsiteX3" fmla="*/ 1795893 w 3832698"/>
              <a:gd name="connsiteY3" fmla="*/ 0 h 2906696"/>
              <a:gd name="connsiteX4" fmla="*/ 2228440 w 3832698"/>
              <a:gd name="connsiteY4" fmla="*/ 0 h 2906696"/>
              <a:gd name="connsiteX5" fmla="*/ 2814295 w 3832698"/>
              <a:gd name="connsiteY5" fmla="*/ 0 h 2906696"/>
              <a:gd name="connsiteX6" fmla="*/ 3832698 w 3832698"/>
              <a:gd name="connsiteY6" fmla="*/ 0 h 2906696"/>
              <a:gd name="connsiteX7" fmla="*/ 3832698 w 3832698"/>
              <a:gd name="connsiteY7" fmla="*/ 494138 h 2906696"/>
              <a:gd name="connsiteX8" fmla="*/ 3832698 w 3832698"/>
              <a:gd name="connsiteY8" fmla="*/ 1104544 h 2906696"/>
              <a:gd name="connsiteX9" fmla="*/ 3832698 w 3832698"/>
              <a:gd name="connsiteY9" fmla="*/ 1656817 h 2906696"/>
              <a:gd name="connsiteX10" fmla="*/ 3832698 w 3832698"/>
              <a:gd name="connsiteY10" fmla="*/ 2209089 h 2906696"/>
              <a:gd name="connsiteX11" fmla="*/ 3832698 w 3832698"/>
              <a:gd name="connsiteY11" fmla="*/ 2906696 h 2906696"/>
              <a:gd name="connsiteX12" fmla="*/ 3400151 w 3832698"/>
              <a:gd name="connsiteY12" fmla="*/ 2906696 h 2906696"/>
              <a:gd name="connsiteX13" fmla="*/ 2967603 w 3832698"/>
              <a:gd name="connsiteY13" fmla="*/ 2906696 h 2906696"/>
              <a:gd name="connsiteX14" fmla="*/ 2381748 w 3832698"/>
              <a:gd name="connsiteY14" fmla="*/ 2906696 h 2906696"/>
              <a:gd name="connsiteX15" fmla="*/ 1949201 w 3832698"/>
              <a:gd name="connsiteY15" fmla="*/ 2906696 h 2906696"/>
              <a:gd name="connsiteX16" fmla="*/ 1516653 w 3832698"/>
              <a:gd name="connsiteY16" fmla="*/ 2906696 h 2906696"/>
              <a:gd name="connsiteX17" fmla="*/ 892471 w 3832698"/>
              <a:gd name="connsiteY17" fmla="*/ 2906696 h 2906696"/>
              <a:gd name="connsiteX18" fmla="*/ 0 w 3832698"/>
              <a:gd name="connsiteY18" fmla="*/ 2906696 h 2906696"/>
              <a:gd name="connsiteX19" fmla="*/ 0 w 3832698"/>
              <a:gd name="connsiteY19" fmla="*/ 2354424 h 2906696"/>
              <a:gd name="connsiteX20" fmla="*/ 0 w 3832698"/>
              <a:gd name="connsiteY20" fmla="*/ 1773085 h 2906696"/>
              <a:gd name="connsiteX21" fmla="*/ 0 w 3832698"/>
              <a:gd name="connsiteY21" fmla="*/ 1249879 h 2906696"/>
              <a:gd name="connsiteX22" fmla="*/ 0 w 3832698"/>
              <a:gd name="connsiteY22" fmla="*/ 726674 h 2906696"/>
              <a:gd name="connsiteX23" fmla="*/ 0 w 3832698"/>
              <a:gd name="connsiteY23" fmla="*/ 0 h 290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32698" h="2906696" fill="none" extrusionOk="0">
                <a:moveTo>
                  <a:pt x="0" y="0"/>
                </a:moveTo>
                <a:cubicBezTo>
                  <a:pt x="203577" y="-55963"/>
                  <a:pt x="433867" y="62333"/>
                  <a:pt x="547528" y="0"/>
                </a:cubicBezTo>
                <a:cubicBezTo>
                  <a:pt x="661189" y="-62333"/>
                  <a:pt x="982365" y="43395"/>
                  <a:pt x="1171711" y="0"/>
                </a:cubicBezTo>
                <a:cubicBezTo>
                  <a:pt x="1361057" y="-43395"/>
                  <a:pt x="1567516" y="51514"/>
                  <a:pt x="1795893" y="0"/>
                </a:cubicBezTo>
                <a:cubicBezTo>
                  <a:pt x="2024270" y="-51514"/>
                  <a:pt x="2126361" y="18568"/>
                  <a:pt x="2228440" y="0"/>
                </a:cubicBezTo>
                <a:cubicBezTo>
                  <a:pt x="2330519" y="-18568"/>
                  <a:pt x="2683091" y="64701"/>
                  <a:pt x="2814295" y="0"/>
                </a:cubicBezTo>
                <a:cubicBezTo>
                  <a:pt x="2945499" y="-64701"/>
                  <a:pt x="3473186" y="27450"/>
                  <a:pt x="3832698" y="0"/>
                </a:cubicBezTo>
                <a:cubicBezTo>
                  <a:pt x="3854305" y="170876"/>
                  <a:pt x="3819930" y="366811"/>
                  <a:pt x="3832698" y="494138"/>
                </a:cubicBezTo>
                <a:cubicBezTo>
                  <a:pt x="3845466" y="621465"/>
                  <a:pt x="3766864" y="890189"/>
                  <a:pt x="3832698" y="1104544"/>
                </a:cubicBezTo>
                <a:cubicBezTo>
                  <a:pt x="3898532" y="1318899"/>
                  <a:pt x="3822459" y="1513298"/>
                  <a:pt x="3832698" y="1656817"/>
                </a:cubicBezTo>
                <a:cubicBezTo>
                  <a:pt x="3842937" y="1800336"/>
                  <a:pt x="3805137" y="1941238"/>
                  <a:pt x="3832698" y="2209089"/>
                </a:cubicBezTo>
                <a:cubicBezTo>
                  <a:pt x="3860259" y="2476940"/>
                  <a:pt x="3772705" y="2645853"/>
                  <a:pt x="3832698" y="2906696"/>
                </a:cubicBezTo>
                <a:cubicBezTo>
                  <a:pt x="3700520" y="2911837"/>
                  <a:pt x="3587340" y="2903512"/>
                  <a:pt x="3400151" y="2906696"/>
                </a:cubicBezTo>
                <a:cubicBezTo>
                  <a:pt x="3212962" y="2909880"/>
                  <a:pt x="3094220" y="2886421"/>
                  <a:pt x="2967603" y="2906696"/>
                </a:cubicBezTo>
                <a:cubicBezTo>
                  <a:pt x="2840986" y="2926971"/>
                  <a:pt x="2565820" y="2869408"/>
                  <a:pt x="2381748" y="2906696"/>
                </a:cubicBezTo>
                <a:cubicBezTo>
                  <a:pt x="2197677" y="2943984"/>
                  <a:pt x="2077453" y="2866497"/>
                  <a:pt x="1949201" y="2906696"/>
                </a:cubicBezTo>
                <a:cubicBezTo>
                  <a:pt x="1820949" y="2946895"/>
                  <a:pt x="1664489" y="2872180"/>
                  <a:pt x="1516653" y="2906696"/>
                </a:cubicBezTo>
                <a:cubicBezTo>
                  <a:pt x="1368817" y="2941212"/>
                  <a:pt x="1029093" y="2851719"/>
                  <a:pt x="892471" y="2906696"/>
                </a:cubicBezTo>
                <a:cubicBezTo>
                  <a:pt x="755849" y="2961673"/>
                  <a:pt x="441195" y="2897720"/>
                  <a:pt x="0" y="2906696"/>
                </a:cubicBezTo>
                <a:cubicBezTo>
                  <a:pt x="-24466" y="2653755"/>
                  <a:pt x="30878" y="2610781"/>
                  <a:pt x="0" y="2354424"/>
                </a:cubicBezTo>
                <a:cubicBezTo>
                  <a:pt x="-30878" y="2098067"/>
                  <a:pt x="36162" y="2046219"/>
                  <a:pt x="0" y="1773085"/>
                </a:cubicBezTo>
                <a:cubicBezTo>
                  <a:pt x="-36162" y="1499951"/>
                  <a:pt x="33313" y="1464830"/>
                  <a:pt x="0" y="1249879"/>
                </a:cubicBezTo>
                <a:cubicBezTo>
                  <a:pt x="-33313" y="1034928"/>
                  <a:pt x="47805" y="878332"/>
                  <a:pt x="0" y="726674"/>
                </a:cubicBezTo>
                <a:cubicBezTo>
                  <a:pt x="-47805" y="575016"/>
                  <a:pt x="70611" y="308541"/>
                  <a:pt x="0" y="0"/>
                </a:cubicBezTo>
                <a:close/>
              </a:path>
              <a:path w="3832698" h="2906696" stroke="0" extrusionOk="0">
                <a:moveTo>
                  <a:pt x="0" y="0"/>
                </a:moveTo>
                <a:cubicBezTo>
                  <a:pt x="196331" y="-43521"/>
                  <a:pt x="307357" y="13210"/>
                  <a:pt x="547528" y="0"/>
                </a:cubicBezTo>
                <a:cubicBezTo>
                  <a:pt x="787699" y="-13210"/>
                  <a:pt x="822047" y="48552"/>
                  <a:pt x="1018403" y="0"/>
                </a:cubicBezTo>
                <a:cubicBezTo>
                  <a:pt x="1214759" y="-48552"/>
                  <a:pt x="1320177" y="17075"/>
                  <a:pt x="1489277" y="0"/>
                </a:cubicBezTo>
                <a:cubicBezTo>
                  <a:pt x="1658377" y="-17075"/>
                  <a:pt x="1985537" y="34823"/>
                  <a:pt x="2113459" y="0"/>
                </a:cubicBezTo>
                <a:cubicBezTo>
                  <a:pt x="2241381" y="-34823"/>
                  <a:pt x="2418509" y="64944"/>
                  <a:pt x="2660987" y="0"/>
                </a:cubicBezTo>
                <a:cubicBezTo>
                  <a:pt x="2903465" y="-64944"/>
                  <a:pt x="3023607" y="62023"/>
                  <a:pt x="3208516" y="0"/>
                </a:cubicBezTo>
                <a:cubicBezTo>
                  <a:pt x="3393425" y="-62023"/>
                  <a:pt x="3628075" y="49991"/>
                  <a:pt x="3832698" y="0"/>
                </a:cubicBezTo>
                <a:cubicBezTo>
                  <a:pt x="3833857" y="221270"/>
                  <a:pt x="3818922" y="298140"/>
                  <a:pt x="3832698" y="494138"/>
                </a:cubicBezTo>
                <a:cubicBezTo>
                  <a:pt x="3846474" y="690136"/>
                  <a:pt x="3775914" y="828280"/>
                  <a:pt x="3832698" y="1075478"/>
                </a:cubicBezTo>
                <a:cubicBezTo>
                  <a:pt x="3889482" y="1322676"/>
                  <a:pt x="3808884" y="1407284"/>
                  <a:pt x="3832698" y="1656817"/>
                </a:cubicBezTo>
                <a:cubicBezTo>
                  <a:pt x="3856512" y="1906350"/>
                  <a:pt x="3789617" y="1915166"/>
                  <a:pt x="3832698" y="2150955"/>
                </a:cubicBezTo>
                <a:cubicBezTo>
                  <a:pt x="3875779" y="2386744"/>
                  <a:pt x="3831371" y="2556076"/>
                  <a:pt x="3832698" y="2906696"/>
                </a:cubicBezTo>
                <a:cubicBezTo>
                  <a:pt x="3605127" y="2915579"/>
                  <a:pt x="3547660" y="2880060"/>
                  <a:pt x="3285170" y="2906696"/>
                </a:cubicBezTo>
                <a:cubicBezTo>
                  <a:pt x="3022680" y="2933332"/>
                  <a:pt x="2942042" y="2876833"/>
                  <a:pt x="2814295" y="2906696"/>
                </a:cubicBezTo>
                <a:cubicBezTo>
                  <a:pt x="2686548" y="2936559"/>
                  <a:pt x="2492952" y="2881770"/>
                  <a:pt x="2266767" y="2906696"/>
                </a:cubicBezTo>
                <a:cubicBezTo>
                  <a:pt x="2040582" y="2931622"/>
                  <a:pt x="1957940" y="2858889"/>
                  <a:pt x="1834220" y="2906696"/>
                </a:cubicBezTo>
                <a:cubicBezTo>
                  <a:pt x="1710500" y="2954503"/>
                  <a:pt x="1496303" y="2889263"/>
                  <a:pt x="1401672" y="2906696"/>
                </a:cubicBezTo>
                <a:cubicBezTo>
                  <a:pt x="1307041" y="2924129"/>
                  <a:pt x="1057709" y="2847154"/>
                  <a:pt x="815817" y="2906696"/>
                </a:cubicBezTo>
                <a:cubicBezTo>
                  <a:pt x="573925" y="2966238"/>
                  <a:pt x="379786" y="2877465"/>
                  <a:pt x="0" y="2906696"/>
                </a:cubicBezTo>
                <a:cubicBezTo>
                  <a:pt x="-34541" y="2715873"/>
                  <a:pt x="43465" y="2637203"/>
                  <a:pt x="0" y="2412558"/>
                </a:cubicBezTo>
                <a:cubicBezTo>
                  <a:pt x="-43465" y="2187913"/>
                  <a:pt x="62339" y="1997633"/>
                  <a:pt x="0" y="1802152"/>
                </a:cubicBezTo>
                <a:cubicBezTo>
                  <a:pt x="-62339" y="1606671"/>
                  <a:pt x="48906" y="1496973"/>
                  <a:pt x="0" y="1278946"/>
                </a:cubicBezTo>
                <a:cubicBezTo>
                  <a:pt x="-48906" y="1060919"/>
                  <a:pt x="65667" y="891052"/>
                  <a:pt x="0" y="639473"/>
                </a:cubicBezTo>
                <a:cubicBezTo>
                  <a:pt x="-65667" y="387894"/>
                  <a:pt x="6826" y="2887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Perawatan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dapat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lebih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dari</a:t>
            </a:r>
            <a:r>
              <a:rPr lang="en-US" sz="2400" b="1" dirty="0">
                <a:solidFill>
                  <a:schemeClr val="tx1"/>
                </a:solidFill>
              </a:rPr>
              <a:t> 24 jam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 err="1">
                <a:solidFill>
                  <a:schemeClr val="tx1"/>
                </a:solidFill>
              </a:rPr>
              <a:t>Rumah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Sakit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Umum</a:t>
            </a:r>
            <a:r>
              <a:rPr lang="en-US" sz="2400" dirty="0">
                <a:solidFill>
                  <a:schemeClr val="tx1"/>
                </a:solidFill>
              </a:rPr>
              <a:t>, RS </a:t>
            </a:r>
            <a:r>
              <a:rPr lang="en-US" sz="2400" dirty="0" err="1">
                <a:solidFill>
                  <a:schemeClr val="tx1"/>
                </a:solidFill>
              </a:rPr>
              <a:t>Khusus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RS </a:t>
            </a:r>
            <a:r>
              <a:rPr lang="en-US" sz="2400" dirty="0" err="1">
                <a:solidFill>
                  <a:schemeClr val="tx1"/>
                </a:solidFill>
              </a:rPr>
              <a:t>Khusus</a:t>
            </a:r>
            <a:r>
              <a:rPr lang="en-US" sz="2400" dirty="0">
                <a:solidFill>
                  <a:schemeClr val="tx1"/>
                </a:solidFill>
              </a:rPr>
              <a:t>: RS </a:t>
            </a:r>
            <a:r>
              <a:rPr lang="en-US" sz="2400" dirty="0" err="1">
                <a:solidFill>
                  <a:schemeClr val="tx1"/>
                </a:solidFill>
              </a:rPr>
              <a:t>Pusat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Otak</a:t>
            </a:r>
            <a:r>
              <a:rPr lang="en-US" sz="2400" dirty="0">
                <a:solidFill>
                  <a:schemeClr val="tx1"/>
                </a:solidFill>
              </a:rPr>
              <a:t> Nasional (RS PON) , RS </a:t>
            </a:r>
            <a:r>
              <a:rPr lang="en-US" sz="2400" dirty="0" err="1">
                <a:solidFill>
                  <a:schemeClr val="tx1"/>
                </a:solidFill>
              </a:rPr>
              <a:t>Jiwa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endParaRPr lang="en-ID" sz="24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64620" y="3240935"/>
            <a:ext cx="4533081" cy="2863177"/>
          </a:xfrm>
          <a:custGeom>
            <a:avLst/>
            <a:gdLst>
              <a:gd name="connsiteX0" fmla="*/ 0 w 4533081"/>
              <a:gd name="connsiteY0" fmla="*/ 0 h 2863177"/>
              <a:gd name="connsiteX1" fmla="*/ 611966 w 4533081"/>
              <a:gd name="connsiteY1" fmla="*/ 0 h 2863177"/>
              <a:gd name="connsiteX2" fmla="*/ 1223932 w 4533081"/>
              <a:gd name="connsiteY2" fmla="*/ 0 h 2863177"/>
              <a:gd name="connsiteX3" fmla="*/ 1881229 w 4533081"/>
              <a:gd name="connsiteY3" fmla="*/ 0 h 2863177"/>
              <a:gd name="connsiteX4" fmla="*/ 2311871 w 4533081"/>
              <a:gd name="connsiteY4" fmla="*/ 0 h 2863177"/>
              <a:gd name="connsiteX5" fmla="*/ 2878506 w 4533081"/>
              <a:gd name="connsiteY5" fmla="*/ 0 h 2863177"/>
              <a:gd name="connsiteX6" fmla="*/ 3445142 w 4533081"/>
              <a:gd name="connsiteY6" fmla="*/ 0 h 2863177"/>
              <a:gd name="connsiteX7" fmla="*/ 4011777 w 4533081"/>
              <a:gd name="connsiteY7" fmla="*/ 0 h 2863177"/>
              <a:gd name="connsiteX8" fmla="*/ 4533081 w 4533081"/>
              <a:gd name="connsiteY8" fmla="*/ 0 h 2863177"/>
              <a:gd name="connsiteX9" fmla="*/ 4533081 w 4533081"/>
              <a:gd name="connsiteY9" fmla="*/ 486740 h 2863177"/>
              <a:gd name="connsiteX10" fmla="*/ 4533081 w 4533081"/>
              <a:gd name="connsiteY10" fmla="*/ 973480 h 2863177"/>
              <a:gd name="connsiteX11" fmla="*/ 4533081 w 4533081"/>
              <a:gd name="connsiteY11" fmla="*/ 1460220 h 2863177"/>
              <a:gd name="connsiteX12" fmla="*/ 4533081 w 4533081"/>
              <a:gd name="connsiteY12" fmla="*/ 2061487 h 2863177"/>
              <a:gd name="connsiteX13" fmla="*/ 4533081 w 4533081"/>
              <a:gd name="connsiteY13" fmla="*/ 2863177 h 2863177"/>
              <a:gd name="connsiteX14" fmla="*/ 4011777 w 4533081"/>
              <a:gd name="connsiteY14" fmla="*/ 2863177 h 2863177"/>
              <a:gd name="connsiteX15" fmla="*/ 3535803 w 4533081"/>
              <a:gd name="connsiteY15" fmla="*/ 2863177 h 2863177"/>
              <a:gd name="connsiteX16" fmla="*/ 3014499 w 4533081"/>
              <a:gd name="connsiteY16" fmla="*/ 2863177 h 2863177"/>
              <a:gd name="connsiteX17" fmla="*/ 2402533 w 4533081"/>
              <a:gd name="connsiteY17" fmla="*/ 2863177 h 2863177"/>
              <a:gd name="connsiteX18" fmla="*/ 1881229 w 4533081"/>
              <a:gd name="connsiteY18" fmla="*/ 2863177 h 2863177"/>
              <a:gd name="connsiteX19" fmla="*/ 1405255 w 4533081"/>
              <a:gd name="connsiteY19" fmla="*/ 2863177 h 2863177"/>
              <a:gd name="connsiteX20" fmla="*/ 793289 w 4533081"/>
              <a:gd name="connsiteY20" fmla="*/ 2863177 h 2863177"/>
              <a:gd name="connsiteX21" fmla="*/ 0 w 4533081"/>
              <a:gd name="connsiteY21" fmla="*/ 2863177 h 2863177"/>
              <a:gd name="connsiteX22" fmla="*/ 0 w 4533081"/>
              <a:gd name="connsiteY22" fmla="*/ 2319173 h 2863177"/>
              <a:gd name="connsiteX23" fmla="*/ 0 w 4533081"/>
              <a:gd name="connsiteY23" fmla="*/ 1746538 h 2863177"/>
              <a:gd name="connsiteX24" fmla="*/ 0 w 4533081"/>
              <a:gd name="connsiteY24" fmla="*/ 1202534 h 2863177"/>
              <a:gd name="connsiteX25" fmla="*/ 0 w 4533081"/>
              <a:gd name="connsiteY25" fmla="*/ 687162 h 2863177"/>
              <a:gd name="connsiteX26" fmla="*/ 0 w 4533081"/>
              <a:gd name="connsiteY26" fmla="*/ 0 h 2863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533081" h="2863177" fill="none" extrusionOk="0">
                <a:moveTo>
                  <a:pt x="0" y="0"/>
                </a:moveTo>
                <a:cubicBezTo>
                  <a:pt x="293164" y="-55634"/>
                  <a:pt x="441906" y="19452"/>
                  <a:pt x="611966" y="0"/>
                </a:cubicBezTo>
                <a:cubicBezTo>
                  <a:pt x="782026" y="-19452"/>
                  <a:pt x="959212" y="48712"/>
                  <a:pt x="1223932" y="0"/>
                </a:cubicBezTo>
                <a:cubicBezTo>
                  <a:pt x="1488652" y="-48712"/>
                  <a:pt x="1614085" y="26388"/>
                  <a:pt x="1881229" y="0"/>
                </a:cubicBezTo>
                <a:cubicBezTo>
                  <a:pt x="2148373" y="-26388"/>
                  <a:pt x="2149424" y="24774"/>
                  <a:pt x="2311871" y="0"/>
                </a:cubicBezTo>
                <a:cubicBezTo>
                  <a:pt x="2474318" y="-24774"/>
                  <a:pt x="2597686" y="57580"/>
                  <a:pt x="2878506" y="0"/>
                </a:cubicBezTo>
                <a:cubicBezTo>
                  <a:pt x="3159326" y="-57580"/>
                  <a:pt x="3200358" y="11143"/>
                  <a:pt x="3445142" y="0"/>
                </a:cubicBezTo>
                <a:cubicBezTo>
                  <a:pt x="3689926" y="-11143"/>
                  <a:pt x="3834494" y="36939"/>
                  <a:pt x="4011777" y="0"/>
                </a:cubicBezTo>
                <a:cubicBezTo>
                  <a:pt x="4189060" y="-36939"/>
                  <a:pt x="4277618" y="19325"/>
                  <a:pt x="4533081" y="0"/>
                </a:cubicBezTo>
                <a:cubicBezTo>
                  <a:pt x="4536999" y="210453"/>
                  <a:pt x="4507385" y="375876"/>
                  <a:pt x="4533081" y="486740"/>
                </a:cubicBezTo>
                <a:cubicBezTo>
                  <a:pt x="4558777" y="597604"/>
                  <a:pt x="4498654" y="845356"/>
                  <a:pt x="4533081" y="973480"/>
                </a:cubicBezTo>
                <a:cubicBezTo>
                  <a:pt x="4567508" y="1101604"/>
                  <a:pt x="4519344" y="1279076"/>
                  <a:pt x="4533081" y="1460220"/>
                </a:cubicBezTo>
                <a:cubicBezTo>
                  <a:pt x="4546818" y="1641364"/>
                  <a:pt x="4510103" y="1885547"/>
                  <a:pt x="4533081" y="2061487"/>
                </a:cubicBezTo>
                <a:cubicBezTo>
                  <a:pt x="4556059" y="2237427"/>
                  <a:pt x="4476263" y="2683173"/>
                  <a:pt x="4533081" y="2863177"/>
                </a:cubicBezTo>
                <a:cubicBezTo>
                  <a:pt x="4416608" y="2918093"/>
                  <a:pt x="4223109" y="2825718"/>
                  <a:pt x="4011777" y="2863177"/>
                </a:cubicBezTo>
                <a:cubicBezTo>
                  <a:pt x="3800445" y="2900636"/>
                  <a:pt x="3654549" y="2862103"/>
                  <a:pt x="3535803" y="2863177"/>
                </a:cubicBezTo>
                <a:cubicBezTo>
                  <a:pt x="3417057" y="2864251"/>
                  <a:pt x="3274580" y="2856731"/>
                  <a:pt x="3014499" y="2863177"/>
                </a:cubicBezTo>
                <a:cubicBezTo>
                  <a:pt x="2754418" y="2869623"/>
                  <a:pt x="2572091" y="2827226"/>
                  <a:pt x="2402533" y="2863177"/>
                </a:cubicBezTo>
                <a:cubicBezTo>
                  <a:pt x="2232975" y="2899128"/>
                  <a:pt x="2101676" y="2829838"/>
                  <a:pt x="1881229" y="2863177"/>
                </a:cubicBezTo>
                <a:cubicBezTo>
                  <a:pt x="1660782" y="2896516"/>
                  <a:pt x="1554102" y="2819243"/>
                  <a:pt x="1405255" y="2863177"/>
                </a:cubicBezTo>
                <a:cubicBezTo>
                  <a:pt x="1256408" y="2907111"/>
                  <a:pt x="954739" y="2851338"/>
                  <a:pt x="793289" y="2863177"/>
                </a:cubicBezTo>
                <a:cubicBezTo>
                  <a:pt x="631839" y="2875016"/>
                  <a:pt x="185947" y="2819162"/>
                  <a:pt x="0" y="2863177"/>
                </a:cubicBezTo>
                <a:cubicBezTo>
                  <a:pt x="-704" y="2718219"/>
                  <a:pt x="64176" y="2474723"/>
                  <a:pt x="0" y="2319173"/>
                </a:cubicBezTo>
                <a:cubicBezTo>
                  <a:pt x="-64176" y="2163623"/>
                  <a:pt x="32901" y="2028468"/>
                  <a:pt x="0" y="1746538"/>
                </a:cubicBezTo>
                <a:cubicBezTo>
                  <a:pt x="-32901" y="1464608"/>
                  <a:pt x="48852" y="1325311"/>
                  <a:pt x="0" y="1202534"/>
                </a:cubicBezTo>
                <a:cubicBezTo>
                  <a:pt x="-48852" y="1079757"/>
                  <a:pt x="34088" y="871485"/>
                  <a:pt x="0" y="687162"/>
                </a:cubicBezTo>
                <a:cubicBezTo>
                  <a:pt x="-34088" y="502839"/>
                  <a:pt x="71941" y="311676"/>
                  <a:pt x="0" y="0"/>
                </a:cubicBezTo>
                <a:close/>
              </a:path>
              <a:path w="4533081" h="2863177" stroke="0" extrusionOk="0">
                <a:moveTo>
                  <a:pt x="0" y="0"/>
                </a:moveTo>
                <a:cubicBezTo>
                  <a:pt x="208295" y="-50688"/>
                  <a:pt x="356078" y="16650"/>
                  <a:pt x="566635" y="0"/>
                </a:cubicBezTo>
                <a:cubicBezTo>
                  <a:pt x="777193" y="-16650"/>
                  <a:pt x="831380" y="8079"/>
                  <a:pt x="1042609" y="0"/>
                </a:cubicBezTo>
                <a:cubicBezTo>
                  <a:pt x="1253838" y="-8079"/>
                  <a:pt x="1290647" y="38557"/>
                  <a:pt x="1518582" y="0"/>
                </a:cubicBezTo>
                <a:cubicBezTo>
                  <a:pt x="1746517" y="-38557"/>
                  <a:pt x="1922322" y="35594"/>
                  <a:pt x="2175879" y="0"/>
                </a:cubicBezTo>
                <a:cubicBezTo>
                  <a:pt x="2429436" y="-35594"/>
                  <a:pt x="2546830" y="21039"/>
                  <a:pt x="2742514" y="0"/>
                </a:cubicBezTo>
                <a:cubicBezTo>
                  <a:pt x="2938198" y="-21039"/>
                  <a:pt x="3168561" y="19563"/>
                  <a:pt x="3309149" y="0"/>
                </a:cubicBezTo>
                <a:cubicBezTo>
                  <a:pt x="3449738" y="-19563"/>
                  <a:pt x="3573112" y="33645"/>
                  <a:pt x="3830453" y="0"/>
                </a:cubicBezTo>
                <a:cubicBezTo>
                  <a:pt x="4087794" y="-33645"/>
                  <a:pt x="4275529" y="39833"/>
                  <a:pt x="4533081" y="0"/>
                </a:cubicBezTo>
                <a:cubicBezTo>
                  <a:pt x="4553175" y="224961"/>
                  <a:pt x="4519866" y="449507"/>
                  <a:pt x="4533081" y="629899"/>
                </a:cubicBezTo>
                <a:cubicBezTo>
                  <a:pt x="4546296" y="810291"/>
                  <a:pt x="4527557" y="955183"/>
                  <a:pt x="4533081" y="1202534"/>
                </a:cubicBezTo>
                <a:cubicBezTo>
                  <a:pt x="4538605" y="1449886"/>
                  <a:pt x="4506941" y="1554725"/>
                  <a:pt x="4533081" y="1689274"/>
                </a:cubicBezTo>
                <a:cubicBezTo>
                  <a:pt x="4559221" y="1823823"/>
                  <a:pt x="4474047" y="2109545"/>
                  <a:pt x="4533081" y="2319173"/>
                </a:cubicBezTo>
                <a:cubicBezTo>
                  <a:pt x="4592115" y="2528801"/>
                  <a:pt x="4491888" y="2605239"/>
                  <a:pt x="4533081" y="2863177"/>
                </a:cubicBezTo>
                <a:cubicBezTo>
                  <a:pt x="4250566" y="2913988"/>
                  <a:pt x="4154432" y="2800372"/>
                  <a:pt x="3966446" y="2863177"/>
                </a:cubicBezTo>
                <a:cubicBezTo>
                  <a:pt x="3778461" y="2925982"/>
                  <a:pt x="3624478" y="2849235"/>
                  <a:pt x="3399811" y="2863177"/>
                </a:cubicBezTo>
                <a:cubicBezTo>
                  <a:pt x="3175145" y="2877119"/>
                  <a:pt x="3150450" y="2840658"/>
                  <a:pt x="2969168" y="2863177"/>
                </a:cubicBezTo>
                <a:cubicBezTo>
                  <a:pt x="2787886" y="2885696"/>
                  <a:pt x="2715992" y="2841965"/>
                  <a:pt x="2538525" y="2863177"/>
                </a:cubicBezTo>
                <a:cubicBezTo>
                  <a:pt x="2361058" y="2884389"/>
                  <a:pt x="2126627" y="2819395"/>
                  <a:pt x="1926559" y="2863177"/>
                </a:cubicBezTo>
                <a:cubicBezTo>
                  <a:pt x="1726491" y="2906959"/>
                  <a:pt x="1709411" y="2814803"/>
                  <a:pt x="1495917" y="2863177"/>
                </a:cubicBezTo>
                <a:cubicBezTo>
                  <a:pt x="1282423" y="2911551"/>
                  <a:pt x="1232777" y="2859812"/>
                  <a:pt x="1065274" y="2863177"/>
                </a:cubicBezTo>
                <a:cubicBezTo>
                  <a:pt x="897771" y="2866542"/>
                  <a:pt x="665110" y="2863143"/>
                  <a:pt x="543970" y="2863177"/>
                </a:cubicBezTo>
                <a:cubicBezTo>
                  <a:pt x="422830" y="2863211"/>
                  <a:pt x="109025" y="2808826"/>
                  <a:pt x="0" y="2863177"/>
                </a:cubicBezTo>
                <a:cubicBezTo>
                  <a:pt x="-31471" y="2663141"/>
                  <a:pt x="33660" y="2588701"/>
                  <a:pt x="0" y="2376437"/>
                </a:cubicBezTo>
                <a:cubicBezTo>
                  <a:pt x="-33660" y="2164173"/>
                  <a:pt x="7499" y="2057574"/>
                  <a:pt x="0" y="1861065"/>
                </a:cubicBezTo>
                <a:cubicBezTo>
                  <a:pt x="-7499" y="1664556"/>
                  <a:pt x="914" y="1414724"/>
                  <a:pt x="0" y="1288430"/>
                </a:cubicBezTo>
                <a:cubicBezTo>
                  <a:pt x="-914" y="1162136"/>
                  <a:pt x="40803" y="960858"/>
                  <a:pt x="0" y="801690"/>
                </a:cubicBezTo>
                <a:cubicBezTo>
                  <a:pt x="-40803" y="642522"/>
                  <a:pt x="94427" y="300102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Perawatan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kurang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dari</a:t>
            </a:r>
            <a:r>
              <a:rPr lang="en-US" sz="2400" b="1" dirty="0">
                <a:solidFill>
                  <a:schemeClr val="tx1"/>
                </a:solidFill>
              </a:rPr>
              <a:t> 24 jam.</a:t>
            </a:r>
            <a:endParaRPr lang="en-US" sz="2400" b="1" dirty="0">
              <a:solidFill>
                <a:schemeClr val="tx1"/>
              </a:solidFill>
            </a:endParaRPr>
          </a:p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 err="1">
                <a:solidFill>
                  <a:schemeClr val="tx1"/>
                </a:solidFill>
              </a:rPr>
              <a:t>Praktek</a:t>
            </a:r>
            <a:r>
              <a:rPr lang="en-US" sz="2400" dirty="0">
                <a:solidFill>
                  <a:schemeClr val="tx1"/>
                </a:solidFill>
              </a:rPr>
              <a:t>  </a:t>
            </a:r>
            <a:r>
              <a:rPr lang="en-US" sz="2400" dirty="0" err="1">
                <a:solidFill>
                  <a:schemeClr val="tx1"/>
                </a:solidFill>
              </a:rPr>
              <a:t>dokter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klinik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umum</a:t>
            </a:r>
            <a:r>
              <a:rPr lang="en-US" sz="2400" dirty="0">
                <a:solidFill>
                  <a:schemeClr val="tx1"/>
                </a:solidFill>
              </a:rPr>
              <a:t> dan </a:t>
            </a:r>
            <a:r>
              <a:rPr lang="en-US" sz="2400" dirty="0" err="1">
                <a:solidFill>
                  <a:schemeClr val="tx1"/>
                </a:solidFill>
              </a:rPr>
              <a:t>khusus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bagian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gawat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darurat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berbagai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jenis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fasilitas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diagnostik</a:t>
            </a:r>
            <a:endParaRPr lang="en-ID" sz="2400" dirty="0">
              <a:solidFill>
                <a:schemeClr val="tx1"/>
              </a:solidFill>
            </a:endParaRPr>
          </a:p>
        </p:txBody>
      </p:sp>
      <p:pic>
        <p:nvPicPr>
          <p:cNvPr id="19" name="Picture 18" descr="PHOTO-2020-09-30-11-30-03_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47200" y="0"/>
            <a:ext cx="947130" cy="15421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/>
          <p:cNvSpPr/>
          <p:nvPr/>
        </p:nvSpPr>
        <p:spPr>
          <a:xfrm>
            <a:off x="1844842" y="1279525"/>
            <a:ext cx="8438147" cy="1325563"/>
          </a:xfrm>
          <a:custGeom>
            <a:avLst/>
            <a:gdLst>
              <a:gd name="connsiteX0" fmla="*/ 0 w 8438147"/>
              <a:gd name="connsiteY0" fmla="*/ 220932 h 1325563"/>
              <a:gd name="connsiteX1" fmla="*/ 220932 w 8438147"/>
              <a:gd name="connsiteY1" fmla="*/ 0 h 1325563"/>
              <a:gd name="connsiteX2" fmla="*/ 8217215 w 8438147"/>
              <a:gd name="connsiteY2" fmla="*/ 0 h 1325563"/>
              <a:gd name="connsiteX3" fmla="*/ 8438147 w 8438147"/>
              <a:gd name="connsiteY3" fmla="*/ 220932 h 1325563"/>
              <a:gd name="connsiteX4" fmla="*/ 8438147 w 8438147"/>
              <a:gd name="connsiteY4" fmla="*/ 1104631 h 1325563"/>
              <a:gd name="connsiteX5" fmla="*/ 8217215 w 8438147"/>
              <a:gd name="connsiteY5" fmla="*/ 1325563 h 1325563"/>
              <a:gd name="connsiteX6" fmla="*/ 220932 w 8438147"/>
              <a:gd name="connsiteY6" fmla="*/ 1325563 h 1325563"/>
              <a:gd name="connsiteX7" fmla="*/ 0 w 8438147"/>
              <a:gd name="connsiteY7" fmla="*/ 1104631 h 1325563"/>
              <a:gd name="connsiteX8" fmla="*/ 0 w 8438147"/>
              <a:gd name="connsiteY8" fmla="*/ 220932 h 132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38147" h="1325563" fill="none" extrusionOk="0">
                <a:moveTo>
                  <a:pt x="0" y="220932"/>
                </a:moveTo>
                <a:cubicBezTo>
                  <a:pt x="-1623" y="96600"/>
                  <a:pt x="109781" y="18860"/>
                  <a:pt x="220932" y="0"/>
                </a:cubicBezTo>
                <a:cubicBezTo>
                  <a:pt x="1487141" y="-84532"/>
                  <a:pt x="6742155" y="38045"/>
                  <a:pt x="8217215" y="0"/>
                </a:cubicBezTo>
                <a:cubicBezTo>
                  <a:pt x="8351557" y="-7206"/>
                  <a:pt x="8425139" y="98114"/>
                  <a:pt x="8438147" y="220932"/>
                </a:cubicBezTo>
                <a:cubicBezTo>
                  <a:pt x="8472254" y="616425"/>
                  <a:pt x="8376044" y="734175"/>
                  <a:pt x="8438147" y="1104631"/>
                </a:cubicBezTo>
                <a:cubicBezTo>
                  <a:pt x="8448323" y="1218445"/>
                  <a:pt x="8342005" y="1313160"/>
                  <a:pt x="8217215" y="1325563"/>
                </a:cubicBezTo>
                <a:cubicBezTo>
                  <a:pt x="4495518" y="1433673"/>
                  <a:pt x="1773616" y="1264746"/>
                  <a:pt x="220932" y="1325563"/>
                </a:cubicBezTo>
                <a:cubicBezTo>
                  <a:pt x="98137" y="1334544"/>
                  <a:pt x="-19386" y="1230212"/>
                  <a:pt x="0" y="1104631"/>
                </a:cubicBezTo>
                <a:cubicBezTo>
                  <a:pt x="8020" y="937366"/>
                  <a:pt x="25743" y="381018"/>
                  <a:pt x="0" y="220932"/>
                </a:cubicBezTo>
                <a:close/>
              </a:path>
              <a:path w="8438147" h="1325563" stroke="0" extrusionOk="0">
                <a:moveTo>
                  <a:pt x="0" y="220932"/>
                </a:moveTo>
                <a:cubicBezTo>
                  <a:pt x="6948" y="93059"/>
                  <a:pt x="95892" y="-13132"/>
                  <a:pt x="220932" y="0"/>
                </a:cubicBezTo>
                <a:cubicBezTo>
                  <a:pt x="2773745" y="100209"/>
                  <a:pt x="4252396" y="-79871"/>
                  <a:pt x="8217215" y="0"/>
                </a:cubicBezTo>
                <a:cubicBezTo>
                  <a:pt x="8328937" y="-11305"/>
                  <a:pt x="8447901" y="102777"/>
                  <a:pt x="8438147" y="220932"/>
                </a:cubicBezTo>
                <a:cubicBezTo>
                  <a:pt x="8442884" y="398696"/>
                  <a:pt x="8406568" y="794280"/>
                  <a:pt x="8438147" y="1104631"/>
                </a:cubicBezTo>
                <a:cubicBezTo>
                  <a:pt x="8446991" y="1222224"/>
                  <a:pt x="8322603" y="1310105"/>
                  <a:pt x="8217215" y="1325563"/>
                </a:cubicBezTo>
                <a:cubicBezTo>
                  <a:pt x="4471182" y="1489038"/>
                  <a:pt x="1605447" y="1288962"/>
                  <a:pt x="220932" y="1325563"/>
                </a:cubicBezTo>
                <a:cubicBezTo>
                  <a:pt x="82197" y="1327994"/>
                  <a:pt x="-15582" y="1225048"/>
                  <a:pt x="0" y="1104631"/>
                </a:cubicBezTo>
                <a:cubicBezTo>
                  <a:pt x="-65816" y="922198"/>
                  <a:pt x="-78821" y="392703"/>
                  <a:pt x="0" y="220932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Fasilitas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Pelayanan</a:t>
            </a:r>
            <a:r>
              <a:rPr lang="en-US" sz="2000" b="1" dirty="0">
                <a:solidFill>
                  <a:schemeClr val="tx1"/>
                </a:solidFill>
              </a:rPr>
              <a:t> Kesehatan </a:t>
            </a:r>
            <a:r>
              <a:rPr lang="en-US" sz="2000" dirty="0">
                <a:solidFill>
                  <a:schemeClr val="tx1"/>
                </a:solidFill>
                <a:sym typeface="Wingdings" charset="2"/>
              </a:rPr>
              <a:t></a:t>
            </a:r>
            <a:r>
              <a:rPr lang="en-US" sz="2000" dirty="0">
                <a:solidFill>
                  <a:schemeClr val="tx1"/>
                </a:solidFill>
              </a:rPr>
              <a:t>  </a:t>
            </a:r>
            <a:r>
              <a:rPr lang="en-US" sz="2000" dirty="0" err="1">
                <a:solidFill>
                  <a:schemeClr val="tx1"/>
                </a:solidFill>
              </a:rPr>
              <a:t>tempat</a:t>
            </a:r>
            <a:r>
              <a:rPr lang="en-US" sz="2000" dirty="0">
                <a:solidFill>
                  <a:schemeClr val="tx1"/>
                </a:solidFill>
              </a:rPr>
              <a:t> yang </a:t>
            </a:r>
            <a:r>
              <a:rPr lang="en-US" sz="2000" dirty="0" err="1">
                <a:solidFill>
                  <a:schemeClr val="tx1"/>
                </a:solidFill>
              </a:rPr>
              <a:t>digunakan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untuk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menyelenggarakan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pelayanan</a:t>
            </a:r>
            <a:r>
              <a:rPr lang="en-US" sz="2000" dirty="0">
                <a:solidFill>
                  <a:schemeClr val="tx1"/>
                </a:solidFill>
              </a:rPr>
              <a:t> Kesehatan (</a:t>
            </a:r>
            <a:r>
              <a:rPr lang="en-US" sz="2000" dirty="0" err="1">
                <a:solidFill>
                  <a:schemeClr val="tx1"/>
                </a:solidFill>
              </a:rPr>
              <a:t>peningkatan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pencegahan</a:t>
            </a:r>
            <a:r>
              <a:rPr lang="en-US" sz="2000" b="1" dirty="0">
                <a:solidFill>
                  <a:schemeClr val="tx1"/>
                </a:solidFill>
              </a:rPr>
              <a:t>, </a:t>
            </a:r>
            <a:r>
              <a:rPr lang="en-US" sz="2000" b="1" dirty="0" err="1">
                <a:solidFill>
                  <a:schemeClr val="tx1"/>
                </a:solidFill>
              </a:rPr>
              <a:t>pengobatan</a:t>
            </a:r>
            <a:r>
              <a:rPr lang="en-US" sz="2000" b="1" dirty="0">
                <a:solidFill>
                  <a:schemeClr val="tx1"/>
                </a:solidFill>
              </a:rPr>
              <a:t>,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maupun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pemulihan</a:t>
            </a:r>
            <a:r>
              <a:rPr lang="en-US" sz="2000" dirty="0">
                <a:solidFill>
                  <a:schemeClr val="tx1"/>
                </a:solidFill>
              </a:rPr>
              <a:t>) yang </a:t>
            </a:r>
            <a:r>
              <a:rPr lang="en-US" sz="2000" dirty="0" err="1">
                <a:solidFill>
                  <a:schemeClr val="tx1"/>
                </a:solidFill>
              </a:rPr>
              <a:t>dilakukan</a:t>
            </a:r>
            <a:r>
              <a:rPr lang="en-US" sz="2000" dirty="0">
                <a:solidFill>
                  <a:schemeClr val="tx1"/>
                </a:solidFill>
              </a:rPr>
              <a:t> oleh </a:t>
            </a:r>
            <a:r>
              <a:rPr lang="en-US" sz="2000" b="1" dirty="0" err="1">
                <a:solidFill>
                  <a:schemeClr val="tx1"/>
                </a:solidFill>
              </a:rPr>
              <a:t>pemerintah</a:t>
            </a:r>
            <a:r>
              <a:rPr lang="en-US" sz="2000" b="1" dirty="0">
                <a:solidFill>
                  <a:schemeClr val="tx1"/>
                </a:solidFill>
              </a:rPr>
              <a:t> dan </a:t>
            </a:r>
            <a:r>
              <a:rPr lang="en-US" sz="2000" b="1" dirty="0" err="1">
                <a:solidFill>
                  <a:schemeClr val="tx1"/>
                </a:solidFill>
              </a:rPr>
              <a:t>atau</a:t>
            </a:r>
            <a:r>
              <a:rPr lang="en-US" sz="2000" b="1" dirty="0">
                <a:solidFill>
                  <a:schemeClr val="tx1"/>
                </a:solidFill>
              </a:rPr>
              <a:t>  </a:t>
            </a:r>
            <a:r>
              <a:rPr lang="en-US" sz="2000" b="1" dirty="0" err="1">
                <a:solidFill>
                  <a:schemeClr val="tx1"/>
                </a:solidFill>
              </a:rPr>
              <a:t>swasta</a:t>
            </a:r>
            <a:r>
              <a:rPr lang="en-US" sz="2000" b="1" dirty="0">
                <a:solidFill>
                  <a:schemeClr val="tx1"/>
                </a:solidFill>
              </a:rPr>
              <a:t>.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Arc 6"/>
          <p:cNvSpPr/>
          <p:nvPr/>
        </p:nvSpPr>
        <p:spPr>
          <a:xfrm rot="3451174">
            <a:off x="4273849" y="2138659"/>
            <a:ext cx="361181" cy="1902303"/>
          </a:xfrm>
          <a:prstGeom prst="arc">
            <a:avLst>
              <a:gd name="adj1" fmla="val 16200000"/>
              <a:gd name="adj2" fmla="val 1806079"/>
            </a:avLst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Rectangle: Rounded Corners 7"/>
          <p:cNvSpPr/>
          <p:nvPr/>
        </p:nvSpPr>
        <p:spPr>
          <a:xfrm>
            <a:off x="2433928" y="3284043"/>
            <a:ext cx="2585187" cy="823912"/>
          </a:xfrm>
          <a:custGeom>
            <a:avLst/>
            <a:gdLst>
              <a:gd name="connsiteX0" fmla="*/ 0 w 2585187"/>
              <a:gd name="connsiteY0" fmla="*/ 137321 h 823912"/>
              <a:gd name="connsiteX1" fmla="*/ 137321 w 2585187"/>
              <a:gd name="connsiteY1" fmla="*/ 0 h 823912"/>
              <a:gd name="connsiteX2" fmla="*/ 668746 w 2585187"/>
              <a:gd name="connsiteY2" fmla="*/ 0 h 823912"/>
              <a:gd name="connsiteX3" fmla="*/ 1177066 w 2585187"/>
              <a:gd name="connsiteY3" fmla="*/ 0 h 823912"/>
              <a:gd name="connsiteX4" fmla="*/ 1731597 w 2585187"/>
              <a:gd name="connsiteY4" fmla="*/ 0 h 823912"/>
              <a:gd name="connsiteX5" fmla="*/ 2447866 w 2585187"/>
              <a:gd name="connsiteY5" fmla="*/ 0 h 823912"/>
              <a:gd name="connsiteX6" fmla="*/ 2585187 w 2585187"/>
              <a:gd name="connsiteY6" fmla="*/ 137321 h 823912"/>
              <a:gd name="connsiteX7" fmla="*/ 2585187 w 2585187"/>
              <a:gd name="connsiteY7" fmla="*/ 686591 h 823912"/>
              <a:gd name="connsiteX8" fmla="*/ 2447866 w 2585187"/>
              <a:gd name="connsiteY8" fmla="*/ 823912 h 823912"/>
              <a:gd name="connsiteX9" fmla="*/ 1893335 w 2585187"/>
              <a:gd name="connsiteY9" fmla="*/ 823912 h 823912"/>
              <a:gd name="connsiteX10" fmla="*/ 1315699 w 2585187"/>
              <a:gd name="connsiteY10" fmla="*/ 823912 h 823912"/>
              <a:gd name="connsiteX11" fmla="*/ 784274 w 2585187"/>
              <a:gd name="connsiteY11" fmla="*/ 823912 h 823912"/>
              <a:gd name="connsiteX12" fmla="*/ 137321 w 2585187"/>
              <a:gd name="connsiteY12" fmla="*/ 823912 h 823912"/>
              <a:gd name="connsiteX13" fmla="*/ 0 w 2585187"/>
              <a:gd name="connsiteY13" fmla="*/ 686591 h 823912"/>
              <a:gd name="connsiteX14" fmla="*/ 0 w 2585187"/>
              <a:gd name="connsiteY14" fmla="*/ 137321 h 823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85187" h="823912" fill="none" extrusionOk="0">
                <a:moveTo>
                  <a:pt x="0" y="137321"/>
                </a:moveTo>
                <a:cubicBezTo>
                  <a:pt x="-16304" y="58799"/>
                  <a:pt x="55597" y="-15911"/>
                  <a:pt x="137321" y="0"/>
                </a:cubicBezTo>
                <a:cubicBezTo>
                  <a:pt x="268827" y="-9343"/>
                  <a:pt x="483896" y="41593"/>
                  <a:pt x="668746" y="0"/>
                </a:cubicBezTo>
                <a:cubicBezTo>
                  <a:pt x="853597" y="-41593"/>
                  <a:pt x="1075137" y="8824"/>
                  <a:pt x="1177066" y="0"/>
                </a:cubicBezTo>
                <a:cubicBezTo>
                  <a:pt x="1278995" y="-8824"/>
                  <a:pt x="1559945" y="10185"/>
                  <a:pt x="1731597" y="0"/>
                </a:cubicBezTo>
                <a:cubicBezTo>
                  <a:pt x="1903249" y="-10185"/>
                  <a:pt x="2212680" y="28677"/>
                  <a:pt x="2447866" y="0"/>
                </a:cubicBezTo>
                <a:cubicBezTo>
                  <a:pt x="2515638" y="6023"/>
                  <a:pt x="2593318" y="53419"/>
                  <a:pt x="2585187" y="137321"/>
                </a:cubicBezTo>
                <a:cubicBezTo>
                  <a:pt x="2621313" y="266846"/>
                  <a:pt x="2522054" y="559337"/>
                  <a:pt x="2585187" y="686591"/>
                </a:cubicBezTo>
                <a:cubicBezTo>
                  <a:pt x="2580795" y="749883"/>
                  <a:pt x="2530956" y="834727"/>
                  <a:pt x="2447866" y="823912"/>
                </a:cubicBezTo>
                <a:cubicBezTo>
                  <a:pt x="2200219" y="853008"/>
                  <a:pt x="2086387" y="767130"/>
                  <a:pt x="1893335" y="823912"/>
                </a:cubicBezTo>
                <a:cubicBezTo>
                  <a:pt x="1700283" y="880694"/>
                  <a:pt x="1506293" y="768263"/>
                  <a:pt x="1315699" y="823912"/>
                </a:cubicBezTo>
                <a:cubicBezTo>
                  <a:pt x="1125105" y="879561"/>
                  <a:pt x="1007785" y="801224"/>
                  <a:pt x="784274" y="823912"/>
                </a:cubicBezTo>
                <a:cubicBezTo>
                  <a:pt x="560764" y="846600"/>
                  <a:pt x="425466" y="821007"/>
                  <a:pt x="137321" y="823912"/>
                </a:cubicBezTo>
                <a:cubicBezTo>
                  <a:pt x="54808" y="817951"/>
                  <a:pt x="-1824" y="755907"/>
                  <a:pt x="0" y="686591"/>
                </a:cubicBezTo>
                <a:cubicBezTo>
                  <a:pt x="-32386" y="529935"/>
                  <a:pt x="62903" y="289792"/>
                  <a:pt x="0" y="137321"/>
                </a:cubicBezTo>
                <a:close/>
              </a:path>
              <a:path w="2585187" h="823912" stroke="0" extrusionOk="0">
                <a:moveTo>
                  <a:pt x="0" y="137321"/>
                </a:moveTo>
                <a:cubicBezTo>
                  <a:pt x="-7462" y="75561"/>
                  <a:pt x="81477" y="-125"/>
                  <a:pt x="137321" y="0"/>
                </a:cubicBezTo>
                <a:cubicBezTo>
                  <a:pt x="289484" y="-35750"/>
                  <a:pt x="555575" y="447"/>
                  <a:pt x="738063" y="0"/>
                </a:cubicBezTo>
                <a:cubicBezTo>
                  <a:pt x="920551" y="-447"/>
                  <a:pt x="1125416" y="34516"/>
                  <a:pt x="1315699" y="0"/>
                </a:cubicBezTo>
                <a:cubicBezTo>
                  <a:pt x="1505982" y="-34516"/>
                  <a:pt x="1697333" y="13093"/>
                  <a:pt x="1893335" y="0"/>
                </a:cubicBezTo>
                <a:cubicBezTo>
                  <a:pt x="2089337" y="-13093"/>
                  <a:pt x="2199059" y="40086"/>
                  <a:pt x="2447866" y="0"/>
                </a:cubicBezTo>
                <a:cubicBezTo>
                  <a:pt x="2511996" y="-3068"/>
                  <a:pt x="2577598" y="78900"/>
                  <a:pt x="2585187" y="137321"/>
                </a:cubicBezTo>
                <a:cubicBezTo>
                  <a:pt x="2614034" y="352185"/>
                  <a:pt x="2550427" y="522045"/>
                  <a:pt x="2585187" y="686591"/>
                </a:cubicBezTo>
                <a:cubicBezTo>
                  <a:pt x="2586733" y="782142"/>
                  <a:pt x="2512781" y="810670"/>
                  <a:pt x="2447866" y="823912"/>
                </a:cubicBezTo>
                <a:cubicBezTo>
                  <a:pt x="2258684" y="878695"/>
                  <a:pt x="2054748" y="774016"/>
                  <a:pt x="1939546" y="823912"/>
                </a:cubicBezTo>
                <a:cubicBezTo>
                  <a:pt x="1824344" y="873808"/>
                  <a:pt x="1664385" y="822312"/>
                  <a:pt x="1408121" y="823912"/>
                </a:cubicBezTo>
                <a:cubicBezTo>
                  <a:pt x="1151857" y="825512"/>
                  <a:pt x="1137082" y="803661"/>
                  <a:pt x="876695" y="823912"/>
                </a:cubicBezTo>
                <a:cubicBezTo>
                  <a:pt x="616308" y="844163"/>
                  <a:pt x="311783" y="770221"/>
                  <a:pt x="137321" y="823912"/>
                </a:cubicBezTo>
                <a:cubicBezTo>
                  <a:pt x="63186" y="823397"/>
                  <a:pt x="1114" y="763592"/>
                  <a:pt x="0" y="686591"/>
                </a:cubicBezTo>
                <a:cubicBezTo>
                  <a:pt x="-38878" y="509347"/>
                  <a:pt x="39921" y="355874"/>
                  <a:pt x="0" y="137321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</a:rPr>
              <a:t>Fasilitas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Pelayanan</a:t>
            </a:r>
            <a:r>
              <a:rPr lang="en-US" sz="2000" dirty="0">
                <a:solidFill>
                  <a:schemeClr val="tx1"/>
                </a:solidFill>
              </a:rPr>
              <a:t> Kesehatan </a:t>
            </a:r>
            <a:r>
              <a:rPr lang="en-US" sz="2000" b="1" dirty="0" err="1">
                <a:solidFill>
                  <a:schemeClr val="tx1"/>
                </a:solidFill>
              </a:rPr>
              <a:t>Perorangan</a:t>
            </a:r>
            <a:endParaRPr lang="en-ID" sz="2000" b="1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9"/>
          <p:cNvSpPr/>
          <p:nvPr/>
        </p:nvSpPr>
        <p:spPr>
          <a:xfrm>
            <a:off x="6783472" y="3317910"/>
            <a:ext cx="2585187" cy="823912"/>
          </a:xfrm>
          <a:custGeom>
            <a:avLst/>
            <a:gdLst>
              <a:gd name="connsiteX0" fmla="*/ 0 w 2585187"/>
              <a:gd name="connsiteY0" fmla="*/ 137321 h 823912"/>
              <a:gd name="connsiteX1" fmla="*/ 137321 w 2585187"/>
              <a:gd name="connsiteY1" fmla="*/ 0 h 823912"/>
              <a:gd name="connsiteX2" fmla="*/ 668746 w 2585187"/>
              <a:gd name="connsiteY2" fmla="*/ 0 h 823912"/>
              <a:gd name="connsiteX3" fmla="*/ 1177066 w 2585187"/>
              <a:gd name="connsiteY3" fmla="*/ 0 h 823912"/>
              <a:gd name="connsiteX4" fmla="*/ 1731597 w 2585187"/>
              <a:gd name="connsiteY4" fmla="*/ 0 h 823912"/>
              <a:gd name="connsiteX5" fmla="*/ 2447866 w 2585187"/>
              <a:gd name="connsiteY5" fmla="*/ 0 h 823912"/>
              <a:gd name="connsiteX6" fmla="*/ 2585187 w 2585187"/>
              <a:gd name="connsiteY6" fmla="*/ 137321 h 823912"/>
              <a:gd name="connsiteX7" fmla="*/ 2585187 w 2585187"/>
              <a:gd name="connsiteY7" fmla="*/ 686591 h 823912"/>
              <a:gd name="connsiteX8" fmla="*/ 2447866 w 2585187"/>
              <a:gd name="connsiteY8" fmla="*/ 823912 h 823912"/>
              <a:gd name="connsiteX9" fmla="*/ 1893335 w 2585187"/>
              <a:gd name="connsiteY9" fmla="*/ 823912 h 823912"/>
              <a:gd name="connsiteX10" fmla="*/ 1315699 w 2585187"/>
              <a:gd name="connsiteY10" fmla="*/ 823912 h 823912"/>
              <a:gd name="connsiteX11" fmla="*/ 784274 w 2585187"/>
              <a:gd name="connsiteY11" fmla="*/ 823912 h 823912"/>
              <a:gd name="connsiteX12" fmla="*/ 137321 w 2585187"/>
              <a:gd name="connsiteY12" fmla="*/ 823912 h 823912"/>
              <a:gd name="connsiteX13" fmla="*/ 0 w 2585187"/>
              <a:gd name="connsiteY13" fmla="*/ 686591 h 823912"/>
              <a:gd name="connsiteX14" fmla="*/ 0 w 2585187"/>
              <a:gd name="connsiteY14" fmla="*/ 137321 h 823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85187" h="823912" fill="none" extrusionOk="0">
                <a:moveTo>
                  <a:pt x="0" y="137321"/>
                </a:moveTo>
                <a:cubicBezTo>
                  <a:pt x="-16304" y="58799"/>
                  <a:pt x="55597" y="-15911"/>
                  <a:pt x="137321" y="0"/>
                </a:cubicBezTo>
                <a:cubicBezTo>
                  <a:pt x="268827" y="-9343"/>
                  <a:pt x="483896" y="41593"/>
                  <a:pt x="668746" y="0"/>
                </a:cubicBezTo>
                <a:cubicBezTo>
                  <a:pt x="853597" y="-41593"/>
                  <a:pt x="1075137" y="8824"/>
                  <a:pt x="1177066" y="0"/>
                </a:cubicBezTo>
                <a:cubicBezTo>
                  <a:pt x="1278995" y="-8824"/>
                  <a:pt x="1559945" y="10185"/>
                  <a:pt x="1731597" y="0"/>
                </a:cubicBezTo>
                <a:cubicBezTo>
                  <a:pt x="1903249" y="-10185"/>
                  <a:pt x="2212680" y="28677"/>
                  <a:pt x="2447866" y="0"/>
                </a:cubicBezTo>
                <a:cubicBezTo>
                  <a:pt x="2515638" y="6023"/>
                  <a:pt x="2593318" y="53419"/>
                  <a:pt x="2585187" y="137321"/>
                </a:cubicBezTo>
                <a:cubicBezTo>
                  <a:pt x="2621313" y="266846"/>
                  <a:pt x="2522054" y="559337"/>
                  <a:pt x="2585187" y="686591"/>
                </a:cubicBezTo>
                <a:cubicBezTo>
                  <a:pt x="2580795" y="749883"/>
                  <a:pt x="2530956" y="834727"/>
                  <a:pt x="2447866" y="823912"/>
                </a:cubicBezTo>
                <a:cubicBezTo>
                  <a:pt x="2200219" y="853008"/>
                  <a:pt x="2086387" y="767130"/>
                  <a:pt x="1893335" y="823912"/>
                </a:cubicBezTo>
                <a:cubicBezTo>
                  <a:pt x="1700283" y="880694"/>
                  <a:pt x="1506293" y="768263"/>
                  <a:pt x="1315699" y="823912"/>
                </a:cubicBezTo>
                <a:cubicBezTo>
                  <a:pt x="1125105" y="879561"/>
                  <a:pt x="1007785" y="801224"/>
                  <a:pt x="784274" y="823912"/>
                </a:cubicBezTo>
                <a:cubicBezTo>
                  <a:pt x="560764" y="846600"/>
                  <a:pt x="425466" y="821007"/>
                  <a:pt x="137321" y="823912"/>
                </a:cubicBezTo>
                <a:cubicBezTo>
                  <a:pt x="54808" y="817951"/>
                  <a:pt x="-1824" y="755907"/>
                  <a:pt x="0" y="686591"/>
                </a:cubicBezTo>
                <a:cubicBezTo>
                  <a:pt x="-32386" y="529935"/>
                  <a:pt x="62903" y="289792"/>
                  <a:pt x="0" y="137321"/>
                </a:cubicBezTo>
                <a:close/>
              </a:path>
              <a:path w="2585187" h="823912" stroke="0" extrusionOk="0">
                <a:moveTo>
                  <a:pt x="0" y="137321"/>
                </a:moveTo>
                <a:cubicBezTo>
                  <a:pt x="-7462" y="75561"/>
                  <a:pt x="81477" y="-125"/>
                  <a:pt x="137321" y="0"/>
                </a:cubicBezTo>
                <a:cubicBezTo>
                  <a:pt x="289484" y="-35750"/>
                  <a:pt x="555575" y="447"/>
                  <a:pt x="738063" y="0"/>
                </a:cubicBezTo>
                <a:cubicBezTo>
                  <a:pt x="920551" y="-447"/>
                  <a:pt x="1125416" y="34516"/>
                  <a:pt x="1315699" y="0"/>
                </a:cubicBezTo>
                <a:cubicBezTo>
                  <a:pt x="1505982" y="-34516"/>
                  <a:pt x="1697333" y="13093"/>
                  <a:pt x="1893335" y="0"/>
                </a:cubicBezTo>
                <a:cubicBezTo>
                  <a:pt x="2089337" y="-13093"/>
                  <a:pt x="2199059" y="40086"/>
                  <a:pt x="2447866" y="0"/>
                </a:cubicBezTo>
                <a:cubicBezTo>
                  <a:pt x="2511996" y="-3068"/>
                  <a:pt x="2577598" y="78900"/>
                  <a:pt x="2585187" y="137321"/>
                </a:cubicBezTo>
                <a:cubicBezTo>
                  <a:pt x="2614034" y="352185"/>
                  <a:pt x="2550427" y="522045"/>
                  <a:pt x="2585187" y="686591"/>
                </a:cubicBezTo>
                <a:cubicBezTo>
                  <a:pt x="2586733" y="782142"/>
                  <a:pt x="2512781" y="810670"/>
                  <a:pt x="2447866" y="823912"/>
                </a:cubicBezTo>
                <a:cubicBezTo>
                  <a:pt x="2258684" y="878695"/>
                  <a:pt x="2054748" y="774016"/>
                  <a:pt x="1939546" y="823912"/>
                </a:cubicBezTo>
                <a:cubicBezTo>
                  <a:pt x="1824344" y="873808"/>
                  <a:pt x="1664385" y="822312"/>
                  <a:pt x="1408121" y="823912"/>
                </a:cubicBezTo>
                <a:cubicBezTo>
                  <a:pt x="1151857" y="825512"/>
                  <a:pt x="1137082" y="803661"/>
                  <a:pt x="876695" y="823912"/>
                </a:cubicBezTo>
                <a:cubicBezTo>
                  <a:pt x="616308" y="844163"/>
                  <a:pt x="311783" y="770221"/>
                  <a:pt x="137321" y="823912"/>
                </a:cubicBezTo>
                <a:cubicBezTo>
                  <a:pt x="63186" y="823397"/>
                  <a:pt x="1114" y="763592"/>
                  <a:pt x="0" y="686591"/>
                </a:cubicBezTo>
                <a:cubicBezTo>
                  <a:pt x="-38878" y="509347"/>
                  <a:pt x="39921" y="355874"/>
                  <a:pt x="0" y="137321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</a:rPr>
              <a:t>Fasilitas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Pelayanan</a:t>
            </a:r>
            <a:r>
              <a:rPr lang="en-US" sz="2000" dirty="0">
                <a:solidFill>
                  <a:schemeClr val="tx1"/>
                </a:solidFill>
              </a:rPr>
              <a:t> Kesehatan </a:t>
            </a:r>
            <a:r>
              <a:rPr lang="en-US" sz="2000" b="1" dirty="0">
                <a:solidFill>
                  <a:schemeClr val="tx1"/>
                </a:solidFill>
              </a:rPr>
              <a:t>Masyarakat</a:t>
            </a:r>
            <a:endParaRPr lang="en-ID" sz="2000" b="1" dirty="0">
              <a:solidFill>
                <a:schemeClr val="tx1"/>
              </a:solidFill>
            </a:endParaRPr>
          </a:p>
        </p:txBody>
      </p:sp>
      <p:sp>
        <p:nvSpPr>
          <p:cNvPr id="11" name="Arc 10"/>
          <p:cNvSpPr/>
          <p:nvPr/>
        </p:nvSpPr>
        <p:spPr>
          <a:xfrm rot="12737014">
            <a:off x="6380173" y="3065232"/>
            <a:ext cx="2510291" cy="411990"/>
          </a:xfrm>
          <a:prstGeom prst="arc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4" name="Rectangle 13"/>
          <p:cNvSpPr/>
          <p:nvPr/>
        </p:nvSpPr>
        <p:spPr>
          <a:xfrm>
            <a:off x="1947913" y="5033043"/>
            <a:ext cx="2585179" cy="1123805"/>
          </a:xfrm>
          <a:custGeom>
            <a:avLst/>
            <a:gdLst>
              <a:gd name="connsiteX0" fmla="*/ 0 w 2585179"/>
              <a:gd name="connsiteY0" fmla="*/ 0 h 1123805"/>
              <a:gd name="connsiteX1" fmla="*/ 646295 w 2585179"/>
              <a:gd name="connsiteY1" fmla="*/ 0 h 1123805"/>
              <a:gd name="connsiteX2" fmla="*/ 1292590 w 2585179"/>
              <a:gd name="connsiteY2" fmla="*/ 0 h 1123805"/>
              <a:gd name="connsiteX3" fmla="*/ 1964736 w 2585179"/>
              <a:gd name="connsiteY3" fmla="*/ 0 h 1123805"/>
              <a:gd name="connsiteX4" fmla="*/ 2585179 w 2585179"/>
              <a:gd name="connsiteY4" fmla="*/ 0 h 1123805"/>
              <a:gd name="connsiteX5" fmla="*/ 2585179 w 2585179"/>
              <a:gd name="connsiteY5" fmla="*/ 539426 h 1123805"/>
              <a:gd name="connsiteX6" fmla="*/ 2585179 w 2585179"/>
              <a:gd name="connsiteY6" fmla="*/ 1123805 h 1123805"/>
              <a:gd name="connsiteX7" fmla="*/ 1887181 w 2585179"/>
              <a:gd name="connsiteY7" fmla="*/ 1123805 h 1123805"/>
              <a:gd name="connsiteX8" fmla="*/ 1292590 w 2585179"/>
              <a:gd name="connsiteY8" fmla="*/ 1123805 h 1123805"/>
              <a:gd name="connsiteX9" fmla="*/ 646295 w 2585179"/>
              <a:gd name="connsiteY9" fmla="*/ 1123805 h 1123805"/>
              <a:gd name="connsiteX10" fmla="*/ 0 w 2585179"/>
              <a:gd name="connsiteY10" fmla="*/ 1123805 h 1123805"/>
              <a:gd name="connsiteX11" fmla="*/ 0 w 2585179"/>
              <a:gd name="connsiteY11" fmla="*/ 550664 h 1123805"/>
              <a:gd name="connsiteX12" fmla="*/ 0 w 2585179"/>
              <a:gd name="connsiteY12" fmla="*/ 0 h 1123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85179" h="1123805" fill="none" extrusionOk="0">
                <a:moveTo>
                  <a:pt x="0" y="0"/>
                </a:moveTo>
                <a:cubicBezTo>
                  <a:pt x="237550" y="-7446"/>
                  <a:pt x="348893" y="19889"/>
                  <a:pt x="646295" y="0"/>
                </a:cubicBezTo>
                <a:cubicBezTo>
                  <a:pt x="943698" y="-19889"/>
                  <a:pt x="1089939" y="-31939"/>
                  <a:pt x="1292590" y="0"/>
                </a:cubicBezTo>
                <a:cubicBezTo>
                  <a:pt x="1495241" y="31939"/>
                  <a:pt x="1736959" y="19065"/>
                  <a:pt x="1964736" y="0"/>
                </a:cubicBezTo>
                <a:cubicBezTo>
                  <a:pt x="2192513" y="-19065"/>
                  <a:pt x="2460085" y="17304"/>
                  <a:pt x="2585179" y="0"/>
                </a:cubicBezTo>
                <a:cubicBezTo>
                  <a:pt x="2587771" y="116890"/>
                  <a:pt x="2568745" y="353689"/>
                  <a:pt x="2585179" y="539426"/>
                </a:cubicBezTo>
                <a:cubicBezTo>
                  <a:pt x="2601613" y="725163"/>
                  <a:pt x="2566475" y="847895"/>
                  <a:pt x="2585179" y="1123805"/>
                </a:cubicBezTo>
                <a:cubicBezTo>
                  <a:pt x="2376477" y="1112967"/>
                  <a:pt x="2225587" y="1110730"/>
                  <a:pt x="1887181" y="1123805"/>
                </a:cubicBezTo>
                <a:cubicBezTo>
                  <a:pt x="1548775" y="1136880"/>
                  <a:pt x="1434918" y="1140398"/>
                  <a:pt x="1292590" y="1123805"/>
                </a:cubicBezTo>
                <a:cubicBezTo>
                  <a:pt x="1150262" y="1107212"/>
                  <a:pt x="960261" y="1103858"/>
                  <a:pt x="646295" y="1123805"/>
                </a:cubicBezTo>
                <a:cubicBezTo>
                  <a:pt x="332329" y="1143752"/>
                  <a:pt x="258578" y="1145836"/>
                  <a:pt x="0" y="1123805"/>
                </a:cubicBezTo>
                <a:cubicBezTo>
                  <a:pt x="-15470" y="870248"/>
                  <a:pt x="-9732" y="669496"/>
                  <a:pt x="0" y="550664"/>
                </a:cubicBezTo>
                <a:cubicBezTo>
                  <a:pt x="9732" y="431832"/>
                  <a:pt x="13833" y="221486"/>
                  <a:pt x="0" y="0"/>
                </a:cubicBezTo>
                <a:close/>
              </a:path>
              <a:path w="2585179" h="1123805" stroke="0" extrusionOk="0">
                <a:moveTo>
                  <a:pt x="0" y="0"/>
                </a:moveTo>
                <a:cubicBezTo>
                  <a:pt x="242267" y="17490"/>
                  <a:pt x="463391" y="12174"/>
                  <a:pt x="594591" y="0"/>
                </a:cubicBezTo>
                <a:cubicBezTo>
                  <a:pt x="725791" y="-12174"/>
                  <a:pt x="1085546" y="29805"/>
                  <a:pt x="1215034" y="0"/>
                </a:cubicBezTo>
                <a:cubicBezTo>
                  <a:pt x="1344522" y="-29805"/>
                  <a:pt x="1650437" y="26188"/>
                  <a:pt x="1835477" y="0"/>
                </a:cubicBezTo>
                <a:cubicBezTo>
                  <a:pt x="2020517" y="-26188"/>
                  <a:pt x="2246273" y="16704"/>
                  <a:pt x="2585179" y="0"/>
                </a:cubicBezTo>
                <a:cubicBezTo>
                  <a:pt x="2605985" y="258223"/>
                  <a:pt x="2601071" y="396897"/>
                  <a:pt x="2585179" y="528188"/>
                </a:cubicBezTo>
                <a:cubicBezTo>
                  <a:pt x="2569287" y="659479"/>
                  <a:pt x="2583983" y="911347"/>
                  <a:pt x="2585179" y="1123805"/>
                </a:cubicBezTo>
                <a:cubicBezTo>
                  <a:pt x="2265668" y="1102848"/>
                  <a:pt x="2088041" y="1124848"/>
                  <a:pt x="1887181" y="1123805"/>
                </a:cubicBezTo>
                <a:cubicBezTo>
                  <a:pt x="1686321" y="1122762"/>
                  <a:pt x="1588058" y="1097430"/>
                  <a:pt x="1292590" y="1123805"/>
                </a:cubicBezTo>
                <a:cubicBezTo>
                  <a:pt x="997122" y="1150180"/>
                  <a:pt x="983913" y="1135514"/>
                  <a:pt x="697998" y="1123805"/>
                </a:cubicBezTo>
                <a:cubicBezTo>
                  <a:pt x="412083" y="1112096"/>
                  <a:pt x="233193" y="1145710"/>
                  <a:pt x="0" y="1123805"/>
                </a:cubicBezTo>
                <a:cubicBezTo>
                  <a:pt x="-10234" y="956009"/>
                  <a:pt x="-25068" y="812089"/>
                  <a:pt x="0" y="539426"/>
                </a:cubicBezTo>
                <a:cubicBezTo>
                  <a:pt x="25068" y="266763"/>
                  <a:pt x="-13439" y="252780"/>
                  <a:pt x="0" y="0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Tingkat </a:t>
            </a:r>
            <a:r>
              <a:rPr lang="en-US" b="1" dirty="0" err="1"/>
              <a:t>Pertama</a:t>
            </a:r>
            <a:endParaRPr lang="en-US" b="1" dirty="0"/>
          </a:p>
        </p:txBody>
      </p:sp>
      <p:sp>
        <p:nvSpPr>
          <p:cNvPr id="16" name="Rectangle 15"/>
          <p:cNvSpPr/>
          <p:nvPr/>
        </p:nvSpPr>
        <p:spPr>
          <a:xfrm>
            <a:off x="4771327" y="5033043"/>
            <a:ext cx="2585175" cy="1123809"/>
          </a:xfrm>
          <a:custGeom>
            <a:avLst/>
            <a:gdLst>
              <a:gd name="connsiteX0" fmla="*/ 0 w 2585175"/>
              <a:gd name="connsiteY0" fmla="*/ 0 h 1123809"/>
              <a:gd name="connsiteX1" fmla="*/ 646294 w 2585175"/>
              <a:gd name="connsiteY1" fmla="*/ 0 h 1123809"/>
              <a:gd name="connsiteX2" fmla="*/ 1292588 w 2585175"/>
              <a:gd name="connsiteY2" fmla="*/ 0 h 1123809"/>
              <a:gd name="connsiteX3" fmla="*/ 1964733 w 2585175"/>
              <a:gd name="connsiteY3" fmla="*/ 0 h 1123809"/>
              <a:gd name="connsiteX4" fmla="*/ 2585175 w 2585175"/>
              <a:gd name="connsiteY4" fmla="*/ 0 h 1123809"/>
              <a:gd name="connsiteX5" fmla="*/ 2585175 w 2585175"/>
              <a:gd name="connsiteY5" fmla="*/ 539428 h 1123809"/>
              <a:gd name="connsiteX6" fmla="*/ 2585175 w 2585175"/>
              <a:gd name="connsiteY6" fmla="*/ 1123809 h 1123809"/>
              <a:gd name="connsiteX7" fmla="*/ 1887178 w 2585175"/>
              <a:gd name="connsiteY7" fmla="*/ 1123809 h 1123809"/>
              <a:gd name="connsiteX8" fmla="*/ 1292588 w 2585175"/>
              <a:gd name="connsiteY8" fmla="*/ 1123809 h 1123809"/>
              <a:gd name="connsiteX9" fmla="*/ 646294 w 2585175"/>
              <a:gd name="connsiteY9" fmla="*/ 1123809 h 1123809"/>
              <a:gd name="connsiteX10" fmla="*/ 0 w 2585175"/>
              <a:gd name="connsiteY10" fmla="*/ 1123809 h 1123809"/>
              <a:gd name="connsiteX11" fmla="*/ 0 w 2585175"/>
              <a:gd name="connsiteY11" fmla="*/ 550666 h 1123809"/>
              <a:gd name="connsiteX12" fmla="*/ 0 w 2585175"/>
              <a:gd name="connsiteY12" fmla="*/ 0 h 1123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85175" h="1123809" fill="none" extrusionOk="0">
                <a:moveTo>
                  <a:pt x="0" y="0"/>
                </a:moveTo>
                <a:cubicBezTo>
                  <a:pt x="242895" y="-3385"/>
                  <a:pt x="349649" y="23444"/>
                  <a:pt x="646294" y="0"/>
                </a:cubicBezTo>
                <a:cubicBezTo>
                  <a:pt x="942939" y="-23444"/>
                  <a:pt x="1091360" y="-26714"/>
                  <a:pt x="1292588" y="0"/>
                </a:cubicBezTo>
                <a:cubicBezTo>
                  <a:pt x="1493816" y="26714"/>
                  <a:pt x="1741596" y="21264"/>
                  <a:pt x="1964733" y="0"/>
                </a:cubicBezTo>
                <a:cubicBezTo>
                  <a:pt x="2187871" y="-21264"/>
                  <a:pt x="2279206" y="20217"/>
                  <a:pt x="2585175" y="0"/>
                </a:cubicBezTo>
                <a:cubicBezTo>
                  <a:pt x="2588574" y="269088"/>
                  <a:pt x="2582816" y="351461"/>
                  <a:pt x="2585175" y="539428"/>
                </a:cubicBezTo>
                <a:cubicBezTo>
                  <a:pt x="2587534" y="727395"/>
                  <a:pt x="2574557" y="847479"/>
                  <a:pt x="2585175" y="1123809"/>
                </a:cubicBezTo>
                <a:cubicBezTo>
                  <a:pt x="2373762" y="1111870"/>
                  <a:pt x="2223503" y="1110008"/>
                  <a:pt x="1887178" y="1123809"/>
                </a:cubicBezTo>
                <a:cubicBezTo>
                  <a:pt x="1550853" y="1137610"/>
                  <a:pt x="1431745" y="1137624"/>
                  <a:pt x="1292588" y="1123809"/>
                </a:cubicBezTo>
                <a:cubicBezTo>
                  <a:pt x="1153431" y="1109995"/>
                  <a:pt x="959316" y="1097589"/>
                  <a:pt x="646294" y="1123809"/>
                </a:cubicBezTo>
                <a:cubicBezTo>
                  <a:pt x="333272" y="1150029"/>
                  <a:pt x="255051" y="1144381"/>
                  <a:pt x="0" y="1123809"/>
                </a:cubicBezTo>
                <a:cubicBezTo>
                  <a:pt x="-16773" y="876837"/>
                  <a:pt x="-19301" y="682979"/>
                  <a:pt x="0" y="550666"/>
                </a:cubicBezTo>
                <a:cubicBezTo>
                  <a:pt x="19301" y="418353"/>
                  <a:pt x="10368" y="226930"/>
                  <a:pt x="0" y="0"/>
                </a:cubicBezTo>
                <a:close/>
              </a:path>
              <a:path w="2585175" h="1123809" stroke="0" extrusionOk="0">
                <a:moveTo>
                  <a:pt x="0" y="0"/>
                </a:moveTo>
                <a:cubicBezTo>
                  <a:pt x="246659" y="22797"/>
                  <a:pt x="466976" y="17527"/>
                  <a:pt x="594590" y="0"/>
                </a:cubicBezTo>
                <a:cubicBezTo>
                  <a:pt x="722204" y="-17527"/>
                  <a:pt x="905203" y="-28197"/>
                  <a:pt x="1215032" y="0"/>
                </a:cubicBezTo>
                <a:cubicBezTo>
                  <a:pt x="1524861" y="28197"/>
                  <a:pt x="1655522" y="28119"/>
                  <a:pt x="1835474" y="0"/>
                </a:cubicBezTo>
                <a:cubicBezTo>
                  <a:pt x="2015426" y="-28119"/>
                  <a:pt x="2248617" y="21539"/>
                  <a:pt x="2585175" y="0"/>
                </a:cubicBezTo>
                <a:cubicBezTo>
                  <a:pt x="2564691" y="243506"/>
                  <a:pt x="2563321" y="392105"/>
                  <a:pt x="2585175" y="528190"/>
                </a:cubicBezTo>
                <a:cubicBezTo>
                  <a:pt x="2607030" y="664275"/>
                  <a:pt x="2584146" y="908920"/>
                  <a:pt x="2585175" y="1123809"/>
                </a:cubicBezTo>
                <a:cubicBezTo>
                  <a:pt x="2261515" y="1100348"/>
                  <a:pt x="2087536" y="1120564"/>
                  <a:pt x="1887178" y="1123809"/>
                </a:cubicBezTo>
                <a:cubicBezTo>
                  <a:pt x="1686820" y="1127054"/>
                  <a:pt x="1582528" y="1095870"/>
                  <a:pt x="1292588" y="1123809"/>
                </a:cubicBezTo>
                <a:cubicBezTo>
                  <a:pt x="1002648" y="1151749"/>
                  <a:pt x="979128" y="1134184"/>
                  <a:pt x="697997" y="1123809"/>
                </a:cubicBezTo>
                <a:cubicBezTo>
                  <a:pt x="416866" y="1113434"/>
                  <a:pt x="231821" y="1140789"/>
                  <a:pt x="0" y="1123809"/>
                </a:cubicBezTo>
                <a:cubicBezTo>
                  <a:pt x="-14868" y="964293"/>
                  <a:pt x="26770" y="815823"/>
                  <a:pt x="0" y="539428"/>
                </a:cubicBezTo>
                <a:cubicBezTo>
                  <a:pt x="-26770" y="263033"/>
                  <a:pt x="-14560" y="256781"/>
                  <a:pt x="0" y="0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 dirty="0"/>
          </a:p>
          <a:p>
            <a:pPr algn="ctr"/>
            <a:r>
              <a:rPr lang="en-US" dirty="0"/>
              <a:t>Tingkat</a:t>
            </a:r>
            <a:r>
              <a:rPr lang="en-US" b="1" dirty="0"/>
              <a:t> </a:t>
            </a:r>
            <a:r>
              <a:rPr lang="en-US" b="1" dirty="0" err="1"/>
              <a:t>Sekunder</a:t>
            </a:r>
            <a:endParaRPr lang="en-US" b="1" dirty="0"/>
          </a:p>
          <a:p>
            <a:pPr algn="ctr"/>
            <a:endParaRPr lang="en-ID" dirty="0"/>
          </a:p>
        </p:txBody>
      </p:sp>
      <p:sp>
        <p:nvSpPr>
          <p:cNvPr id="18" name="Rectangle 17"/>
          <p:cNvSpPr/>
          <p:nvPr/>
        </p:nvSpPr>
        <p:spPr>
          <a:xfrm>
            <a:off x="7686751" y="5033043"/>
            <a:ext cx="2468729" cy="1123815"/>
          </a:xfrm>
          <a:custGeom>
            <a:avLst/>
            <a:gdLst>
              <a:gd name="connsiteX0" fmla="*/ 0 w 2468729"/>
              <a:gd name="connsiteY0" fmla="*/ 0 h 1123815"/>
              <a:gd name="connsiteX1" fmla="*/ 617182 w 2468729"/>
              <a:gd name="connsiteY1" fmla="*/ 0 h 1123815"/>
              <a:gd name="connsiteX2" fmla="*/ 1234365 w 2468729"/>
              <a:gd name="connsiteY2" fmla="*/ 0 h 1123815"/>
              <a:gd name="connsiteX3" fmla="*/ 1876234 w 2468729"/>
              <a:gd name="connsiteY3" fmla="*/ 0 h 1123815"/>
              <a:gd name="connsiteX4" fmla="*/ 2468729 w 2468729"/>
              <a:gd name="connsiteY4" fmla="*/ 0 h 1123815"/>
              <a:gd name="connsiteX5" fmla="*/ 2468729 w 2468729"/>
              <a:gd name="connsiteY5" fmla="*/ 539431 h 1123815"/>
              <a:gd name="connsiteX6" fmla="*/ 2468729 w 2468729"/>
              <a:gd name="connsiteY6" fmla="*/ 1123815 h 1123815"/>
              <a:gd name="connsiteX7" fmla="*/ 1802172 w 2468729"/>
              <a:gd name="connsiteY7" fmla="*/ 1123815 h 1123815"/>
              <a:gd name="connsiteX8" fmla="*/ 1234365 w 2468729"/>
              <a:gd name="connsiteY8" fmla="*/ 1123815 h 1123815"/>
              <a:gd name="connsiteX9" fmla="*/ 617182 w 2468729"/>
              <a:gd name="connsiteY9" fmla="*/ 1123815 h 1123815"/>
              <a:gd name="connsiteX10" fmla="*/ 0 w 2468729"/>
              <a:gd name="connsiteY10" fmla="*/ 1123815 h 1123815"/>
              <a:gd name="connsiteX11" fmla="*/ 0 w 2468729"/>
              <a:gd name="connsiteY11" fmla="*/ 550669 h 1123815"/>
              <a:gd name="connsiteX12" fmla="*/ 0 w 2468729"/>
              <a:gd name="connsiteY12" fmla="*/ 0 h 1123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68729" h="1123815" fill="none" extrusionOk="0">
                <a:moveTo>
                  <a:pt x="0" y="0"/>
                </a:moveTo>
                <a:cubicBezTo>
                  <a:pt x="304186" y="-15612"/>
                  <a:pt x="327715" y="-30524"/>
                  <a:pt x="617182" y="0"/>
                </a:cubicBezTo>
                <a:cubicBezTo>
                  <a:pt x="906649" y="30524"/>
                  <a:pt x="977346" y="14559"/>
                  <a:pt x="1234365" y="0"/>
                </a:cubicBezTo>
                <a:cubicBezTo>
                  <a:pt x="1491384" y="-14559"/>
                  <a:pt x="1729009" y="13665"/>
                  <a:pt x="1876234" y="0"/>
                </a:cubicBezTo>
                <a:cubicBezTo>
                  <a:pt x="2023459" y="-13665"/>
                  <a:pt x="2337304" y="-28453"/>
                  <a:pt x="2468729" y="0"/>
                </a:cubicBezTo>
                <a:cubicBezTo>
                  <a:pt x="2473339" y="254642"/>
                  <a:pt x="2487483" y="348118"/>
                  <a:pt x="2468729" y="539431"/>
                </a:cubicBezTo>
                <a:cubicBezTo>
                  <a:pt x="2449975" y="730744"/>
                  <a:pt x="2470241" y="846854"/>
                  <a:pt x="2468729" y="1123815"/>
                </a:cubicBezTo>
                <a:cubicBezTo>
                  <a:pt x="2222463" y="1152684"/>
                  <a:pt x="2110858" y="1091827"/>
                  <a:pt x="1802172" y="1123815"/>
                </a:cubicBezTo>
                <a:cubicBezTo>
                  <a:pt x="1493486" y="1155803"/>
                  <a:pt x="1448514" y="1107798"/>
                  <a:pt x="1234365" y="1123815"/>
                </a:cubicBezTo>
                <a:cubicBezTo>
                  <a:pt x="1020216" y="1139832"/>
                  <a:pt x="852493" y="1104375"/>
                  <a:pt x="617182" y="1123815"/>
                </a:cubicBezTo>
                <a:cubicBezTo>
                  <a:pt x="381871" y="1143255"/>
                  <a:pt x="179431" y="1110266"/>
                  <a:pt x="0" y="1123815"/>
                </a:cubicBezTo>
                <a:cubicBezTo>
                  <a:pt x="-18728" y="886720"/>
                  <a:pt x="23660" y="703204"/>
                  <a:pt x="0" y="550669"/>
                </a:cubicBezTo>
                <a:cubicBezTo>
                  <a:pt x="-23660" y="398134"/>
                  <a:pt x="5171" y="235095"/>
                  <a:pt x="0" y="0"/>
                </a:cubicBezTo>
                <a:close/>
              </a:path>
              <a:path w="2468729" h="1123815" stroke="0" extrusionOk="0">
                <a:moveTo>
                  <a:pt x="0" y="0"/>
                </a:moveTo>
                <a:cubicBezTo>
                  <a:pt x="176626" y="-28270"/>
                  <a:pt x="417481" y="8713"/>
                  <a:pt x="567808" y="0"/>
                </a:cubicBezTo>
                <a:cubicBezTo>
                  <a:pt x="718135" y="-8713"/>
                  <a:pt x="1017758" y="-20285"/>
                  <a:pt x="1160303" y="0"/>
                </a:cubicBezTo>
                <a:cubicBezTo>
                  <a:pt x="1302848" y="20285"/>
                  <a:pt x="1581556" y="-20807"/>
                  <a:pt x="1752798" y="0"/>
                </a:cubicBezTo>
                <a:cubicBezTo>
                  <a:pt x="1924041" y="20807"/>
                  <a:pt x="2149938" y="14202"/>
                  <a:pt x="2468729" y="0"/>
                </a:cubicBezTo>
                <a:cubicBezTo>
                  <a:pt x="2465537" y="221431"/>
                  <a:pt x="2469484" y="384916"/>
                  <a:pt x="2468729" y="528193"/>
                </a:cubicBezTo>
                <a:cubicBezTo>
                  <a:pt x="2467974" y="671470"/>
                  <a:pt x="2467951" y="905281"/>
                  <a:pt x="2468729" y="1123815"/>
                </a:cubicBezTo>
                <a:cubicBezTo>
                  <a:pt x="2304831" y="1147483"/>
                  <a:pt x="2004554" y="1091535"/>
                  <a:pt x="1802172" y="1123815"/>
                </a:cubicBezTo>
                <a:cubicBezTo>
                  <a:pt x="1599790" y="1156095"/>
                  <a:pt x="1488000" y="1104724"/>
                  <a:pt x="1234365" y="1123815"/>
                </a:cubicBezTo>
                <a:cubicBezTo>
                  <a:pt x="980730" y="1142906"/>
                  <a:pt x="932123" y="1111417"/>
                  <a:pt x="666557" y="1123815"/>
                </a:cubicBezTo>
                <a:cubicBezTo>
                  <a:pt x="400991" y="1136213"/>
                  <a:pt x="286106" y="1138414"/>
                  <a:pt x="0" y="1123815"/>
                </a:cubicBezTo>
                <a:cubicBezTo>
                  <a:pt x="-21820" y="976721"/>
                  <a:pt x="16872" y="821422"/>
                  <a:pt x="0" y="539431"/>
                </a:cubicBezTo>
                <a:cubicBezTo>
                  <a:pt x="-16872" y="257440"/>
                  <a:pt x="-16242" y="262783"/>
                  <a:pt x="0" y="0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Tingkat </a:t>
            </a:r>
            <a:r>
              <a:rPr lang="en-US" b="1" dirty="0" err="1"/>
              <a:t>Tersier</a:t>
            </a:r>
            <a:endParaRPr lang="en-US" b="1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3244363" y="4620125"/>
            <a:ext cx="51883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240503" y="4620127"/>
            <a:ext cx="0" cy="3647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729650" y="4620127"/>
            <a:ext cx="0" cy="3647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8416702" y="4618039"/>
            <a:ext cx="0" cy="3647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Curved 26"/>
          <p:cNvCxnSpPr/>
          <p:nvPr/>
        </p:nvCxnSpPr>
        <p:spPr>
          <a:xfrm rot="16200000" flipH="1">
            <a:off x="3313370" y="4322058"/>
            <a:ext cx="509039" cy="115873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Curved 29"/>
          <p:cNvCxnSpPr/>
          <p:nvPr/>
        </p:nvCxnSpPr>
        <p:spPr>
          <a:xfrm rot="5400000">
            <a:off x="7443263" y="4311194"/>
            <a:ext cx="486977" cy="113190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16"/>
          <p:cNvSpPr/>
          <p:nvPr/>
        </p:nvSpPr>
        <p:spPr>
          <a:xfrm>
            <a:off x="2433928" y="3284044"/>
            <a:ext cx="2585187" cy="823912"/>
          </a:xfrm>
          <a:custGeom>
            <a:avLst/>
            <a:gdLst>
              <a:gd name="connsiteX0" fmla="*/ 0 w 2585187"/>
              <a:gd name="connsiteY0" fmla="*/ 137321 h 823912"/>
              <a:gd name="connsiteX1" fmla="*/ 137321 w 2585187"/>
              <a:gd name="connsiteY1" fmla="*/ 0 h 823912"/>
              <a:gd name="connsiteX2" fmla="*/ 668746 w 2585187"/>
              <a:gd name="connsiteY2" fmla="*/ 0 h 823912"/>
              <a:gd name="connsiteX3" fmla="*/ 1177066 w 2585187"/>
              <a:gd name="connsiteY3" fmla="*/ 0 h 823912"/>
              <a:gd name="connsiteX4" fmla="*/ 1731597 w 2585187"/>
              <a:gd name="connsiteY4" fmla="*/ 0 h 823912"/>
              <a:gd name="connsiteX5" fmla="*/ 2447866 w 2585187"/>
              <a:gd name="connsiteY5" fmla="*/ 0 h 823912"/>
              <a:gd name="connsiteX6" fmla="*/ 2585187 w 2585187"/>
              <a:gd name="connsiteY6" fmla="*/ 137321 h 823912"/>
              <a:gd name="connsiteX7" fmla="*/ 2585187 w 2585187"/>
              <a:gd name="connsiteY7" fmla="*/ 686591 h 823912"/>
              <a:gd name="connsiteX8" fmla="*/ 2447866 w 2585187"/>
              <a:gd name="connsiteY8" fmla="*/ 823912 h 823912"/>
              <a:gd name="connsiteX9" fmla="*/ 1893335 w 2585187"/>
              <a:gd name="connsiteY9" fmla="*/ 823912 h 823912"/>
              <a:gd name="connsiteX10" fmla="*/ 1315699 w 2585187"/>
              <a:gd name="connsiteY10" fmla="*/ 823912 h 823912"/>
              <a:gd name="connsiteX11" fmla="*/ 784274 w 2585187"/>
              <a:gd name="connsiteY11" fmla="*/ 823912 h 823912"/>
              <a:gd name="connsiteX12" fmla="*/ 137321 w 2585187"/>
              <a:gd name="connsiteY12" fmla="*/ 823912 h 823912"/>
              <a:gd name="connsiteX13" fmla="*/ 0 w 2585187"/>
              <a:gd name="connsiteY13" fmla="*/ 686591 h 823912"/>
              <a:gd name="connsiteX14" fmla="*/ 0 w 2585187"/>
              <a:gd name="connsiteY14" fmla="*/ 137321 h 823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85187" h="823912" fill="none" extrusionOk="0">
                <a:moveTo>
                  <a:pt x="0" y="137321"/>
                </a:moveTo>
                <a:cubicBezTo>
                  <a:pt x="-16304" y="58799"/>
                  <a:pt x="55597" y="-15911"/>
                  <a:pt x="137321" y="0"/>
                </a:cubicBezTo>
                <a:cubicBezTo>
                  <a:pt x="268827" y="-9343"/>
                  <a:pt x="483896" y="41593"/>
                  <a:pt x="668746" y="0"/>
                </a:cubicBezTo>
                <a:cubicBezTo>
                  <a:pt x="853597" y="-41593"/>
                  <a:pt x="1075137" y="8824"/>
                  <a:pt x="1177066" y="0"/>
                </a:cubicBezTo>
                <a:cubicBezTo>
                  <a:pt x="1278995" y="-8824"/>
                  <a:pt x="1559945" y="10185"/>
                  <a:pt x="1731597" y="0"/>
                </a:cubicBezTo>
                <a:cubicBezTo>
                  <a:pt x="1903249" y="-10185"/>
                  <a:pt x="2212680" y="28677"/>
                  <a:pt x="2447866" y="0"/>
                </a:cubicBezTo>
                <a:cubicBezTo>
                  <a:pt x="2515638" y="6023"/>
                  <a:pt x="2593318" y="53419"/>
                  <a:pt x="2585187" y="137321"/>
                </a:cubicBezTo>
                <a:cubicBezTo>
                  <a:pt x="2621313" y="266846"/>
                  <a:pt x="2522054" y="559337"/>
                  <a:pt x="2585187" y="686591"/>
                </a:cubicBezTo>
                <a:cubicBezTo>
                  <a:pt x="2580795" y="749883"/>
                  <a:pt x="2530956" y="834727"/>
                  <a:pt x="2447866" y="823912"/>
                </a:cubicBezTo>
                <a:cubicBezTo>
                  <a:pt x="2200219" y="853008"/>
                  <a:pt x="2086387" y="767130"/>
                  <a:pt x="1893335" y="823912"/>
                </a:cubicBezTo>
                <a:cubicBezTo>
                  <a:pt x="1700283" y="880694"/>
                  <a:pt x="1506293" y="768263"/>
                  <a:pt x="1315699" y="823912"/>
                </a:cubicBezTo>
                <a:cubicBezTo>
                  <a:pt x="1125105" y="879561"/>
                  <a:pt x="1007785" y="801224"/>
                  <a:pt x="784274" y="823912"/>
                </a:cubicBezTo>
                <a:cubicBezTo>
                  <a:pt x="560764" y="846600"/>
                  <a:pt x="425466" y="821007"/>
                  <a:pt x="137321" y="823912"/>
                </a:cubicBezTo>
                <a:cubicBezTo>
                  <a:pt x="54808" y="817951"/>
                  <a:pt x="-1824" y="755907"/>
                  <a:pt x="0" y="686591"/>
                </a:cubicBezTo>
                <a:cubicBezTo>
                  <a:pt x="-32386" y="529935"/>
                  <a:pt x="62903" y="289792"/>
                  <a:pt x="0" y="137321"/>
                </a:cubicBezTo>
                <a:close/>
              </a:path>
              <a:path w="2585187" h="823912" stroke="0" extrusionOk="0">
                <a:moveTo>
                  <a:pt x="0" y="137321"/>
                </a:moveTo>
                <a:cubicBezTo>
                  <a:pt x="-7462" y="75561"/>
                  <a:pt x="81477" y="-125"/>
                  <a:pt x="137321" y="0"/>
                </a:cubicBezTo>
                <a:cubicBezTo>
                  <a:pt x="289484" y="-35750"/>
                  <a:pt x="555575" y="447"/>
                  <a:pt x="738063" y="0"/>
                </a:cubicBezTo>
                <a:cubicBezTo>
                  <a:pt x="920551" y="-447"/>
                  <a:pt x="1125416" y="34516"/>
                  <a:pt x="1315699" y="0"/>
                </a:cubicBezTo>
                <a:cubicBezTo>
                  <a:pt x="1505982" y="-34516"/>
                  <a:pt x="1697333" y="13093"/>
                  <a:pt x="1893335" y="0"/>
                </a:cubicBezTo>
                <a:cubicBezTo>
                  <a:pt x="2089337" y="-13093"/>
                  <a:pt x="2199059" y="40086"/>
                  <a:pt x="2447866" y="0"/>
                </a:cubicBezTo>
                <a:cubicBezTo>
                  <a:pt x="2511996" y="-3068"/>
                  <a:pt x="2577598" y="78900"/>
                  <a:pt x="2585187" y="137321"/>
                </a:cubicBezTo>
                <a:cubicBezTo>
                  <a:pt x="2614034" y="352185"/>
                  <a:pt x="2550427" y="522045"/>
                  <a:pt x="2585187" y="686591"/>
                </a:cubicBezTo>
                <a:cubicBezTo>
                  <a:pt x="2586733" y="782142"/>
                  <a:pt x="2512781" y="810670"/>
                  <a:pt x="2447866" y="823912"/>
                </a:cubicBezTo>
                <a:cubicBezTo>
                  <a:pt x="2258684" y="878695"/>
                  <a:pt x="2054748" y="774016"/>
                  <a:pt x="1939546" y="823912"/>
                </a:cubicBezTo>
                <a:cubicBezTo>
                  <a:pt x="1824344" y="873808"/>
                  <a:pt x="1664385" y="822312"/>
                  <a:pt x="1408121" y="823912"/>
                </a:cubicBezTo>
                <a:cubicBezTo>
                  <a:pt x="1151857" y="825512"/>
                  <a:pt x="1137082" y="803661"/>
                  <a:pt x="876695" y="823912"/>
                </a:cubicBezTo>
                <a:cubicBezTo>
                  <a:pt x="616308" y="844163"/>
                  <a:pt x="311783" y="770221"/>
                  <a:pt x="137321" y="823912"/>
                </a:cubicBezTo>
                <a:cubicBezTo>
                  <a:pt x="63186" y="823397"/>
                  <a:pt x="1114" y="763592"/>
                  <a:pt x="0" y="686591"/>
                </a:cubicBezTo>
                <a:cubicBezTo>
                  <a:pt x="-38878" y="509347"/>
                  <a:pt x="39921" y="355874"/>
                  <a:pt x="0" y="137321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</a:rPr>
              <a:t>Fasilitas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Pelayanan</a:t>
            </a:r>
            <a:r>
              <a:rPr lang="en-US" sz="2000" dirty="0">
                <a:solidFill>
                  <a:schemeClr val="tx1"/>
                </a:solidFill>
              </a:rPr>
              <a:t> Kesehatan </a:t>
            </a:r>
            <a:r>
              <a:rPr lang="en-US" sz="2000" b="1" dirty="0" err="1">
                <a:solidFill>
                  <a:schemeClr val="tx1"/>
                </a:solidFill>
              </a:rPr>
              <a:t>Perorangan</a:t>
            </a:r>
            <a:endParaRPr lang="en-ID" sz="2000" b="1" dirty="0">
              <a:solidFill>
                <a:schemeClr val="tx1"/>
              </a:solidFill>
            </a:endParaRPr>
          </a:p>
        </p:txBody>
      </p:sp>
      <p:sp>
        <p:nvSpPr>
          <p:cNvPr id="19" name="Rectangle: Rounded Corners 18"/>
          <p:cNvSpPr/>
          <p:nvPr/>
        </p:nvSpPr>
        <p:spPr>
          <a:xfrm>
            <a:off x="6783472" y="3317911"/>
            <a:ext cx="2585187" cy="823912"/>
          </a:xfrm>
          <a:custGeom>
            <a:avLst/>
            <a:gdLst>
              <a:gd name="connsiteX0" fmla="*/ 0 w 2585187"/>
              <a:gd name="connsiteY0" fmla="*/ 137321 h 823912"/>
              <a:gd name="connsiteX1" fmla="*/ 137321 w 2585187"/>
              <a:gd name="connsiteY1" fmla="*/ 0 h 823912"/>
              <a:gd name="connsiteX2" fmla="*/ 668746 w 2585187"/>
              <a:gd name="connsiteY2" fmla="*/ 0 h 823912"/>
              <a:gd name="connsiteX3" fmla="*/ 1177066 w 2585187"/>
              <a:gd name="connsiteY3" fmla="*/ 0 h 823912"/>
              <a:gd name="connsiteX4" fmla="*/ 1731597 w 2585187"/>
              <a:gd name="connsiteY4" fmla="*/ 0 h 823912"/>
              <a:gd name="connsiteX5" fmla="*/ 2447866 w 2585187"/>
              <a:gd name="connsiteY5" fmla="*/ 0 h 823912"/>
              <a:gd name="connsiteX6" fmla="*/ 2585187 w 2585187"/>
              <a:gd name="connsiteY6" fmla="*/ 137321 h 823912"/>
              <a:gd name="connsiteX7" fmla="*/ 2585187 w 2585187"/>
              <a:gd name="connsiteY7" fmla="*/ 686591 h 823912"/>
              <a:gd name="connsiteX8" fmla="*/ 2447866 w 2585187"/>
              <a:gd name="connsiteY8" fmla="*/ 823912 h 823912"/>
              <a:gd name="connsiteX9" fmla="*/ 1893335 w 2585187"/>
              <a:gd name="connsiteY9" fmla="*/ 823912 h 823912"/>
              <a:gd name="connsiteX10" fmla="*/ 1315699 w 2585187"/>
              <a:gd name="connsiteY10" fmla="*/ 823912 h 823912"/>
              <a:gd name="connsiteX11" fmla="*/ 784274 w 2585187"/>
              <a:gd name="connsiteY11" fmla="*/ 823912 h 823912"/>
              <a:gd name="connsiteX12" fmla="*/ 137321 w 2585187"/>
              <a:gd name="connsiteY12" fmla="*/ 823912 h 823912"/>
              <a:gd name="connsiteX13" fmla="*/ 0 w 2585187"/>
              <a:gd name="connsiteY13" fmla="*/ 686591 h 823912"/>
              <a:gd name="connsiteX14" fmla="*/ 0 w 2585187"/>
              <a:gd name="connsiteY14" fmla="*/ 137321 h 823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85187" h="823912" fill="none" extrusionOk="0">
                <a:moveTo>
                  <a:pt x="0" y="137321"/>
                </a:moveTo>
                <a:cubicBezTo>
                  <a:pt x="-16304" y="58799"/>
                  <a:pt x="55597" y="-15911"/>
                  <a:pt x="137321" y="0"/>
                </a:cubicBezTo>
                <a:cubicBezTo>
                  <a:pt x="268827" y="-9343"/>
                  <a:pt x="483896" y="41593"/>
                  <a:pt x="668746" y="0"/>
                </a:cubicBezTo>
                <a:cubicBezTo>
                  <a:pt x="853597" y="-41593"/>
                  <a:pt x="1075137" y="8824"/>
                  <a:pt x="1177066" y="0"/>
                </a:cubicBezTo>
                <a:cubicBezTo>
                  <a:pt x="1278995" y="-8824"/>
                  <a:pt x="1559945" y="10185"/>
                  <a:pt x="1731597" y="0"/>
                </a:cubicBezTo>
                <a:cubicBezTo>
                  <a:pt x="1903249" y="-10185"/>
                  <a:pt x="2212680" y="28677"/>
                  <a:pt x="2447866" y="0"/>
                </a:cubicBezTo>
                <a:cubicBezTo>
                  <a:pt x="2515638" y="6023"/>
                  <a:pt x="2593318" y="53419"/>
                  <a:pt x="2585187" y="137321"/>
                </a:cubicBezTo>
                <a:cubicBezTo>
                  <a:pt x="2621313" y="266846"/>
                  <a:pt x="2522054" y="559337"/>
                  <a:pt x="2585187" y="686591"/>
                </a:cubicBezTo>
                <a:cubicBezTo>
                  <a:pt x="2580795" y="749883"/>
                  <a:pt x="2530956" y="834727"/>
                  <a:pt x="2447866" y="823912"/>
                </a:cubicBezTo>
                <a:cubicBezTo>
                  <a:pt x="2200219" y="853008"/>
                  <a:pt x="2086387" y="767130"/>
                  <a:pt x="1893335" y="823912"/>
                </a:cubicBezTo>
                <a:cubicBezTo>
                  <a:pt x="1700283" y="880694"/>
                  <a:pt x="1506293" y="768263"/>
                  <a:pt x="1315699" y="823912"/>
                </a:cubicBezTo>
                <a:cubicBezTo>
                  <a:pt x="1125105" y="879561"/>
                  <a:pt x="1007785" y="801224"/>
                  <a:pt x="784274" y="823912"/>
                </a:cubicBezTo>
                <a:cubicBezTo>
                  <a:pt x="560764" y="846600"/>
                  <a:pt x="425466" y="821007"/>
                  <a:pt x="137321" y="823912"/>
                </a:cubicBezTo>
                <a:cubicBezTo>
                  <a:pt x="54808" y="817951"/>
                  <a:pt x="-1824" y="755907"/>
                  <a:pt x="0" y="686591"/>
                </a:cubicBezTo>
                <a:cubicBezTo>
                  <a:pt x="-32386" y="529935"/>
                  <a:pt x="62903" y="289792"/>
                  <a:pt x="0" y="137321"/>
                </a:cubicBezTo>
                <a:close/>
              </a:path>
              <a:path w="2585187" h="823912" stroke="0" extrusionOk="0">
                <a:moveTo>
                  <a:pt x="0" y="137321"/>
                </a:moveTo>
                <a:cubicBezTo>
                  <a:pt x="-7462" y="75561"/>
                  <a:pt x="81477" y="-125"/>
                  <a:pt x="137321" y="0"/>
                </a:cubicBezTo>
                <a:cubicBezTo>
                  <a:pt x="289484" y="-35750"/>
                  <a:pt x="555575" y="447"/>
                  <a:pt x="738063" y="0"/>
                </a:cubicBezTo>
                <a:cubicBezTo>
                  <a:pt x="920551" y="-447"/>
                  <a:pt x="1125416" y="34516"/>
                  <a:pt x="1315699" y="0"/>
                </a:cubicBezTo>
                <a:cubicBezTo>
                  <a:pt x="1505982" y="-34516"/>
                  <a:pt x="1697333" y="13093"/>
                  <a:pt x="1893335" y="0"/>
                </a:cubicBezTo>
                <a:cubicBezTo>
                  <a:pt x="2089337" y="-13093"/>
                  <a:pt x="2199059" y="40086"/>
                  <a:pt x="2447866" y="0"/>
                </a:cubicBezTo>
                <a:cubicBezTo>
                  <a:pt x="2511996" y="-3068"/>
                  <a:pt x="2577598" y="78900"/>
                  <a:pt x="2585187" y="137321"/>
                </a:cubicBezTo>
                <a:cubicBezTo>
                  <a:pt x="2614034" y="352185"/>
                  <a:pt x="2550427" y="522045"/>
                  <a:pt x="2585187" y="686591"/>
                </a:cubicBezTo>
                <a:cubicBezTo>
                  <a:pt x="2586733" y="782142"/>
                  <a:pt x="2512781" y="810670"/>
                  <a:pt x="2447866" y="823912"/>
                </a:cubicBezTo>
                <a:cubicBezTo>
                  <a:pt x="2258684" y="878695"/>
                  <a:pt x="2054748" y="774016"/>
                  <a:pt x="1939546" y="823912"/>
                </a:cubicBezTo>
                <a:cubicBezTo>
                  <a:pt x="1824344" y="873808"/>
                  <a:pt x="1664385" y="822312"/>
                  <a:pt x="1408121" y="823912"/>
                </a:cubicBezTo>
                <a:cubicBezTo>
                  <a:pt x="1151857" y="825512"/>
                  <a:pt x="1137082" y="803661"/>
                  <a:pt x="876695" y="823912"/>
                </a:cubicBezTo>
                <a:cubicBezTo>
                  <a:pt x="616308" y="844163"/>
                  <a:pt x="311783" y="770221"/>
                  <a:pt x="137321" y="823912"/>
                </a:cubicBezTo>
                <a:cubicBezTo>
                  <a:pt x="63186" y="823397"/>
                  <a:pt x="1114" y="763592"/>
                  <a:pt x="0" y="686591"/>
                </a:cubicBezTo>
                <a:cubicBezTo>
                  <a:pt x="-38878" y="509347"/>
                  <a:pt x="39921" y="355874"/>
                  <a:pt x="0" y="137321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</a:rPr>
              <a:t>Fasilitas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Pelayanan</a:t>
            </a:r>
            <a:r>
              <a:rPr lang="en-US" sz="2000" dirty="0">
                <a:solidFill>
                  <a:schemeClr val="tx1"/>
                </a:solidFill>
              </a:rPr>
              <a:t> Kesehatan </a:t>
            </a:r>
            <a:r>
              <a:rPr lang="en-US" sz="2000" b="1" dirty="0">
                <a:solidFill>
                  <a:schemeClr val="tx1"/>
                </a:solidFill>
              </a:rPr>
              <a:t>Masyarakat</a:t>
            </a:r>
            <a:endParaRPr lang="en-ID" sz="2000" b="1" dirty="0">
              <a:solidFill>
                <a:schemeClr val="tx1"/>
              </a:solidFill>
            </a:endParaRPr>
          </a:p>
        </p:txBody>
      </p:sp>
      <p:cxnSp>
        <p:nvCxnSpPr>
          <p:cNvPr id="21" name="Connector: Curved 20"/>
          <p:cNvCxnSpPr/>
          <p:nvPr/>
        </p:nvCxnSpPr>
        <p:spPr>
          <a:xfrm rot="16200000" flipH="1">
            <a:off x="3313370" y="4322059"/>
            <a:ext cx="509039" cy="115873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Curved 21"/>
          <p:cNvCxnSpPr/>
          <p:nvPr/>
        </p:nvCxnSpPr>
        <p:spPr>
          <a:xfrm rot="5400000">
            <a:off x="7443263" y="4311195"/>
            <a:ext cx="486977" cy="113190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PHOTO-2020-09-30-11-30-03_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47200" y="0"/>
            <a:ext cx="947130" cy="1542185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2669705" y="6362238"/>
            <a:ext cx="7245751" cy="100629"/>
            <a:chOff x="1930401" y="525642"/>
            <a:chExt cx="7245751" cy="100629"/>
          </a:xfrm>
        </p:grpSpPr>
        <p:sp>
          <p:nvSpPr>
            <p:cNvPr id="29" name="Rectangle 28"/>
            <p:cNvSpPr/>
            <p:nvPr/>
          </p:nvSpPr>
          <p:spPr>
            <a:xfrm>
              <a:off x="1930401" y="525642"/>
              <a:ext cx="3779805" cy="10062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396347" y="525642"/>
              <a:ext cx="3779805" cy="100629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1502228" y="255504"/>
            <a:ext cx="8854485" cy="7484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800" b="1" dirty="0">
                <a:solidFill>
                  <a:schemeClr val="tx1"/>
                </a:solidFill>
                <a:latin typeface="Tw Cen MT Condensed" pitchFamily="34" charset="0"/>
              </a:rPr>
              <a:t>Institusi Pelayanan Kesehatan</a:t>
            </a:r>
            <a:endParaRPr lang="en-US" sz="1000" b="1" dirty="0">
              <a:solidFill>
                <a:schemeClr val="tx1"/>
              </a:solidFill>
              <a:latin typeface="Tw Cen MT Condensed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31672" y="618691"/>
            <a:ext cx="7322127" cy="198727"/>
          </a:xfrm>
          <a:prstGeom prst="rect">
            <a:avLst/>
          </a:prstGeom>
          <a:solidFill>
            <a:srgbClr val="D84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31539" y="6630781"/>
            <a:ext cx="7322127" cy="198727"/>
          </a:xfrm>
          <a:prstGeom prst="rect">
            <a:avLst/>
          </a:prstGeom>
          <a:solidFill>
            <a:srgbClr val="D84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240632" y="288758"/>
            <a:ext cx="3513221" cy="1323474"/>
          </a:xfrm>
          <a:custGeom>
            <a:avLst/>
            <a:gdLst>
              <a:gd name="connsiteX0" fmla="*/ 0 w 3513221"/>
              <a:gd name="connsiteY0" fmla="*/ 0 h 1323474"/>
              <a:gd name="connsiteX1" fmla="*/ 585537 w 3513221"/>
              <a:gd name="connsiteY1" fmla="*/ 0 h 1323474"/>
              <a:gd name="connsiteX2" fmla="*/ 1100809 w 3513221"/>
              <a:gd name="connsiteY2" fmla="*/ 0 h 1323474"/>
              <a:gd name="connsiteX3" fmla="*/ 1580949 w 3513221"/>
              <a:gd name="connsiteY3" fmla="*/ 0 h 1323474"/>
              <a:gd name="connsiteX4" fmla="*/ 2166486 w 3513221"/>
              <a:gd name="connsiteY4" fmla="*/ 0 h 1323474"/>
              <a:gd name="connsiteX5" fmla="*/ 2681759 w 3513221"/>
              <a:gd name="connsiteY5" fmla="*/ 0 h 1323474"/>
              <a:gd name="connsiteX6" fmla="*/ 3513221 w 3513221"/>
              <a:gd name="connsiteY6" fmla="*/ 0 h 1323474"/>
              <a:gd name="connsiteX7" fmla="*/ 3513221 w 3513221"/>
              <a:gd name="connsiteY7" fmla="*/ 441158 h 1323474"/>
              <a:gd name="connsiteX8" fmla="*/ 3513221 w 3513221"/>
              <a:gd name="connsiteY8" fmla="*/ 882316 h 1323474"/>
              <a:gd name="connsiteX9" fmla="*/ 3513221 w 3513221"/>
              <a:gd name="connsiteY9" fmla="*/ 1323474 h 1323474"/>
              <a:gd name="connsiteX10" fmla="*/ 2892552 w 3513221"/>
              <a:gd name="connsiteY10" fmla="*/ 1323474 h 1323474"/>
              <a:gd name="connsiteX11" fmla="*/ 2307015 w 3513221"/>
              <a:gd name="connsiteY11" fmla="*/ 1323474 h 1323474"/>
              <a:gd name="connsiteX12" fmla="*/ 1651214 w 3513221"/>
              <a:gd name="connsiteY12" fmla="*/ 1323474 h 1323474"/>
              <a:gd name="connsiteX13" fmla="*/ 1065677 w 3513221"/>
              <a:gd name="connsiteY13" fmla="*/ 1323474 h 1323474"/>
              <a:gd name="connsiteX14" fmla="*/ 0 w 3513221"/>
              <a:gd name="connsiteY14" fmla="*/ 1323474 h 1323474"/>
              <a:gd name="connsiteX15" fmla="*/ 0 w 3513221"/>
              <a:gd name="connsiteY15" fmla="*/ 908785 h 1323474"/>
              <a:gd name="connsiteX16" fmla="*/ 0 w 3513221"/>
              <a:gd name="connsiteY16" fmla="*/ 441158 h 1323474"/>
              <a:gd name="connsiteX17" fmla="*/ 0 w 3513221"/>
              <a:gd name="connsiteY17" fmla="*/ 0 h 132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513221" h="1323474" fill="none" extrusionOk="0">
                <a:moveTo>
                  <a:pt x="0" y="0"/>
                </a:moveTo>
                <a:cubicBezTo>
                  <a:pt x="141863" y="-48852"/>
                  <a:pt x="315784" y="34629"/>
                  <a:pt x="585537" y="0"/>
                </a:cubicBezTo>
                <a:cubicBezTo>
                  <a:pt x="855290" y="-34629"/>
                  <a:pt x="844405" y="46135"/>
                  <a:pt x="1100809" y="0"/>
                </a:cubicBezTo>
                <a:cubicBezTo>
                  <a:pt x="1357213" y="-46135"/>
                  <a:pt x="1442225" y="2542"/>
                  <a:pt x="1580949" y="0"/>
                </a:cubicBezTo>
                <a:cubicBezTo>
                  <a:pt x="1719673" y="-2542"/>
                  <a:pt x="1977441" y="58761"/>
                  <a:pt x="2166486" y="0"/>
                </a:cubicBezTo>
                <a:cubicBezTo>
                  <a:pt x="2355531" y="-58761"/>
                  <a:pt x="2556831" y="32878"/>
                  <a:pt x="2681759" y="0"/>
                </a:cubicBezTo>
                <a:cubicBezTo>
                  <a:pt x="2806687" y="-32878"/>
                  <a:pt x="3118710" y="51203"/>
                  <a:pt x="3513221" y="0"/>
                </a:cubicBezTo>
                <a:cubicBezTo>
                  <a:pt x="3553168" y="120517"/>
                  <a:pt x="3484594" y="235520"/>
                  <a:pt x="3513221" y="441158"/>
                </a:cubicBezTo>
                <a:cubicBezTo>
                  <a:pt x="3541848" y="646796"/>
                  <a:pt x="3465690" y="666393"/>
                  <a:pt x="3513221" y="882316"/>
                </a:cubicBezTo>
                <a:cubicBezTo>
                  <a:pt x="3560752" y="1098239"/>
                  <a:pt x="3503626" y="1225208"/>
                  <a:pt x="3513221" y="1323474"/>
                </a:cubicBezTo>
                <a:cubicBezTo>
                  <a:pt x="3268890" y="1354880"/>
                  <a:pt x="3169651" y="1270700"/>
                  <a:pt x="2892552" y="1323474"/>
                </a:cubicBezTo>
                <a:cubicBezTo>
                  <a:pt x="2615453" y="1376248"/>
                  <a:pt x="2474967" y="1305173"/>
                  <a:pt x="2307015" y="1323474"/>
                </a:cubicBezTo>
                <a:cubicBezTo>
                  <a:pt x="2139063" y="1341775"/>
                  <a:pt x="1796569" y="1260781"/>
                  <a:pt x="1651214" y="1323474"/>
                </a:cubicBezTo>
                <a:cubicBezTo>
                  <a:pt x="1505859" y="1386167"/>
                  <a:pt x="1328754" y="1304811"/>
                  <a:pt x="1065677" y="1323474"/>
                </a:cubicBezTo>
                <a:cubicBezTo>
                  <a:pt x="802600" y="1342137"/>
                  <a:pt x="221108" y="1316671"/>
                  <a:pt x="0" y="1323474"/>
                </a:cubicBezTo>
                <a:cubicBezTo>
                  <a:pt x="-43809" y="1239126"/>
                  <a:pt x="41580" y="993569"/>
                  <a:pt x="0" y="908785"/>
                </a:cubicBezTo>
                <a:cubicBezTo>
                  <a:pt x="-41580" y="824001"/>
                  <a:pt x="55169" y="603706"/>
                  <a:pt x="0" y="441158"/>
                </a:cubicBezTo>
                <a:cubicBezTo>
                  <a:pt x="-55169" y="278610"/>
                  <a:pt x="27552" y="120237"/>
                  <a:pt x="0" y="0"/>
                </a:cubicBezTo>
                <a:close/>
              </a:path>
              <a:path w="3513221" h="1323474" stroke="0" extrusionOk="0">
                <a:moveTo>
                  <a:pt x="0" y="0"/>
                </a:moveTo>
                <a:cubicBezTo>
                  <a:pt x="170373" y="-14877"/>
                  <a:pt x="332378" y="20286"/>
                  <a:pt x="655801" y="0"/>
                </a:cubicBezTo>
                <a:cubicBezTo>
                  <a:pt x="979224" y="-20286"/>
                  <a:pt x="1004338" y="30452"/>
                  <a:pt x="1171074" y="0"/>
                </a:cubicBezTo>
                <a:cubicBezTo>
                  <a:pt x="1337810" y="-30452"/>
                  <a:pt x="1438519" y="2157"/>
                  <a:pt x="1686346" y="0"/>
                </a:cubicBezTo>
                <a:cubicBezTo>
                  <a:pt x="1934173" y="-2157"/>
                  <a:pt x="2110505" y="64692"/>
                  <a:pt x="2271883" y="0"/>
                </a:cubicBezTo>
                <a:cubicBezTo>
                  <a:pt x="2433261" y="-64692"/>
                  <a:pt x="2551118" y="15759"/>
                  <a:pt x="2822288" y="0"/>
                </a:cubicBezTo>
                <a:cubicBezTo>
                  <a:pt x="3093458" y="-15759"/>
                  <a:pt x="3323436" y="8777"/>
                  <a:pt x="3513221" y="0"/>
                </a:cubicBezTo>
                <a:cubicBezTo>
                  <a:pt x="3549325" y="174518"/>
                  <a:pt x="3474497" y="237119"/>
                  <a:pt x="3513221" y="401454"/>
                </a:cubicBezTo>
                <a:cubicBezTo>
                  <a:pt x="3551945" y="565789"/>
                  <a:pt x="3474249" y="620064"/>
                  <a:pt x="3513221" y="802908"/>
                </a:cubicBezTo>
                <a:cubicBezTo>
                  <a:pt x="3552193" y="985752"/>
                  <a:pt x="3496105" y="1128591"/>
                  <a:pt x="3513221" y="1323474"/>
                </a:cubicBezTo>
                <a:cubicBezTo>
                  <a:pt x="3225446" y="1333774"/>
                  <a:pt x="3118222" y="1298953"/>
                  <a:pt x="2857420" y="1323474"/>
                </a:cubicBezTo>
                <a:cubicBezTo>
                  <a:pt x="2596618" y="1347995"/>
                  <a:pt x="2443813" y="1280266"/>
                  <a:pt x="2201618" y="1323474"/>
                </a:cubicBezTo>
                <a:cubicBezTo>
                  <a:pt x="1959423" y="1366682"/>
                  <a:pt x="1730506" y="1251009"/>
                  <a:pt x="1580949" y="1323474"/>
                </a:cubicBezTo>
                <a:cubicBezTo>
                  <a:pt x="1431392" y="1395939"/>
                  <a:pt x="1226867" y="1282466"/>
                  <a:pt x="1100809" y="1323474"/>
                </a:cubicBezTo>
                <a:cubicBezTo>
                  <a:pt x="974751" y="1364482"/>
                  <a:pt x="488901" y="1270604"/>
                  <a:pt x="0" y="1323474"/>
                </a:cubicBezTo>
                <a:cubicBezTo>
                  <a:pt x="-11456" y="1109059"/>
                  <a:pt x="16032" y="1001364"/>
                  <a:pt x="0" y="869081"/>
                </a:cubicBezTo>
                <a:cubicBezTo>
                  <a:pt x="-16032" y="736798"/>
                  <a:pt x="36034" y="592117"/>
                  <a:pt x="0" y="414689"/>
                </a:cubicBezTo>
                <a:cubicBezTo>
                  <a:pt x="-36034" y="237261"/>
                  <a:pt x="7601" y="125004"/>
                  <a:pt x="0" y="0"/>
                </a:cubicBezTo>
                <a:close/>
              </a:path>
            </a:pathLst>
          </a:cu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64" name="Rectangle 63"/>
          <p:cNvSpPr/>
          <p:nvPr/>
        </p:nvSpPr>
        <p:spPr>
          <a:xfrm>
            <a:off x="308679" y="227219"/>
            <a:ext cx="3445174" cy="1446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</a:rPr>
              <a:t>Tujuan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</a:rPr>
              <a:t> </a:t>
            </a:r>
            <a:b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</a:rPr>
            </a:b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</a:rPr>
              <a:t>Pembelajaran</a:t>
            </a:r>
            <a:endParaRPr lang="en-US" spc="600" dirty="0">
              <a:solidFill>
                <a:schemeClr val="accent6">
                  <a:lumMod val="75000"/>
                </a:schemeClr>
              </a:solidFill>
              <a:latin typeface="Tw Cen MT Condensed" pitchFamily="34" charset="0"/>
            </a:endParaRPr>
          </a:p>
        </p:txBody>
      </p:sp>
      <p:pic>
        <p:nvPicPr>
          <p:cNvPr id="7" name="Picture 6" descr="PHOTO-2020-09-30-11-30-03_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47200" y="0"/>
            <a:ext cx="947130" cy="15421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97240" y="2106909"/>
            <a:ext cx="8304869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1800" b="1" spc="300" dirty="0" err="1">
                <a:latin typeface="+mj-lt"/>
                <a:cs typeface="Times New Roman" pitchFamily="18" charset="0"/>
              </a:rPr>
              <a:t>Memahami</a:t>
            </a:r>
            <a:r>
              <a:rPr lang="en-US" sz="1800" b="1" spc="300" dirty="0">
                <a:latin typeface="+mj-lt"/>
                <a:cs typeface="Times New Roman" pitchFamily="18" charset="0"/>
              </a:rPr>
              <a:t> </a:t>
            </a:r>
            <a:r>
              <a:rPr lang="en-US" sz="1800" b="1" spc="300" dirty="0" err="1">
                <a:latin typeface="+mj-lt"/>
                <a:cs typeface="Times New Roman" pitchFamily="18" charset="0"/>
              </a:rPr>
              <a:t>pengertian</a:t>
            </a:r>
            <a:r>
              <a:rPr lang="en-US" sz="1800" b="1" spc="300" dirty="0">
                <a:latin typeface="+mj-lt"/>
                <a:cs typeface="Times New Roman" pitchFamily="18" charset="0"/>
              </a:rPr>
              <a:t> </a:t>
            </a:r>
            <a:r>
              <a:rPr lang="en-US" sz="1800" b="1" spc="300" dirty="0" err="1">
                <a:latin typeface="+mj-lt"/>
                <a:cs typeface="Times New Roman" pitchFamily="18" charset="0"/>
              </a:rPr>
              <a:t>sistem</a:t>
            </a:r>
            <a:r>
              <a:rPr lang="en-US" b="1" spc="300" dirty="0">
                <a:latin typeface="+mj-lt"/>
                <a:cs typeface="Times New Roman" pitchFamily="18" charset="0"/>
              </a:rPr>
              <a:t> </a:t>
            </a:r>
            <a:r>
              <a:rPr lang="en-US" b="1" spc="300" dirty="0" err="1">
                <a:latin typeface="+mj-lt"/>
                <a:cs typeface="Times New Roman" pitchFamily="18" charset="0"/>
              </a:rPr>
              <a:t>dan</a:t>
            </a:r>
            <a:r>
              <a:rPr lang="en-US" b="1" spc="300" dirty="0">
                <a:latin typeface="+mj-lt"/>
                <a:cs typeface="Times New Roman" pitchFamily="18" charset="0"/>
              </a:rPr>
              <a:t> </a:t>
            </a:r>
            <a:r>
              <a:rPr lang="en-US" sz="1800" b="1" spc="300" dirty="0">
                <a:latin typeface="+mj-lt"/>
                <a:cs typeface="Times New Roman" pitchFamily="18" charset="0"/>
              </a:rPr>
              <a:t> </a:t>
            </a:r>
            <a:r>
              <a:rPr lang="en-US" sz="1800" b="1" spc="300" dirty="0" err="1">
                <a:latin typeface="+mj-lt"/>
                <a:cs typeface="Times New Roman" pitchFamily="18" charset="0"/>
              </a:rPr>
              <a:t>pendekatan</a:t>
            </a:r>
            <a:r>
              <a:rPr lang="en-US" sz="1800" b="1" spc="300" dirty="0">
                <a:latin typeface="+mj-lt"/>
                <a:cs typeface="Times New Roman" pitchFamily="18" charset="0"/>
              </a:rPr>
              <a:t> </a:t>
            </a:r>
            <a:r>
              <a:rPr lang="en-US" sz="1800" b="1" spc="300" dirty="0" err="1">
                <a:latin typeface="+mj-lt"/>
                <a:cs typeface="Times New Roman" pitchFamily="18" charset="0"/>
              </a:rPr>
              <a:t>sistem</a:t>
            </a:r>
            <a:endParaRPr lang="en-US" sz="1800" b="1" spc="300" dirty="0">
              <a:latin typeface="+mj-lt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97242" y="2843864"/>
            <a:ext cx="8304868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1800" b="1" spc="300" dirty="0" err="1">
                <a:latin typeface="+mj-lt"/>
                <a:cs typeface="Times New Roman" pitchFamily="18" charset="0"/>
              </a:rPr>
              <a:t>Memahami</a:t>
            </a:r>
            <a:r>
              <a:rPr lang="en-US" b="1" spc="300" dirty="0">
                <a:latin typeface="+mj-lt"/>
                <a:cs typeface="Times New Roman" pitchFamily="18" charset="0"/>
              </a:rPr>
              <a:t> </a:t>
            </a:r>
            <a:r>
              <a:rPr lang="en-US" b="1" spc="300" dirty="0" err="1">
                <a:latin typeface="+mj-lt"/>
                <a:cs typeface="Times New Roman" pitchFamily="18" charset="0"/>
              </a:rPr>
              <a:t>sistem</a:t>
            </a:r>
            <a:r>
              <a:rPr lang="en-US" b="1" spc="300" dirty="0">
                <a:latin typeface="+mj-lt"/>
                <a:cs typeface="Times New Roman" pitchFamily="18" charset="0"/>
              </a:rPr>
              <a:t> </a:t>
            </a:r>
            <a:r>
              <a:rPr lang="en-US" b="1" spc="300" dirty="0" err="1">
                <a:latin typeface="+mj-lt"/>
                <a:cs typeface="Times New Roman" pitchFamily="18" charset="0"/>
              </a:rPr>
              <a:t>kesehatan</a:t>
            </a:r>
            <a:r>
              <a:rPr lang="en-US" b="1" spc="300" dirty="0">
                <a:latin typeface="+mj-lt"/>
                <a:cs typeface="Times New Roman" pitchFamily="18" charset="0"/>
              </a:rPr>
              <a:t> </a:t>
            </a:r>
            <a:r>
              <a:rPr lang="en-US" b="1" spc="300" dirty="0" err="1">
                <a:latin typeface="+mj-lt"/>
                <a:cs typeface="Times New Roman" pitchFamily="18" charset="0"/>
              </a:rPr>
              <a:t>menurut</a:t>
            </a:r>
            <a:r>
              <a:rPr lang="en-US" b="1" spc="300" dirty="0">
                <a:latin typeface="+mj-lt"/>
                <a:cs typeface="Times New Roman" pitchFamily="18" charset="0"/>
              </a:rPr>
              <a:t> WHO  </a:t>
            </a:r>
            <a:r>
              <a:rPr lang="en-US" b="1" spc="300" dirty="0" err="1">
                <a:latin typeface="+mj-lt"/>
                <a:cs typeface="Times New Roman" pitchFamily="18" charset="0"/>
              </a:rPr>
              <a:t>dan</a:t>
            </a:r>
            <a:r>
              <a:rPr lang="en-US" b="1" spc="300" dirty="0">
                <a:latin typeface="+mj-lt"/>
                <a:cs typeface="Times New Roman" pitchFamily="18" charset="0"/>
              </a:rPr>
              <a:t> SKN (</a:t>
            </a:r>
            <a:r>
              <a:rPr lang="en-US" b="1" spc="300" dirty="0" err="1">
                <a:latin typeface="+mj-lt"/>
                <a:cs typeface="Times New Roman" pitchFamily="18" charset="0"/>
              </a:rPr>
              <a:t>Sistem</a:t>
            </a:r>
            <a:r>
              <a:rPr lang="en-US" b="1" spc="300" dirty="0">
                <a:latin typeface="+mj-lt"/>
                <a:cs typeface="Times New Roman" pitchFamily="18" charset="0"/>
              </a:rPr>
              <a:t> </a:t>
            </a:r>
            <a:r>
              <a:rPr lang="en-US" b="1" spc="300" dirty="0" err="1">
                <a:latin typeface="+mj-lt"/>
                <a:cs typeface="Times New Roman" pitchFamily="18" charset="0"/>
              </a:rPr>
              <a:t>Kesehatan</a:t>
            </a:r>
            <a:r>
              <a:rPr lang="en-US" b="1" spc="300" dirty="0">
                <a:latin typeface="+mj-lt"/>
                <a:cs typeface="Times New Roman" pitchFamily="18" charset="0"/>
              </a:rPr>
              <a:t> Nasional)</a:t>
            </a:r>
            <a:endParaRPr lang="en-ID" sz="1800" b="1" spc="300" dirty="0">
              <a:effectLst/>
              <a:latin typeface="+mj-lt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97242" y="3934507"/>
            <a:ext cx="8304867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1800" b="1" spc="300" dirty="0" err="1">
                <a:latin typeface="+mj-lt"/>
                <a:cs typeface="Times New Roman" pitchFamily="18" charset="0"/>
              </a:rPr>
              <a:t>MemahamI</a:t>
            </a:r>
            <a:r>
              <a:rPr lang="en-US" sz="1800" b="1" spc="300" dirty="0">
                <a:latin typeface="+mj-lt"/>
                <a:cs typeface="Times New Roman" pitchFamily="18" charset="0"/>
              </a:rPr>
              <a:t> </a:t>
            </a:r>
            <a:r>
              <a:rPr lang="en-US" sz="1800" b="1" spc="300" dirty="0" err="1">
                <a:latin typeface="+mj-lt"/>
                <a:cs typeface="Times New Roman" pitchFamily="18" charset="0"/>
              </a:rPr>
              <a:t>sistem</a:t>
            </a:r>
            <a:r>
              <a:rPr lang="en-US" sz="1800" b="1" spc="300" dirty="0">
                <a:latin typeface="+mj-lt"/>
                <a:cs typeface="Times New Roman" pitchFamily="18" charset="0"/>
              </a:rPr>
              <a:t> </a:t>
            </a:r>
            <a:r>
              <a:rPr lang="en-US" sz="1800" b="1" spc="300" dirty="0" err="1">
                <a:latin typeface="+mj-lt"/>
                <a:cs typeface="Times New Roman" pitchFamily="18" charset="0"/>
              </a:rPr>
              <a:t>kesehatan</a:t>
            </a:r>
            <a:r>
              <a:rPr lang="en-US" sz="1800" b="1" spc="300" dirty="0">
                <a:latin typeface="+mj-lt"/>
                <a:cs typeface="Times New Roman" pitchFamily="18" charset="0"/>
              </a:rPr>
              <a:t> </a:t>
            </a:r>
            <a:r>
              <a:rPr lang="en-US" sz="1800" b="1" spc="300" dirty="0" err="1">
                <a:latin typeface="+mj-lt"/>
                <a:cs typeface="Times New Roman" pitchFamily="18" charset="0"/>
              </a:rPr>
              <a:t>masyarakat</a:t>
            </a:r>
            <a:r>
              <a:rPr lang="en-US" sz="1800" b="1" spc="300" dirty="0">
                <a:latin typeface="+mj-lt"/>
                <a:cs typeface="Times New Roman" pitchFamily="18" charset="0"/>
              </a:rPr>
              <a:t>, 3 </a:t>
            </a:r>
            <a:r>
              <a:rPr lang="en-US" sz="1800" b="1" spc="300" dirty="0" err="1">
                <a:latin typeface="+mj-lt"/>
                <a:cs typeface="Times New Roman" pitchFamily="18" charset="0"/>
              </a:rPr>
              <a:t>fungsi</a:t>
            </a:r>
            <a:r>
              <a:rPr lang="en-US" sz="1800" b="1" spc="300" dirty="0">
                <a:latin typeface="+mj-lt"/>
                <a:cs typeface="Times New Roman" pitchFamily="18" charset="0"/>
              </a:rPr>
              <a:t> </a:t>
            </a:r>
            <a:r>
              <a:rPr lang="en-US" sz="1800" b="1" spc="300" dirty="0" err="1">
                <a:latin typeface="+mj-lt"/>
                <a:cs typeface="Times New Roman" pitchFamily="18" charset="0"/>
              </a:rPr>
              <a:t>utama</a:t>
            </a:r>
            <a:r>
              <a:rPr lang="en-US" sz="1800" b="1" spc="300" dirty="0">
                <a:latin typeface="+mj-lt"/>
                <a:cs typeface="Times New Roman" pitchFamily="18" charset="0"/>
              </a:rPr>
              <a:t> </a:t>
            </a:r>
            <a:r>
              <a:rPr lang="en-US" sz="1800" b="1" spc="300" dirty="0" err="1">
                <a:latin typeface="+mj-lt"/>
                <a:cs typeface="Times New Roman" pitchFamily="18" charset="0"/>
              </a:rPr>
              <a:t>dan</a:t>
            </a:r>
            <a:r>
              <a:rPr lang="en-US" sz="1800" b="1" spc="300" dirty="0">
                <a:latin typeface="+mj-lt"/>
                <a:cs typeface="Times New Roman" pitchFamily="18" charset="0"/>
              </a:rPr>
              <a:t> 10 </a:t>
            </a:r>
            <a:r>
              <a:rPr lang="en-US" sz="1800" b="1" spc="300" dirty="0" err="1">
                <a:latin typeface="+mj-lt"/>
                <a:cs typeface="Times New Roman" pitchFamily="18" charset="0"/>
              </a:rPr>
              <a:t>kegiatan</a:t>
            </a:r>
            <a:r>
              <a:rPr lang="en-US" sz="1800" b="1" spc="300" dirty="0">
                <a:latin typeface="+mj-lt"/>
                <a:cs typeface="Times New Roman" pitchFamily="18" charset="0"/>
              </a:rPr>
              <a:t> </a:t>
            </a:r>
            <a:r>
              <a:rPr lang="en-US" sz="1800" b="1" spc="300" dirty="0" err="1">
                <a:latin typeface="+mj-lt"/>
                <a:cs typeface="Times New Roman" pitchFamily="18" charset="0"/>
              </a:rPr>
              <a:t>pokok</a:t>
            </a:r>
            <a:r>
              <a:rPr lang="en-US" sz="1800" b="1" spc="300" dirty="0">
                <a:latin typeface="+mj-lt"/>
                <a:cs typeface="Times New Roman" pitchFamily="18" charset="0"/>
              </a:rPr>
              <a:t>   </a:t>
            </a:r>
            <a:endParaRPr lang="en-US" sz="1800" b="1" spc="300" dirty="0">
              <a:latin typeface="+mj-lt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28181" y="5150248"/>
            <a:ext cx="8304867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1800" b="1" spc="300" dirty="0" err="1">
                <a:latin typeface="+mj-lt"/>
              </a:rPr>
              <a:t>Memahami</a:t>
            </a:r>
            <a:r>
              <a:rPr lang="en-US" sz="1800" b="1" spc="300" dirty="0">
                <a:latin typeface="+mj-lt"/>
              </a:rPr>
              <a:t> </a:t>
            </a:r>
            <a:r>
              <a:rPr lang="en-US" sz="1800" b="1" spc="300" dirty="0" err="1">
                <a:latin typeface="+mj-lt"/>
              </a:rPr>
              <a:t>sistem</a:t>
            </a:r>
            <a:r>
              <a:rPr lang="en-US" sz="1800" b="1" spc="300" dirty="0">
                <a:latin typeface="+mj-lt"/>
              </a:rPr>
              <a:t> </a:t>
            </a:r>
            <a:r>
              <a:rPr lang="en-US" sz="1800" b="1" spc="300" dirty="0" err="1">
                <a:latin typeface="+mj-lt"/>
              </a:rPr>
              <a:t>pelayanan</a:t>
            </a:r>
            <a:r>
              <a:rPr lang="en-US" sz="1800" b="1" spc="300" dirty="0">
                <a:latin typeface="+mj-lt"/>
              </a:rPr>
              <a:t> </a:t>
            </a:r>
            <a:r>
              <a:rPr lang="en-US" sz="1800" b="1" spc="300" dirty="0" err="1">
                <a:latin typeface="+mj-lt"/>
              </a:rPr>
              <a:t>kesehatan</a:t>
            </a:r>
            <a:r>
              <a:rPr lang="en-US" sz="1800" b="1" spc="300" dirty="0">
                <a:latin typeface="+mj-lt"/>
              </a:rPr>
              <a:t> </a:t>
            </a:r>
            <a:r>
              <a:rPr lang="en-US" sz="1800" b="1" spc="300" dirty="0" err="1">
                <a:latin typeface="+mj-lt"/>
              </a:rPr>
              <a:t>dan</a:t>
            </a:r>
            <a:r>
              <a:rPr lang="en-US" sz="1800" b="1" spc="300" dirty="0">
                <a:latin typeface="+mj-lt"/>
              </a:rPr>
              <a:t> </a:t>
            </a:r>
            <a:r>
              <a:rPr lang="en-US" sz="1800" b="1" spc="300" dirty="0" err="1">
                <a:latin typeface="+mj-lt"/>
              </a:rPr>
              <a:t>sistem</a:t>
            </a:r>
            <a:r>
              <a:rPr lang="en-US" sz="1800" b="1" spc="300" dirty="0">
                <a:latin typeface="+mj-lt"/>
              </a:rPr>
              <a:t> </a:t>
            </a:r>
            <a:r>
              <a:rPr lang="en-US" sz="1800" b="1" spc="300" dirty="0" err="1">
                <a:latin typeface="+mj-lt"/>
              </a:rPr>
              <a:t>pembiayaan</a:t>
            </a:r>
            <a:r>
              <a:rPr lang="en-US" sz="1800" b="1" spc="300" dirty="0">
                <a:latin typeface="+mj-lt"/>
              </a:rPr>
              <a:t> </a:t>
            </a:r>
            <a:r>
              <a:rPr lang="en-US" sz="1800" b="1" spc="300" dirty="0" err="1">
                <a:latin typeface="+mj-lt"/>
              </a:rPr>
              <a:t>kesehatan</a:t>
            </a:r>
            <a:r>
              <a:rPr lang="en-US" b="1" spc="300" dirty="0">
                <a:latin typeface="+mj-lt"/>
              </a:rPr>
              <a:t>.</a:t>
            </a:r>
            <a:r>
              <a:rPr lang="en-US" sz="1800" b="1" spc="300" dirty="0">
                <a:latin typeface="+mj-lt"/>
              </a:rPr>
              <a:t> </a:t>
            </a:r>
            <a:endParaRPr lang="en-US" sz="1800" b="1" spc="3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 14"/>
          <p:cNvGraphicFramePr/>
          <p:nvPr/>
        </p:nvGraphicFramePr>
        <p:xfrm>
          <a:off x="1381327" y="1575881"/>
          <a:ext cx="9572017" cy="4396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12" name="Picture 11" descr="PHOTO-2020-09-30-11-30-03_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7200" y="0"/>
            <a:ext cx="947130" cy="154218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669705" y="6362238"/>
            <a:ext cx="7245751" cy="100629"/>
            <a:chOff x="1930401" y="525642"/>
            <a:chExt cx="7245751" cy="100629"/>
          </a:xfrm>
        </p:grpSpPr>
        <p:sp>
          <p:nvSpPr>
            <p:cNvPr id="16" name="Rectangle 15"/>
            <p:cNvSpPr/>
            <p:nvPr/>
          </p:nvSpPr>
          <p:spPr>
            <a:xfrm>
              <a:off x="1930401" y="525642"/>
              <a:ext cx="3779805" cy="10062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396347" y="525642"/>
              <a:ext cx="3779805" cy="100629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1011449" y="293593"/>
            <a:ext cx="9144000" cy="79766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w Cen MT Condensed" pitchFamily="34" charset="0"/>
              </a:rPr>
              <a:t>Penilaian</a:t>
            </a:r>
            <a:r>
              <a:rPr lang="en-US" sz="3200" b="1" dirty="0">
                <a:solidFill>
                  <a:schemeClr val="tx1"/>
                </a:solidFill>
                <a:latin typeface="Tw Cen MT Condensed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w Cen MT Condensed" pitchFamily="34" charset="0"/>
              </a:rPr>
              <a:t>Kualitas</a:t>
            </a:r>
            <a:r>
              <a:rPr lang="en-US" sz="3200" b="1" dirty="0">
                <a:solidFill>
                  <a:schemeClr val="tx1"/>
                </a:solidFill>
                <a:latin typeface="Tw Cen MT Condensed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w Cen MT Condensed" pitchFamily="34" charset="0"/>
              </a:rPr>
              <a:t>Pelayanan</a:t>
            </a:r>
            <a:r>
              <a:rPr lang="en-US" sz="3200" b="1" dirty="0">
                <a:solidFill>
                  <a:schemeClr val="tx1"/>
                </a:solidFill>
                <a:latin typeface="Tw Cen MT Condensed" pitchFamily="34" charset="0"/>
              </a:rPr>
              <a:t> Kesehatan</a:t>
            </a:r>
            <a:endParaRPr lang="en-US" sz="3200" b="1" dirty="0">
              <a:solidFill>
                <a:schemeClr val="tx1"/>
              </a:solidFill>
              <a:latin typeface="Tw Cen MT Condensed" pitchFamily="34" charset="0"/>
            </a:endParaRP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Tw Cen MT Condensed" pitchFamily="34" charset="0"/>
              </a:rPr>
              <a:t>(</a:t>
            </a:r>
            <a:r>
              <a:rPr lang="en-US" sz="2000" b="1" dirty="0" err="1">
                <a:solidFill>
                  <a:schemeClr val="tx1"/>
                </a:solidFill>
                <a:latin typeface="Tw Cen MT Condensed" pitchFamily="34" charset="0"/>
              </a:rPr>
              <a:t>Kerangka</a:t>
            </a:r>
            <a:r>
              <a:rPr lang="en-US" sz="2000" b="1" dirty="0">
                <a:solidFill>
                  <a:schemeClr val="tx1"/>
                </a:solidFill>
                <a:latin typeface="Tw Cen MT Condensed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w Cen MT Condensed" pitchFamily="34" charset="0"/>
              </a:rPr>
              <a:t>berpikir</a:t>
            </a:r>
            <a:r>
              <a:rPr lang="en-US" sz="2000" b="1" dirty="0">
                <a:solidFill>
                  <a:schemeClr val="tx1"/>
                </a:solidFill>
                <a:latin typeface="Tw Cen MT Condensed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w Cen MT Condensed" pitchFamily="34" charset="0"/>
              </a:rPr>
              <a:t>Avedis</a:t>
            </a:r>
            <a:r>
              <a:rPr lang="en-US" sz="2000" b="1" dirty="0">
                <a:solidFill>
                  <a:schemeClr val="tx1"/>
                </a:solidFill>
                <a:latin typeface="Tw Cen MT Condensed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w Cen MT Condensed" pitchFamily="34" charset="0"/>
              </a:rPr>
              <a:t>Donabedian</a:t>
            </a:r>
            <a:r>
              <a:rPr lang="en-US" sz="2000" b="1" dirty="0">
                <a:solidFill>
                  <a:schemeClr val="tx1"/>
                </a:solidFill>
                <a:latin typeface="Tw Cen MT Condensed" pitchFamily="34" charset="0"/>
              </a:rPr>
              <a:t>)</a:t>
            </a:r>
            <a:endParaRPr lang="en-US" sz="2000" b="1" dirty="0">
              <a:solidFill>
                <a:schemeClr val="tx1"/>
              </a:solidFill>
              <a:latin typeface="Tw Cen MT Condensed" pitchFamily="34" charset="0"/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Sub>
          <a:bldDgm bld="lvlAtOnc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577429" y="783206"/>
            <a:ext cx="90371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spc="600" dirty="0" err="1">
                <a:latin typeface="Tw Cen MT Condensed" pitchFamily="34" charset="0"/>
              </a:rPr>
              <a:t>Jenis</a:t>
            </a:r>
            <a:r>
              <a:rPr lang="en-US" sz="2000" b="1" spc="600" dirty="0">
                <a:latin typeface="Tw Cen MT Condensed" pitchFamily="34" charset="0"/>
              </a:rPr>
              <a:t> </a:t>
            </a:r>
            <a:r>
              <a:rPr lang="en-US" sz="2000" b="1" spc="600" dirty="0" err="1">
                <a:latin typeface="Tw Cen MT Condensed" pitchFamily="34" charset="0"/>
              </a:rPr>
              <a:t>Koordinasi</a:t>
            </a:r>
            <a:r>
              <a:rPr lang="en-US" sz="2000" b="1" spc="600" dirty="0">
                <a:latin typeface="Tw Cen MT Condensed" pitchFamily="34" charset="0"/>
              </a:rPr>
              <a:t> </a:t>
            </a:r>
            <a:r>
              <a:rPr lang="en-US" sz="2000" b="1" spc="600" dirty="0" err="1">
                <a:latin typeface="Tw Cen MT Condensed" pitchFamily="34" charset="0"/>
              </a:rPr>
              <a:t>Pelayanan</a:t>
            </a:r>
            <a:r>
              <a:rPr lang="en-US" sz="2000" b="1" spc="600" dirty="0">
                <a:latin typeface="Tw Cen MT Condensed" pitchFamily="34" charset="0"/>
              </a:rPr>
              <a:t>, </a:t>
            </a:r>
            <a:r>
              <a:rPr lang="en-US" sz="2000" b="1" spc="600" dirty="0" err="1">
                <a:latin typeface="Tw Cen MT Condensed" pitchFamily="34" charset="0"/>
              </a:rPr>
              <a:t>Fungsi</a:t>
            </a:r>
            <a:r>
              <a:rPr lang="en-US" sz="2000" b="1" spc="600" dirty="0">
                <a:latin typeface="Tw Cen MT Condensed" pitchFamily="34" charset="0"/>
              </a:rPr>
              <a:t> yang </a:t>
            </a:r>
            <a:r>
              <a:rPr lang="en-US" sz="2000" b="1" spc="600" dirty="0" err="1">
                <a:latin typeface="Tw Cen MT Condensed" pitchFamily="34" charset="0"/>
              </a:rPr>
              <a:t>Dimaksudkan</a:t>
            </a:r>
            <a:r>
              <a:rPr lang="en-US" sz="2000" b="1" spc="600" dirty="0">
                <a:latin typeface="Tw Cen MT Condensed" pitchFamily="34" charset="0"/>
              </a:rPr>
              <a:t>, </a:t>
            </a:r>
            <a:r>
              <a:rPr lang="en-US" sz="2000" b="1" spc="600" dirty="0" err="1">
                <a:latin typeface="Tw Cen MT Condensed" pitchFamily="34" charset="0"/>
              </a:rPr>
              <a:t>dan</a:t>
            </a:r>
            <a:r>
              <a:rPr lang="en-US" sz="2000" b="1" spc="600" dirty="0">
                <a:latin typeface="Tw Cen MT Condensed" pitchFamily="34" charset="0"/>
              </a:rPr>
              <a:t> </a:t>
            </a:r>
            <a:r>
              <a:rPr lang="en-US" sz="2000" b="1" spc="600" dirty="0" err="1">
                <a:latin typeface="Tw Cen MT Condensed" pitchFamily="34" charset="0"/>
              </a:rPr>
              <a:t>Tantangannya</a:t>
            </a:r>
            <a:r>
              <a:rPr lang="en-US" sz="2000" b="1" spc="600" dirty="0">
                <a:latin typeface="Tw Cen MT Condensed" pitchFamily="34" charset="0"/>
              </a:rPr>
              <a:t> </a:t>
            </a:r>
            <a:r>
              <a:rPr lang="en-US" sz="2000" b="1" spc="600" dirty="0" err="1">
                <a:latin typeface="Tw Cen MT Condensed" pitchFamily="34" charset="0"/>
              </a:rPr>
              <a:t>dalam</a:t>
            </a:r>
            <a:r>
              <a:rPr lang="en-US" sz="2000" b="1" spc="600" dirty="0">
                <a:latin typeface="Tw Cen MT Condensed" pitchFamily="34" charset="0"/>
              </a:rPr>
              <a:t> </a:t>
            </a:r>
            <a:r>
              <a:rPr lang="en-US" sz="2000" b="1" spc="600" dirty="0" err="1">
                <a:latin typeface="Tw Cen MT Condensed" pitchFamily="34" charset="0"/>
              </a:rPr>
              <a:t>Implementasi</a:t>
            </a:r>
            <a:endParaRPr lang="en-US" sz="7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83660" y="1523176"/>
          <a:ext cx="11089531" cy="430045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101174"/>
                <a:gridCol w="4844375"/>
                <a:gridCol w="4143982"/>
              </a:tblGrid>
              <a:tr h="590258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Jenis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Koordinasi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Fungsi</a:t>
                      </a:r>
                      <a:r>
                        <a:rPr lang="en-US" dirty="0"/>
                        <a:t> yang </a:t>
                      </a:r>
                      <a:r>
                        <a:rPr lang="en-US" dirty="0" err="1"/>
                        <a:t>Dimaksud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b="0" i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Tantangan d</a:t>
                      </a:r>
                      <a:r>
                        <a:rPr lang="en-SG" sz="1800" b="0" i="0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alam</a:t>
                      </a:r>
                      <a:r>
                        <a:rPr lang="en-SG" sz="1800" b="0" i="0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d-ID" sz="1800" b="0" i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Implementasi</a:t>
                      </a:r>
                      <a:endParaRPr lang="en-US" dirty="0"/>
                    </a:p>
                  </a:txBody>
                  <a:tcPr anchor="ctr"/>
                </a:tc>
              </a:tr>
              <a:tr h="210806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Hubungan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Tenaga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Medis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tx1"/>
                          </a:solidFill>
                        </a:rPr>
                        <a:t>dan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tx1"/>
                          </a:solidFill>
                        </a:rPr>
                        <a:t>Pasien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Clinician-Patient Relationship)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6530" indent="-176530">
                        <a:buFont typeface="Arial" charset="0"/>
                        <a:buChar char="•"/>
                      </a:pPr>
                      <a:r>
                        <a:rPr lang="id-ID" sz="1800" b="1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Kontinuitas</a:t>
                      </a:r>
                      <a:r>
                        <a:rPr lang="en-SG" sz="1800" b="1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SG" sz="1800" b="1" i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layanan</a:t>
                      </a:r>
                      <a:r>
                        <a:rPr lang="en-SG" sz="1800" b="1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d-ID" sz="1800" b="1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d-ID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sebagai mekanisme untuk memastikan koordinasi</a:t>
                      </a:r>
                      <a:endParaRPr lang="id-ID" sz="1800" b="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6530" indent="-176530">
                        <a:buFont typeface="Arial" charset="0"/>
                        <a:buChar char="•"/>
                      </a:pPr>
                      <a:r>
                        <a:rPr lang="id-ID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Pengembangan hubungan </a:t>
                      </a:r>
                      <a:r>
                        <a:rPr lang="en-SG" sz="1800" b="0" i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antar</a:t>
                      </a:r>
                      <a:r>
                        <a:rPr lang="en-SG" sz="1800" b="0" i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SG" sz="1800" b="0" i="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pihak</a:t>
                      </a:r>
                      <a:r>
                        <a:rPr lang="en-SG" sz="1800" b="0" i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d-ID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yang dibangun di </a:t>
                      </a:r>
                      <a:r>
                        <a:rPr lang="id-ID" sz="1800" b="1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atas </a:t>
                      </a:r>
                      <a:r>
                        <a:rPr lang="en-SG" sz="1800" b="1" i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dasar</a:t>
                      </a:r>
                      <a:r>
                        <a:rPr lang="en-SG" sz="1800" b="1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d-ID" sz="1800" b="1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pengetahuan dan kepercayaan s</a:t>
                      </a:r>
                      <a:r>
                        <a:rPr lang="en-SG" sz="1800" b="1" i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atu</a:t>
                      </a:r>
                      <a:r>
                        <a:rPr lang="en-SG" sz="1800" b="1" i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SG" sz="1800" b="1" i="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sama</a:t>
                      </a:r>
                      <a:r>
                        <a:rPr lang="en-SG" sz="1800" b="1" i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lain</a:t>
                      </a:r>
                      <a:r>
                        <a:rPr lang="en-SG" sz="1800" b="0" i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SG" sz="1800" b="0" i="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dalam</a:t>
                      </a:r>
                      <a:r>
                        <a:rPr lang="en-SG" sz="1800" b="0" i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d-ID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periode waktu yang lama</a:t>
                      </a:r>
                      <a:endParaRPr lang="en-US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6530" indent="-176530">
                        <a:buFont typeface="Arial" charset="0"/>
                        <a:buChar char="•"/>
                      </a:pPr>
                      <a:r>
                        <a:rPr lang="id-ID" dirty="0"/>
                        <a:t>Beberapa dokter </a:t>
                      </a:r>
                      <a:r>
                        <a:rPr lang="en-SG" dirty="0" err="1"/>
                        <a:t>dalam</a:t>
                      </a:r>
                      <a:r>
                        <a:rPr lang="en-SG" dirty="0"/>
                        <a:t> </a:t>
                      </a:r>
                      <a:r>
                        <a:rPr lang="en-SG" dirty="0" err="1"/>
                        <a:t>tim</a:t>
                      </a:r>
                      <a:r>
                        <a:rPr lang="en-SG" dirty="0"/>
                        <a:t> </a:t>
                      </a:r>
                      <a:r>
                        <a:rPr lang="id-ID" b="1" dirty="0"/>
                        <a:t>terlibat </a:t>
                      </a:r>
                      <a:r>
                        <a:rPr lang="id-ID" dirty="0"/>
                        <a:t>dalam perawatan</a:t>
                      </a:r>
                      <a:r>
                        <a:rPr lang="en-SG" dirty="0"/>
                        <a:t> </a:t>
                      </a:r>
                      <a:r>
                        <a:rPr lang="en-SG" dirty="0" err="1"/>
                        <a:t>pasien</a:t>
                      </a:r>
                      <a:endParaRPr lang="id-ID" dirty="0"/>
                    </a:p>
                    <a:p>
                      <a:pPr marL="176530" indent="-176530">
                        <a:buFont typeface="Arial" charset="0"/>
                        <a:buChar char="•"/>
                      </a:pPr>
                      <a:r>
                        <a:rPr lang="id-ID" b="1" dirty="0"/>
                        <a:t>Perubahan </a:t>
                      </a:r>
                      <a:r>
                        <a:rPr lang="id-ID" dirty="0"/>
                        <a:t>yang </a:t>
                      </a:r>
                      <a:r>
                        <a:rPr lang="id-ID" b="1" dirty="0"/>
                        <a:t>sering terjadi </a:t>
                      </a:r>
                      <a:r>
                        <a:rPr lang="id-ID" dirty="0"/>
                        <a:t>dalam pertanggungan asuransi me</a:t>
                      </a:r>
                      <a:r>
                        <a:rPr lang="en-SG" dirty="0" err="1"/>
                        <a:t>nyebabkan</a:t>
                      </a:r>
                      <a:r>
                        <a:rPr lang="en-SG" baseline="0" dirty="0"/>
                        <a:t> </a:t>
                      </a:r>
                      <a:r>
                        <a:rPr lang="en-SG" baseline="0" dirty="0" err="1"/>
                        <a:t>terjadi</a:t>
                      </a:r>
                      <a:r>
                        <a:rPr lang="en-SG" baseline="0" dirty="0"/>
                        <a:t> </a:t>
                      </a:r>
                      <a:r>
                        <a:rPr lang="id-ID" dirty="0"/>
                        <a:t> </a:t>
                      </a:r>
                      <a:r>
                        <a:rPr lang="id-ID" b="1" dirty="0"/>
                        <a:t>perubahan pada profesional kesehatan</a:t>
                      </a:r>
                      <a:endParaRPr lang="en-US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60212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Koordinasi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tx1"/>
                          </a:solidFill>
                        </a:rPr>
                        <a:t>antar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tx1"/>
                          </a:solidFill>
                        </a:rPr>
                        <a:t>institusi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(Institutional Coordination)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6530" indent="-176530">
                        <a:buFont typeface="Arial" charset="0"/>
                        <a:buChar char="•"/>
                      </a:pPr>
                      <a:r>
                        <a:rPr lang="id-ID" sz="1800" b="1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Koordinasi antar institusi </a:t>
                      </a:r>
                      <a:r>
                        <a:rPr lang="en-SG" sz="1800" b="0" i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tentang</a:t>
                      </a:r>
                      <a:r>
                        <a:rPr lang="en-SG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d-ID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informasi individu diperlukan untuk  </a:t>
                      </a:r>
                      <a:r>
                        <a:rPr lang="id-ID" sz="1800" b="1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pengambilan keputusan klinis dan administratif individu</a:t>
                      </a:r>
                      <a:endParaRPr lang="en-US" b="1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6530" indent="-176530">
                        <a:buFont typeface="Arial" charset="0"/>
                        <a:buChar char="•"/>
                      </a:pPr>
                      <a:r>
                        <a:rPr lang="en-SG" b="1" dirty="0" err="1" smtClean="0"/>
                        <a:t>Struktur</a:t>
                      </a:r>
                      <a:r>
                        <a:rPr lang="id-ID" b="1" baseline="0" dirty="0" smtClean="0"/>
                        <a:t> </a:t>
                      </a:r>
                      <a:r>
                        <a:rPr lang="en-SG" b="1" baseline="0" dirty="0" err="1" smtClean="0"/>
                        <a:t>dan</a:t>
                      </a:r>
                      <a:r>
                        <a:rPr lang="en-SG" b="1" baseline="0" dirty="0" smtClean="0"/>
                        <a:t> </a:t>
                      </a:r>
                      <a:r>
                        <a:rPr lang="en-SG" b="1" baseline="0" dirty="0" err="1"/>
                        <a:t>tata</a:t>
                      </a:r>
                      <a:r>
                        <a:rPr lang="en-SG" b="1" baseline="0" dirty="0"/>
                        <a:t> </a:t>
                      </a:r>
                      <a:r>
                        <a:rPr lang="en-SG" b="1" baseline="0" dirty="0" err="1"/>
                        <a:t>kelola</a:t>
                      </a:r>
                      <a:r>
                        <a:rPr lang="en-SG" b="1" baseline="0" dirty="0"/>
                        <a:t> </a:t>
                      </a:r>
                      <a:r>
                        <a:rPr lang="en-SG" baseline="0" dirty="0"/>
                        <a:t>s</a:t>
                      </a:r>
                      <a:r>
                        <a:rPr lang="id-ID" dirty="0"/>
                        <a:t>ering kali menyebabkan </a:t>
                      </a:r>
                      <a:r>
                        <a:rPr lang="id-ID" b="1" dirty="0"/>
                        <a:t>kurangnya koordinasi </a:t>
                      </a:r>
                      <a:r>
                        <a:rPr lang="id-ID" dirty="0"/>
                        <a:t>antar fasilitas rawat inap dan antara fasilitas rawat inap dan rawat jalan</a:t>
                      </a:r>
                      <a:endParaRPr lang="en-US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1930401" y="525642"/>
            <a:ext cx="5436134" cy="112275"/>
            <a:chOff x="1930401" y="525642"/>
            <a:chExt cx="5436134" cy="112275"/>
          </a:xfrm>
        </p:grpSpPr>
        <p:sp>
          <p:nvSpPr>
            <p:cNvPr id="12" name="Rectangle 11"/>
            <p:cNvSpPr/>
            <p:nvPr/>
          </p:nvSpPr>
          <p:spPr>
            <a:xfrm>
              <a:off x="1930401" y="525642"/>
              <a:ext cx="3779805" cy="10062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526712" y="525643"/>
              <a:ext cx="2839823" cy="112274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2126918" y="132522"/>
            <a:ext cx="6443559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id-ID" sz="2400" spc="500" dirty="0">
                <a:solidFill>
                  <a:schemeClr val="accent5"/>
                </a:solidFill>
                <a:latin typeface="Tw Cen MT Condensed" pitchFamily="34" charset="0"/>
              </a:rPr>
              <a:t>JENIS KOORDINASI P</a:t>
            </a:r>
            <a:r>
              <a:rPr lang="en-SG" sz="2400" spc="500" dirty="0">
                <a:solidFill>
                  <a:schemeClr val="accent5"/>
                </a:solidFill>
                <a:latin typeface="Tw Cen MT Condensed" pitchFamily="34" charset="0"/>
              </a:rPr>
              <a:t>ELAYANAN KESEHATAN </a:t>
            </a:r>
            <a:endParaRPr lang="en-US" sz="2400" spc="500" dirty="0">
              <a:solidFill>
                <a:schemeClr val="accent5"/>
              </a:solidFill>
              <a:latin typeface="Tw Cen MT Condensed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444" y="111974"/>
            <a:ext cx="544474" cy="514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PHOTO-2020-09-30-11-30-03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7200" y="0"/>
            <a:ext cx="947130" cy="15421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536970" y="811014"/>
            <a:ext cx="9143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spc="600" dirty="0" err="1">
                <a:latin typeface="Tw Cen MT Condensed" pitchFamily="34" charset="0"/>
              </a:rPr>
              <a:t>Jenis</a:t>
            </a:r>
            <a:r>
              <a:rPr lang="en-US" sz="2000" b="1" spc="600" dirty="0">
                <a:latin typeface="Tw Cen MT Condensed" pitchFamily="34" charset="0"/>
              </a:rPr>
              <a:t> </a:t>
            </a:r>
            <a:r>
              <a:rPr lang="en-US" sz="2000" b="1" spc="600" dirty="0" err="1">
                <a:latin typeface="Tw Cen MT Condensed" pitchFamily="34" charset="0"/>
              </a:rPr>
              <a:t>Koordinasi</a:t>
            </a:r>
            <a:r>
              <a:rPr lang="en-US" sz="2000" b="1" spc="600" dirty="0">
                <a:latin typeface="Tw Cen MT Condensed" pitchFamily="34" charset="0"/>
              </a:rPr>
              <a:t> </a:t>
            </a:r>
            <a:r>
              <a:rPr lang="en-US" sz="2000" b="1" spc="600" dirty="0" err="1">
                <a:latin typeface="Tw Cen MT Condensed" pitchFamily="34" charset="0"/>
              </a:rPr>
              <a:t>Perawatan</a:t>
            </a:r>
            <a:r>
              <a:rPr lang="en-US" sz="2000" b="1" spc="600" dirty="0">
                <a:latin typeface="Tw Cen MT Condensed" pitchFamily="34" charset="0"/>
              </a:rPr>
              <a:t>, </a:t>
            </a:r>
            <a:r>
              <a:rPr lang="en-US" sz="2000" b="1" spc="600" dirty="0" err="1">
                <a:latin typeface="Tw Cen MT Condensed" pitchFamily="34" charset="0"/>
              </a:rPr>
              <a:t>Fungsi</a:t>
            </a:r>
            <a:r>
              <a:rPr lang="en-US" sz="2000" b="1" spc="600" dirty="0">
                <a:latin typeface="Tw Cen MT Condensed" pitchFamily="34" charset="0"/>
              </a:rPr>
              <a:t> yang </a:t>
            </a:r>
            <a:r>
              <a:rPr lang="en-US" sz="2000" b="1" spc="600" dirty="0" err="1">
                <a:latin typeface="Tw Cen MT Condensed" pitchFamily="34" charset="0"/>
              </a:rPr>
              <a:t>Dimaksudkan</a:t>
            </a:r>
            <a:r>
              <a:rPr lang="en-US" sz="2000" b="1" spc="600" dirty="0">
                <a:latin typeface="Tw Cen MT Condensed" pitchFamily="34" charset="0"/>
              </a:rPr>
              <a:t>, </a:t>
            </a:r>
            <a:r>
              <a:rPr lang="en-US" sz="2000" b="1" spc="600" dirty="0" err="1">
                <a:latin typeface="Tw Cen MT Condensed" pitchFamily="34" charset="0"/>
              </a:rPr>
              <a:t>dan</a:t>
            </a:r>
            <a:r>
              <a:rPr lang="en-US" sz="2000" b="1" spc="600" dirty="0">
                <a:latin typeface="Tw Cen MT Condensed" pitchFamily="34" charset="0"/>
              </a:rPr>
              <a:t> </a:t>
            </a:r>
            <a:r>
              <a:rPr lang="en-US" sz="2000" b="1" spc="600" dirty="0" err="1">
                <a:latin typeface="Tw Cen MT Condensed" pitchFamily="34" charset="0"/>
              </a:rPr>
              <a:t>Tantangan</a:t>
            </a:r>
            <a:r>
              <a:rPr lang="en-US" sz="2000" b="1" spc="600" dirty="0">
                <a:latin typeface="Tw Cen MT Condensed" pitchFamily="34" charset="0"/>
              </a:rPr>
              <a:t> </a:t>
            </a:r>
            <a:r>
              <a:rPr lang="en-US" sz="2000" b="1" spc="600" dirty="0" err="1">
                <a:latin typeface="Tw Cen MT Condensed" pitchFamily="34" charset="0"/>
              </a:rPr>
              <a:t>dalam</a:t>
            </a:r>
            <a:r>
              <a:rPr lang="en-US" sz="2000" b="1" spc="600" dirty="0">
                <a:latin typeface="Tw Cen MT Condensed" pitchFamily="34" charset="0"/>
              </a:rPr>
              <a:t> </a:t>
            </a:r>
            <a:r>
              <a:rPr lang="en-US" sz="2000" b="1" spc="600" dirty="0" err="1">
                <a:latin typeface="Tw Cen MT Condensed" pitchFamily="34" charset="0"/>
              </a:rPr>
              <a:t>Implementasi</a:t>
            </a:r>
            <a:endParaRPr lang="en-US" sz="7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045029" y="1624727"/>
          <a:ext cx="10080171" cy="430045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054269"/>
                <a:gridCol w="4194131"/>
                <a:gridCol w="3831771"/>
              </a:tblGrid>
              <a:tr h="590258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Jenis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Koordinasi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Fungsi</a:t>
                      </a:r>
                      <a:r>
                        <a:rPr lang="en-US" dirty="0" smtClean="0"/>
                        <a:t> yang </a:t>
                      </a:r>
                      <a:r>
                        <a:rPr lang="en-US" dirty="0" err="1" smtClean="0"/>
                        <a:t>Dimaksud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Tantangan d</a:t>
                      </a:r>
                      <a:r>
                        <a:rPr lang="en-SG" sz="1800" b="0" i="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alam</a:t>
                      </a:r>
                      <a:r>
                        <a:rPr lang="en-SG" sz="1800" b="0" i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d-ID" sz="18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Implementasi</a:t>
                      </a:r>
                      <a:endParaRPr lang="en-US" dirty="0"/>
                    </a:p>
                  </a:txBody>
                  <a:tcPr anchor="ctr"/>
                </a:tc>
              </a:tr>
              <a:tr h="210806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Koordinasi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finansial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(Financial Coordination)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6530" indent="-176530">
                        <a:buFont typeface="Arial" charset="0"/>
                        <a:buChar char="•"/>
                      </a:pPr>
                      <a:r>
                        <a:rPr lang="en-SG" dirty="0" err="1"/>
                        <a:t>Dimaksudkan</a:t>
                      </a:r>
                      <a:r>
                        <a:rPr lang="en-SG" dirty="0"/>
                        <a:t> </a:t>
                      </a:r>
                      <a:r>
                        <a:rPr lang="en-SG" dirty="0" err="1"/>
                        <a:t>untuk</a:t>
                      </a:r>
                      <a:r>
                        <a:rPr lang="en-SG" dirty="0"/>
                        <a:t> </a:t>
                      </a:r>
                      <a:r>
                        <a:rPr lang="en-SG" b="1" dirty="0"/>
                        <a:t>m</a:t>
                      </a:r>
                      <a:r>
                        <a:rPr lang="id-ID" b="1" dirty="0"/>
                        <a:t>emaksimalkan efisiensi </a:t>
                      </a:r>
                      <a:r>
                        <a:rPr lang="id-ID" dirty="0"/>
                        <a:t>perawatan yang diterima dan meminimalkan administra</a:t>
                      </a:r>
                      <a:r>
                        <a:rPr lang="en-SG" dirty="0" err="1"/>
                        <a:t>si</a:t>
                      </a:r>
                      <a:r>
                        <a:rPr lang="id-ID" dirty="0"/>
                        <a:t> yang diperlukan untuk mengelola sistem pembayaran</a:t>
                      </a:r>
                      <a:endParaRPr lang="en-US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6530" indent="-176530">
                        <a:buFont typeface="Arial" charset="0"/>
                        <a:buChar char="•"/>
                      </a:pPr>
                      <a:r>
                        <a:rPr lang="en-US" dirty="0" err="1"/>
                        <a:t>Kurangnya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pertanggungan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asuransi</a:t>
                      </a:r>
                      <a:r>
                        <a:rPr lang="en-US" dirty="0"/>
                        <a:t> yang </a:t>
                      </a:r>
                      <a:r>
                        <a:rPr lang="en-US" dirty="0" err="1"/>
                        <a:t>komprehensif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sering</a:t>
                      </a:r>
                      <a:r>
                        <a:rPr lang="en-US" dirty="0"/>
                        <a:t> kali </a:t>
                      </a:r>
                      <a:r>
                        <a:rPr lang="en-US" dirty="0" err="1"/>
                        <a:t>menyebabkan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 err="1"/>
                        <a:t>layanan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penting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tidak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dapat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diberikan</a:t>
                      </a:r>
                      <a:r>
                        <a:rPr lang="en-US" dirty="0"/>
                        <a:t> di </a:t>
                      </a:r>
                      <a:r>
                        <a:rPr lang="en-US" dirty="0" err="1"/>
                        <a:t>instutusi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pelayanan</a:t>
                      </a:r>
                      <a:r>
                        <a:rPr lang="en-US" dirty="0"/>
                        <a:t> yang paling </a:t>
                      </a:r>
                      <a:r>
                        <a:rPr lang="en-US" dirty="0" err="1"/>
                        <a:t>efisien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atau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efektif</a:t>
                      </a:r>
                      <a:endParaRPr lang="en-US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60212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chemeClr val="tx1"/>
                          </a:solidFill>
                        </a:rPr>
                        <a:t>Koordinasi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UKP-UKM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(Coordination between health care and public Health)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6530" indent="-176530">
                        <a:buFont typeface="Arial" charset="0"/>
                        <a:buChar char="•"/>
                      </a:pPr>
                      <a:r>
                        <a:rPr lang="en-US" dirty="0" err="1"/>
                        <a:t>Koordinasi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layanan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antara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perawatan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klinis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kesehatan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masyarakat</a:t>
                      </a:r>
                      <a:r>
                        <a:rPr lang="en-US" dirty="0"/>
                        <a:t> </a:t>
                      </a:r>
                      <a:r>
                        <a:rPr lang="en-US" b="1" dirty="0" err="1"/>
                        <a:t>membutuhkan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komunikasi</a:t>
                      </a:r>
                      <a:r>
                        <a:rPr lang="en-US" b="1" dirty="0"/>
                        <a:t> </a:t>
                      </a:r>
                      <a:r>
                        <a:rPr lang="en-US" dirty="0" err="1"/>
                        <a:t>untuk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memastikan</a:t>
                      </a:r>
                      <a:r>
                        <a:rPr lang="en-US" dirty="0"/>
                        <a:t> </a:t>
                      </a:r>
                      <a:r>
                        <a:rPr lang="en-US" b="1" dirty="0" err="1"/>
                        <a:t>tindak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lanjut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dan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untuk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melindungi</a:t>
                      </a:r>
                      <a:r>
                        <a:rPr lang="en-US" b="1" dirty="0"/>
                        <a:t> </a:t>
                      </a:r>
                      <a:r>
                        <a:rPr lang="en-US" dirty="0" err="1"/>
                        <a:t>kesehatan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orang</a:t>
                      </a:r>
                      <a:r>
                        <a:rPr lang="en-US" dirty="0"/>
                        <a:t> lain</a:t>
                      </a:r>
                      <a:endParaRPr lang="en-US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6530" indent="-176530">
                        <a:buFont typeface="Arial" charset="0"/>
                        <a:buChar char="•"/>
                      </a:pPr>
                      <a:r>
                        <a:rPr lang="en-US" dirty="0" err="1"/>
                        <a:t>Kurangnya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koordinasi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layanan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antara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layanan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kesehatan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masyarakat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perawatan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klinis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seringkali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disebabkan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oleh</a:t>
                      </a:r>
                      <a:r>
                        <a:rPr lang="en-US" dirty="0"/>
                        <a:t> </a:t>
                      </a:r>
                      <a:r>
                        <a:rPr lang="en-US" b="1" dirty="0" err="1"/>
                        <a:t>kurangnya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komunikasi</a:t>
                      </a:r>
                      <a:endParaRPr lang="en-US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1930401" y="525642"/>
            <a:ext cx="3779805" cy="10062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120213" y="525642"/>
            <a:ext cx="2839823" cy="100629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126918" y="70951"/>
            <a:ext cx="8067401" cy="83099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id-ID" sz="2400" spc="500" dirty="0">
                <a:solidFill>
                  <a:schemeClr val="accent5"/>
                </a:solidFill>
                <a:latin typeface="Tw Cen MT Condensed" pitchFamily="34" charset="0"/>
              </a:rPr>
              <a:t>JENIS KOORDINASI P</a:t>
            </a:r>
            <a:r>
              <a:rPr lang="en-SG" sz="2400" spc="500" dirty="0">
                <a:solidFill>
                  <a:schemeClr val="accent5"/>
                </a:solidFill>
                <a:latin typeface="Tw Cen MT Condensed" pitchFamily="34" charset="0"/>
              </a:rPr>
              <a:t>ELAYANAN KESEHATAN (</a:t>
            </a:r>
            <a:r>
              <a:rPr lang="en-SG" sz="2400" spc="500" dirty="0" err="1">
                <a:solidFill>
                  <a:schemeClr val="accent5"/>
                </a:solidFill>
                <a:latin typeface="Tw Cen MT Condensed" pitchFamily="34" charset="0"/>
              </a:rPr>
              <a:t>lanjutan</a:t>
            </a:r>
            <a:r>
              <a:rPr lang="en-SG" sz="2400" spc="500" dirty="0">
                <a:solidFill>
                  <a:schemeClr val="accent5"/>
                </a:solidFill>
                <a:latin typeface="Tw Cen MT Condensed" pitchFamily="34" charset="0"/>
              </a:rPr>
              <a:t>) </a:t>
            </a:r>
            <a:endParaRPr lang="en-US" sz="2400" spc="500" dirty="0">
              <a:solidFill>
                <a:schemeClr val="accent5"/>
              </a:solidFill>
              <a:latin typeface="Tw Cen MT Condensed" pitchFamily="34" charset="0"/>
            </a:endParaRPr>
          </a:p>
          <a:p>
            <a:endParaRPr lang="en-US" sz="2400" spc="500" dirty="0">
              <a:solidFill>
                <a:schemeClr val="accent5"/>
              </a:solidFill>
              <a:latin typeface="Tw Cen MT Condensed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089" y="149420"/>
            <a:ext cx="544474" cy="514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 descr="PHOTO-2020-09-30-11-30-03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7200" y="0"/>
            <a:ext cx="947130" cy="154218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669705" y="6362238"/>
            <a:ext cx="7245751" cy="100629"/>
            <a:chOff x="1930401" y="525642"/>
            <a:chExt cx="7245751" cy="100629"/>
          </a:xfrm>
        </p:grpSpPr>
        <p:sp>
          <p:nvSpPr>
            <p:cNvPr id="10" name="Rectangle 9"/>
            <p:cNvSpPr/>
            <p:nvPr/>
          </p:nvSpPr>
          <p:spPr>
            <a:xfrm>
              <a:off x="1930401" y="525642"/>
              <a:ext cx="3779805" cy="10062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396347" y="525642"/>
              <a:ext cx="3779805" cy="100629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27955" y="1703851"/>
            <a:ext cx="9144000" cy="29022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400" b="1" dirty="0">
                <a:solidFill>
                  <a:sysClr val="windowText" lastClr="000000"/>
                </a:solidFill>
                <a:latin typeface="Tw Cen MT Condensed" pitchFamily="34" charset="0"/>
              </a:rPr>
              <a:t>SISTEM</a:t>
            </a:r>
            <a:r>
              <a:rPr lang="en-SG" sz="4400" b="1" dirty="0">
                <a:solidFill>
                  <a:sysClr val="windowText" lastClr="000000"/>
                </a:solidFill>
                <a:latin typeface="Tw Cen MT Condensed" pitchFamily="34" charset="0"/>
              </a:rPr>
              <a:t>   PEMBIAYAAN   KESEHATAN </a:t>
            </a:r>
            <a:endParaRPr lang="en-US" sz="800" b="1" dirty="0">
              <a:solidFill>
                <a:sysClr val="windowText" lastClr="000000"/>
              </a:solidFill>
              <a:latin typeface="Tw Cen MT Condensed" pitchFamily="34" charset="0"/>
            </a:endParaRPr>
          </a:p>
        </p:txBody>
      </p:sp>
      <p:pic>
        <p:nvPicPr>
          <p:cNvPr id="9" name="Picture 8" descr="PHOTO-2020-09-30-11-30-03_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47200" y="0"/>
            <a:ext cx="947130" cy="1542185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669705" y="6362238"/>
            <a:ext cx="7245751" cy="100629"/>
            <a:chOff x="1930401" y="525642"/>
            <a:chExt cx="7245751" cy="100629"/>
          </a:xfrm>
        </p:grpSpPr>
        <p:sp>
          <p:nvSpPr>
            <p:cNvPr id="11" name="Rectangle 10"/>
            <p:cNvSpPr/>
            <p:nvPr/>
          </p:nvSpPr>
          <p:spPr>
            <a:xfrm>
              <a:off x="1930401" y="525642"/>
              <a:ext cx="3779805" cy="10062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396347" y="525642"/>
              <a:ext cx="3779805" cy="100629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785106" y="208891"/>
            <a:ext cx="6525749" cy="100945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kern="0" dirty="0" err="1">
                <a:solidFill>
                  <a:schemeClr val="tx1"/>
                </a:solidFill>
                <a:latin typeface="Tw Cen MT Condensed" pitchFamily="34" charset="0"/>
              </a:rPr>
              <a:t>Sistem</a:t>
            </a:r>
            <a:r>
              <a:rPr lang="en-US" sz="3200" b="1" kern="0" dirty="0">
                <a:solidFill>
                  <a:schemeClr val="tx1"/>
                </a:solidFill>
                <a:latin typeface="Tw Cen MT Condensed" pitchFamily="34" charset="0"/>
              </a:rPr>
              <a:t> </a:t>
            </a:r>
            <a:r>
              <a:rPr lang="en-US" sz="3200" b="1" kern="0" dirty="0" err="1">
                <a:solidFill>
                  <a:schemeClr val="tx1"/>
                </a:solidFill>
                <a:latin typeface="Tw Cen MT Condensed" pitchFamily="34" charset="0"/>
              </a:rPr>
              <a:t>imbalan</a:t>
            </a:r>
            <a:r>
              <a:rPr lang="en-US" sz="3200" b="1" kern="0" dirty="0">
                <a:solidFill>
                  <a:schemeClr val="tx1"/>
                </a:solidFill>
                <a:latin typeface="Tw Cen MT Condensed" pitchFamily="34" charset="0"/>
              </a:rPr>
              <a:t>/</a:t>
            </a:r>
            <a:r>
              <a:rPr lang="en-US" sz="3200" b="1" kern="0" dirty="0" err="1">
                <a:solidFill>
                  <a:schemeClr val="tx1"/>
                </a:solidFill>
                <a:latin typeface="Tw Cen MT Condensed" pitchFamily="34" charset="0"/>
              </a:rPr>
              <a:t>kompensasi</a:t>
            </a:r>
            <a:r>
              <a:rPr lang="en-US" sz="3200" b="1" kern="0" dirty="0">
                <a:solidFill>
                  <a:schemeClr val="tx1"/>
                </a:solidFill>
                <a:latin typeface="Tw Cen MT Condensed" pitchFamily="34" charset="0"/>
              </a:rPr>
              <a:t>  </a:t>
            </a:r>
            <a:r>
              <a:rPr lang="en-US" sz="3200" b="1" kern="0" dirty="0" err="1">
                <a:solidFill>
                  <a:schemeClr val="tx1"/>
                </a:solidFill>
                <a:latin typeface="Tw Cen MT Condensed" pitchFamily="34" charset="0"/>
              </a:rPr>
              <a:t>kepada</a:t>
            </a:r>
            <a:r>
              <a:rPr lang="en-US" sz="3200" b="1" kern="0" dirty="0">
                <a:solidFill>
                  <a:schemeClr val="tx1"/>
                </a:solidFill>
                <a:latin typeface="Tw Cen MT Condensed" pitchFamily="34" charset="0"/>
              </a:rPr>
              <a:t>   </a:t>
            </a:r>
            <a:endParaRPr lang="en-US" sz="3200" b="1" kern="0" dirty="0">
              <a:solidFill>
                <a:schemeClr val="tx1"/>
              </a:solidFill>
              <a:latin typeface="Tw Cen MT Condensed" pitchFamily="34" charset="0"/>
            </a:endParaRPr>
          </a:p>
          <a:p>
            <a:pPr algn="ctr">
              <a:defRPr/>
            </a:pPr>
            <a:r>
              <a:rPr lang="en-US" sz="3200" b="1" kern="0" dirty="0" err="1">
                <a:solidFill>
                  <a:schemeClr val="tx1"/>
                </a:solidFill>
                <a:latin typeface="Tw Cen MT Condensed" pitchFamily="34" charset="0"/>
              </a:rPr>
              <a:t>pemberi</a:t>
            </a:r>
            <a:r>
              <a:rPr lang="en-US" sz="3200" b="1" kern="0" dirty="0">
                <a:solidFill>
                  <a:schemeClr val="tx1"/>
                </a:solidFill>
                <a:latin typeface="Tw Cen MT Condensed" pitchFamily="34" charset="0"/>
              </a:rPr>
              <a:t> </a:t>
            </a:r>
            <a:r>
              <a:rPr lang="en-US" sz="3200" b="1" kern="0" dirty="0" err="1">
                <a:solidFill>
                  <a:schemeClr val="tx1"/>
                </a:solidFill>
                <a:latin typeface="Tw Cen MT Condensed" pitchFamily="34" charset="0"/>
              </a:rPr>
              <a:t>pelayanan</a:t>
            </a:r>
            <a:r>
              <a:rPr lang="en-US" sz="3200" b="1" kern="0" dirty="0">
                <a:solidFill>
                  <a:schemeClr val="tx1"/>
                </a:solidFill>
                <a:latin typeface="Tw Cen MT Condensed" pitchFamily="34" charset="0"/>
              </a:rPr>
              <a:t> ( </a:t>
            </a:r>
            <a:r>
              <a:rPr lang="en-US" sz="3200" b="1" kern="0" dirty="0" err="1">
                <a:solidFill>
                  <a:schemeClr val="tx1"/>
                </a:solidFill>
                <a:latin typeface="Tw Cen MT Condensed" pitchFamily="34" charset="0"/>
              </a:rPr>
              <a:t>dokter</a:t>
            </a:r>
            <a:r>
              <a:rPr lang="en-US" sz="3200" b="1" kern="0" dirty="0">
                <a:solidFill>
                  <a:schemeClr val="tx1"/>
                </a:solidFill>
                <a:latin typeface="Tw Cen MT Condensed" pitchFamily="34" charset="0"/>
              </a:rPr>
              <a:t> </a:t>
            </a:r>
            <a:r>
              <a:rPr lang="en-US" sz="3200" b="1" kern="0" dirty="0" err="1">
                <a:solidFill>
                  <a:schemeClr val="tx1"/>
                </a:solidFill>
                <a:latin typeface="Tw Cen MT Condensed" pitchFamily="34" charset="0"/>
              </a:rPr>
              <a:t>atau</a:t>
            </a:r>
            <a:r>
              <a:rPr lang="en-US" sz="3200" b="1" kern="0" dirty="0">
                <a:solidFill>
                  <a:schemeClr val="tx1"/>
                </a:solidFill>
                <a:latin typeface="Tw Cen MT Condensed" pitchFamily="34" charset="0"/>
              </a:rPr>
              <a:t> RS) </a:t>
            </a:r>
            <a:endParaRPr lang="en-US" sz="600" b="1" kern="0" dirty="0">
              <a:solidFill>
                <a:schemeClr val="tx1"/>
              </a:solidFill>
              <a:latin typeface="Tw Cen MT Condense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95268" y="1524259"/>
            <a:ext cx="8659149" cy="5500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pc="300" dirty="0">
                <a:solidFill>
                  <a:schemeClr val="tx1"/>
                </a:solidFill>
                <a:latin typeface="Tw Cen MT Condensed" pitchFamily="34" charset="0"/>
              </a:rPr>
              <a:t>Fee for Services (</a:t>
            </a:r>
            <a:r>
              <a:rPr lang="en-US" sz="2400" b="1" spc="300" dirty="0" err="1">
                <a:solidFill>
                  <a:schemeClr val="tx1"/>
                </a:solidFill>
                <a:latin typeface="Tw Cen MT Condensed" pitchFamily="34" charset="0"/>
              </a:rPr>
              <a:t>imbalan</a:t>
            </a:r>
            <a:r>
              <a:rPr lang="en-US" sz="2400" b="1" spc="300" dirty="0">
                <a:solidFill>
                  <a:schemeClr val="tx1"/>
                </a:solidFill>
                <a:latin typeface="Tw Cen MT Condensed" pitchFamily="34" charset="0"/>
              </a:rPr>
              <a:t> </a:t>
            </a:r>
            <a:r>
              <a:rPr lang="en-US" sz="2400" b="1" spc="300" dirty="0" err="1">
                <a:solidFill>
                  <a:schemeClr val="tx1"/>
                </a:solidFill>
                <a:latin typeface="Tw Cen MT Condensed" pitchFamily="34" charset="0"/>
              </a:rPr>
              <a:t>utk</a:t>
            </a:r>
            <a:r>
              <a:rPr lang="en-US" sz="2400" b="1" spc="300" dirty="0">
                <a:solidFill>
                  <a:schemeClr val="tx1"/>
                </a:solidFill>
                <a:latin typeface="Tw Cen MT Condensed" pitchFamily="34" charset="0"/>
              </a:rPr>
              <a:t> </a:t>
            </a:r>
            <a:r>
              <a:rPr lang="en-US" sz="2400" b="1" spc="300" dirty="0" err="1">
                <a:solidFill>
                  <a:schemeClr val="tx1"/>
                </a:solidFill>
                <a:latin typeface="Tw Cen MT Condensed" pitchFamily="34" charset="0"/>
              </a:rPr>
              <a:t>setiap</a:t>
            </a:r>
            <a:r>
              <a:rPr lang="en-US" sz="2400" b="1" spc="300" dirty="0">
                <a:solidFill>
                  <a:schemeClr val="tx1"/>
                </a:solidFill>
                <a:latin typeface="Tw Cen MT Condensed" pitchFamily="34" charset="0"/>
              </a:rPr>
              <a:t> </a:t>
            </a:r>
            <a:r>
              <a:rPr lang="en-US" sz="2400" b="1" spc="300" dirty="0" err="1">
                <a:solidFill>
                  <a:schemeClr val="tx1"/>
                </a:solidFill>
                <a:latin typeface="Tw Cen MT Condensed" pitchFamily="34" charset="0"/>
              </a:rPr>
              <a:t>pelayanan</a:t>
            </a:r>
            <a:r>
              <a:rPr lang="en-US" sz="2400" b="1" spc="300" dirty="0">
                <a:solidFill>
                  <a:schemeClr val="tx1"/>
                </a:solidFill>
                <a:latin typeface="Tw Cen MT Condensed" pitchFamily="34" charset="0"/>
              </a:rPr>
              <a:t>)</a:t>
            </a:r>
            <a:endParaRPr lang="en-US" sz="2400" b="1" spc="300" dirty="0">
              <a:solidFill>
                <a:schemeClr val="tx1"/>
              </a:solidFill>
              <a:latin typeface="Tw Cen MT Condense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94985" y="2230245"/>
            <a:ext cx="8678804" cy="7805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pc="300" dirty="0" err="1">
                <a:solidFill>
                  <a:schemeClr val="tx1"/>
                </a:solidFill>
                <a:latin typeface="Tw Cen MT Condensed" pitchFamily="34" charset="0"/>
              </a:rPr>
              <a:t>Kapitasi</a:t>
            </a:r>
            <a:r>
              <a:rPr lang="en-US" sz="2400" b="1" spc="300" dirty="0">
                <a:solidFill>
                  <a:schemeClr val="tx1"/>
                </a:solidFill>
                <a:latin typeface="Tw Cen MT Condensed" pitchFamily="34" charset="0"/>
              </a:rPr>
              <a:t> (</a:t>
            </a:r>
            <a:r>
              <a:rPr lang="en-US" sz="2400" b="1" spc="300" dirty="0" err="1">
                <a:solidFill>
                  <a:schemeClr val="tx1"/>
                </a:solidFill>
                <a:latin typeface="Tw Cen MT Condensed" pitchFamily="34" charset="0"/>
              </a:rPr>
              <a:t>imbalan</a:t>
            </a:r>
            <a:r>
              <a:rPr lang="en-US" sz="2400" b="1" spc="300" dirty="0">
                <a:solidFill>
                  <a:schemeClr val="tx1"/>
                </a:solidFill>
                <a:latin typeface="Tw Cen MT Condensed" pitchFamily="34" charset="0"/>
              </a:rPr>
              <a:t> </a:t>
            </a:r>
            <a:r>
              <a:rPr lang="en-US" sz="2400" b="1" spc="300" dirty="0" err="1">
                <a:solidFill>
                  <a:schemeClr val="tx1"/>
                </a:solidFill>
                <a:latin typeface="Tw Cen MT Condensed" pitchFamily="34" charset="0"/>
              </a:rPr>
              <a:t>menurut</a:t>
            </a:r>
            <a:r>
              <a:rPr lang="en-US" sz="2400" b="1" spc="300" dirty="0">
                <a:solidFill>
                  <a:schemeClr val="tx1"/>
                </a:solidFill>
                <a:latin typeface="Tw Cen MT Condensed" pitchFamily="34" charset="0"/>
              </a:rPr>
              <a:t>  </a:t>
            </a:r>
            <a:r>
              <a:rPr lang="en-US" sz="2400" b="1" spc="300" dirty="0" err="1">
                <a:solidFill>
                  <a:schemeClr val="tx1"/>
                </a:solidFill>
                <a:latin typeface="Tw Cen MT Condensed" pitchFamily="34" charset="0"/>
              </a:rPr>
              <a:t>jumlah</a:t>
            </a:r>
            <a:r>
              <a:rPr lang="en-US" sz="2400" b="1" spc="300" dirty="0">
                <a:solidFill>
                  <a:schemeClr val="tx1"/>
                </a:solidFill>
                <a:latin typeface="Tw Cen MT Condensed" pitchFamily="34" charset="0"/>
              </a:rPr>
              <a:t>  </a:t>
            </a:r>
            <a:r>
              <a:rPr lang="en-US" sz="2400" b="1" spc="300" dirty="0" smtClean="0">
                <a:solidFill>
                  <a:schemeClr val="tx1"/>
                </a:solidFill>
                <a:latin typeface="Tw Cen MT Condensed" pitchFamily="34" charset="0"/>
              </a:rPr>
              <a:t>or</a:t>
            </a:r>
            <a:r>
              <a:rPr lang="id-ID" sz="2400" b="1" spc="300" dirty="0" smtClean="0">
                <a:solidFill>
                  <a:schemeClr val="tx1"/>
                </a:solidFill>
                <a:latin typeface="Tw Cen MT Condensed" pitchFamily="34" charset="0"/>
              </a:rPr>
              <a:t>ang</a:t>
            </a:r>
            <a:r>
              <a:rPr lang="en-US" sz="2400" b="1" spc="300" dirty="0" smtClean="0">
                <a:solidFill>
                  <a:schemeClr val="tx1"/>
                </a:solidFill>
                <a:latin typeface="Tw Cen MT Condensed" pitchFamily="34" charset="0"/>
              </a:rPr>
              <a:t> y</a:t>
            </a:r>
            <a:r>
              <a:rPr lang="id-ID" sz="2400" b="1" spc="300" dirty="0" smtClean="0">
                <a:solidFill>
                  <a:schemeClr val="tx1"/>
                </a:solidFill>
                <a:latin typeface="Tw Cen MT Condensed" pitchFamily="34" charset="0"/>
              </a:rPr>
              <a:t>an</a:t>
            </a:r>
            <a:r>
              <a:rPr lang="en-US" sz="2400" b="1" spc="300" dirty="0" smtClean="0">
                <a:solidFill>
                  <a:schemeClr val="tx1"/>
                </a:solidFill>
                <a:latin typeface="Tw Cen MT Condensed" pitchFamily="34" charset="0"/>
              </a:rPr>
              <a:t>g </a:t>
            </a:r>
            <a:r>
              <a:rPr lang="en-US" sz="2400" b="1" spc="300" dirty="0" err="1">
                <a:solidFill>
                  <a:schemeClr val="tx1"/>
                </a:solidFill>
                <a:latin typeface="Tw Cen MT Condensed" pitchFamily="34" charset="0"/>
              </a:rPr>
              <a:t>terdaftar</a:t>
            </a:r>
            <a:r>
              <a:rPr lang="en-US" sz="2400" b="1" spc="300" dirty="0">
                <a:solidFill>
                  <a:schemeClr val="tx1"/>
                </a:solidFill>
                <a:latin typeface="Tw Cen MT Condensed" pitchFamily="34" charset="0"/>
              </a:rPr>
              <a:t> ) </a:t>
            </a:r>
            <a:endParaRPr lang="en-US" sz="2400" b="1" spc="300" dirty="0">
              <a:solidFill>
                <a:schemeClr val="tx1"/>
              </a:solidFill>
              <a:latin typeface="Tw Cen MT Condens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95269" y="3078477"/>
            <a:ext cx="8659148" cy="992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pc="300" dirty="0">
                <a:solidFill>
                  <a:schemeClr val="tx1"/>
                </a:solidFill>
                <a:latin typeface="Tw Cen MT Condensed" pitchFamily="34" charset="0"/>
              </a:rPr>
              <a:t>Episode of care (Diagnosis Related </a:t>
            </a:r>
            <a:r>
              <a:rPr lang="en-US" sz="2400" b="1" spc="300" dirty="0" smtClean="0">
                <a:solidFill>
                  <a:schemeClr val="tx1"/>
                </a:solidFill>
                <a:latin typeface="Tw Cen MT Condensed" pitchFamily="34" charset="0"/>
              </a:rPr>
              <a:t>Groups</a:t>
            </a:r>
            <a:r>
              <a:rPr lang="id-ID" sz="2400" b="1" spc="300" dirty="0" smtClean="0">
                <a:solidFill>
                  <a:schemeClr val="tx1"/>
                </a:solidFill>
                <a:latin typeface="Tw Cen MT Condensed" pitchFamily="34" charset="0"/>
              </a:rPr>
              <a:t>),</a:t>
            </a:r>
            <a:r>
              <a:rPr lang="en-US" sz="2400" b="1" spc="300" dirty="0" smtClean="0">
                <a:solidFill>
                  <a:schemeClr val="tx1"/>
                </a:solidFill>
                <a:latin typeface="Tw Cen MT Condensed" pitchFamily="34" charset="0"/>
              </a:rPr>
              <a:t> </a:t>
            </a:r>
            <a:r>
              <a:rPr lang="en-US" sz="2400" b="1" spc="300" dirty="0">
                <a:solidFill>
                  <a:schemeClr val="tx1"/>
                </a:solidFill>
                <a:latin typeface="Tw Cen MT Condensed" pitchFamily="34" charset="0"/>
              </a:rPr>
              <a:t>(DRGs : </a:t>
            </a:r>
            <a:r>
              <a:rPr lang="en-US" sz="2400" b="1" spc="300" dirty="0" err="1">
                <a:solidFill>
                  <a:schemeClr val="tx1"/>
                </a:solidFill>
                <a:latin typeface="Tw Cen MT Condensed" pitchFamily="34" charset="0"/>
              </a:rPr>
              <a:t>imbalan</a:t>
            </a:r>
            <a:r>
              <a:rPr lang="en-US" sz="2400" b="1" spc="300" dirty="0">
                <a:solidFill>
                  <a:schemeClr val="tx1"/>
                </a:solidFill>
                <a:latin typeface="Tw Cen MT Condensed" pitchFamily="34" charset="0"/>
              </a:rPr>
              <a:t> </a:t>
            </a:r>
            <a:r>
              <a:rPr lang="en-US" sz="2400" b="1" spc="300" dirty="0" err="1">
                <a:solidFill>
                  <a:schemeClr val="tx1"/>
                </a:solidFill>
                <a:latin typeface="Tw Cen MT Condensed" pitchFamily="34" charset="0"/>
              </a:rPr>
              <a:t>berdasarkan</a:t>
            </a:r>
            <a:r>
              <a:rPr lang="en-US" sz="2400" b="1" spc="300" dirty="0">
                <a:solidFill>
                  <a:schemeClr val="tx1"/>
                </a:solidFill>
                <a:latin typeface="Tw Cen MT Condensed" pitchFamily="34" charset="0"/>
              </a:rPr>
              <a:t> </a:t>
            </a:r>
            <a:r>
              <a:rPr lang="en-US" sz="2400" b="1" spc="300" dirty="0" err="1" smtClean="0">
                <a:solidFill>
                  <a:schemeClr val="tx1"/>
                </a:solidFill>
                <a:latin typeface="Tw Cen MT Condensed" pitchFamily="34" charset="0"/>
              </a:rPr>
              <a:t>kelompok</a:t>
            </a:r>
            <a:r>
              <a:rPr lang="en-US" sz="2400" b="1" spc="300" dirty="0" smtClean="0">
                <a:solidFill>
                  <a:schemeClr val="tx1"/>
                </a:solidFill>
                <a:latin typeface="Tw Cen MT Condensed" pitchFamily="34" charset="0"/>
              </a:rPr>
              <a:t>  </a:t>
            </a:r>
            <a:r>
              <a:rPr lang="en-US" sz="2400" b="1" spc="300" dirty="0" err="1" smtClean="0">
                <a:solidFill>
                  <a:schemeClr val="tx1"/>
                </a:solidFill>
                <a:latin typeface="Tw Cen MT Condensed" pitchFamily="34" charset="0"/>
              </a:rPr>
              <a:t>Diagnosi</a:t>
            </a:r>
            <a:r>
              <a:rPr lang="id-ID" sz="2400" b="1" spc="300" dirty="0" smtClean="0">
                <a:solidFill>
                  <a:schemeClr val="tx1"/>
                </a:solidFill>
                <a:latin typeface="Tw Cen MT Condensed" pitchFamily="34" charset="0"/>
              </a:rPr>
              <a:t>).</a:t>
            </a:r>
            <a:endParaRPr lang="en-US" sz="2000" b="1" spc="300" dirty="0">
              <a:solidFill>
                <a:schemeClr val="tx1"/>
              </a:solidFill>
              <a:latin typeface="Tw Cen MT Condensed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94985" y="4342148"/>
            <a:ext cx="8678804" cy="6000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pc="300" dirty="0" err="1">
                <a:solidFill>
                  <a:schemeClr val="tx1"/>
                </a:solidFill>
                <a:latin typeface="Tw Cen MT Condensed" pitchFamily="34" charset="0"/>
              </a:rPr>
              <a:t>Gaji</a:t>
            </a:r>
            <a:r>
              <a:rPr lang="en-US" sz="2400" b="1" spc="300" dirty="0">
                <a:solidFill>
                  <a:schemeClr val="tx1"/>
                </a:solidFill>
                <a:latin typeface="Tw Cen MT Condensed" pitchFamily="34" charset="0"/>
              </a:rPr>
              <a:t> / Salary  (</a:t>
            </a:r>
            <a:r>
              <a:rPr lang="en-US" sz="2400" b="1" spc="300" dirty="0" err="1">
                <a:solidFill>
                  <a:schemeClr val="tx1"/>
                </a:solidFill>
                <a:latin typeface="Tw Cen MT Condensed" pitchFamily="34" charset="0"/>
              </a:rPr>
              <a:t>imbalan</a:t>
            </a:r>
            <a:r>
              <a:rPr lang="en-US" sz="2400" b="1" spc="300" dirty="0">
                <a:solidFill>
                  <a:schemeClr val="tx1"/>
                </a:solidFill>
                <a:latin typeface="Tw Cen MT Condensed" pitchFamily="34" charset="0"/>
              </a:rPr>
              <a:t> </a:t>
            </a:r>
            <a:r>
              <a:rPr lang="en-US" sz="2400" b="1" spc="300" dirty="0" err="1">
                <a:solidFill>
                  <a:schemeClr val="tx1"/>
                </a:solidFill>
                <a:latin typeface="Tw Cen MT Condensed" pitchFamily="34" charset="0"/>
              </a:rPr>
              <a:t>tetap</a:t>
            </a:r>
            <a:r>
              <a:rPr lang="en-US" sz="2400" b="1" spc="300" dirty="0">
                <a:solidFill>
                  <a:schemeClr val="tx1"/>
                </a:solidFill>
                <a:latin typeface="Tw Cen MT Condensed" pitchFamily="34" charset="0"/>
              </a:rPr>
              <a:t> </a:t>
            </a:r>
            <a:r>
              <a:rPr lang="en-US" sz="2400" b="1" spc="300" dirty="0" err="1">
                <a:solidFill>
                  <a:schemeClr val="tx1"/>
                </a:solidFill>
                <a:latin typeface="Tw Cen MT Condensed" pitchFamily="34" charset="0"/>
              </a:rPr>
              <a:t>tiap</a:t>
            </a:r>
            <a:r>
              <a:rPr lang="en-US" sz="2400" b="1" spc="300" dirty="0">
                <a:solidFill>
                  <a:schemeClr val="tx1"/>
                </a:solidFill>
                <a:latin typeface="Tw Cen MT Condensed" pitchFamily="34" charset="0"/>
              </a:rPr>
              <a:t> </a:t>
            </a:r>
            <a:r>
              <a:rPr lang="en-US" sz="2400" b="1" spc="300" dirty="0" err="1">
                <a:solidFill>
                  <a:schemeClr val="tx1"/>
                </a:solidFill>
                <a:latin typeface="Tw Cen MT Condensed" pitchFamily="34" charset="0"/>
              </a:rPr>
              <a:t>bulan</a:t>
            </a:r>
            <a:r>
              <a:rPr lang="en-US" sz="2400" b="1" spc="300" dirty="0">
                <a:solidFill>
                  <a:schemeClr val="tx1"/>
                </a:solidFill>
                <a:latin typeface="Tw Cen MT Condensed" pitchFamily="34" charset="0"/>
              </a:rPr>
              <a:t>)</a:t>
            </a:r>
            <a:endParaRPr lang="en-US" sz="2400" b="1" spc="300" dirty="0">
              <a:solidFill>
                <a:schemeClr val="tx1"/>
              </a:solidFill>
              <a:latin typeface="Tw Cen MT Condensed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94985" y="5157315"/>
            <a:ext cx="8678804" cy="9859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pc="300" dirty="0">
                <a:solidFill>
                  <a:schemeClr val="tx1"/>
                </a:solidFill>
                <a:latin typeface="Tw Cen MT Condensed" pitchFamily="34" charset="0"/>
              </a:rPr>
              <a:t>Pay for Performance (P4P) : </a:t>
            </a:r>
            <a:r>
              <a:rPr lang="en-US" sz="2400" b="1" spc="300" dirty="0" err="1">
                <a:solidFill>
                  <a:schemeClr val="tx1"/>
                </a:solidFill>
                <a:latin typeface="Tw Cen MT Condensed" pitchFamily="34" charset="0"/>
              </a:rPr>
              <a:t>imbalan</a:t>
            </a:r>
            <a:r>
              <a:rPr lang="en-US" sz="2400" b="1" spc="300" dirty="0">
                <a:solidFill>
                  <a:schemeClr val="tx1"/>
                </a:solidFill>
                <a:latin typeface="Tw Cen MT Condensed" pitchFamily="34" charset="0"/>
              </a:rPr>
              <a:t> </a:t>
            </a:r>
            <a:r>
              <a:rPr lang="en-US" sz="2400" b="1" spc="300" dirty="0" err="1">
                <a:solidFill>
                  <a:schemeClr val="tx1"/>
                </a:solidFill>
                <a:latin typeface="Tw Cen MT Condensed" pitchFamily="34" charset="0"/>
              </a:rPr>
              <a:t>berdasarkan</a:t>
            </a:r>
            <a:r>
              <a:rPr lang="en-US" sz="2400" b="1" spc="300" dirty="0">
                <a:solidFill>
                  <a:schemeClr val="tx1"/>
                </a:solidFill>
                <a:latin typeface="Tw Cen MT Condensed" pitchFamily="34" charset="0"/>
              </a:rPr>
              <a:t> </a:t>
            </a:r>
            <a:r>
              <a:rPr lang="en-US" sz="2400" b="1" spc="300" dirty="0" err="1">
                <a:solidFill>
                  <a:schemeClr val="tx1"/>
                </a:solidFill>
                <a:latin typeface="Tw Cen MT Condensed" pitchFamily="34" charset="0"/>
              </a:rPr>
              <a:t>kinerja</a:t>
            </a:r>
            <a:endParaRPr lang="en-US" sz="2400" b="1" spc="300" dirty="0">
              <a:solidFill>
                <a:schemeClr val="tx1"/>
              </a:solidFill>
              <a:latin typeface="Tw Cen MT Condensed" pitchFamily="34" charset="0"/>
            </a:endParaRPr>
          </a:p>
        </p:txBody>
      </p:sp>
      <p:pic>
        <p:nvPicPr>
          <p:cNvPr id="15" name="Picture 14" descr="PHOTO-2020-09-30-11-30-03_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47200" y="0"/>
            <a:ext cx="947130" cy="1542185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2669705" y="6362238"/>
            <a:ext cx="7245751" cy="100629"/>
            <a:chOff x="1930401" y="525642"/>
            <a:chExt cx="7245751" cy="100629"/>
          </a:xfrm>
        </p:grpSpPr>
        <p:sp>
          <p:nvSpPr>
            <p:cNvPr id="17" name="Rectangle 16"/>
            <p:cNvSpPr/>
            <p:nvPr/>
          </p:nvSpPr>
          <p:spPr>
            <a:xfrm>
              <a:off x="1930401" y="525642"/>
              <a:ext cx="3779805" cy="10062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396347" y="525642"/>
              <a:ext cx="3779805" cy="100629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7264" y="255103"/>
            <a:ext cx="8849736" cy="79766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 kern="0" dirty="0">
                <a:solidFill>
                  <a:schemeClr val="tx1"/>
                </a:solidFill>
                <a:latin typeface="Tw Cen MT Condensed" pitchFamily="34" charset="0"/>
              </a:rPr>
              <a:t>Cara </a:t>
            </a:r>
            <a:r>
              <a:rPr lang="en-US" sz="2800" b="1" kern="0" dirty="0" err="1">
                <a:solidFill>
                  <a:schemeClr val="tx1"/>
                </a:solidFill>
                <a:latin typeface="Tw Cen MT Condensed" pitchFamily="34" charset="0"/>
              </a:rPr>
              <a:t>pembayaran</a:t>
            </a:r>
            <a:r>
              <a:rPr lang="en-US" sz="2800" b="1" kern="0" dirty="0">
                <a:solidFill>
                  <a:schemeClr val="tx1"/>
                </a:solidFill>
                <a:latin typeface="Tw Cen MT Condensed" pitchFamily="34" charset="0"/>
              </a:rPr>
              <a:t> </a:t>
            </a:r>
            <a:r>
              <a:rPr lang="en-US" sz="2800" b="1" kern="0" dirty="0" err="1">
                <a:solidFill>
                  <a:schemeClr val="tx1"/>
                </a:solidFill>
                <a:latin typeface="Tw Cen MT Condensed" pitchFamily="34" charset="0"/>
              </a:rPr>
              <a:t>oleh</a:t>
            </a:r>
            <a:r>
              <a:rPr lang="en-US" sz="2800" b="1" kern="0" dirty="0">
                <a:solidFill>
                  <a:schemeClr val="tx1"/>
                </a:solidFill>
                <a:latin typeface="Tw Cen MT Condensed" pitchFamily="34" charset="0"/>
              </a:rPr>
              <a:t> </a:t>
            </a:r>
            <a:r>
              <a:rPr lang="en-US" sz="2800" b="1" kern="0" dirty="0" err="1">
                <a:solidFill>
                  <a:schemeClr val="tx1"/>
                </a:solidFill>
                <a:latin typeface="Tw Cen MT Condensed" pitchFamily="34" charset="0"/>
              </a:rPr>
              <a:t>pasien</a:t>
            </a:r>
            <a:r>
              <a:rPr lang="en-US" sz="2800" b="1" kern="0" dirty="0">
                <a:solidFill>
                  <a:schemeClr val="tx1"/>
                </a:solidFill>
                <a:latin typeface="Tw Cen MT Condensed" pitchFamily="34" charset="0"/>
              </a:rPr>
              <a:t> :  Out of pocket  (</a:t>
            </a:r>
            <a:r>
              <a:rPr lang="en-US" sz="2800" b="1" kern="0" dirty="0" err="1">
                <a:solidFill>
                  <a:schemeClr val="tx1"/>
                </a:solidFill>
                <a:latin typeface="Tw Cen MT Condensed" pitchFamily="34" charset="0"/>
              </a:rPr>
              <a:t>bayar</a:t>
            </a:r>
            <a:r>
              <a:rPr lang="en-US" sz="2800" b="1" kern="0" dirty="0">
                <a:solidFill>
                  <a:schemeClr val="tx1"/>
                </a:solidFill>
                <a:latin typeface="Tw Cen MT Condensed" pitchFamily="34" charset="0"/>
              </a:rPr>
              <a:t> </a:t>
            </a:r>
            <a:r>
              <a:rPr lang="en-US" sz="2800" b="1" kern="0" dirty="0" err="1">
                <a:solidFill>
                  <a:schemeClr val="tx1"/>
                </a:solidFill>
                <a:latin typeface="Tw Cen MT Condensed" pitchFamily="34" charset="0"/>
              </a:rPr>
              <a:t>langsung</a:t>
            </a:r>
            <a:r>
              <a:rPr lang="en-US" sz="2800" b="1" kern="0" dirty="0">
                <a:solidFill>
                  <a:schemeClr val="tx1"/>
                </a:solidFill>
                <a:latin typeface="Tw Cen MT Condensed" pitchFamily="34" charset="0"/>
              </a:rPr>
              <a:t>) </a:t>
            </a:r>
            <a:endParaRPr lang="en-US" sz="2800" b="1" kern="0" dirty="0">
              <a:solidFill>
                <a:schemeClr val="tx1"/>
              </a:solidFill>
              <a:latin typeface="Tw Cen MT Condensed" pitchFamily="34" charset="0"/>
            </a:endParaRPr>
          </a:p>
          <a:p>
            <a:pPr algn="ctr">
              <a:defRPr/>
            </a:pPr>
            <a:r>
              <a:rPr lang="en-US" sz="2800" b="1" kern="0" dirty="0">
                <a:solidFill>
                  <a:schemeClr val="tx1"/>
                </a:solidFill>
                <a:latin typeface="Tw Cen MT Condensed" pitchFamily="34" charset="0"/>
              </a:rPr>
              <a:t>                                    </a:t>
            </a:r>
            <a:r>
              <a:rPr lang="en-US" sz="2800" b="1" kern="0" dirty="0" err="1">
                <a:solidFill>
                  <a:schemeClr val="tx1"/>
                </a:solidFill>
                <a:latin typeface="Tw Cen MT Condensed" pitchFamily="34" charset="0"/>
              </a:rPr>
              <a:t>atau</a:t>
            </a:r>
            <a:r>
              <a:rPr lang="en-US" sz="2800" b="1" kern="0" dirty="0">
                <a:solidFill>
                  <a:schemeClr val="tx1"/>
                </a:solidFill>
                <a:latin typeface="Tw Cen MT Condensed" pitchFamily="34" charset="0"/>
              </a:rPr>
              <a:t>  </a:t>
            </a:r>
            <a:r>
              <a:rPr lang="en-US" sz="2800" b="1" kern="0" dirty="0" err="1">
                <a:solidFill>
                  <a:schemeClr val="tx1"/>
                </a:solidFill>
                <a:latin typeface="Tw Cen MT Condensed" pitchFamily="34" charset="0"/>
              </a:rPr>
              <a:t>dengan</a:t>
            </a:r>
            <a:r>
              <a:rPr lang="en-US" sz="2800" b="1" kern="0" dirty="0">
                <a:solidFill>
                  <a:schemeClr val="tx1"/>
                </a:solidFill>
                <a:latin typeface="Tw Cen MT Condensed" pitchFamily="34" charset="0"/>
              </a:rPr>
              <a:t> </a:t>
            </a:r>
            <a:r>
              <a:rPr lang="en-US" sz="2800" b="1" kern="0" dirty="0" err="1">
                <a:solidFill>
                  <a:schemeClr val="tx1"/>
                </a:solidFill>
                <a:latin typeface="Tw Cen MT Condensed" pitchFamily="34" charset="0"/>
              </a:rPr>
              <a:t>Jaminan</a:t>
            </a:r>
            <a:endParaRPr lang="en-US" sz="500" b="1" kern="0" dirty="0">
              <a:solidFill>
                <a:schemeClr val="tx1"/>
              </a:solidFill>
              <a:latin typeface="Tw Cen MT Condensed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2029" y="1293145"/>
            <a:ext cx="94109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spc="300" dirty="0" err="1">
                <a:solidFill>
                  <a:srgbClr val="FF0000"/>
                </a:solidFill>
                <a:latin typeface="Tw Cen MT Condensed" pitchFamily="34" charset="0"/>
              </a:rPr>
              <a:t>Dua</a:t>
            </a:r>
            <a:r>
              <a:rPr lang="en-US" sz="2400" b="1" spc="300" dirty="0">
                <a:solidFill>
                  <a:srgbClr val="FF0000"/>
                </a:solidFill>
                <a:latin typeface="Tw Cen MT Condensed" pitchFamily="34" charset="0"/>
              </a:rPr>
              <a:t> </a:t>
            </a:r>
            <a:r>
              <a:rPr lang="en-US" sz="2400" b="1" spc="300" dirty="0" err="1">
                <a:solidFill>
                  <a:srgbClr val="FF0000"/>
                </a:solidFill>
                <a:latin typeface="Tw Cen MT Condensed" pitchFamily="34" charset="0"/>
              </a:rPr>
              <a:t>jenis</a:t>
            </a:r>
            <a:r>
              <a:rPr lang="en-US" sz="2400" b="1" spc="300" dirty="0">
                <a:solidFill>
                  <a:srgbClr val="FF0000"/>
                </a:solidFill>
                <a:latin typeface="Tw Cen MT Condensed" pitchFamily="34" charset="0"/>
              </a:rPr>
              <a:t> </a:t>
            </a:r>
            <a:r>
              <a:rPr lang="en-US" sz="2400" b="1" spc="300" dirty="0" err="1">
                <a:solidFill>
                  <a:srgbClr val="FF0000"/>
                </a:solidFill>
                <a:latin typeface="Tw Cen MT Condensed" pitchFamily="34" charset="0"/>
              </a:rPr>
              <a:t>Jaminan</a:t>
            </a:r>
            <a:r>
              <a:rPr lang="en-US" sz="2400" b="1" spc="300" dirty="0">
                <a:solidFill>
                  <a:srgbClr val="FF0000"/>
                </a:solidFill>
                <a:latin typeface="Tw Cen MT Condensed" pitchFamily="34" charset="0"/>
              </a:rPr>
              <a:t> </a:t>
            </a:r>
            <a:r>
              <a:rPr lang="en-US" sz="2400" b="1" spc="300" dirty="0" err="1">
                <a:solidFill>
                  <a:srgbClr val="FF0000"/>
                </a:solidFill>
                <a:latin typeface="Tw Cen MT Condensed" pitchFamily="34" charset="0"/>
              </a:rPr>
              <a:t>Kesehatan</a:t>
            </a:r>
            <a:r>
              <a:rPr lang="en-US" sz="2400" b="1" spc="300" dirty="0">
                <a:solidFill>
                  <a:srgbClr val="FF0000"/>
                </a:solidFill>
                <a:latin typeface="Tw Cen MT Condensed" pitchFamily="34" charset="0"/>
              </a:rPr>
              <a:t> : </a:t>
            </a:r>
            <a:r>
              <a:rPr lang="en-US" sz="2400" b="1" spc="300" dirty="0" err="1">
                <a:solidFill>
                  <a:srgbClr val="FF0000"/>
                </a:solidFill>
                <a:latin typeface="Tw Cen MT Condensed" pitchFamily="34" charset="0"/>
              </a:rPr>
              <a:t>Asuransi</a:t>
            </a:r>
            <a:r>
              <a:rPr lang="en-US" sz="2400" b="1" spc="300" dirty="0">
                <a:solidFill>
                  <a:srgbClr val="FF0000"/>
                </a:solidFill>
                <a:latin typeface="Tw Cen MT Condensed" pitchFamily="34" charset="0"/>
              </a:rPr>
              <a:t> </a:t>
            </a:r>
            <a:r>
              <a:rPr lang="en-US" sz="2400" b="1" spc="300" dirty="0" err="1">
                <a:solidFill>
                  <a:srgbClr val="FF0000"/>
                </a:solidFill>
                <a:latin typeface="Tw Cen MT Condensed" pitchFamily="34" charset="0"/>
              </a:rPr>
              <a:t>sosial</a:t>
            </a:r>
            <a:r>
              <a:rPr lang="en-US" sz="2400" b="1" spc="300" dirty="0">
                <a:solidFill>
                  <a:srgbClr val="FF0000"/>
                </a:solidFill>
                <a:latin typeface="Tw Cen MT Condensed" pitchFamily="34" charset="0"/>
              </a:rPr>
              <a:t> </a:t>
            </a:r>
            <a:r>
              <a:rPr lang="en-US" sz="2400" b="1" spc="300" dirty="0" err="1">
                <a:solidFill>
                  <a:srgbClr val="FF0000"/>
                </a:solidFill>
                <a:latin typeface="Tw Cen MT Condensed" pitchFamily="34" charset="0"/>
              </a:rPr>
              <a:t>dan</a:t>
            </a:r>
            <a:r>
              <a:rPr lang="en-US" sz="2400" b="1" spc="300" dirty="0">
                <a:solidFill>
                  <a:srgbClr val="FF0000"/>
                </a:solidFill>
                <a:latin typeface="Tw Cen MT Condensed" pitchFamily="34" charset="0"/>
              </a:rPr>
              <a:t> </a:t>
            </a:r>
            <a:endParaRPr lang="en-US" sz="2400" b="1" spc="300" dirty="0">
              <a:solidFill>
                <a:srgbClr val="FF0000"/>
              </a:solidFill>
              <a:latin typeface="Tw Cen MT Condensed" pitchFamily="34" charset="0"/>
            </a:endParaRPr>
          </a:p>
          <a:p>
            <a:pPr algn="ctr"/>
            <a:r>
              <a:rPr lang="en-US" sz="2400" b="1" spc="300" dirty="0">
                <a:solidFill>
                  <a:srgbClr val="FF0000"/>
                </a:solidFill>
                <a:latin typeface="Tw Cen MT Condensed" pitchFamily="34" charset="0"/>
              </a:rPr>
              <a:t>                                           </a:t>
            </a:r>
            <a:r>
              <a:rPr lang="en-US" sz="2400" b="1" spc="300" dirty="0" err="1">
                <a:solidFill>
                  <a:srgbClr val="FF0000"/>
                </a:solidFill>
                <a:latin typeface="Tw Cen MT Condensed" pitchFamily="34" charset="0"/>
              </a:rPr>
              <a:t>asuransi</a:t>
            </a:r>
            <a:r>
              <a:rPr lang="en-US" sz="2400" b="1" spc="300" dirty="0">
                <a:solidFill>
                  <a:srgbClr val="FF0000"/>
                </a:solidFill>
                <a:latin typeface="Tw Cen MT Condensed" pitchFamily="34" charset="0"/>
              </a:rPr>
              <a:t> </a:t>
            </a:r>
            <a:r>
              <a:rPr lang="en-US" sz="2400" b="1" spc="300" dirty="0" err="1">
                <a:solidFill>
                  <a:srgbClr val="FF0000"/>
                </a:solidFill>
                <a:latin typeface="Tw Cen MT Condensed" pitchFamily="34" charset="0"/>
              </a:rPr>
              <a:t>komersial</a:t>
            </a:r>
            <a:r>
              <a:rPr lang="en-US" sz="2400" b="1" spc="300" dirty="0">
                <a:solidFill>
                  <a:srgbClr val="FF0000"/>
                </a:solidFill>
                <a:latin typeface="Tw Cen MT Condensed" pitchFamily="34" charset="0"/>
              </a:rPr>
              <a:t> </a:t>
            </a:r>
            <a:endParaRPr lang="en-US" sz="4000" b="1" spc="300" dirty="0">
              <a:solidFill>
                <a:srgbClr val="FF0000"/>
              </a:solidFill>
              <a:latin typeface="Tw Cen MT Condensed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437264" y="2224773"/>
            <a:ext cx="9317471" cy="19295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w Cen MT Condensed" pitchFamily="34" charset="0"/>
              </a:rPr>
              <a:t>Asuransi</a:t>
            </a:r>
            <a:r>
              <a:rPr lang="en-US" sz="2400" b="1" dirty="0">
                <a:solidFill>
                  <a:schemeClr val="tx1"/>
                </a:solidFill>
                <a:latin typeface="Tw Cen MT Condensed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w Cen MT Condensed" pitchFamily="34" charset="0"/>
              </a:rPr>
              <a:t>sosial</a:t>
            </a:r>
            <a:r>
              <a:rPr lang="en-US" sz="2400" b="1" dirty="0">
                <a:solidFill>
                  <a:schemeClr val="tx1"/>
                </a:solidFill>
                <a:latin typeface="Tw Cen MT Condensed" pitchFamily="34" charset="0"/>
              </a:rPr>
              <a:t> :  </a:t>
            </a:r>
            <a:r>
              <a:rPr lang="en-US" sz="2400" b="1" dirty="0" err="1">
                <a:solidFill>
                  <a:schemeClr val="tx1"/>
                </a:solidFill>
                <a:latin typeface="Tw Cen MT Condensed" pitchFamily="34" charset="0"/>
              </a:rPr>
              <a:t>bersifat</a:t>
            </a:r>
            <a:r>
              <a:rPr lang="en-US" sz="2400" b="1" dirty="0">
                <a:solidFill>
                  <a:schemeClr val="tx1"/>
                </a:solidFill>
                <a:latin typeface="Tw Cen MT Condensed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w Cen MT Condensed" pitchFamily="34" charset="0"/>
              </a:rPr>
              <a:t>wajib</a:t>
            </a:r>
            <a:r>
              <a:rPr lang="en-US" sz="2400" b="1" dirty="0">
                <a:solidFill>
                  <a:schemeClr val="tx1"/>
                </a:solidFill>
                <a:latin typeface="Tw Cen MT Condensed" pitchFamily="34" charset="0"/>
              </a:rPr>
              <a:t>, benefit (</a:t>
            </a:r>
            <a:r>
              <a:rPr lang="en-US" sz="2400" dirty="0" err="1">
                <a:solidFill>
                  <a:schemeClr val="tx1"/>
                </a:solidFill>
                <a:latin typeface="Tw Cen MT Condensed" pitchFamily="34" charset="0"/>
              </a:rPr>
              <a:t>berupa</a:t>
            </a:r>
            <a:r>
              <a:rPr lang="en-US" sz="2400" b="1" dirty="0">
                <a:solidFill>
                  <a:schemeClr val="tx1"/>
                </a:solidFill>
                <a:latin typeface="Tw Cen MT Condensed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w Cen MT Condensed" pitchFamily="34" charset="0"/>
              </a:rPr>
              <a:t>jaminan</a:t>
            </a:r>
            <a:r>
              <a:rPr lang="en-US" sz="2400" b="1" dirty="0">
                <a:solidFill>
                  <a:schemeClr val="tx1"/>
                </a:solidFill>
                <a:latin typeface="Tw Cen MT Condensed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w Cen MT Condensed" pitchFamily="34" charset="0"/>
              </a:rPr>
              <a:t>pemeliharaan</a:t>
            </a:r>
            <a:r>
              <a:rPr lang="en-US" sz="2400" b="1" dirty="0">
                <a:solidFill>
                  <a:schemeClr val="tx1"/>
                </a:solidFill>
                <a:latin typeface="Tw Cen MT Condensed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w Cen MT Condensed" pitchFamily="34" charset="0"/>
              </a:rPr>
              <a:t>kesehatan</a:t>
            </a:r>
            <a:r>
              <a:rPr lang="en-US" sz="2400" b="1" dirty="0">
                <a:solidFill>
                  <a:schemeClr val="tx1"/>
                </a:solidFill>
                <a:latin typeface="Tw Cen MT Condensed" pitchFamily="34" charset="0"/>
              </a:rPr>
              <a:t>)  </a:t>
            </a:r>
            <a:r>
              <a:rPr lang="en-US" sz="2400" dirty="0" err="1">
                <a:solidFill>
                  <a:schemeClr val="tx1"/>
                </a:solidFill>
                <a:latin typeface="Tw Cen MT Condensed" pitchFamily="34" charset="0"/>
              </a:rPr>
              <a:t>dan</a:t>
            </a:r>
            <a:r>
              <a:rPr lang="en-US" sz="2400" b="1" dirty="0">
                <a:solidFill>
                  <a:schemeClr val="tx1"/>
                </a:solidFill>
                <a:latin typeface="Tw Cen MT Condensed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w Cen MT Condensed" pitchFamily="34" charset="0"/>
              </a:rPr>
              <a:t>premi</a:t>
            </a:r>
            <a:r>
              <a:rPr lang="en-US" sz="2400" b="1" dirty="0">
                <a:solidFill>
                  <a:schemeClr val="tx1"/>
                </a:solidFill>
                <a:latin typeface="Tw Cen MT Condensed" pitchFamily="34" charset="0"/>
              </a:rPr>
              <a:t> (</a:t>
            </a:r>
            <a:r>
              <a:rPr lang="en-US" sz="2400" b="1" dirty="0" err="1">
                <a:solidFill>
                  <a:schemeClr val="tx1"/>
                </a:solidFill>
                <a:latin typeface="Tw Cen MT Condensed" pitchFamily="34" charset="0"/>
              </a:rPr>
              <a:t>iuran</a:t>
            </a:r>
            <a:r>
              <a:rPr lang="en-US" sz="2400" b="1" dirty="0">
                <a:solidFill>
                  <a:schemeClr val="tx1"/>
                </a:solidFill>
                <a:latin typeface="Tw Cen MT Condensed" pitchFamily="34" charset="0"/>
              </a:rPr>
              <a:t>)  </a:t>
            </a:r>
            <a:r>
              <a:rPr lang="en-US" sz="2400" dirty="0" err="1">
                <a:solidFill>
                  <a:schemeClr val="tx1"/>
                </a:solidFill>
                <a:latin typeface="Tw Cen MT Condensed" pitchFamily="34" charset="0"/>
              </a:rPr>
              <a:t>ditetapkan</a:t>
            </a:r>
            <a:r>
              <a:rPr lang="en-US" sz="2400" dirty="0">
                <a:solidFill>
                  <a:schemeClr val="tx1"/>
                </a:solidFill>
                <a:latin typeface="Tw Cen MT Condensed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w Cen MT Condensed" pitchFamily="34" charset="0"/>
              </a:rPr>
              <a:t>oleh</a:t>
            </a:r>
            <a:r>
              <a:rPr lang="en-US" sz="2400" dirty="0">
                <a:solidFill>
                  <a:schemeClr val="tx1"/>
                </a:solidFill>
                <a:latin typeface="Tw Cen MT Condensed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w Cen MT Condensed" pitchFamily="34" charset="0"/>
              </a:rPr>
              <a:t>Pemerintah</a:t>
            </a:r>
            <a:r>
              <a:rPr lang="en-US" sz="2400" b="1" dirty="0">
                <a:solidFill>
                  <a:schemeClr val="tx1"/>
                </a:solidFill>
                <a:latin typeface="Tw Cen MT Condensed" pitchFamily="34" charset="0"/>
              </a:rPr>
              <a:t> </a:t>
            </a:r>
            <a:endParaRPr lang="en-US" sz="2400" b="1" dirty="0">
              <a:solidFill>
                <a:schemeClr val="tx1"/>
              </a:solidFill>
              <a:latin typeface="Tw Cen MT Condensed" pitchFamily="34" charset="0"/>
            </a:endParaRPr>
          </a:p>
          <a:p>
            <a:pPr algn="ctr"/>
            <a:r>
              <a:rPr lang="en-US" sz="2400" b="1" dirty="0" err="1">
                <a:solidFill>
                  <a:schemeClr val="tx1"/>
                </a:solidFill>
                <a:latin typeface="Tw Cen MT Condensed" pitchFamily="34" charset="0"/>
              </a:rPr>
              <a:t>Asuransi</a:t>
            </a:r>
            <a:r>
              <a:rPr lang="en-US" sz="2400" b="1" dirty="0">
                <a:solidFill>
                  <a:schemeClr val="tx1"/>
                </a:solidFill>
                <a:latin typeface="Tw Cen MT Condensed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w Cen MT Condensed" pitchFamily="34" charset="0"/>
              </a:rPr>
              <a:t>komersial</a:t>
            </a:r>
            <a:r>
              <a:rPr lang="en-US" sz="2400" b="1" dirty="0">
                <a:solidFill>
                  <a:schemeClr val="tx1"/>
                </a:solidFill>
                <a:latin typeface="Tw Cen MT Condensed" pitchFamily="34" charset="0"/>
              </a:rPr>
              <a:t> : </a:t>
            </a:r>
            <a:r>
              <a:rPr lang="en-US" sz="2400" b="1" dirty="0" err="1">
                <a:solidFill>
                  <a:schemeClr val="tx1"/>
                </a:solidFill>
                <a:latin typeface="Tw Cen MT Condensed" pitchFamily="34" charset="0"/>
              </a:rPr>
              <a:t>bersifat</a:t>
            </a:r>
            <a:r>
              <a:rPr lang="en-US" sz="2400" b="1" dirty="0">
                <a:solidFill>
                  <a:schemeClr val="tx1"/>
                </a:solidFill>
                <a:latin typeface="Tw Cen MT Condensed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w Cen MT Condensed" pitchFamily="34" charset="0"/>
              </a:rPr>
              <a:t>sukarela</a:t>
            </a:r>
            <a:r>
              <a:rPr lang="en-US" sz="2400" b="1" dirty="0">
                <a:solidFill>
                  <a:schemeClr val="tx1"/>
                </a:solidFill>
                <a:latin typeface="Tw Cen MT Condensed" pitchFamily="34" charset="0"/>
              </a:rPr>
              <a:t>, benefit </a:t>
            </a:r>
            <a:r>
              <a:rPr lang="en-US" sz="2400" dirty="0" err="1">
                <a:solidFill>
                  <a:schemeClr val="tx1"/>
                </a:solidFill>
                <a:latin typeface="Tw Cen MT Condensed" pitchFamily="34" charset="0"/>
              </a:rPr>
              <a:t>dan</a:t>
            </a:r>
            <a:r>
              <a:rPr lang="en-US" sz="2400" b="1" dirty="0">
                <a:solidFill>
                  <a:schemeClr val="tx1"/>
                </a:solidFill>
                <a:latin typeface="Tw Cen MT Condensed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w Cen MT Condensed" pitchFamily="34" charset="0"/>
              </a:rPr>
              <a:t>premi</a:t>
            </a:r>
            <a:r>
              <a:rPr lang="en-US" sz="2400" b="1" dirty="0">
                <a:solidFill>
                  <a:schemeClr val="tx1"/>
                </a:solidFill>
                <a:latin typeface="Tw Cen MT Condensed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w Cen MT Condensed" pitchFamily="34" charset="0"/>
              </a:rPr>
              <a:t>disepakati</a:t>
            </a:r>
            <a:r>
              <a:rPr lang="en-US" sz="2400" b="1" dirty="0">
                <a:solidFill>
                  <a:schemeClr val="tx1"/>
                </a:solidFill>
                <a:latin typeface="Tw Cen MT Condensed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w Cen MT Condensed" pitchFamily="34" charset="0"/>
              </a:rPr>
              <a:t>bersama</a:t>
            </a:r>
            <a:r>
              <a:rPr lang="en-US" sz="2400" b="1" dirty="0">
                <a:solidFill>
                  <a:schemeClr val="tx1"/>
                </a:solidFill>
                <a:latin typeface="Tw Cen MT Condensed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w Cen MT Condensed" pitchFamily="34" charset="0"/>
              </a:rPr>
              <a:t>antara</a:t>
            </a:r>
            <a:r>
              <a:rPr lang="en-US" sz="2400" b="1" dirty="0">
                <a:solidFill>
                  <a:schemeClr val="tx1"/>
                </a:solidFill>
                <a:latin typeface="Tw Cen MT Condensed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w Cen MT Condensed" pitchFamily="34" charset="0"/>
              </a:rPr>
              <a:t>perusahaan</a:t>
            </a:r>
            <a:r>
              <a:rPr lang="en-US" sz="2400" b="1" dirty="0">
                <a:solidFill>
                  <a:schemeClr val="tx1"/>
                </a:solidFill>
                <a:latin typeface="Tw Cen MT Condensed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w Cen MT Condensed" pitchFamily="34" charset="0"/>
              </a:rPr>
              <a:t>dan</a:t>
            </a:r>
            <a:r>
              <a:rPr lang="en-US" sz="2400" b="1" dirty="0">
                <a:solidFill>
                  <a:schemeClr val="tx1"/>
                </a:solidFill>
                <a:latin typeface="Tw Cen MT Condensed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w Cen MT Condensed" pitchFamily="34" charset="0"/>
              </a:rPr>
              <a:t>peserta</a:t>
            </a:r>
            <a:r>
              <a:rPr lang="en-US" sz="2400" b="1" dirty="0">
                <a:solidFill>
                  <a:schemeClr val="tx1"/>
                </a:solidFill>
                <a:latin typeface="Tw Cen MT Condensed" pitchFamily="34" charset="0"/>
              </a:rPr>
              <a:t>  </a:t>
            </a:r>
            <a:endParaRPr lang="en-US" sz="2400" b="1" dirty="0">
              <a:solidFill>
                <a:schemeClr val="tx1"/>
              </a:solidFill>
              <a:latin typeface="Tw Cen MT Condensed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952396" y="4276850"/>
            <a:ext cx="10441934" cy="1187378"/>
          </a:xfrm>
          <a:custGeom>
            <a:avLst/>
            <a:gdLst>
              <a:gd name="connsiteX0" fmla="*/ 0 w 10441934"/>
              <a:gd name="connsiteY0" fmla="*/ 0 h 1187378"/>
              <a:gd name="connsiteX1" fmla="*/ 684527 w 10441934"/>
              <a:gd name="connsiteY1" fmla="*/ 0 h 1187378"/>
              <a:gd name="connsiteX2" fmla="*/ 1160215 w 10441934"/>
              <a:gd name="connsiteY2" fmla="*/ 0 h 1187378"/>
              <a:gd name="connsiteX3" fmla="*/ 1635903 w 10441934"/>
              <a:gd name="connsiteY3" fmla="*/ 0 h 1187378"/>
              <a:gd name="connsiteX4" fmla="*/ 2216010 w 10441934"/>
              <a:gd name="connsiteY4" fmla="*/ 0 h 1187378"/>
              <a:gd name="connsiteX5" fmla="*/ 2482860 w 10441934"/>
              <a:gd name="connsiteY5" fmla="*/ 0 h 1187378"/>
              <a:gd name="connsiteX6" fmla="*/ 3167387 w 10441934"/>
              <a:gd name="connsiteY6" fmla="*/ 0 h 1187378"/>
              <a:gd name="connsiteX7" fmla="*/ 3538655 w 10441934"/>
              <a:gd name="connsiteY7" fmla="*/ 0 h 1187378"/>
              <a:gd name="connsiteX8" fmla="*/ 3805505 w 10441934"/>
              <a:gd name="connsiteY8" fmla="*/ 0 h 1187378"/>
              <a:gd name="connsiteX9" fmla="*/ 4072354 w 10441934"/>
              <a:gd name="connsiteY9" fmla="*/ 0 h 1187378"/>
              <a:gd name="connsiteX10" fmla="*/ 4652462 w 10441934"/>
              <a:gd name="connsiteY10" fmla="*/ 0 h 1187378"/>
              <a:gd name="connsiteX11" fmla="*/ 4919311 w 10441934"/>
              <a:gd name="connsiteY11" fmla="*/ 0 h 1187378"/>
              <a:gd name="connsiteX12" fmla="*/ 5708257 w 10441934"/>
              <a:gd name="connsiteY12" fmla="*/ 0 h 1187378"/>
              <a:gd name="connsiteX13" fmla="*/ 5975107 w 10441934"/>
              <a:gd name="connsiteY13" fmla="*/ 0 h 1187378"/>
              <a:gd name="connsiteX14" fmla="*/ 6659633 w 10441934"/>
              <a:gd name="connsiteY14" fmla="*/ 0 h 1187378"/>
              <a:gd name="connsiteX15" fmla="*/ 7135322 w 10441934"/>
              <a:gd name="connsiteY15" fmla="*/ 0 h 1187378"/>
              <a:gd name="connsiteX16" fmla="*/ 7819848 w 10441934"/>
              <a:gd name="connsiteY16" fmla="*/ 0 h 1187378"/>
              <a:gd name="connsiteX17" fmla="*/ 8608794 w 10441934"/>
              <a:gd name="connsiteY17" fmla="*/ 0 h 1187378"/>
              <a:gd name="connsiteX18" fmla="*/ 8875644 w 10441934"/>
              <a:gd name="connsiteY18" fmla="*/ 0 h 1187378"/>
              <a:gd name="connsiteX19" fmla="*/ 9455751 w 10441934"/>
              <a:gd name="connsiteY19" fmla="*/ 0 h 1187378"/>
              <a:gd name="connsiteX20" fmla="*/ 10441934 w 10441934"/>
              <a:gd name="connsiteY20" fmla="*/ 0 h 1187378"/>
              <a:gd name="connsiteX21" fmla="*/ 10441934 w 10441934"/>
              <a:gd name="connsiteY21" fmla="*/ 581815 h 1187378"/>
              <a:gd name="connsiteX22" fmla="*/ 10441934 w 10441934"/>
              <a:gd name="connsiteY22" fmla="*/ 1187378 h 1187378"/>
              <a:gd name="connsiteX23" fmla="*/ 9861827 w 10441934"/>
              <a:gd name="connsiteY23" fmla="*/ 1187378 h 1187378"/>
              <a:gd name="connsiteX24" fmla="*/ 9490558 w 10441934"/>
              <a:gd name="connsiteY24" fmla="*/ 1187378 h 1187378"/>
              <a:gd name="connsiteX25" fmla="*/ 9119289 w 10441934"/>
              <a:gd name="connsiteY25" fmla="*/ 1187378 h 1187378"/>
              <a:gd name="connsiteX26" fmla="*/ 8643601 w 10441934"/>
              <a:gd name="connsiteY26" fmla="*/ 1187378 h 1187378"/>
              <a:gd name="connsiteX27" fmla="*/ 7854655 w 10441934"/>
              <a:gd name="connsiteY27" fmla="*/ 1187378 h 1187378"/>
              <a:gd name="connsiteX28" fmla="*/ 7170128 w 10441934"/>
              <a:gd name="connsiteY28" fmla="*/ 1187378 h 1187378"/>
              <a:gd name="connsiteX29" fmla="*/ 6694440 w 10441934"/>
              <a:gd name="connsiteY29" fmla="*/ 1187378 h 1187378"/>
              <a:gd name="connsiteX30" fmla="*/ 5905494 w 10441934"/>
              <a:gd name="connsiteY30" fmla="*/ 1187378 h 1187378"/>
              <a:gd name="connsiteX31" fmla="*/ 5325386 w 10441934"/>
              <a:gd name="connsiteY31" fmla="*/ 1187378 h 1187378"/>
              <a:gd name="connsiteX32" fmla="*/ 4954118 w 10441934"/>
              <a:gd name="connsiteY32" fmla="*/ 1187378 h 1187378"/>
              <a:gd name="connsiteX33" fmla="*/ 4165171 w 10441934"/>
              <a:gd name="connsiteY33" fmla="*/ 1187378 h 1187378"/>
              <a:gd name="connsiteX34" fmla="*/ 3898322 w 10441934"/>
              <a:gd name="connsiteY34" fmla="*/ 1187378 h 1187378"/>
              <a:gd name="connsiteX35" fmla="*/ 3213795 w 10441934"/>
              <a:gd name="connsiteY35" fmla="*/ 1187378 h 1187378"/>
              <a:gd name="connsiteX36" fmla="*/ 2529268 w 10441934"/>
              <a:gd name="connsiteY36" fmla="*/ 1187378 h 1187378"/>
              <a:gd name="connsiteX37" fmla="*/ 2262419 w 10441934"/>
              <a:gd name="connsiteY37" fmla="*/ 1187378 h 1187378"/>
              <a:gd name="connsiteX38" fmla="*/ 1577892 w 10441934"/>
              <a:gd name="connsiteY38" fmla="*/ 1187378 h 1187378"/>
              <a:gd name="connsiteX39" fmla="*/ 1206623 w 10441934"/>
              <a:gd name="connsiteY39" fmla="*/ 1187378 h 1187378"/>
              <a:gd name="connsiteX40" fmla="*/ 939774 w 10441934"/>
              <a:gd name="connsiteY40" fmla="*/ 1187378 h 1187378"/>
              <a:gd name="connsiteX41" fmla="*/ 0 w 10441934"/>
              <a:gd name="connsiteY41" fmla="*/ 1187378 h 1187378"/>
              <a:gd name="connsiteX42" fmla="*/ 0 w 10441934"/>
              <a:gd name="connsiteY42" fmla="*/ 629310 h 1187378"/>
              <a:gd name="connsiteX43" fmla="*/ 0 w 10441934"/>
              <a:gd name="connsiteY43" fmla="*/ 0 h 1187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441934" h="1187378" fill="none" extrusionOk="0">
                <a:moveTo>
                  <a:pt x="0" y="0"/>
                </a:moveTo>
                <a:cubicBezTo>
                  <a:pt x="182812" y="-35057"/>
                  <a:pt x="357297" y="57468"/>
                  <a:pt x="684527" y="0"/>
                </a:cubicBezTo>
                <a:cubicBezTo>
                  <a:pt x="1011757" y="-57468"/>
                  <a:pt x="975149" y="36725"/>
                  <a:pt x="1160215" y="0"/>
                </a:cubicBezTo>
                <a:cubicBezTo>
                  <a:pt x="1345281" y="-36725"/>
                  <a:pt x="1477038" y="29162"/>
                  <a:pt x="1635903" y="0"/>
                </a:cubicBezTo>
                <a:cubicBezTo>
                  <a:pt x="1794768" y="-29162"/>
                  <a:pt x="2088656" y="24768"/>
                  <a:pt x="2216010" y="0"/>
                </a:cubicBezTo>
                <a:cubicBezTo>
                  <a:pt x="2343364" y="-24768"/>
                  <a:pt x="2400571" y="22399"/>
                  <a:pt x="2482860" y="0"/>
                </a:cubicBezTo>
                <a:cubicBezTo>
                  <a:pt x="2565149" y="-22399"/>
                  <a:pt x="2963949" y="52046"/>
                  <a:pt x="3167387" y="0"/>
                </a:cubicBezTo>
                <a:cubicBezTo>
                  <a:pt x="3370825" y="-52046"/>
                  <a:pt x="3417417" y="16208"/>
                  <a:pt x="3538655" y="0"/>
                </a:cubicBezTo>
                <a:cubicBezTo>
                  <a:pt x="3659893" y="-16208"/>
                  <a:pt x="3747292" y="13590"/>
                  <a:pt x="3805505" y="0"/>
                </a:cubicBezTo>
                <a:cubicBezTo>
                  <a:pt x="3863718" y="-13590"/>
                  <a:pt x="4015675" y="23285"/>
                  <a:pt x="4072354" y="0"/>
                </a:cubicBezTo>
                <a:cubicBezTo>
                  <a:pt x="4129033" y="-23285"/>
                  <a:pt x="4390290" y="12472"/>
                  <a:pt x="4652462" y="0"/>
                </a:cubicBezTo>
                <a:cubicBezTo>
                  <a:pt x="4914634" y="-12472"/>
                  <a:pt x="4865900" y="29785"/>
                  <a:pt x="4919311" y="0"/>
                </a:cubicBezTo>
                <a:cubicBezTo>
                  <a:pt x="4972722" y="-29785"/>
                  <a:pt x="5482483" y="73263"/>
                  <a:pt x="5708257" y="0"/>
                </a:cubicBezTo>
                <a:cubicBezTo>
                  <a:pt x="5934031" y="-73263"/>
                  <a:pt x="5914867" y="12558"/>
                  <a:pt x="5975107" y="0"/>
                </a:cubicBezTo>
                <a:cubicBezTo>
                  <a:pt x="6035347" y="-12558"/>
                  <a:pt x="6439433" y="26298"/>
                  <a:pt x="6659633" y="0"/>
                </a:cubicBezTo>
                <a:cubicBezTo>
                  <a:pt x="6879833" y="-26298"/>
                  <a:pt x="6905978" y="45075"/>
                  <a:pt x="7135322" y="0"/>
                </a:cubicBezTo>
                <a:cubicBezTo>
                  <a:pt x="7364666" y="-45075"/>
                  <a:pt x="7593966" y="52103"/>
                  <a:pt x="7819848" y="0"/>
                </a:cubicBezTo>
                <a:cubicBezTo>
                  <a:pt x="8045730" y="-52103"/>
                  <a:pt x="8371092" y="53407"/>
                  <a:pt x="8608794" y="0"/>
                </a:cubicBezTo>
                <a:cubicBezTo>
                  <a:pt x="8846496" y="-53407"/>
                  <a:pt x="8802656" y="8799"/>
                  <a:pt x="8875644" y="0"/>
                </a:cubicBezTo>
                <a:cubicBezTo>
                  <a:pt x="8948632" y="-8799"/>
                  <a:pt x="9282894" y="11866"/>
                  <a:pt x="9455751" y="0"/>
                </a:cubicBezTo>
                <a:cubicBezTo>
                  <a:pt x="9628608" y="-11866"/>
                  <a:pt x="10005188" y="54605"/>
                  <a:pt x="10441934" y="0"/>
                </a:cubicBezTo>
                <a:cubicBezTo>
                  <a:pt x="10488461" y="210418"/>
                  <a:pt x="10408104" y="410757"/>
                  <a:pt x="10441934" y="581815"/>
                </a:cubicBezTo>
                <a:cubicBezTo>
                  <a:pt x="10475764" y="752873"/>
                  <a:pt x="10382589" y="930200"/>
                  <a:pt x="10441934" y="1187378"/>
                </a:cubicBezTo>
                <a:cubicBezTo>
                  <a:pt x="10282872" y="1190447"/>
                  <a:pt x="10001126" y="1124757"/>
                  <a:pt x="9861827" y="1187378"/>
                </a:cubicBezTo>
                <a:cubicBezTo>
                  <a:pt x="9722528" y="1249999"/>
                  <a:pt x="9610552" y="1157345"/>
                  <a:pt x="9490558" y="1187378"/>
                </a:cubicBezTo>
                <a:cubicBezTo>
                  <a:pt x="9370564" y="1217411"/>
                  <a:pt x="9239738" y="1177159"/>
                  <a:pt x="9119289" y="1187378"/>
                </a:cubicBezTo>
                <a:cubicBezTo>
                  <a:pt x="8998840" y="1197597"/>
                  <a:pt x="8788208" y="1139843"/>
                  <a:pt x="8643601" y="1187378"/>
                </a:cubicBezTo>
                <a:cubicBezTo>
                  <a:pt x="8498994" y="1234913"/>
                  <a:pt x="8172156" y="1171246"/>
                  <a:pt x="7854655" y="1187378"/>
                </a:cubicBezTo>
                <a:cubicBezTo>
                  <a:pt x="7537154" y="1203510"/>
                  <a:pt x="7396030" y="1173917"/>
                  <a:pt x="7170128" y="1187378"/>
                </a:cubicBezTo>
                <a:cubicBezTo>
                  <a:pt x="6944226" y="1200839"/>
                  <a:pt x="6792653" y="1130680"/>
                  <a:pt x="6694440" y="1187378"/>
                </a:cubicBezTo>
                <a:cubicBezTo>
                  <a:pt x="6596227" y="1244076"/>
                  <a:pt x="6264246" y="1173536"/>
                  <a:pt x="5905494" y="1187378"/>
                </a:cubicBezTo>
                <a:cubicBezTo>
                  <a:pt x="5546742" y="1201220"/>
                  <a:pt x="5550311" y="1176718"/>
                  <a:pt x="5325386" y="1187378"/>
                </a:cubicBezTo>
                <a:cubicBezTo>
                  <a:pt x="5100461" y="1198038"/>
                  <a:pt x="5131594" y="1158945"/>
                  <a:pt x="4954118" y="1187378"/>
                </a:cubicBezTo>
                <a:cubicBezTo>
                  <a:pt x="4776642" y="1215811"/>
                  <a:pt x="4457371" y="1131319"/>
                  <a:pt x="4165171" y="1187378"/>
                </a:cubicBezTo>
                <a:cubicBezTo>
                  <a:pt x="3872971" y="1243437"/>
                  <a:pt x="3976142" y="1175618"/>
                  <a:pt x="3898322" y="1187378"/>
                </a:cubicBezTo>
                <a:cubicBezTo>
                  <a:pt x="3820502" y="1199138"/>
                  <a:pt x="3494156" y="1115037"/>
                  <a:pt x="3213795" y="1187378"/>
                </a:cubicBezTo>
                <a:cubicBezTo>
                  <a:pt x="2933434" y="1259719"/>
                  <a:pt x="2709370" y="1145332"/>
                  <a:pt x="2529268" y="1187378"/>
                </a:cubicBezTo>
                <a:cubicBezTo>
                  <a:pt x="2349166" y="1229424"/>
                  <a:pt x="2338947" y="1186517"/>
                  <a:pt x="2262419" y="1187378"/>
                </a:cubicBezTo>
                <a:cubicBezTo>
                  <a:pt x="2185891" y="1188239"/>
                  <a:pt x="1825466" y="1143663"/>
                  <a:pt x="1577892" y="1187378"/>
                </a:cubicBezTo>
                <a:cubicBezTo>
                  <a:pt x="1330318" y="1231093"/>
                  <a:pt x="1332033" y="1167172"/>
                  <a:pt x="1206623" y="1187378"/>
                </a:cubicBezTo>
                <a:cubicBezTo>
                  <a:pt x="1081213" y="1207584"/>
                  <a:pt x="1005856" y="1164055"/>
                  <a:pt x="939774" y="1187378"/>
                </a:cubicBezTo>
                <a:cubicBezTo>
                  <a:pt x="873692" y="1210701"/>
                  <a:pt x="275630" y="1174264"/>
                  <a:pt x="0" y="1187378"/>
                </a:cubicBezTo>
                <a:cubicBezTo>
                  <a:pt x="-48335" y="1068962"/>
                  <a:pt x="29804" y="883185"/>
                  <a:pt x="0" y="629310"/>
                </a:cubicBezTo>
                <a:cubicBezTo>
                  <a:pt x="-29804" y="375435"/>
                  <a:pt x="18350" y="137914"/>
                  <a:pt x="0" y="0"/>
                </a:cubicBezTo>
                <a:close/>
              </a:path>
              <a:path w="10441934" h="1187378" stroke="0" extrusionOk="0">
                <a:moveTo>
                  <a:pt x="0" y="0"/>
                </a:moveTo>
                <a:cubicBezTo>
                  <a:pt x="311438" y="-22633"/>
                  <a:pt x="411971" y="81424"/>
                  <a:pt x="684527" y="0"/>
                </a:cubicBezTo>
                <a:cubicBezTo>
                  <a:pt x="957083" y="-81424"/>
                  <a:pt x="952276" y="28008"/>
                  <a:pt x="1055796" y="0"/>
                </a:cubicBezTo>
                <a:cubicBezTo>
                  <a:pt x="1159316" y="-28008"/>
                  <a:pt x="1189636" y="9461"/>
                  <a:pt x="1322645" y="0"/>
                </a:cubicBezTo>
                <a:cubicBezTo>
                  <a:pt x="1455654" y="-9461"/>
                  <a:pt x="1712756" y="35725"/>
                  <a:pt x="2007172" y="0"/>
                </a:cubicBezTo>
                <a:cubicBezTo>
                  <a:pt x="2301588" y="-35725"/>
                  <a:pt x="2166308" y="8372"/>
                  <a:pt x="2274021" y="0"/>
                </a:cubicBezTo>
                <a:cubicBezTo>
                  <a:pt x="2381734" y="-8372"/>
                  <a:pt x="2464781" y="2716"/>
                  <a:pt x="2540871" y="0"/>
                </a:cubicBezTo>
                <a:cubicBezTo>
                  <a:pt x="2616961" y="-2716"/>
                  <a:pt x="2709094" y="7548"/>
                  <a:pt x="2807720" y="0"/>
                </a:cubicBezTo>
                <a:cubicBezTo>
                  <a:pt x="2906346" y="-7548"/>
                  <a:pt x="3246955" y="51570"/>
                  <a:pt x="3387827" y="0"/>
                </a:cubicBezTo>
                <a:cubicBezTo>
                  <a:pt x="3528699" y="-51570"/>
                  <a:pt x="3922590" y="52541"/>
                  <a:pt x="4072354" y="0"/>
                </a:cubicBezTo>
                <a:cubicBezTo>
                  <a:pt x="4222118" y="-52541"/>
                  <a:pt x="4561727" y="68051"/>
                  <a:pt x="4756881" y="0"/>
                </a:cubicBezTo>
                <a:cubicBezTo>
                  <a:pt x="4952035" y="-68051"/>
                  <a:pt x="5007239" y="23212"/>
                  <a:pt x="5232569" y="0"/>
                </a:cubicBezTo>
                <a:cubicBezTo>
                  <a:pt x="5457899" y="-23212"/>
                  <a:pt x="5763875" y="21610"/>
                  <a:pt x="5917096" y="0"/>
                </a:cubicBezTo>
                <a:cubicBezTo>
                  <a:pt x="6070317" y="-21610"/>
                  <a:pt x="6537762" y="87113"/>
                  <a:pt x="6706042" y="0"/>
                </a:cubicBezTo>
                <a:cubicBezTo>
                  <a:pt x="6874322" y="-87113"/>
                  <a:pt x="7180432" y="39848"/>
                  <a:pt x="7390569" y="0"/>
                </a:cubicBezTo>
                <a:cubicBezTo>
                  <a:pt x="7600706" y="-39848"/>
                  <a:pt x="7825865" y="79509"/>
                  <a:pt x="8179515" y="0"/>
                </a:cubicBezTo>
                <a:cubicBezTo>
                  <a:pt x="8533165" y="-79509"/>
                  <a:pt x="8611442" y="19475"/>
                  <a:pt x="8864042" y="0"/>
                </a:cubicBezTo>
                <a:cubicBezTo>
                  <a:pt x="9116642" y="-19475"/>
                  <a:pt x="9041483" y="18670"/>
                  <a:pt x="9130891" y="0"/>
                </a:cubicBezTo>
                <a:cubicBezTo>
                  <a:pt x="9220299" y="-18670"/>
                  <a:pt x="9418128" y="25945"/>
                  <a:pt x="9502160" y="0"/>
                </a:cubicBezTo>
                <a:cubicBezTo>
                  <a:pt x="9586192" y="-25945"/>
                  <a:pt x="10071863" y="102725"/>
                  <a:pt x="10441934" y="0"/>
                </a:cubicBezTo>
                <a:cubicBezTo>
                  <a:pt x="10444583" y="217509"/>
                  <a:pt x="10396690" y="335273"/>
                  <a:pt x="10441934" y="558068"/>
                </a:cubicBezTo>
                <a:cubicBezTo>
                  <a:pt x="10487178" y="780863"/>
                  <a:pt x="10421903" y="930662"/>
                  <a:pt x="10441934" y="1187378"/>
                </a:cubicBezTo>
                <a:cubicBezTo>
                  <a:pt x="10375997" y="1211154"/>
                  <a:pt x="10297632" y="1184604"/>
                  <a:pt x="10175085" y="1187378"/>
                </a:cubicBezTo>
                <a:cubicBezTo>
                  <a:pt x="10052538" y="1190152"/>
                  <a:pt x="9740563" y="1097417"/>
                  <a:pt x="9386138" y="1187378"/>
                </a:cubicBezTo>
                <a:cubicBezTo>
                  <a:pt x="9031713" y="1277339"/>
                  <a:pt x="8817592" y="1107284"/>
                  <a:pt x="8597192" y="1187378"/>
                </a:cubicBezTo>
                <a:cubicBezTo>
                  <a:pt x="8376792" y="1267472"/>
                  <a:pt x="8273162" y="1134983"/>
                  <a:pt x="8121504" y="1187378"/>
                </a:cubicBezTo>
                <a:cubicBezTo>
                  <a:pt x="7969846" y="1239773"/>
                  <a:pt x="7901583" y="1166762"/>
                  <a:pt x="7750235" y="1187378"/>
                </a:cubicBezTo>
                <a:cubicBezTo>
                  <a:pt x="7598887" y="1207994"/>
                  <a:pt x="7566619" y="1184639"/>
                  <a:pt x="7483386" y="1187378"/>
                </a:cubicBezTo>
                <a:cubicBezTo>
                  <a:pt x="7400153" y="1190117"/>
                  <a:pt x="7323284" y="1156463"/>
                  <a:pt x="7216537" y="1187378"/>
                </a:cubicBezTo>
                <a:cubicBezTo>
                  <a:pt x="7109790" y="1218293"/>
                  <a:pt x="6943639" y="1166072"/>
                  <a:pt x="6845268" y="1187378"/>
                </a:cubicBezTo>
                <a:cubicBezTo>
                  <a:pt x="6746897" y="1208684"/>
                  <a:pt x="6487186" y="1137683"/>
                  <a:pt x="6369580" y="1187378"/>
                </a:cubicBezTo>
                <a:cubicBezTo>
                  <a:pt x="6251974" y="1237073"/>
                  <a:pt x="6215448" y="1159615"/>
                  <a:pt x="6102730" y="1187378"/>
                </a:cubicBezTo>
                <a:cubicBezTo>
                  <a:pt x="5990012" y="1215141"/>
                  <a:pt x="5840774" y="1158587"/>
                  <a:pt x="5627042" y="1187378"/>
                </a:cubicBezTo>
                <a:cubicBezTo>
                  <a:pt x="5413310" y="1216169"/>
                  <a:pt x="5229669" y="1133182"/>
                  <a:pt x="4942515" y="1187378"/>
                </a:cubicBezTo>
                <a:cubicBezTo>
                  <a:pt x="4655361" y="1241574"/>
                  <a:pt x="4572434" y="1150042"/>
                  <a:pt x="4257989" y="1187378"/>
                </a:cubicBezTo>
                <a:cubicBezTo>
                  <a:pt x="3943544" y="1224714"/>
                  <a:pt x="4103120" y="1168191"/>
                  <a:pt x="3991139" y="1187378"/>
                </a:cubicBezTo>
                <a:cubicBezTo>
                  <a:pt x="3879158" y="1206565"/>
                  <a:pt x="3810638" y="1160307"/>
                  <a:pt x="3724290" y="1187378"/>
                </a:cubicBezTo>
                <a:cubicBezTo>
                  <a:pt x="3637942" y="1214449"/>
                  <a:pt x="3236595" y="1152771"/>
                  <a:pt x="2935344" y="1187378"/>
                </a:cubicBezTo>
                <a:cubicBezTo>
                  <a:pt x="2634093" y="1221985"/>
                  <a:pt x="2374240" y="1112749"/>
                  <a:pt x="2146398" y="1187378"/>
                </a:cubicBezTo>
                <a:cubicBezTo>
                  <a:pt x="1918556" y="1262007"/>
                  <a:pt x="1786487" y="1157733"/>
                  <a:pt x="1461871" y="1187378"/>
                </a:cubicBezTo>
                <a:cubicBezTo>
                  <a:pt x="1137255" y="1217023"/>
                  <a:pt x="1306267" y="1175403"/>
                  <a:pt x="1195021" y="1187378"/>
                </a:cubicBezTo>
                <a:cubicBezTo>
                  <a:pt x="1083775" y="1199353"/>
                  <a:pt x="587943" y="1169539"/>
                  <a:pt x="0" y="1187378"/>
                </a:cubicBezTo>
                <a:cubicBezTo>
                  <a:pt x="-18935" y="929588"/>
                  <a:pt x="28327" y="871330"/>
                  <a:pt x="0" y="605563"/>
                </a:cubicBezTo>
                <a:cubicBezTo>
                  <a:pt x="-28327" y="339797"/>
                  <a:pt x="30611" y="246230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 Indonesia : JKN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asuransi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sosial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kepesertaan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bersifat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wajib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peserta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membayar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iuran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Fakir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miskin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orang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mampu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iurannya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dibayari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Pemerintah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disebut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PBI (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Penerima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Bantuan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Iuran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.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Jadi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di JKN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Peserta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PBI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Non-PBI (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Mandiri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) 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36310" y="6359653"/>
            <a:ext cx="3779805" cy="10062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916115" y="6359653"/>
            <a:ext cx="3921204" cy="100629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PHOTO-2020-09-30-11-30-03_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47200" y="-48985"/>
            <a:ext cx="947130" cy="15421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HOTO-2020-09-30-11-30-03_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47200" y="0"/>
            <a:ext cx="947130" cy="154218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669705" y="6460212"/>
            <a:ext cx="7245751" cy="100629"/>
            <a:chOff x="1930401" y="525642"/>
            <a:chExt cx="7245751" cy="100629"/>
          </a:xfrm>
        </p:grpSpPr>
        <p:sp>
          <p:nvSpPr>
            <p:cNvPr id="16" name="Rectangle 15"/>
            <p:cNvSpPr/>
            <p:nvPr/>
          </p:nvSpPr>
          <p:spPr>
            <a:xfrm>
              <a:off x="1930401" y="525642"/>
              <a:ext cx="3779805" cy="10062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396347" y="525642"/>
              <a:ext cx="3779805" cy="100629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1891263" y="1915569"/>
            <a:ext cx="2928490" cy="5500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pc="300" dirty="0">
                <a:solidFill>
                  <a:schemeClr val="tx1"/>
                </a:solidFill>
                <a:latin typeface="Tw Cen MT Condensed" pitchFamily="34" charset="0"/>
              </a:rPr>
              <a:t>1. Medicare</a:t>
            </a:r>
            <a:endParaRPr lang="en-US" sz="2400" b="1" spc="300" dirty="0">
              <a:solidFill>
                <a:schemeClr val="tx1"/>
              </a:solidFill>
              <a:latin typeface="Tw Cen MT Condense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91263" y="4131403"/>
            <a:ext cx="2928490" cy="5500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pc="300" dirty="0">
                <a:solidFill>
                  <a:schemeClr val="tx1"/>
                </a:solidFill>
                <a:latin typeface="Tw Cen MT Condensed" pitchFamily="34" charset="0"/>
              </a:rPr>
              <a:t>2. Medicaid</a:t>
            </a:r>
            <a:endParaRPr lang="en-US" sz="2400" b="1" spc="300" dirty="0">
              <a:solidFill>
                <a:schemeClr val="tx1"/>
              </a:solidFill>
              <a:latin typeface="Tw Cen MT Condense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0" y="682637"/>
            <a:ext cx="3479122" cy="79766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 kern="0" dirty="0" err="1">
                <a:solidFill>
                  <a:schemeClr val="tx1"/>
                </a:solidFill>
                <a:latin typeface="Tw Cen MT Condensed" pitchFamily="34" charset="0"/>
              </a:rPr>
              <a:t>Asuransi</a:t>
            </a:r>
            <a:r>
              <a:rPr lang="en-US" sz="2800" b="1" kern="0" dirty="0">
                <a:solidFill>
                  <a:schemeClr val="tx1"/>
                </a:solidFill>
                <a:latin typeface="Tw Cen MT Condensed" pitchFamily="34" charset="0"/>
              </a:rPr>
              <a:t> </a:t>
            </a:r>
            <a:r>
              <a:rPr lang="en-US" sz="2800" b="1" kern="0" dirty="0" err="1">
                <a:solidFill>
                  <a:schemeClr val="tx1"/>
                </a:solidFill>
                <a:latin typeface="Tw Cen MT Condensed" pitchFamily="34" charset="0"/>
              </a:rPr>
              <a:t>Sosial</a:t>
            </a:r>
            <a:r>
              <a:rPr lang="en-US" sz="2800" b="1" kern="0" dirty="0">
                <a:solidFill>
                  <a:schemeClr val="tx1"/>
                </a:solidFill>
                <a:latin typeface="Tw Cen MT Condensed" pitchFamily="34" charset="0"/>
              </a:rPr>
              <a:t> di Indonesia</a:t>
            </a:r>
            <a:endParaRPr lang="en-US" sz="500" b="1" kern="0" dirty="0">
              <a:solidFill>
                <a:schemeClr val="tx1"/>
              </a:solidFill>
              <a:latin typeface="Tw Cen MT Condensed" pitchFamily="34" charset="0"/>
            </a:endParaRPr>
          </a:p>
        </p:txBody>
      </p:sp>
      <p:pic>
        <p:nvPicPr>
          <p:cNvPr id="11" name="Picture 4" descr="C:\Users\User\Downloads\Logo BPJS KESEHATAN center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EEDEB"/>
              </a:clrFrom>
              <a:clrTo>
                <a:srgbClr val="EEED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775" y="1301553"/>
            <a:ext cx="4199396" cy="3587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6313503" y="4380061"/>
            <a:ext cx="2664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Sumber</a:t>
            </a:r>
            <a:r>
              <a:rPr lang="en-US" dirty="0"/>
              <a:t>: www.google.com</a:t>
            </a:r>
            <a:endParaRPr lang="en-ID" dirty="0"/>
          </a:p>
        </p:txBody>
      </p:sp>
      <p:sp>
        <p:nvSpPr>
          <p:cNvPr id="36" name="TextBox 35"/>
          <p:cNvSpPr txBox="1"/>
          <p:nvPr/>
        </p:nvSpPr>
        <p:spPr>
          <a:xfrm>
            <a:off x="800098" y="4726325"/>
            <a:ext cx="5388150" cy="14773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ID" dirty="0"/>
              <a:t>Program </a:t>
            </a:r>
            <a:r>
              <a:rPr lang="en-ID" dirty="0" err="1"/>
              <a:t>jaminan</a:t>
            </a:r>
            <a:r>
              <a:rPr lang="en-ID" dirty="0"/>
              <a:t> </a:t>
            </a:r>
            <a:r>
              <a:rPr lang="en-ID" dirty="0" err="1" smtClean="0"/>
              <a:t>kes</a:t>
            </a:r>
            <a:r>
              <a:rPr lang="id-ID" dirty="0" smtClean="0"/>
              <a:t>ehatan</a:t>
            </a:r>
            <a:r>
              <a:rPr lang="en-ID" dirty="0" smtClean="0"/>
              <a:t> </a:t>
            </a:r>
            <a:r>
              <a:rPr lang="en-ID" dirty="0"/>
              <a:t>yang </a:t>
            </a:r>
            <a:r>
              <a:rPr lang="en-ID" dirty="0" err="1"/>
              <a:t>mencakup</a:t>
            </a:r>
            <a:r>
              <a:rPr lang="en-ID" dirty="0"/>
              <a:t> </a:t>
            </a:r>
            <a:r>
              <a:rPr lang="en-ID" dirty="0" err="1"/>
              <a:t>kelompok-kelompok</a:t>
            </a:r>
            <a:r>
              <a:rPr lang="en-ID" dirty="0"/>
              <a:t> yang </a:t>
            </a:r>
            <a:r>
              <a:rPr lang="en-ID" b="1" dirty="0" err="1"/>
              <a:t>ditentukan</a:t>
            </a:r>
            <a:r>
              <a:rPr lang="en-ID" b="1" dirty="0"/>
              <a:t> </a:t>
            </a:r>
            <a:r>
              <a:rPr lang="en-ID" b="1" dirty="0" err="1"/>
              <a:t>secara</a:t>
            </a:r>
            <a:r>
              <a:rPr lang="en-ID" b="1" dirty="0"/>
              <a:t> </a:t>
            </a:r>
            <a:r>
              <a:rPr lang="en-ID" b="1" dirty="0" err="1"/>
              <a:t>khusus</a:t>
            </a:r>
            <a:r>
              <a:rPr lang="en-ID" dirty="0"/>
              <a:t>, </a:t>
            </a:r>
            <a:r>
              <a:rPr lang="en-ID" dirty="0" err="1"/>
              <a:t>termasuk</a:t>
            </a:r>
            <a:r>
              <a:rPr lang="en-ID" dirty="0"/>
              <a:t> yang </a:t>
            </a:r>
            <a:r>
              <a:rPr lang="en-ID" dirty="0" err="1"/>
              <a:t>didefinisikan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yang </a:t>
            </a:r>
            <a:r>
              <a:rPr lang="en-ID" b="1" dirty="0" err="1"/>
              <a:t>membutuhkan</a:t>
            </a:r>
            <a:r>
              <a:rPr lang="en-ID" b="1" dirty="0"/>
              <a:t> </a:t>
            </a:r>
            <a:r>
              <a:rPr lang="en-ID" b="1" dirty="0" err="1"/>
              <a:t>kebutuhan</a:t>
            </a:r>
            <a:r>
              <a:rPr lang="en-ID" b="1" dirty="0"/>
              <a:t>  </a:t>
            </a:r>
            <a:r>
              <a:rPr lang="en-ID" b="1" dirty="0" err="1"/>
              <a:t>medis</a:t>
            </a:r>
            <a:r>
              <a:rPr lang="en-ID" b="1" dirty="0"/>
              <a:t> </a:t>
            </a:r>
            <a:r>
              <a:rPr lang="en-ID" b="1" dirty="0" err="1"/>
              <a:t>tertentu</a:t>
            </a:r>
            <a:r>
              <a:rPr lang="en-ID" b="1" dirty="0"/>
              <a:t> </a:t>
            </a:r>
            <a:r>
              <a:rPr lang="en-ID" dirty="0" err="1"/>
              <a:t>seperti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 yang </a:t>
            </a:r>
            <a:r>
              <a:rPr lang="en-ID" b="1" dirty="0" err="1"/>
              <a:t>membutuhkan</a:t>
            </a:r>
            <a:r>
              <a:rPr lang="en-ID" b="1" dirty="0"/>
              <a:t> </a:t>
            </a:r>
            <a:r>
              <a:rPr lang="en-ID" b="1" dirty="0" err="1"/>
              <a:t>perawatan</a:t>
            </a:r>
            <a:r>
              <a:rPr lang="en-ID" b="1" dirty="0"/>
              <a:t> di </a:t>
            </a:r>
            <a:r>
              <a:rPr lang="en-ID" b="1" dirty="0" err="1"/>
              <a:t>panti</a:t>
            </a:r>
            <a:r>
              <a:rPr lang="en-ID" b="1" dirty="0"/>
              <a:t> </a:t>
            </a:r>
            <a:r>
              <a:rPr lang="en-ID" b="1" dirty="0" err="1"/>
              <a:t>jompo</a:t>
            </a:r>
            <a:endParaRPr lang="en-US" b="1" dirty="0"/>
          </a:p>
        </p:txBody>
      </p:sp>
      <p:sp>
        <p:nvSpPr>
          <p:cNvPr id="37" name="Rectangle 36"/>
          <p:cNvSpPr/>
          <p:nvPr/>
        </p:nvSpPr>
        <p:spPr>
          <a:xfrm>
            <a:off x="1583290" y="666310"/>
            <a:ext cx="3479122" cy="79766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 kern="0" dirty="0" err="1">
                <a:solidFill>
                  <a:schemeClr val="tx1"/>
                </a:solidFill>
                <a:latin typeface="Tw Cen MT Condensed" pitchFamily="34" charset="0"/>
              </a:rPr>
              <a:t>Dua</a:t>
            </a:r>
            <a:r>
              <a:rPr lang="en-US" sz="2800" b="1" kern="0" dirty="0">
                <a:solidFill>
                  <a:schemeClr val="tx1"/>
                </a:solidFill>
                <a:latin typeface="Tw Cen MT Condensed" pitchFamily="34" charset="0"/>
              </a:rPr>
              <a:t> Program </a:t>
            </a:r>
            <a:r>
              <a:rPr lang="en-US" sz="2800" b="1" kern="0" dirty="0" err="1">
                <a:solidFill>
                  <a:schemeClr val="tx1"/>
                </a:solidFill>
                <a:latin typeface="Tw Cen MT Condensed" pitchFamily="34" charset="0"/>
              </a:rPr>
              <a:t>Asuransi</a:t>
            </a:r>
            <a:r>
              <a:rPr lang="en-US" sz="2800" b="1" kern="0" dirty="0">
                <a:solidFill>
                  <a:schemeClr val="tx1"/>
                </a:solidFill>
                <a:latin typeface="Tw Cen MT Condensed" pitchFamily="34" charset="0"/>
              </a:rPr>
              <a:t> di United State</a:t>
            </a:r>
            <a:endParaRPr lang="en-US" sz="500" b="1" kern="0" dirty="0">
              <a:solidFill>
                <a:schemeClr val="tx1"/>
              </a:solidFill>
              <a:latin typeface="Tw Cen MT Condensed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74252" y="2498273"/>
            <a:ext cx="4708702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ID" dirty="0" err="1"/>
              <a:t>Sistem</a:t>
            </a:r>
            <a:r>
              <a:rPr lang="en-ID" dirty="0"/>
              <a:t> </a:t>
            </a:r>
            <a:r>
              <a:rPr lang="en-ID" dirty="0" err="1"/>
              <a:t>jaminan</a:t>
            </a:r>
            <a:r>
              <a:rPr lang="en-ID" dirty="0"/>
              <a:t> </a:t>
            </a:r>
            <a:r>
              <a:rPr lang="en-ID" dirty="0" err="1"/>
              <a:t>kesehatan</a:t>
            </a:r>
            <a:r>
              <a:rPr lang="en-ID" dirty="0"/>
              <a:t> federal yang </a:t>
            </a:r>
            <a:r>
              <a:rPr lang="en-ID" dirty="0" err="1"/>
              <a:t>mencakup</a:t>
            </a:r>
            <a:r>
              <a:rPr lang="en-ID" dirty="0"/>
              <a:t> </a:t>
            </a:r>
            <a:r>
              <a:rPr lang="en-ID" b="1" dirty="0" err="1"/>
              <a:t>sebagian</a:t>
            </a:r>
            <a:r>
              <a:rPr lang="en-ID" b="1" dirty="0"/>
              <a:t> </a:t>
            </a:r>
            <a:r>
              <a:rPr lang="en-ID" b="1" dirty="0" err="1"/>
              <a:t>besar</a:t>
            </a:r>
            <a:r>
              <a:rPr lang="en-ID" b="1" dirty="0"/>
              <a:t> </a:t>
            </a:r>
            <a:r>
              <a:rPr lang="en-ID" dirty="0" err="1"/>
              <a:t>individu</a:t>
            </a:r>
            <a:r>
              <a:rPr lang="en-ID" dirty="0"/>
              <a:t> </a:t>
            </a:r>
            <a:r>
              <a:rPr lang="en-ID" b="1" dirty="0" err="1"/>
              <a:t>berusia</a:t>
            </a:r>
            <a:r>
              <a:rPr lang="en-ID" b="1" dirty="0"/>
              <a:t> 65 </a:t>
            </a:r>
            <a:r>
              <a:rPr lang="en-ID" b="1" dirty="0" err="1"/>
              <a:t>tahun</a:t>
            </a:r>
            <a:r>
              <a:rPr lang="en-ID" b="1" dirty="0"/>
              <a:t> </a:t>
            </a:r>
            <a:r>
              <a:rPr lang="en-ID" b="1" dirty="0" err="1"/>
              <a:t>ke</a:t>
            </a:r>
            <a:r>
              <a:rPr lang="en-ID" b="1" dirty="0"/>
              <a:t> </a:t>
            </a:r>
            <a:r>
              <a:rPr lang="en-ID" b="1" dirty="0" err="1"/>
              <a:t>atas</a:t>
            </a:r>
            <a:r>
              <a:rPr lang="en-ID" b="1" dirty="0"/>
              <a:t>, </a:t>
            </a:r>
            <a:r>
              <a:rPr lang="en-ID" b="1" dirty="0" err="1"/>
              <a:t>penyandang</a:t>
            </a:r>
            <a:r>
              <a:rPr lang="en-ID" b="1" dirty="0"/>
              <a:t> </a:t>
            </a:r>
            <a:r>
              <a:rPr lang="en-ID" b="1" dirty="0" err="1"/>
              <a:t>cacat</a:t>
            </a:r>
            <a:r>
              <a:rPr lang="en-ID" b="1" dirty="0"/>
              <a:t> </a:t>
            </a:r>
            <a:r>
              <a:rPr lang="en-ID" dirty="0"/>
              <a:t>dan </a:t>
            </a:r>
            <a:r>
              <a:rPr lang="en-ID" dirty="0" err="1"/>
              <a:t>mereka</a:t>
            </a:r>
            <a:r>
              <a:rPr lang="en-ID" dirty="0"/>
              <a:t> yang </a:t>
            </a:r>
            <a:r>
              <a:rPr lang="en-ID" b="1" dirty="0" err="1"/>
              <a:t>menderita</a:t>
            </a:r>
            <a:r>
              <a:rPr lang="en-ID" b="1" dirty="0"/>
              <a:t> </a:t>
            </a:r>
            <a:r>
              <a:rPr lang="en-ID" b="1" dirty="0" err="1"/>
              <a:t>penyakit</a:t>
            </a:r>
            <a:r>
              <a:rPr lang="en-ID" b="1" dirty="0"/>
              <a:t> </a:t>
            </a:r>
            <a:r>
              <a:rPr lang="en-ID" b="1" dirty="0" err="1"/>
              <a:t>ginjal</a:t>
            </a:r>
            <a:r>
              <a:rPr lang="en-ID" b="1" dirty="0"/>
              <a:t> stadium </a:t>
            </a:r>
            <a:r>
              <a:rPr lang="en-ID" b="1" dirty="0" err="1"/>
              <a:t>akhir</a:t>
            </a:r>
            <a:r>
              <a:rPr lang="en-ID" b="1" dirty="0"/>
              <a:t>.</a:t>
            </a:r>
            <a:endParaRPr lang="en-US" b="1" dirty="0"/>
          </a:p>
        </p:txBody>
      </p:sp>
      <p:sp>
        <p:nvSpPr>
          <p:cNvPr id="44" name="Rectangle 43"/>
          <p:cNvSpPr/>
          <p:nvPr/>
        </p:nvSpPr>
        <p:spPr>
          <a:xfrm>
            <a:off x="6096000" y="666308"/>
            <a:ext cx="3479122" cy="79766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 kern="0" dirty="0" err="1">
                <a:solidFill>
                  <a:schemeClr val="tx1"/>
                </a:solidFill>
                <a:latin typeface="Tw Cen MT Condensed" pitchFamily="34" charset="0"/>
              </a:rPr>
              <a:t>Asuransi</a:t>
            </a:r>
            <a:r>
              <a:rPr lang="en-US" sz="2800" b="1" kern="0" dirty="0">
                <a:solidFill>
                  <a:schemeClr val="tx1"/>
                </a:solidFill>
                <a:latin typeface="Tw Cen MT Condensed" pitchFamily="34" charset="0"/>
              </a:rPr>
              <a:t> </a:t>
            </a:r>
            <a:r>
              <a:rPr lang="en-US" sz="2800" b="1" kern="0" dirty="0" err="1">
                <a:solidFill>
                  <a:schemeClr val="tx1"/>
                </a:solidFill>
                <a:latin typeface="Tw Cen MT Condensed" pitchFamily="34" charset="0"/>
              </a:rPr>
              <a:t>Sosial</a:t>
            </a:r>
            <a:r>
              <a:rPr lang="en-US" sz="2800" b="1" kern="0" dirty="0">
                <a:solidFill>
                  <a:schemeClr val="tx1"/>
                </a:solidFill>
                <a:latin typeface="Tw Cen MT Condensed" pitchFamily="34" charset="0"/>
              </a:rPr>
              <a:t> di Indonesia : JKN</a:t>
            </a:r>
            <a:endParaRPr lang="en-US" sz="500" b="1" kern="0" dirty="0">
              <a:solidFill>
                <a:schemeClr val="tx1"/>
              </a:solidFill>
              <a:latin typeface="Tw Cen MT Condensed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306285" y="649981"/>
            <a:ext cx="4039155" cy="79766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kern="0" dirty="0" err="1">
                <a:solidFill>
                  <a:schemeClr val="tx1"/>
                </a:solidFill>
                <a:latin typeface="Tw Cen MT Condensed" pitchFamily="34" charset="0"/>
              </a:rPr>
              <a:t>Dua</a:t>
            </a:r>
            <a:r>
              <a:rPr lang="en-US" sz="2400" b="1" kern="0" dirty="0">
                <a:solidFill>
                  <a:schemeClr val="tx1"/>
                </a:solidFill>
                <a:latin typeface="Tw Cen MT Condensed" pitchFamily="34" charset="0"/>
              </a:rPr>
              <a:t> Program </a:t>
            </a:r>
            <a:r>
              <a:rPr lang="en-US" sz="2400" b="1" kern="0" dirty="0" err="1">
                <a:solidFill>
                  <a:schemeClr val="tx1"/>
                </a:solidFill>
                <a:latin typeface="Tw Cen MT Condensed" pitchFamily="34" charset="0"/>
              </a:rPr>
              <a:t>Jaminan</a:t>
            </a:r>
            <a:r>
              <a:rPr lang="en-US" sz="2400" b="1" kern="0" dirty="0">
                <a:solidFill>
                  <a:schemeClr val="tx1"/>
                </a:solidFill>
                <a:latin typeface="Tw Cen MT Condensed" pitchFamily="34" charset="0"/>
              </a:rPr>
              <a:t> </a:t>
            </a:r>
            <a:r>
              <a:rPr lang="en-US" sz="2400" b="1" kern="0" dirty="0" err="1" smtClean="0">
                <a:solidFill>
                  <a:schemeClr val="tx1"/>
                </a:solidFill>
                <a:latin typeface="Tw Cen MT Condensed" pitchFamily="34" charset="0"/>
              </a:rPr>
              <a:t>Kes</a:t>
            </a:r>
            <a:r>
              <a:rPr lang="id-ID" sz="2400" b="1" kern="0" dirty="0" smtClean="0">
                <a:solidFill>
                  <a:schemeClr val="tx1"/>
                </a:solidFill>
                <a:latin typeface="Tw Cen MT Condensed" pitchFamily="34" charset="0"/>
              </a:rPr>
              <a:t>ehatan</a:t>
            </a:r>
            <a:r>
              <a:rPr lang="en-US" sz="2400" b="1" kern="0" dirty="0" smtClean="0">
                <a:solidFill>
                  <a:schemeClr val="tx1"/>
                </a:solidFill>
                <a:latin typeface="Tw Cen MT Condensed" pitchFamily="34" charset="0"/>
              </a:rPr>
              <a:t> </a:t>
            </a:r>
            <a:r>
              <a:rPr lang="en-US" sz="2400" b="1" kern="0" dirty="0" err="1">
                <a:solidFill>
                  <a:schemeClr val="tx1"/>
                </a:solidFill>
                <a:latin typeface="Tw Cen MT Condensed" pitchFamily="34" charset="0"/>
              </a:rPr>
              <a:t>Khusus</a:t>
            </a:r>
            <a:r>
              <a:rPr lang="en-US" sz="2400" b="1" kern="0" dirty="0">
                <a:solidFill>
                  <a:schemeClr val="tx1"/>
                </a:solidFill>
                <a:latin typeface="Tw Cen MT Condensed" pitchFamily="34" charset="0"/>
              </a:rPr>
              <a:t> </a:t>
            </a:r>
            <a:r>
              <a:rPr lang="en-US" sz="2400" b="1" kern="0" dirty="0" err="1">
                <a:solidFill>
                  <a:schemeClr val="tx1"/>
                </a:solidFill>
                <a:latin typeface="Tw Cen MT Condensed" pitchFamily="34" charset="0"/>
              </a:rPr>
              <a:t>oleh</a:t>
            </a:r>
            <a:r>
              <a:rPr lang="en-US" sz="2400" b="1" kern="0" dirty="0">
                <a:solidFill>
                  <a:schemeClr val="tx1"/>
                </a:solidFill>
                <a:latin typeface="Tw Cen MT Condensed" pitchFamily="34" charset="0"/>
              </a:rPr>
              <a:t> </a:t>
            </a:r>
            <a:r>
              <a:rPr lang="en-US" sz="2400" b="1" kern="0" dirty="0" err="1">
                <a:solidFill>
                  <a:schemeClr val="tx1"/>
                </a:solidFill>
                <a:latin typeface="Tw Cen MT Condensed" pitchFamily="34" charset="0"/>
              </a:rPr>
              <a:t>Pemerintah</a:t>
            </a:r>
            <a:r>
              <a:rPr lang="en-US" sz="2400" b="1" kern="0" dirty="0">
                <a:solidFill>
                  <a:schemeClr val="tx1"/>
                </a:solidFill>
                <a:latin typeface="Tw Cen MT Condensed" pitchFamily="34" charset="0"/>
              </a:rPr>
              <a:t> di AS</a:t>
            </a:r>
            <a:endParaRPr lang="en-US" sz="400" b="1" kern="0" dirty="0">
              <a:solidFill>
                <a:schemeClr val="tx1"/>
              </a:solidFill>
              <a:latin typeface="Tw Cen MT Condensed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HOTO-2020-09-30-11-30-03_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47200" y="0"/>
            <a:ext cx="947130" cy="154218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669705" y="6460212"/>
            <a:ext cx="7245751" cy="100629"/>
            <a:chOff x="1930401" y="525642"/>
            <a:chExt cx="7245751" cy="100629"/>
          </a:xfrm>
        </p:grpSpPr>
        <p:sp>
          <p:nvSpPr>
            <p:cNvPr id="16" name="Rectangle 15"/>
            <p:cNvSpPr/>
            <p:nvPr/>
          </p:nvSpPr>
          <p:spPr>
            <a:xfrm>
              <a:off x="1930401" y="525642"/>
              <a:ext cx="3779805" cy="10062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396347" y="525642"/>
              <a:ext cx="3779805" cy="100629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3041830" y="160127"/>
            <a:ext cx="5295857" cy="79766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300" dirty="0">
                <a:solidFill>
                  <a:schemeClr val="tx1"/>
                </a:solidFill>
                <a:latin typeface="Tw Cen MT Condensed" pitchFamily="34" charset="0"/>
              </a:rPr>
              <a:t>KONSEKUENSI TIDAK BERASURANSI </a:t>
            </a:r>
            <a:r>
              <a:rPr lang="en-US" sz="2800" spc="300" dirty="0" err="1">
                <a:solidFill>
                  <a:schemeClr val="tx1"/>
                </a:solidFill>
                <a:latin typeface="Tw Cen MT Condensed" pitchFamily="34" charset="0"/>
              </a:rPr>
              <a:t>atau</a:t>
            </a:r>
            <a:r>
              <a:rPr lang="en-US" sz="2800" spc="300" dirty="0">
                <a:solidFill>
                  <a:schemeClr val="tx1"/>
                </a:solidFill>
                <a:latin typeface="Tw Cen MT Condensed" pitchFamily="34" charset="0"/>
              </a:rPr>
              <a:t>  BERASURANSI TERBATAS</a:t>
            </a:r>
            <a:endParaRPr lang="en-US" sz="2800" spc="300" dirty="0">
              <a:solidFill>
                <a:schemeClr val="tx1"/>
              </a:solidFill>
              <a:latin typeface="Tw Cen MT Condense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3039" y="1475248"/>
            <a:ext cx="52958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spc="300" dirty="0" err="1" smtClean="0">
                <a:solidFill>
                  <a:srgbClr val="FF0000"/>
                </a:solidFill>
                <a:latin typeface="Tw Cen MT Condensed" pitchFamily="34" charset="0"/>
              </a:rPr>
              <a:t>Konsekuensnya</a:t>
            </a:r>
            <a:r>
              <a:rPr lang="en-US" sz="2400" b="1" spc="300" dirty="0" smtClean="0">
                <a:solidFill>
                  <a:srgbClr val="FF0000"/>
                </a:solidFill>
                <a:latin typeface="Tw Cen MT Condensed" pitchFamily="34" charset="0"/>
              </a:rPr>
              <a:t> </a:t>
            </a:r>
            <a:r>
              <a:rPr lang="en-US" sz="2400" b="1" spc="300" dirty="0" err="1">
                <a:solidFill>
                  <a:srgbClr val="FF0000"/>
                </a:solidFill>
                <a:latin typeface="Tw Cen MT Condensed" pitchFamily="34" charset="0"/>
              </a:rPr>
              <a:t>bisa</a:t>
            </a:r>
            <a:r>
              <a:rPr lang="en-US" sz="2400" b="1" spc="300" dirty="0">
                <a:solidFill>
                  <a:srgbClr val="FF0000"/>
                </a:solidFill>
                <a:latin typeface="Tw Cen MT Condensed" pitchFamily="34" charset="0"/>
              </a:rPr>
              <a:t> </a:t>
            </a:r>
            <a:r>
              <a:rPr lang="en-US" sz="2400" b="1" spc="300" dirty="0" err="1">
                <a:solidFill>
                  <a:srgbClr val="FF0000"/>
                </a:solidFill>
                <a:latin typeface="Tw Cen MT Condensed" pitchFamily="34" charset="0"/>
              </a:rPr>
              <a:t>sangat</a:t>
            </a:r>
            <a:r>
              <a:rPr lang="en-US" sz="2400" b="1" spc="300" dirty="0">
                <a:solidFill>
                  <a:srgbClr val="FF0000"/>
                </a:solidFill>
                <a:latin typeface="Tw Cen MT Condensed" pitchFamily="34" charset="0"/>
              </a:rPr>
              <a:t> </a:t>
            </a:r>
            <a:r>
              <a:rPr lang="en-US" sz="2400" b="1" spc="300" dirty="0" err="1">
                <a:solidFill>
                  <a:srgbClr val="FF0000"/>
                </a:solidFill>
                <a:latin typeface="Tw Cen MT Condensed" pitchFamily="34" charset="0"/>
              </a:rPr>
              <a:t>besar</a:t>
            </a:r>
            <a:endParaRPr lang="en-US" sz="2400" b="1" spc="300" dirty="0">
              <a:solidFill>
                <a:srgbClr val="FF0000"/>
              </a:solidFill>
              <a:latin typeface="Tw Cen MT Condensed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54362" y="2056072"/>
            <a:ext cx="9056077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id-ID" sz="2400" dirty="0"/>
              <a:t>Mereka menerima </a:t>
            </a:r>
            <a:r>
              <a:rPr lang="id-ID" sz="2400" b="1" dirty="0"/>
              <a:t>perawatan pencegahan yang lebih sedikit</a:t>
            </a:r>
            <a:r>
              <a:rPr lang="id-ID" sz="2400" dirty="0"/>
              <a:t>, </a:t>
            </a:r>
            <a:r>
              <a:rPr lang="id-ID" sz="2400" b="1" dirty="0"/>
              <a:t>didiagnosis pada stadium penyakit </a:t>
            </a:r>
            <a:r>
              <a:rPr lang="id-ID" sz="2400" dirty="0"/>
              <a:t>yang </a:t>
            </a:r>
            <a:r>
              <a:rPr lang="en-SG" sz="2400" b="1" dirty="0" smtClean="0"/>
              <a:t>s</a:t>
            </a:r>
            <a:r>
              <a:rPr lang="id-ID" sz="2400" b="1" dirty="0" smtClean="0"/>
              <a:t>uda</a:t>
            </a:r>
            <a:r>
              <a:rPr lang="en-SG" sz="2400" b="1" dirty="0" smtClean="0"/>
              <a:t>h </a:t>
            </a:r>
            <a:r>
              <a:rPr lang="id-ID" sz="2400" b="1" dirty="0"/>
              <a:t>lebih lanjut</a:t>
            </a:r>
            <a:r>
              <a:rPr lang="id-ID" sz="2400" dirty="0"/>
              <a:t>, dan </a:t>
            </a:r>
            <a:r>
              <a:rPr lang="id-ID" sz="2400" b="1" dirty="0"/>
              <a:t>menerima perawatan lebih sedikit</a:t>
            </a:r>
            <a:endParaRPr lang="en-US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254362" y="3478041"/>
            <a:ext cx="9056077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id-ID" sz="2400" dirty="0"/>
              <a:t>Mereka </a:t>
            </a:r>
            <a:r>
              <a:rPr lang="id-ID" sz="2400" b="1" dirty="0"/>
              <a:t>cenderung</a:t>
            </a:r>
            <a:r>
              <a:rPr lang="id-ID" sz="2400" dirty="0"/>
              <a:t> menggunakan </a:t>
            </a:r>
            <a:r>
              <a:rPr lang="id-ID" sz="2400" b="1" dirty="0"/>
              <a:t>unit gawat darurat untuk perawatan rutin</a:t>
            </a:r>
            <a:endParaRPr lang="en-US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273172" y="4530679"/>
            <a:ext cx="9056077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id-ID" sz="2400" dirty="0"/>
              <a:t>Mereka memiliki </a:t>
            </a:r>
            <a:r>
              <a:rPr lang="id-ID" sz="2400" b="1" dirty="0"/>
              <a:t>tingkat kematian yang</a:t>
            </a:r>
            <a:r>
              <a:rPr lang="en-SG" sz="2400" b="1" dirty="0"/>
              <a:t> </a:t>
            </a:r>
            <a:r>
              <a:rPr lang="en-SG" sz="2400" b="1" dirty="0" err="1"/>
              <a:t>lebih</a:t>
            </a:r>
            <a:r>
              <a:rPr lang="en-SG" sz="2400" b="1" dirty="0"/>
              <a:t> </a:t>
            </a:r>
            <a:r>
              <a:rPr lang="en-SG" sz="2400" b="1" dirty="0" err="1"/>
              <a:t>tinggi</a:t>
            </a:r>
            <a:r>
              <a:rPr lang="en-SG" sz="2400" b="1" dirty="0"/>
              <a:t> </a:t>
            </a:r>
            <a:r>
              <a:rPr lang="en-SG" sz="2400" dirty="0" err="1"/>
              <a:t>dibanding</a:t>
            </a:r>
            <a:r>
              <a:rPr lang="en-SG" sz="2400" dirty="0"/>
              <a:t> </a:t>
            </a:r>
            <a:r>
              <a:rPr lang="en-SG" sz="2400" dirty="0" err="1"/>
              <a:t>mereka</a:t>
            </a:r>
            <a:r>
              <a:rPr lang="en-SG" sz="2400" dirty="0"/>
              <a:t> yang </a:t>
            </a:r>
            <a:r>
              <a:rPr lang="en-SG" sz="2400" dirty="0" err="1"/>
              <a:t>mempunyai</a:t>
            </a:r>
            <a:r>
              <a:rPr lang="en-SG" sz="2400" dirty="0"/>
              <a:t> </a:t>
            </a:r>
            <a:r>
              <a:rPr lang="en-SG" sz="2400" dirty="0" err="1"/>
              <a:t>asuransi</a:t>
            </a:r>
            <a:r>
              <a:rPr lang="en-SG" sz="2400" dirty="0"/>
              <a:t> yang </a:t>
            </a:r>
            <a:r>
              <a:rPr lang="en-SG" sz="2400" dirty="0" err="1"/>
              <a:t>adekuat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9644" y="173471"/>
            <a:ext cx="992112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spc="300" dirty="0">
                <a:latin typeface="Tw Cen MT Condensed" pitchFamily="34" charset="0"/>
              </a:rPr>
              <a:t>PERLU ADA KENDALI BIAYA  DAN KENDALI MUTU </a:t>
            </a:r>
            <a:endParaRPr lang="id-ID" sz="2400" b="1" spc="300" dirty="0" smtClean="0">
              <a:latin typeface="Tw Cen MT Condensed" pitchFamily="34" charset="0"/>
            </a:endParaRPr>
          </a:p>
          <a:p>
            <a:pPr algn="ctr"/>
            <a:endParaRPr lang="en-US" sz="2400" b="1" spc="300" dirty="0">
              <a:latin typeface="Tw Cen MT Condensed" pitchFamily="34" charset="0"/>
            </a:endParaRPr>
          </a:p>
          <a:p>
            <a:pPr algn="ctr"/>
            <a:r>
              <a:rPr lang="en-US" sz="2000" b="1" spc="300" dirty="0">
                <a:latin typeface="Tw Cen MT Condensed" pitchFamily="34" charset="0"/>
              </a:rPr>
              <a:t>KALAU BIAYA TIDAK DIKENDALIKAN, AKAN TERJADI </a:t>
            </a:r>
            <a:r>
              <a:rPr lang="en-US" sz="2000" b="1" i="1" spc="300" dirty="0">
                <a:latin typeface="Tw Cen MT Condensed" pitchFamily="34" charset="0"/>
              </a:rPr>
              <a:t>COST </a:t>
            </a:r>
            <a:r>
              <a:rPr lang="en-US" sz="2000" b="1" i="1" spc="300" dirty="0" smtClean="0">
                <a:latin typeface="Tw Cen MT Condensed" pitchFamily="34" charset="0"/>
              </a:rPr>
              <a:t>INFLATION</a:t>
            </a:r>
            <a:r>
              <a:rPr lang="id-ID" sz="2000" b="1" i="1" spc="300" dirty="0" smtClean="0">
                <a:latin typeface="Tw Cen MT Condensed" pitchFamily="34" charset="0"/>
              </a:rPr>
              <a:t>.</a:t>
            </a:r>
            <a:endParaRPr lang="en-US" sz="2000" b="1" i="1" spc="300" dirty="0">
              <a:latin typeface="Tw Cen MT Condensed" pitchFamily="34" charset="0"/>
            </a:endParaRPr>
          </a:p>
          <a:p>
            <a:pPr algn="ctr"/>
            <a:r>
              <a:rPr lang="en-US" sz="2000" b="1" spc="300" dirty="0">
                <a:latin typeface="Tw Cen MT Condensed" pitchFamily="34" charset="0"/>
              </a:rPr>
              <a:t>PERHATIKAN MEKANISME TIGA PIHAK DLM SKEMA DIBAWAH INI</a:t>
            </a:r>
            <a:endParaRPr lang="en-US" sz="2000" b="1" spc="300" dirty="0">
              <a:latin typeface="Tw Cen MT Condensed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02"/>
          <a:stretch>
            <a:fillRect/>
          </a:stretch>
        </p:blipFill>
        <p:spPr bwMode="auto">
          <a:xfrm>
            <a:off x="5216580" y="31972469"/>
            <a:ext cx="1758840" cy="10436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Group 29"/>
          <p:cNvGrpSpPr/>
          <p:nvPr/>
        </p:nvGrpSpPr>
        <p:grpSpPr>
          <a:xfrm>
            <a:off x="719704" y="1461998"/>
            <a:ext cx="11007336" cy="4683922"/>
            <a:chOff x="528892" y="820774"/>
            <a:chExt cx="8255502" cy="4683922"/>
          </a:xfrm>
        </p:grpSpPr>
        <p:sp>
          <p:nvSpPr>
            <p:cNvPr id="12" name="Rectangle 11"/>
            <p:cNvSpPr/>
            <p:nvPr/>
          </p:nvSpPr>
          <p:spPr>
            <a:xfrm>
              <a:off x="1029479" y="1354282"/>
              <a:ext cx="2147455" cy="1108364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spc="600" dirty="0">
                  <a:solidFill>
                    <a:schemeClr val="accent6">
                      <a:lumMod val="75000"/>
                    </a:schemeClr>
                  </a:solidFill>
                  <a:latin typeface="Tw Cen MT Condensed" pitchFamily="34" charset="0"/>
                </a:rPr>
                <a:t>USER</a:t>
              </a:r>
              <a:endParaRPr lang="en-US" sz="2800" spc="600" dirty="0">
                <a:solidFill>
                  <a:schemeClr val="accent6">
                    <a:lumMod val="75000"/>
                  </a:schemeClr>
                </a:solidFill>
                <a:latin typeface="Tw Cen MT Condensed" pitchFamily="34" charset="0"/>
              </a:endParaRPr>
            </a:p>
            <a:p>
              <a:pPr algn="ctr"/>
              <a:r>
                <a:rPr lang="en-US" sz="2800" spc="600" dirty="0">
                  <a:solidFill>
                    <a:schemeClr val="accent6">
                      <a:lumMod val="75000"/>
                    </a:schemeClr>
                  </a:solidFill>
                  <a:latin typeface="Tw Cen MT Condensed" pitchFamily="34" charset="0"/>
                </a:rPr>
                <a:t>(</a:t>
              </a:r>
              <a:r>
                <a:rPr lang="en-US" sz="2800" spc="600" dirty="0" err="1">
                  <a:solidFill>
                    <a:schemeClr val="accent6">
                      <a:lumMod val="75000"/>
                    </a:schemeClr>
                  </a:solidFill>
                  <a:latin typeface="Tw Cen MT Condensed" pitchFamily="34" charset="0"/>
                </a:rPr>
                <a:t>Masyarakat</a:t>
              </a:r>
              <a:r>
                <a:rPr lang="en-US" sz="3600" spc="600" dirty="0">
                  <a:solidFill>
                    <a:schemeClr val="accent6">
                      <a:lumMod val="75000"/>
                    </a:schemeClr>
                  </a:solidFill>
                  <a:latin typeface="Tw Cen MT Condensed" pitchFamily="34" charset="0"/>
                </a:rPr>
                <a:t>)</a:t>
              </a:r>
              <a:endParaRPr lang="en-US" sz="3600" spc="600" dirty="0">
                <a:solidFill>
                  <a:schemeClr val="accent6">
                    <a:lumMod val="75000"/>
                  </a:schemeClr>
                </a:solidFill>
                <a:latin typeface="Tw Cen MT Condensed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590937" y="1357507"/>
              <a:ext cx="2896783" cy="1108364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spc="600" dirty="0">
                  <a:solidFill>
                    <a:schemeClr val="accent6">
                      <a:lumMod val="75000"/>
                    </a:schemeClr>
                  </a:solidFill>
                  <a:latin typeface="Tw Cen MT Condensed" pitchFamily="34" charset="0"/>
                </a:rPr>
                <a:t>HEALTH PROVIDER</a:t>
              </a:r>
              <a:endParaRPr lang="en-US" sz="2800" spc="600" dirty="0">
                <a:solidFill>
                  <a:schemeClr val="accent6">
                    <a:lumMod val="75000"/>
                  </a:schemeClr>
                </a:solidFill>
                <a:latin typeface="Tw Cen MT Condensed" pitchFamily="34" charset="0"/>
              </a:endParaRPr>
            </a:p>
            <a:p>
              <a:pPr algn="ctr"/>
              <a:r>
                <a:rPr lang="en-US" sz="2800" spc="600" dirty="0">
                  <a:solidFill>
                    <a:schemeClr val="accent6">
                      <a:lumMod val="75000"/>
                    </a:schemeClr>
                  </a:solidFill>
                  <a:latin typeface="Tw Cen MT Condensed" pitchFamily="34" charset="0"/>
                </a:rPr>
                <a:t>(</a:t>
              </a:r>
              <a:r>
                <a:rPr lang="en-US" sz="2800" spc="600" dirty="0" err="1">
                  <a:solidFill>
                    <a:schemeClr val="accent6">
                      <a:lumMod val="75000"/>
                    </a:schemeClr>
                  </a:solidFill>
                  <a:latin typeface="Tw Cen MT Condensed" pitchFamily="34" charset="0"/>
                </a:rPr>
                <a:t>Dokter</a:t>
              </a:r>
              <a:r>
                <a:rPr lang="en-US" sz="2800" spc="600" dirty="0">
                  <a:solidFill>
                    <a:schemeClr val="accent6">
                      <a:lumMod val="75000"/>
                    </a:schemeClr>
                  </a:solidFill>
                  <a:latin typeface="Tw Cen MT Condensed" pitchFamily="34" charset="0"/>
                </a:rPr>
                <a:t>, RS)</a:t>
              </a:r>
              <a:endParaRPr lang="en-US" sz="2800" spc="600" dirty="0">
                <a:solidFill>
                  <a:schemeClr val="accent6">
                    <a:lumMod val="75000"/>
                  </a:schemeClr>
                </a:solidFill>
                <a:latin typeface="Tw Cen MT Condensed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160739" y="3162996"/>
              <a:ext cx="3150358" cy="688207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spc="600" dirty="0">
                  <a:solidFill>
                    <a:schemeClr val="accent6">
                      <a:lumMod val="75000"/>
                    </a:schemeClr>
                  </a:solidFill>
                  <a:latin typeface="Tw Cen MT Condensed" pitchFamily="34" charset="0"/>
                </a:rPr>
                <a:t>REGULATOR</a:t>
              </a:r>
              <a:endParaRPr lang="en-US" sz="3600" spc="600" dirty="0">
                <a:solidFill>
                  <a:schemeClr val="accent6">
                    <a:lumMod val="75000"/>
                  </a:schemeClr>
                </a:solidFill>
                <a:latin typeface="Tw Cen MT Condensed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103080" y="4747668"/>
              <a:ext cx="2147455" cy="757028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spc="600" dirty="0">
                  <a:solidFill>
                    <a:schemeClr val="accent6">
                      <a:lumMod val="75000"/>
                    </a:schemeClr>
                  </a:solidFill>
                  <a:latin typeface="Tw Cen MT Condensed" pitchFamily="34" charset="0"/>
                </a:rPr>
                <a:t>PAYER</a:t>
              </a:r>
              <a:endParaRPr lang="en-US" sz="2400" b="1" spc="600" dirty="0">
                <a:solidFill>
                  <a:schemeClr val="accent6">
                    <a:lumMod val="75000"/>
                  </a:schemeClr>
                </a:solidFill>
                <a:latin typeface="Tw Cen MT Condensed" pitchFamily="34" charset="0"/>
              </a:endParaRPr>
            </a:p>
            <a:p>
              <a:pPr algn="ctr"/>
              <a:r>
                <a:rPr lang="en-US" sz="2400" b="1" spc="600" dirty="0">
                  <a:solidFill>
                    <a:schemeClr val="accent6">
                      <a:lumMod val="75000"/>
                    </a:schemeClr>
                  </a:solidFill>
                  <a:latin typeface="Tw Cen MT Condensed" pitchFamily="34" charset="0"/>
                </a:rPr>
                <a:t>(ASURANSI)</a:t>
              </a:r>
              <a:endParaRPr lang="en-US" sz="2400" b="1" spc="600" dirty="0">
                <a:solidFill>
                  <a:schemeClr val="accent6">
                    <a:lumMod val="75000"/>
                  </a:schemeClr>
                </a:solidFill>
                <a:latin typeface="Tw Cen MT Condensed" pitchFamily="34" charset="0"/>
              </a:endParaRPr>
            </a:p>
          </p:txBody>
        </p:sp>
        <p:cxnSp>
          <p:nvCxnSpPr>
            <p:cNvPr id="19" name="Straight Arrow Connector 18"/>
            <p:cNvCxnSpPr>
              <a:stCxn id="12" idx="3"/>
              <a:endCxn id="15" idx="1"/>
            </p:cNvCxnSpPr>
            <p:nvPr/>
          </p:nvCxnSpPr>
          <p:spPr>
            <a:xfrm>
              <a:off x="3176934" y="1908464"/>
              <a:ext cx="2414003" cy="3225"/>
            </a:xfrm>
            <a:prstGeom prst="straightConnector1">
              <a:avLst/>
            </a:prstGeom>
            <a:ln w="19050">
              <a:solidFill>
                <a:schemeClr val="accent6">
                  <a:lumMod val="50000"/>
                </a:schemeClr>
              </a:solidFill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2" idx="2"/>
              <a:endCxn id="16" idx="0"/>
            </p:cNvCxnSpPr>
            <p:nvPr/>
          </p:nvCxnSpPr>
          <p:spPr>
            <a:xfrm>
              <a:off x="2103207" y="2462646"/>
              <a:ext cx="2632711" cy="700350"/>
            </a:xfrm>
            <a:prstGeom prst="straightConnector1">
              <a:avLst/>
            </a:prstGeom>
            <a:ln w="19050">
              <a:solidFill>
                <a:schemeClr val="accent6">
                  <a:lumMod val="50000"/>
                </a:schemeClr>
              </a:solidFill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6" idx="0"/>
              <a:endCxn id="15" idx="2"/>
            </p:cNvCxnSpPr>
            <p:nvPr/>
          </p:nvCxnSpPr>
          <p:spPr>
            <a:xfrm flipV="1">
              <a:off x="4735918" y="2465871"/>
              <a:ext cx="2303411" cy="697125"/>
            </a:xfrm>
            <a:prstGeom prst="straightConnector1">
              <a:avLst/>
            </a:prstGeom>
            <a:ln w="19050">
              <a:solidFill>
                <a:schemeClr val="accent6">
                  <a:lumMod val="50000"/>
                </a:schemeClr>
              </a:solidFill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6" idx="2"/>
              <a:endCxn id="17" idx="0"/>
            </p:cNvCxnSpPr>
            <p:nvPr/>
          </p:nvCxnSpPr>
          <p:spPr>
            <a:xfrm flipH="1">
              <a:off x="4176808" y="3851203"/>
              <a:ext cx="559110" cy="896465"/>
            </a:xfrm>
            <a:prstGeom prst="straightConnector1">
              <a:avLst/>
            </a:prstGeom>
            <a:ln w="19050">
              <a:solidFill>
                <a:schemeClr val="accent6">
                  <a:lumMod val="50000"/>
                </a:schemeClr>
              </a:solidFill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7" idx="1"/>
              <a:endCxn id="12" idx="2"/>
            </p:cNvCxnSpPr>
            <p:nvPr/>
          </p:nvCxnSpPr>
          <p:spPr>
            <a:xfrm flipH="1" flipV="1">
              <a:off x="2103207" y="2462646"/>
              <a:ext cx="999874" cy="2663536"/>
            </a:xfrm>
            <a:prstGeom prst="straightConnector1">
              <a:avLst/>
            </a:prstGeom>
            <a:ln w="19050">
              <a:solidFill>
                <a:schemeClr val="accent6">
                  <a:lumMod val="50000"/>
                </a:schemeClr>
              </a:solidFill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17" idx="3"/>
              <a:endCxn id="15" idx="2"/>
            </p:cNvCxnSpPr>
            <p:nvPr/>
          </p:nvCxnSpPr>
          <p:spPr>
            <a:xfrm flipV="1">
              <a:off x="5250535" y="2465871"/>
              <a:ext cx="1788794" cy="2660311"/>
            </a:xfrm>
            <a:prstGeom prst="straightConnector1">
              <a:avLst/>
            </a:prstGeom>
            <a:ln w="19050">
              <a:solidFill>
                <a:schemeClr val="accent6">
                  <a:lumMod val="50000"/>
                </a:schemeClr>
              </a:solidFill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22222" y1="15929" x2="22222" y2="15929"/>
                          <a14:foregroundMark x1="73148" y1="17699" x2="73148" y2="17699"/>
                          <a14:foregroundMark x1="23148" y1="33628" x2="23148" y2="3362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28892" y="820774"/>
              <a:ext cx="936712" cy="977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9643" l="0" r="100000">
                          <a14:foregroundMark x1="56085" y1="51071" x2="67725" y2="51786"/>
                          <a14:foregroundMark x1="67725" y1="58214" x2="60317" y2="85357"/>
                          <a14:foregroundMark x1="55026" y1="61071" x2="65608" y2="6107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4877" y="974739"/>
              <a:ext cx="629517" cy="933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4" name="Picture 23" descr="PHOTO-2020-09-30-11-30-03_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47200" y="0"/>
            <a:ext cx="947130" cy="1542185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2669705" y="6460212"/>
            <a:ext cx="7245751" cy="100629"/>
            <a:chOff x="1930401" y="525642"/>
            <a:chExt cx="7245751" cy="100629"/>
          </a:xfrm>
        </p:grpSpPr>
        <p:sp>
          <p:nvSpPr>
            <p:cNvPr id="28" name="Rectangle 27"/>
            <p:cNvSpPr/>
            <p:nvPr/>
          </p:nvSpPr>
          <p:spPr>
            <a:xfrm>
              <a:off x="1930401" y="525642"/>
              <a:ext cx="3779805" cy="10062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396347" y="525642"/>
              <a:ext cx="3779805" cy="100629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HOTO-2020-09-30-11-30-03_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47200" y="0"/>
            <a:ext cx="947130" cy="154218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669705" y="6460212"/>
            <a:ext cx="7245751" cy="100629"/>
            <a:chOff x="1930401" y="525642"/>
            <a:chExt cx="7245751" cy="100629"/>
          </a:xfrm>
        </p:grpSpPr>
        <p:sp>
          <p:nvSpPr>
            <p:cNvPr id="16" name="Rectangle 15"/>
            <p:cNvSpPr/>
            <p:nvPr/>
          </p:nvSpPr>
          <p:spPr>
            <a:xfrm>
              <a:off x="1930401" y="525642"/>
              <a:ext cx="3779805" cy="10062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396347" y="525642"/>
              <a:ext cx="3779805" cy="100629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1383475" y="504702"/>
            <a:ext cx="8734302" cy="9368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pc="600" dirty="0">
                <a:solidFill>
                  <a:schemeClr val="tx1"/>
                </a:solidFill>
                <a:latin typeface="Tw Cen MT Condensed" pitchFamily="34" charset="0"/>
              </a:rPr>
              <a:t>BEBERAPA CARA PENGENDALIAN BIAYA KESEHATAN</a:t>
            </a:r>
            <a:endParaRPr lang="en-US" sz="3600" b="1" spc="600" dirty="0">
              <a:solidFill>
                <a:schemeClr val="tx1"/>
              </a:solidFill>
              <a:latin typeface="Tw Cen MT Condensed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72242" y="1855565"/>
            <a:ext cx="4771565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it-IT" sz="2800" b="1" dirty="0"/>
              <a:t>Pengendalian Biaya melalui insentif penggantian (reimbursement)</a:t>
            </a:r>
            <a:endParaRPr lang="en-US" sz="2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272241" y="3380466"/>
            <a:ext cx="477156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/>
              <a:t>Cost Sharing</a:t>
            </a:r>
            <a:endParaRPr lang="en-US" sz="28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294503" y="4075003"/>
            <a:ext cx="477156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SG" sz="2800" b="1" dirty="0"/>
              <a:t>Co-insurance</a:t>
            </a:r>
            <a:endParaRPr lang="en-US" sz="28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3312088" y="4894198"/>
            <a:ext cx="4771565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id-ID" sz="2800" b="1" dirty="0"/>
              <a:t>Pembatasan </a:t>
            </a:r>
            <a:r>
              <a:rPr lang="en-SG" sz="2800" b="1" dirty="0" err="1"/>
              <a:t>pelayanan</a:t>
            </a:r>
            <a:r>
              <a:rPr lang="en-SG" sz="2800" b="1" dirty="0"/>
              <a:t>  </a:t>
            </a:r>
            <a:r>
              <a:rPr lang="en-SG" sz="2800" b="1" dirty="0" err="1"/>
              <a:t>kesehatan</a:t>
            </a:r>
            <a:r>
              <a:rPr lang="en-SG" sz="2800" b="1" dirty="0"/>
              <a:t> yang </a:t>
            </a:r>
            <a:r>
              <a:rPr lang="en-SG" sz="2800" b="1" dirty="0" err="1"/>
              <a:t>dijamin</a:t>
            </a:r>
            <a:endParaRPr lang="en-US" sz="28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24000" y="2197112"/>
            <a:ext cx="951702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Apa</a:t>
            </a:r>
            <a:r>
              <a:rPr lang="en-US" sz="48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yang </a:t>
            </a:r>
            <a:r>
              <a:rPr lang="en-US" sz="4800" b="1" cap="none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dimaksud</a:t>
            </a:r>
            <a:r>
              <a:rPr lang="en-US" sz="48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4800" b="1" cap="none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dengan</a:t>
            </a:r>
            <a:endParaRPr lang="en-US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en-US" sz="48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Sistem</a:t>
            </a:r>
            <a:r>
              <a:rPr lang="en-US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</a:t>
            </a:r>
            <a:r>
              <a:rPr lang="en-US" sz="48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dan</a:t>
            </a:r>
            <a:r>
              <a:rPr lang="en-US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48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Pendekatan</a:t>
            </a:r>
            <a:r>
              <a:rPr lang="en-US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48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sistem</a:t>
            </a:r>
            <a:r>
              <a:rPr lang="en-US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?</a:t>
            </a:r>
            <a:endParaRPr lang="en-US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0" y="600191"/>
            <a:ext cx="9144000" cy="47314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dirty="0">
              <a:solidFill>
                <a:sysClr val="windowText" lastClr="000000"/>
              </a:solidFill>
              <a:latin typeface="Tw Cen MT Condensed" pitchFamily="34" charset="0"/>
            </a:endParaRPr>
          </a:p>
        </p:txBody>
      </p:sp>
      <p:pic>
        <p:nvPicPr>
          <p:cNvPr id="17" name="Picture 16" descr="PHOTO-2020-09-30-11-30-03_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47200" y="0"/>
            <a:ext cx="947130" cy="1542185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2669705" y="6460212"/>
            <a:ext cx="7245751" cy="100629"/>
            <a:chOff x="1930401" y="525642"/>
            <a:chExt cx="7245751" cy="100629"/>
          </a:xfrm>
        </p:grpSpPr>
        <p:sp>
          <p:nvSpPr>
            <p:cNvPr id="19" name="Rectangle 18"/>
            <p:cNvSpPr/>
            <p:nvPr/>
          </p:nvSpPr>
          <p:spPr>
            <a:xfrm>
              <a:off x="1930401" y="525642"/>
              <a:ext cx="3779805" cy="10062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396347" y="525642"/>
              <a:ext cx="3779805" cy="100629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HOTO-2020-09-30-11-30-03_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47200" y="0"/>
            <a:ext cx="947130" cy="154218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669705" y="6460212"/>
            <a:ext cx="7245751" cy="100629"/>
            <a:chOff x="1930401" y="525642"/>
            <a:chExt cx="7245751" cy="100629"/>
          </a:xfrm>
        </p:grpSpPr>
        <p:sp>
          <p:nvSpPr>
            <p:cNvPr id="16" name="Rectangle 15"/>
            <p:cNvSpPr/>
            <p:nvPr/>
          </p:nvSpPr>
          <p:spPr>
            <a:xfrm>
              <a:off x="1930401" y="525642"/>
              <a:ext cx="3779805" cy="10062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396347" y="525642"/>
              <a:ext cx="3779805" cy="100629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1153653" y="137860"/>
            <a:ext cx="9144000" cy="79766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 kern="0" dirty="0" err="1">
                <a:solidFill>
                  <a:schemeClr val="tx1"/>
                </a:solidFill>
                <a:latin typeface="Tw Cen MT Condensed" pitchFamily="34" charset="0"/>
              </a:rPr>
              <a:t>Bagaimana</a:t>
            </a:r>
            <a:r>
              <a:rPr lang="en-US" sz="2800" b="1" kern="0" dirty="0">
                <a:solidFill>
                  <a:schemeClr val="tx1"/>
                </a:solidFill>
                <a:latin typeface="Tw Cen MT Condensed" pitchFamily="34" charset="0"/>
              </a:rPr>
              <a:t> </a:t>
            </a:r>
            <a:r>
              <a:rPr lang="en-US" sz="2800" b="1" kern="0" dirty="0" err="1">
                <a:solidFill>
                  <a:schemeClr val="tx1"/>
                </a:solidFill>
                <a:latin typeface="Tw Cen MT Condensed" pitchFamily="34" charset="0"/>
              </a:rPr>
              <a:t>Pembiayaan</a:t>
            </a:r>
            <a:r>
              <a:rPr lang="en-US" sz="2800" b="1" kern="0" dirty="0">
                <a:solidFill>
                  <a:schemeClr val="tx1"/>
                </a:solidFill>
                <a:latin typeface="Tw Cen MT Condensed" pitchFamily="34" charset="0"/>
              </a:rPr>
              <a:t> Kesehatan di Indonesia </a:t>
            </a:r>
            <a:endParaRPr lang="en-US" sz="2800" b="1" kern="0" dirty="0">
              <a:solidFill>
                <a:schemeClr val="tx1"/>
              </a:solidFill>
              <a:latin typeface="Tw Cen MT Condensed" pitchFamily="34" charset="0"/>
            </a:endParaRPr>
          </a:p>
          <a:p>
            <a:pPr algn="ctr">
              <a:defRPr/>
            </a:pPr>
            <a:r>
              <a:rPr lang="en-US" sz="2800" b="1" kern="0" dirty="0" err="1">
                <a:solidFill>
                  <a:schemeClr val="tx1"/>
                </a:solidFill>
                <a:latin typeface="Tw Cen MT Condensed" pitchFamily="34" charset="0"/>
              </a:rPr>
              <a:t>dibandingkan</a:t>
            </a:r>
            <a:r>
              <a:rPr lang="en-US" sz="2800" b="1" kern="0" dirty="0">
                <a:solidFill>
                  <a:schemeClr val="tx1"/>
                </a:solidFill>
                <a:latin typeface="Tw Cen MT Condensed" pitchFamily="34" charset="0"/>
              </a:rPr>
              <a:t> Negara lain?</a:t>
            </a:r>
            <a:endParaRPr lang="en-US" sz="500" b="1" kern="0" dirty="0">
              <a:solidFill>
                <a:schemeClr val="tx1"/>
              </a:solidFill>
              <a:latin typeface="Tw Cen MT Condense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2986" y="1376986"/>
            <a:ext cx="2389647" cy="40387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AMERIKA SERIKAT</a:t>
            </a:r>
            <a:endParaRPr lang="en-US" sz="2000" b="1" u="sng" dirty="0">
              <a:solidFill>
                <a:schemeClr val="tx1"/>
              </a:solidFill>
            </a:endParaRPr>
          </a:p>
          <a:p>
            <a:pPr algn="ctr"/>
            <a:r>
              <a:rPr lang="en-ID" spc="300" dirty="0" err="1">
                <a:solidFill>
                  <a:schemeClr val="tx1"/>
                </a:solidFill>
                <a:latin typeface="Tw Cen MT Condensed" pitchFamily="34" charset="0"/>
              </a:rPr>
              <a:t>Pengeluaran</a:t>
            </a:r>
            <a:r>
              <a:rPr lang="en-ID" spc="300" dirty="0">
                <a:solidFill>
                  <a:schemeClr val="tx1"/>
                </a:solidFill>
                <a:latin typeface="Tw Cen MT Condensed" pitchFamily="34" charset="0"/>
              </a:rPr>
              <a:t> </a:t>
            </a:r>
            <a:r>
              <a:rPr lang="en-ID" spc="300" dirty="0" err="1">
                <a:solidFill>
                  <a:schemeClr val="tx1"/>
                </a:solidFill>
                <a:latin typeface="Tw Cen MT Condensed" pitchFamily="34" charset="0"/>
              </a:rPr>
              <a:t>untuk</a:t>
            </a:r>
            <a:r>
              <a:rPr lang="en-ID" spc="300" dirty="0">
                <a:solidFill>
                  <a:schemeClr val="tx1"/>
                </a:solidFill>
                <a:latin typeface="Tw Cen MT Condensed" pitchFamily="34" charset="0"/>
              </a:rPr>
              <a:t> Kesehatan </a:t>
            </a:r>
            <a:r>
              <a:rPr lang="en-ID" b="1" spc="300" dirty="0">
                <a:solidFill>
                  <a:schemeClr val="tx1"/>
                </a:solidFill>
                <a:latin typeface="Tw Cen MT Condensed" pitchFamily="34" charset="0"/>
                <a:sym typeface="Wingdings" charset="2"/>
              </a:rPr>
              <a:t> $2 </a:t>
            </a:r>
            <a:r>
              <a:rPr lang="en-ID" b="1" spc="300" dirty="0" err="1">
                <a:solidFill>
                  <a:schemeClr val="tx1"/>
                </a:solidFill>
                <a:latin typeface="Tw Cen MT Condensed" pitchFamily="34" charset="0"/>
                <a:sym typeface="Wingdings" charset="2"/>
              </a:rPr>
              <a:t>Triliun</a:t>
            </a:r>
            <a:r>
              <a:rPr lang="en-ID" b="1" spc="300" dirty="0">
                <a:solidFill>
                  <a:schemeClr val="tx1"/>
                </a:solidFill>
                <a:latin typeface="Tw Cen MT Condensed" pitchFamily="34" charset="0"/>
                <a:sym typeface="Wingdings" charset="2"/>
              </a:rPr>
              <a:t>,  16% </a:t>
            </a:r>
            <a:r>
              <a:rPr lang="en-ID" b="1" spc="300" dirty="0" err="1">
                <a:solidFill>
                  <a:schemeClr val="tx1"/>
                </a:solidFill>
                <a:latin typeface="Tw Cen MT Condensed" pitchFamily="34" charset="0"/>
                <a:sym typeface="Wingdings" charset="2"/>
              </a:rPr>
              <a:t>dari</a:t>
            </a:r>
            <a:r>
              <a:rPr lang="en-ID" b="1" spc="300" dirty="0">
                <a:solidFill>
                  <a:schemeClr val="tx1"/>
                </a:solidFill>
                <a:latin typeface="Tw Cen MT Condensed" pitchFamily="34" charset="0"/>
                <a:sym typeface="Wingdings" charset="2"/>
              </a:rPr>
              <a:t> GDP.</a:t>
            </a:r>
            <a:endParaRPr lang="en-ID" b="1" spc="300" dirty="0">
              <a:solidFill>
                <a:schemeClr val="tx1"/>
              </a:solidFill>
              <a:latin typeface="Tw Cen MT Condensed" pitchFamily="34" charset="0"/>
              <a:sym typeface="Wingdings" charset="2"/>
            </a:endParaRPr>
          </a:p>
          <a:p>
            <a:pPr algn="ctr"/>
            <a:endParaRPr lang="en-ID" dirty="0">
              <a:solidFill>
                <a:schemeClr val="tx1"/>
              </a:solidFill>
              <a:sym typeface="Wingdings" charset="2"/>
            </a:endParaRPr>
          </a:p>
          <a:p>
            <a:pPr algn="ctr"/>
            <a:r>
              <a:rPr lang="en-ID" sz="2000" b="1" u="sng" dirty="0">
                <a:solidFill>
                  <a:schemeClr val="tx1"/>
                </a:solidFill>
                <a:sym typeface="Wingdings" charset="2"/>
              </a:rPr>
              <a:t>INDONESIA</a:t>
            </a:r>
            <a:endParaRPr lang="en-ID" sz="2000" b="1" u="sng" dirty="0">
              <a:solidFill>
                <a:schemeClr val="tx1"/>
              </a:solidFill>
              <a:sym typeface="Wingdings" charset="2"/>
            </a:endParaRPr>
          </a:p>
          <a:p>
            <a:pPr algn="ctr"/>
            <a:r>
              <a:rPr lang="en-US" sz="1600" b="1" dirty="0" err="1">
                <a:solidFill>
                  <a:schemeClr val="tx1"/>
                </a:solidFill>
                <a:latin typeface="Tw Cen MT Condensed" pitchFamily="34" charset="0"/>
              </a:rPr>
              <a:t>Berdasarkan</a:t>
            </a:r>
            <a:r>
              <a:rPr lang="en-US" sz="1600" b="1" dirty="0">
                <a:solidFill>
                  <a:schemeClr val="tx1"/>
                </a:solidFill>
                <a:latin typeface="Tw Cen MT Condensed" pitchFamily="34" charset="0"/>
              </a:rPr>
              <a:t> UU No. 36 </a:t>
            </a:r>
            <a:r>
              <a:rPr lang="en-US" sz="1600" b="1" dirty="0" err="1">
                <a:solidFill>
                  <a:schemeClr val="tx1"/>
                </a:solidFill>
                <a:latin typeface="Tw Cen MT Condensed" pitchFamily="34" charset="0"/>
              </a:rPr>
              <a:t>Tahun</a:t>
            </a:r>
            <a:r>
              <a:rPr lang="en-US" sz="1600" b="1" dirty="0">
                <a:solidFill>
                  <a:schemeClr val="tx1"/>
                </a:solidFill>
                <a:latin typeface="Tw Cen MT Condensed" pitchFamily="34" charset="0"/>
              </a:rPr>
              <a:t> 2009 </a:t>
            </a:r>
            <a:r>
              <a:rPr lang="en-US" sz="1600" b="1" dirty="0" err="1">
                <a:solidFill>
                  <a:schemeClr val="tx1"/>
                </a:solidFill>
                <a:latin typeface="Tw Cen MT Condensed" pitchFamily="34" charset="0"/>
              </a:rPr>
              <a:t>tentang</a:t>
            </a:r>
            <a:r>
              <a:rPr lang="en-US" sz="1600" b="1" dirty="0">
                <a:solidFill>
                  <a:schemeClr val="tx1"/>
                </a:solidFill>
                <a:latin typeface="Tw Cen MT Condensed" pitchFamily="34" charset="0"/>
              </a:rPr>
              <a:t> UU Kesehatan</a:t>
            </a:r>
            <a:endParaRPr lang="en-US" sz="1600" b="1" dirty="0">
              <a:solidFill>
                <a:schemeClr val="tx1"/>
              </a:solidFill>
              <a:latin typeface="Tw Cen MT Condensed" pitchFamily="34" charset="0"/>
            </a:endParaRPr>
          </a:p>
          <a:p>
            <a:pPr algn="ctr"/>
            <a:r>
              <a:rPr lang="en-US" sz="1800" spc="300" dirty="0">
                <a:solidFill>
                  <a:schemeClr val="tx1"/>
                </a:solidFill>
                <a:latin typeface="Tw Cen MT Condensed" pitchFamily="34" charset="0"/>
              </a:rPr>
              <a:t>Minimal </a:t>
            </a:r>
            <a:r>
              <a:rPr lang="en-US" sz="1800" spc="300" dirty="0" err="1">
                <a:solidFill>
                  <a:schemeClr val="tx1"/>
                </a:solidFill>
                <a:latin typeface="Tw Cen MT Condensed" pitchFamily="34" charset="0"/>
              </a:rPr>
              <a:t>Alokasi</a:t>
            </a:r>
            <a:r>
              <a:rPr lang="en-US" sz="1800" spc="300" dirty="0">
                <a:solidFill>
                  <a:schemeClr val="tx1"/>
                </a:solidFill>
                <a:latin typeface="Tw Cen MT Condensed" pitchFamily="34" charset="0"/>
              </a:rPr>
              <a:t> </a:t>
            </a:r>
            <a:r>
              <a:rPr lang="en-US" sz="1800" spc="300" dirty="0" err="1">
                <a:solidFill>
                  <a:schemeClr val="tx1"/>
                </a:solidFill>
                <a:latin typeface="Tw Cen MT Condensed" pitchFamily="34" charset="0"/>
              </a:rPr>
              <a:t>Anggaran</a:t>
            </a:r>
            <a:r>
              <a:rPr lang="en-US" sz="1800" spc="300" dirty="0">
                <a:solidFill>
                  <a:schemeClr val="tx1"/>
                </a:solidFill>
                <a:latin typeface="Tw Cen MT Condensed" pitchFamily="34" charset="0"/>
              </a:rPr>
              <a:t> Kesehatan </a:t>
            </a:r>
            <a:r>
              <a:rPr lang="en-US" sz="1800" spc="300" dirty="0" err="1">
                <a:solidFill>
                  <a:schemeClr val="tx1"/>
                </a:solidFill>
                <a:latin typeface="Tw Cen MT Condensed" pitchFamily="34" charset="0"/>
              </a:rPr>
              <a:t>adalah</a:t>
            </a:r>
            <a:r>
              <a:rPr lang="en-US" sz="1800" spc="300" dirty="0">
                <a:solidFill>
                  <a:schemeClr val="tx1"/>
                </a:solidFill>
                <a:latin typeface="Tw Cen MT Condensed" pitchFamily="34" charset="0"/>
              </a:rPr>
              <a:t> </a:t>
            </a:r>
            <a:r>
              <a:rPr lang="en-US" sz="1800" b="1" spc="300" dirty="0">
                <a:solidFill>
                  <a:schemeClr val="tx1"/>
                </a:solidFill>
                <a:latin typeface="Tw Cen MT Condensed" pitchFamily="34" charset="0"/>
              </a:rPr>
              <a:t>5% </a:t>
            </a:r>
            <a:r>
              <a:rPr lang="en-US" sz="1800" b="1" spc="300" dirty="0" err="1">
                <a:solidFill>
                  <a:schemeClr val="tx1"/>
                </a:solidFill>
                <a:latin typeface="Tw Cen MT Condensed" pitchFamily="34" charset="0"/>
              </a:rPr>
              <a:t>dari</a:t>
            </a:r>
            <a:r>
              <a:rPr lang="en-US" sz="1800" b="1" spc="300" dirty="0">
                <a:solidFill>
                  <a:schemeClr val="tx1"/>
                </a:solidFill>
                <a:latin typeface="Tw Cen MT Condensed" pitchFamily="34" charset="0"/>
              </a:rPr>
              <a:t> APBN</a:t>
            </a:r>
            <a:endParaRPr lang="en-US" sz="1800" b="1" spc="300" dirty="0">
              <a:solidFill>
                <a:schemeClr val="tx1"/>
              </a:solidFill>
              <a:latin typeface="Tw Cen MT Condensed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2239" t="24145" r="10266" b="10647"/>
          <a:stretch>
            <a:fillRect/>
          </a:stretch>
        </p:blipFill>
        <p:spPr>
          <a:xfrm>
            <a:off x="2938367" y="1764006"/>
            <a:ext cx="6728363" cy="429043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235548" y="1714933"/>
            <a:ext cx="2764250" cy="4106482"/>
          </a:xfrm>
          <a:custGeom>
            <a:avLst/>
            <a:gdLst>
              <a:gd name="connsiteX0" fmla="*/ 0 w 2764250"/>
              <a:gd name="connsiteY0" fmla="*/ 0 h 4106482"/>
              <a:gd name="connsiteX1" fmla="*/ 746348 w 2764250"/>
              <a:gd name="connsiteY1" fmla="*/ 0 h 4106482"/>
              <a:gd name="connsiteX2" fmla="*/ 1465053 w 2764250"/>
              <a:gd name="connsiteY2" fmla="*/ 0 h 4106482"/>
              <a:gd name="connsiteX3" fmla="*/ 2100830 w 2764250"/>
              <a:gd name="connsiteY3" fmla="*/ 0 h 4106482"/>
              <a:gd name="connsiteX4" fmla="*/ 2764250 w 2764250"/>
              <a:gd name="connsiteY4" fmla="*/ 0 h 4106482"/>
              <a:gd name="connsiteX5" fmla="*/ 2764250 w 2764250"/>
              <a:gd name="connsiteY5" fmla="*/ 643349 h 4106482"/>
              <a:gd name="connsiteX6" fmla="*/ 2764250 w 2764250"/>
              <a:gd name="connsiteY6" fmla="*/ 1409892 h 4106482"/>
              <a:gd name="connsiteX7" fmla="*/ 2764250 w 2764250"/>
              <a:gd name="connsiteY7" fmla="*/ 2176435 h 4106482"/>
              <a:gd name="connsiteX8" fmla="*/ 2764250 w 2764250"/>
              <a:gd name="connsiteY8" fmla="*/ 2778719 h 4106482"/>
              <a:gd name="connsiteX9" fmla="*/ 2764250 w 2764250"/>
              <a:gd name="connsiteY9" fmla="*/ 4106482 h 4106482"/>
              <a:gd name="connsiteX10" fmla="*/ 2100830 w 2764250"/>
              <a:gd name="connsiteY10" fmla="*/ 4106482 h 4106482"/>
              <a:gd name="connsiteX11" fmla="*/ 1382125 w 2764250"/>
              <a:gd name="connsiteY11" fmla="*/ 4106482 h 4106482"/>
              <a:gd name="connsiteX12" fmla="*/ 635778 w 2764250"/>
              <a:gd name="connsiteY12" fmla="*/ 4106482 h 4106482"/>
              <a:gd name="connsiteX13" fmla="*/ 0 w 2764250"/>
              <a:gd name="connsiteY13" fmla="*/ 4106482 h 4106482"/>
              <a:gd name="connsiteX14" fmla="*/ 0 w 2764250"/>
              <a:gd name="connsiteY14" fmla="*/ 3339939 h 4106482"/>
              <a:gd name="connsiteX15" fmla="*/ 0 w 2764250"/>
              <a:gd name="connsiteY15" fmla="*/ 2696590 h 4106482"/>
              <a:gd name="connsiteX16" fmla="*/ 0 w 2764250"/>
              <a:gd name="connsiteY16" fmla="*/ 2135371 h 4106482"/>
              <a:gd name="connsiteX17" fmla="*/ 0 w 2764250"/>
              <a:gd name="connsiteY17" fmla="*/ 1409892 h 4106482"/>
              <a:gd name="connsiteX18" fmla="*/ 0 w 2764250"/>
              <a:gd name="connsiteY18" fmla="*/ 848673 h 4106482"/>
              <a:gd name="connsiteX19" fmla="*/ 0 w 2764250"/>
              <a:gd name="connsiteY19" fmla="*/ 0 h 4106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764250" h="4106482" fill="none" extrusionOk="0">
                <a:moveTo>
                  <a:pt x="0" y="0"/>
                </a:moveTo>
                <a:cubicBezTo>
                  <a:pt x="243218" y="6780"/>
                  <a:pt x="485645" y="-13874"/>
                  <a:pt x="746348" y="0"/>
                </a:cubicBezTo>
                <a:cubicBezTo>
                  <a:pt x="1007051" y="13874"/>
                  <a:pt x="1186992" y="29945"/>
                  <a:pt x="1465053" y="0"/>
                </a:cubicBezTo>
                <a:cubicBezTo>
                  <a:pt x="1743115" y="-29945"/>
                  <a:pt x="1930483" y="-25039"/>
                  <a:pt x="2100830" y="0"/>
                </a:cubicBezTo>
                <a:cubicBezTo>
                  <a:pt x="2271177" y="25039"/>
                  <a:pt x="2616459" y="29725"/>
                  <a:pt x="2764250" y="0"/>
                </a:cubicBezTo>
                <a:cubicBezTo>
                  <a:pt x="2768356" y="200759"/>
                  <a:pt x="2746759" y="404861"/>
                  <a:pt x="2764250" y="643349"/>
                </a:cubicBezTo>
                <a:cubicBezTo>
                  <a:pt x="2781741" y="881837"/>
                  <a:pt x="2743962" y="1094426"/>
                  <a:pt x="2764250" y="1409892"/>
                </a:cubicBezTo>
                <a:cubicBezTo>
                  <a:pt x="2784538" y="1725358"/>
                  <a:pt x="2798883" y="1929950"/>
                  <a:pt x="2764250" y="2176435"/>
                </a:cubicBezTo>
                <a:cubicBezTo>
                  <a:pt x="2729617" y="2422920"/>
                  <a:pt x="2786771" y="2655130"/>
                  <a:pt x="2764250" y="2778719"/>
                </a:cubicBezTo>
                <a:cubicBezTo>
                  <a:pt x="2741729" y="2902308"/>
                  <a:pt x="2787248" y="3734578"/>
                  <a:pt x="2764250" y="4106482"/>
                </a:cubicBezTo>
                <a:cubicBezTo>
                  <a:pt x="2567911" y="4082035"/>
                  <a:pt x="2264025" y="4132653"/>
                  <a:pt x="2100830" y="4106482"/>
                </a:cubicBezTo>
                <a:cubicBezTo>
                  <a:pt x="1937635" y="4080311"/>
                  <a:pt x="1663139" y="4097783"/>
                  <a:pt x="1382125" y="4106482"/>
                </a:cubicBezTo>
                <a:cubicBezTo>
                  <a:pt x="1101112" y="4115181"/>
                  <a:pt x="798336" y="4115833"/>
                  <a:pt x="635778" y="4106482"/>
                </a:cubicBezTo>
                <a:cubicBezTo>
                  <a:pt x="473220" y="4097131"/>
                  <a:pt x="255730" y="4089836"/>
                  <a:pt x="0" y="4106482"/>
                </a:cubicBezTo>
                <a:cubicBezTo>
                  <a:pt x="-2854" y="3897810"/>
                  <a:pt x="37259" y="3658366"/>
                  <a:pt x="0" y="3339939"/>
                </a:cubicBezTo>
                <a:cubicBezTo>
                  <a:pt x="-37259" y="3021512"/>
                  <a:pt x="699" y="2828406"/>
                  <a:pt x="0" y="2696590"/>
                </a:cubicBezTo>
                <a:cubicBezTo>
                  <a:pt x="-699" y="2564774"/>
                  <a:pt x="5673" y="2382112"/>
                  <a:pt x="0" y="2135371"/>
                </a:cubicBezTo>
                <a:cubicBezTo>
                  <a:pt x="-5673" y="1888630"/>
                  <a:pt x="27335" y="1766137"/>
                  <a:pt x="0" y="1409892"/>
                </a:cubicBezTo>
                <a:cubicBezTo>
                  <a:pt x="-27335" y="1053647"/>
                  <a:pt x="-25209" y="982825"/>
                  <a:pt x="0" y="848673"/>
                </a:cubicBezTo>
                <a:cubicBezTo>
                  <a:pt x="25209" y="714521"/>
                  <a:pt x="-387" y="312905"/>
                  <a:pt x="0" y="0"/>
                </a:cubicBezTo>
                <a:close/>
              </a:path>
              <a:path w="2764250" h="4106482" stroke="0" extrusionOk="0">
                <a:moveTo>
                  <a:pt x="0" y="0"/>
                </a:moveTo>
                <a:cubicBezTo>
                  <a:pt x="168144" y="21634"/>
                  <a:pt x="480757" y="20057"/>
                  <a:pt x="718705" y="0"/>
                </a:cubicBezTo>
                <a:cubicBezTo>
                  <a:pt x="956653" y="-20057"/>
                  <a:pt x="1113703" y="22958"/>
                  <a:pt x="1382125" y="0"/>
                </a:cubicBezTo>
                <a:cubicBezTo>
                  <a:pt x="1650547" y="-22958"/>
                  <a:pt x="1788992" y="-9606"/>
                  <a:pt x="2073188" y="0"/>
                </a:cubicBezTo>
                <a:cubicBezTo>
                  <a:pt x="2357384" y="9606"/>
                  <a:pt x="2625655" y="7853"/>
                  <a:pt x="2764250" y="0"/>
                </a:cubicBezTo>
                <a:cubicBezTo>
                  <a:pt x="2768117" y="180660"/>
                  <a:pt x="2765970" y="365388"/>
                  <a:pt x="2764250" y="684414"/>
                </a:cubicBezTo>
                <a:cubicBezTo>
                  <a:pt x="2762530" y="1003440"/>
                  <a:pt x="2787024" y="1208360"/>
                  <a:pt x="2764250" y="1450957"/>
                </a:cubicBezTo>
                <a:cubicBezTo>
                  <a:pt x="2741476" y="1693554"/>
                  <a:pt x="2766626" y="1808146"/>
                  <a:pt x="2764250" y="2135371"/>
                </a:cubicBezTo>
                <a:cubicBezTo>
                  <a:pt x="2761874" y="2462596"/>
                  <a:pt x="2774839" y="2443402"/>
                  <a:pt x="2764250" y="2737655"/>
                </a:cubicBezTo>
                <a:cubicBezTo>
                  <a:pt x="2753661" y="3031908"/>
                  <a:pt x="2793574" y="3140830"/>
                  <a:pt x="2764250" y="3381004"/>
                </a:cubicBezTo>
                <a:cubicBezTo>
                  <a:pt x="2734926" y="3621178"/>
                  <a:pt x="2785494" y="3852841"/>
                  <a:pt x="2764250" y="4106482"/>
                </a:cubicBezTo>
                <a:cubicBezTo>
                  <a:pt x="2565193" y="4135775"/>
                  <a:pt x="2217233" y="4082887"/>
                  <a:pt x="2045545" y="4106482"/>
                </a:cubicBezTo>
                <a:cubicBezTo>
                  <a:pt x="1873858" y="4130077"/>
                  <a:pt x="1637382" y="4119419"/>
                  <a:pt x="1382125" y="4106482"/>
                </a:cubicBezTo>
                <a:cubicBezTo>
                  <a:pt x="1126868" y="4093545"/>
                  <a:pt x="1000351" y="4090140"/>
                  <a:pt x="635778" y="4106482"/>
                </a:cubicBezTo>
                <a:cubicBezTo>
                  <a:pt x="271205" y="4122824"/>
                  <a:pt x="151127" y="4125394"/>
                  <a:pt x="0" y="4106482"/>
                </a:cubicBezTo>
                <a:cubicBezTo>
                  <a:pt x="15507" y="3863599"/>
                  <a:pt x="17084" y="3635801"/>
                  <a:pt x="0" y="3463133"/>
                </a:cubicBezTo>
                <a:cubicBezTo>
                  <a:pt x="-17084" y="3290465"/>
                  <a:pt x="-23487" y="3052714"/>
                  <a:pt x="0" y="2901914"/>
                </a:cubicBezTo>
                <a:cubicBezTo>
                  <a:pt x="23487" y="2751114"/>
                  <a:pt x="-2666" y="2488038"/>
                  <a:pt x="0" y="2340695"/>
                </a:cubicBezTo>
                <a:cubicBezTo>
                  <a:pt x="2666" y="2193352"/>
                  <a:pt x="16842" y="1991822"/>
                  <a:pt x="0" y="1738411"/>
                </a:cubicBezTo>
                <a:cubicBezTo>
                  <a:pt x="-16842" y="1485000"/>
                  <a:pt x="-20268" y="1431091"/>
                  <a:pt x="0" y="1136127"/>
                </a:cubicBezTo>
                <a:cubicBezTo>
                  <a:pt x="20268" y="841163"/>
                  <a:pt x="46160" y="544606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b="1" dirty="0">
                <a:solidFill>
                  <a:schemeClr val="tx1"/>
                </a:solidFill>
              </a:rPr>
              <a:t>Singapura</a:t>
            </a:r>
            <a:r>
              <a:rPr lang="en-US" dirty="0">
                <a:solidFill>
                  <a:schemeClr val="tx1"/>
                </a:solidFill>
              </a:rPr>
              <a:t> : US$ 4.083,8 </a:t>
            </a:r>
            <a:r>
              <a:rPr lang="en-US" dirty="0" err="1">
                <a:solidFill>
                  <a:schemeClr val="tx1"/>
                </a:solidFill>
              </a:rPr>
              <a:t>atau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Rp. 67,8 </a:t>
            </a:r>
            <a:r>
              <a:rPr lang="en-US" b="1" dirty="0" err="1">
                <a:solidFill>
                  <a:schemeClr val="tx1"/>
                </a:solidFill>
              </a:rPr>
              <a:t>jt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per </a:t>
            </a:r>
            <a:r>
              <a:rPr lang="en-US" dirty="0" err="1">
                <a:solidFill>
                  <a:schemeClr val="tx1"/>
                </a:solidFill>
              </a:rPr>
              <a:t>Kapita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 err="1">
                <a:solidFill>
                  <a:schemeClr val="tx1"/>
                </a:solidFill>
              </a:rPr>
              <a:t>dengan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kurs</a:t>
            </a:r>
            <a:r>
              <a:rPr lang="en-US" dirty="0">
                <a:solidFill>
                  <a:schemeClr val="tx1"/>
                </a:solidFill>
              </a:rPr>
              <a:t> Rp. 16.600/US$).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en-US" b="1" dirty="0">
                <a:solidFill>
                  <a:schemeClr val="tx1"/>
                </a:solidFill>
              </a:rPr>
              <a:t>Brunei Darussalam </a:t>
            </a:r>
            <a:r>
              <a:rPr lang="en-US" dirty="0">
                <a:solidFill>
                  <a:schemeClr val="tx1"/>
                </a:solidFill>
              </a:rPr>
              <a:t>: US$ 1.812,4 </a:t>
            </a:r>
            <a:r>
              <a:rPr lang="en-US" dirty="0" err="1">
                <a:solidFill>
                  <a:schemeClr val="tx1"/>
                </a:solidFill>
              </a:rPr>
              <a:t>atau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Rp 30 </a:t>
            </a:r>
            <a:r>
              <a:rPr lang="en-US" b="1" dirty="0" err="1">
                <a:solidFill>
                  <a:schemeClr val="tx1"/>
                </a:solidFill>
              </a:rPr>
              <a:t>jt</a:t>
            </a:r>
            <a:r>
              <a:rPr lang="en-US" dirty="0">
                <a:solidFill>
                  <a:schemeClr val="tx1"/>
                </a:solidFill>
              </a:rPr>
              <a:t> per </a:t>
            </a:r>
            <a:r>
              <a:rPr lang="en-US" dirty="0" err="1">
                <a:solidFill>
                  <a:schemeClr val="tx1"/>
                </a:solidFill>
              </a:rPr>
              <a:t>Kapita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en-US" b="1" dirty="0">
                <a:solidFill>
                  <a:schemeClr val="tx1"/>
                </a:solidFill>
              </a:rPr>
              <a:t>Dunia</a:t>
            </a:r>
            <a:r>
              <a:rPr lang="en-US" dirty="0">
                <a:solidFill>
                  <a:schemeClr val="tx1"/>
                </a:solidFill>
              </a:rPr>
              <a:t> : US$ 1.355,6 </a:t>
            </a:r>
            <a:r>
              <a:rPr lang="en-US" dirty="0" err="1">
                <a:solidFill>
                  <a:schemeClr val="tx1"/>
                </a:solidFill>
              </a:rPr>
              <a:t>atau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Rp. 22,5 </a:t>
            </a:r>
            <a:r>
              <a:rPr lang="en-US" b="1" dirty="0" err="1">
                <a:solidFill>
                  <a:schemeClr val="tx1"/>
                </a:solidFill>
              </a:rPr>
              <a:t>jt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per </a:t>
            </a:r>
            <a:r>
              <a:rPr lang="en-US" dirty="0" err="1">
                <a:solidFill>
                  <a:schemeClr val="tx1"/>
                </a:solidFill>
              </a:rPr>
              <a:t>Kapita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en-US" b="1" dirty="0">
                <a:solidFill>
                  <a:schemeClr val="tx1"/>
                </a:solidFill>
              </a:rPr>
              <a:t>Malaysia</a:t>
            </a:r>
            <a:r>
              <a:rPr lang="en-US" dirty="0">
                <a:solidFill>
                  <a:schemeClr val="tx1"/>
                </a:solidFill>
              </a:rPr>
              <a:t> : </a:t>
            </a:r>
            <a:r>
              <a:rPr lang="en-US" b="1" dirty="0">
                <a:solidFill>
                  <a:schemeClr val="tx1"/>
                </a:solidFill>
              </a:rPr>
              <a:t>Rp 17,5 </a:t>
            </a:r>
            <a:r>
              <a:rPr lang="en-US" b="1" dirty="0" err="1">
                <a:solidFill>
                  <a:schemeClr val="tx1"/>
                </a:solidFill>
              </a:rPr>
              <a:t>jt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per </a:t>
            </a:r>
            <a:r>
              <a:rPr lang="en-US" dirty="0" err="1">
                <a:solidFill>
                  <a:schemeClr val="tx1"/>
                </a:solidFill>
              </a:rPr>
              <a:t>Kapita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en-US" b="1" dirty="0">
                <a:solidFill>
                  <a:schemeClr val="tx1"/>
                </a:solidFill>
              </a:rPr>
              <a:t>Indonesia</a:t>
            </a:r>
            <a:r>
              <a:rPr lang="en-US" dirty="0">
                <a:solidFill>
                  <a:schemeClr val="tx1"/>
                </a:solidFill>
              </a:rPr>
              <a:t> : US$ 362,7 </a:t>
            </a:r>
            <a:r>
              <a:rPr lang="en-US" dirty="0" err="1">
                <a:solidFill>
                  <a:schemeClr val="tx1"/>
                </a:solidFill>
              </a:rPr>
              <a:t>atau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Rp 6 </a:t>
            </a:r>
            <a:r>
              <a:rPr lang="en-US" b="1" dirty="0" err="1">
                <a:solidFill>
                  <a:schemeClr val="tx1"/>
                </a:solidFill>
              </a:rPr>
              <a:t>jt</a:t>
            </a:r>
            <a:r>
              <a:rPr lang="en-US" dirty="0">
                <a:solidFill>
                  <a:schemeClr val="tx1"/>
                </a:solidFill>
              </a:rPr>
              <a:t> per </a:t>
            </a:r>
            <a:r>
              <a:rPr lang="en-US" dirty="0" err="1">
                <a:solidFill>
                  <a:schemeClr val="tx1"/>
                </a:solidFill>
              </a:rPr>
              <a:t>Kapita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69705" y="6120331"/>
            <a:ext cx="81706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400" dirty="0" err="1"/>
              <a:t>Sumber</a:t>
            </a:r>
            <a:r>
              <a:rPr lang="en-ID" sz="1400" dirty="0"/>
              <a:t> : http://setnas-asean.id/news/read/pengeluaran-kesehatan-per-kapita-negara-di-asean</a:t>
            </a:r>
            <a:endParaRPr lang="en-ID" sz="1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1875446" y="1143000"/>
          <a:ext cx="8396341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2" name="Rectangle 1"/>
          <p:cNvSpPr/>
          <p:nvPr/>
        </p:nvSpPr>
        <p:spPr>
          <a:xfrm>
            <a:off x="2136310" y="6359653"/>
            <a:ext cx="3779805" cy="10062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916115" y="6359653"/>
            <a:ext cx="3921204" cy="100629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688123" y="326398"/>
            <a:ext cx="8628185" cy="86935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w Cen MT Condensed" pitchFamily="34" charset="0"/>
              </a:rPr>
              <a:t>MEKANISME UNTUK MENJAGA DAN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w Cen MT Condensed" pitchFamily="34" charset="0"/>
              </a:rPr>
              <a:t>ME</a:t>
            </a:r>
            <a:r>
              <a:rPr lang="id-I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w Cen MT Condensed" pitchFamily="34" charset="0"/>
              </a:rPr>
              <a:t>N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w Cen MT Condensed" pitchFamily="34" charset="0"/>
              </a:rPr>
              <a:t>INGKATKAN 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w Cen MT Condensed" pitchFamily="34" charset="0"/>
              </a:rPr>
              <a:t>MUTU  PELAYANAN KESEHATAN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w Cen MT Condensed" pitchFamily="34" charset="0"/>
            </a:endParaRPr>
          </a:p>
        </p:txBody>
      </p:sp>
      <p:pic>
        <p:nvPicPr>
          <p:cNvPr id="7" name="Picture 6" descr="PHOTO-2020-09-30-11-30-03_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7200" y="-48985"/>
            <a:ext cx="947130" cy="15421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27955" y="1703851"/>
            <a:ext cx="9144000" cy="29022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400" b="1" dirty="0">
                <a:solidFill>
                  <a:sysClr val="windowText" lastClr="000000"/>
                </a:solidFill>
                <a:latin typeface="Tw Cen MT Condensed" pitchFamily="34" charset="0"/>
              </a:rPr>
              <a:t>TEKNOLOGI INFORMASI UNTUK PENINGKATAN PELAYANAN KESEHATAN</a:t>
            </a:r>
            <a:endParaRPr lang="en-US" sz="800" b="1" dirty="0">
              <a:solidFill>
                <a:sysClr val="windowText" lastClr="000000"/>
              </a:solidFill>
              <a:latin typeface="Tw Cen MT Condensed" pitchFamily="34" charset="0"/>
            </a:endParaRPr>
          </a:p>
        </p:txBody>
      </p:sp>
      <p:pic>
        <p:nvPicPr>
          <p:cNvPr id="6" name="Picture 5" descr="PHOTO-2020-09-30-11-30-03_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47200" y="-97971"/>
            <a:ext cx="947130" cy="154218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41753" y="6588253"/>
            <a:ext cx="3779805" cy="10062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921558" y="6588253"/>
            <a:ext cx="3921204" cy="100629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0467" y="525642"/>
            <a:ext cx="3779805" cy="10062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025381" y="525642"/>
            <a:ext cx="4573565" cy="100629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42186" y="132522"/>
            <a:ext cx="8067208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SG" sz="2400" spc="500" dirty="0">
                <a:solidFill>
                  <a:schemeClr val="accent5"/>
                </a:solidFill>
                <a:latin typeface="Tw Cen MT Condensed" pitchFamily="34" charset="0"/>
              </a:rPr>
              <a:t>PENGEMBANGAN SISTEM DALAM PELAYANAN KESEHATAN</a:t>
            </a:r>
            <a:endParaRPr lang="en-US" sz="2400" spc="500" dirty="0">
              <a:solidFill>
                <a:schemeClr val="accent5"/>
              </a:solidFill>
              <a:latin typeface="Tw Cen MT Condensed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57" y="149420"/>
            <a:ext cx="544474" cy="514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1567543" y="1110343"/>
            <a:ext cx="8839200" cy="6531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400" b="1" dirty="0">
                <a:solidFill>
                  <a:schemeClr val="tx1"/>
                </a:solidFill>
                <a:latin typeface="Tw Cen MT Condensed" pitchFamily="34" charset="0"/>
              </a:rPr>
              <a:t>P</a:t>
            </a:r>
            <a:r>
              <a:rPr lang="id-ID" sz="4400" b="1" dirty="0">
                <a:solidFill>
                  <a:schemeClr val="tx1"/>
                </a:solidFill>
                <a:latin typeface="Tw Cen MT Condensed" pitchFamily="34" charset="0"/>
              </a:rPr>
              <a:t>en</a:t>
            </a:r>
            <a:r>
              <a:rPr lang="en-SG" sz="4400" b="1" dirty="0" err="1">
                <a:solidFill>
                  <a:schemeClr val="tx1"/>
                </a:solidFill>
                <a:latin typeface="Tw Cen MT Condensed" pitchFamily="34" charset="0"/>
              </a:rPr>
              <a:t>gembangan</a:t>
            </a:r>
            <a:r>
              <a:rPr lang="en-SG" sz="4400" b="1" dirty="0">
                <a:solidFill>
                  <a:schemeClr val="tx1"/>
                </a:solidFill>
                <a:latin typeface="Tw Cen MT Condensed" pitchFamily="34" charset="0"/>
              </a:rPr>
              <a:t> /</a:t>
            </a:r>
            <a:r>
              <a:rPr lang="en-SG" sz="4400" b="1" dirty="0" err="1">
                <a:solidFill>
                  <a:schemeClr val="tx1"/>
                </a:solidFill>
                <a:latin typeface="Tw Cen MT Condensed" pitchFamily="34" charset="0"/>
              </a:rPr>
              <a:t>penerapam</a:t>
            </a:r>
            <a:r>
              <a:rPr lang="id-ID" sz="4400" b="1" dirty="0">
                <a:solidFill>
                  <a:schemeClr val="tx1"/>
                </a:solidFill>
                <a:latin typeface="Tw Cen MT Condensed" pitchFamily="34" charset="0"/>
              </a:rPr>
              <a:t> Sistem</a:t>
            </a:r>
            <a:r>
              <a:rPr lang="en-SG" sz="4400" b="1" dirty="0">
                <a:solidFill>
                  <a:schemeClr val="tx1"/>
                </a:solidFill>
                <a:latin typeface="Tw Cen MT Condensed" pitchFamily="34" charset="0"/>
              </a:rPr>
              <a:t> </a:t>
            </a:r>
            <a:r>
              <a:rPr lang="en-SG" sz="4400" b="1" dirty="0" err="1">
                <a:solidFill>
                  <a:schemeClr val="tx1"/>
                </a:solidFill>
                <a:latin typeface="Tw Cen MT Condensed" pitchFamily="34" charset="0"/>
              </a:rPr>
              <a:t>Baru</a:t>
            </a:r>
            <a:r>
              <a:rPr lang="id-ID" sz="4400" b="1" dirty="0">
                <a:solidFill>
                  <a:schemeClr val="tx1"/>
                </a:solidFill>
                <a:latin typeface="Tw Cen MT Condensed" pitchFamily="34" charset="0"/>
              </a:rPr>
              <a:t> </a:t>
            </a:r>
            <a:endParaRPr lang="en-US" sz="900" b="1" dirty="0">
              <a:solidFill>
                <a:schemeClr val="tx1"/>
              </a:solidFill>
              <a:latin typeface="Tw Cen MT Condensed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012620" y="2490644"/>
            <a:ext cx="3531198" cy="327660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0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Tw Cen MT Condensed" pitchFamily="34" charset="0"/>
              </a:rPr>
              <a:t> </a:t>
            </a:r>
            <a:r>
              <a:rPr lang="en-SG" sz="4000" b="1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w Cen MT Condensed" pitchFamily="34" charset="0"/>
              </a:rPr>
              <a:t>Sistem</a:t>
            </a:r>
            <a:r>
              <a:rPr lang="en-SG" sz="40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Tw Cen MT Condensed" pitchFamily="34" charset="0"/>
              </a:rPr>
              <a:t> e- medical record</a:t>
            </a:r>
            <a:endParaRPr lang="id-ID" sz="4000" b="1" dirty="0">
              <a:solidFill>
                <a:schemeClr val="bg2">
                  <a:lumMod val="20000"/>
                  <a:lumOff val="80000"/>
                </a:schemeClr>
              </a:solidFill>
              <a:latin typeface="Tw Cen MT Condensed" pitchFamily="34" charset="0"/>
            </a:endParaRPr>
          </a:p>
          <a:p>
            <a:pPr algn="ctr"/>
            <a:r>
              <a:rPr lang="en-SG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w Cen MT Condensed" pitchFamily="34" charset="0"/>
              </a:rPr>
              <a:t>(</a:t>
            </a:r>
            <a:r>
              <a:rPr lang="en-SG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w Cen MT Condensed" pitchFamily="34" charset="0"/>
              </a:rPr>
              <a:t>Rekam</a:t>
            </a:r>
            <a:r>
              <a:rPr lang="en-SG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w Cen MT Condensed" pitchFamily="34" charset="0"/>
              </a:rPr>
              <a:t> </a:t>
            </a:r>
            <a:r>
              <a:rPr lang="en-SG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w Cen MT Condensed" pitchFamily="34" charset="0"/>
              </a:rPr>
              <a:t>Medik</a:t>
            </a:r>
            <a:endParaRPr lang="en-SG" sz="3600" b="1" dirty="0">
              <a:solidFill>
                <a:schemeClr val="tx1">
                  <a:lumMod val="95000"/>
                  <a:lumOff val="5000"/>
                </a:schemeClr>
              </a:solidFill>
              <a:latin typeface="Tw Cen MT Condensed" pitchFamily="34" charset="0"/>
            </a:endParaRPr>
          </a:p>
          <a:p>
            <a:pPr algn="ctr"/>
            <a:r>
              <a:rPr lang="en-SG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w Cen MT Condensed" pitchFamily="34" charset="0"/>
              </a:rPr>
              <a:t>Elektronik</a:t>
            </a:r>
            <a:r>
              <a:rPr lang="en-SG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w Cen MT Condensed" pitchFamily="34" charset="0"/>
              </a:rPr>
              <a:t>)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w Cen MT Condensed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491323" y="2029885"/>
            <a:ext cx="521297" cy="1015663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chemeClr val="bg1">
                    <a:lumMod val="95000"/>
                  </a:schemeClr>
                </a:solidFill>
                <a:latin typeface="Tw Cen MT Condensed" pitchFamily="34" charset="0"/>
              </a:rPr>
              <a:t>1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218911" y="2581516"/>
            <a:ext cx="3449089" cy="327660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Tw Cen MT Condensed" pitchFamily="34" charset="0"/>
              </a:rPr>
              <a:t>Telemedicine</a:t>
            </a:r>
            <a:r>
              <a:rPr lang="id-ID" sz="40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Tw Cen MT Condensed" pitchFamily="34" charset="0"/>
              </a:rPr>
              <a:t> </a:t>
            </a:r>
            <a:endParaRPr lang="en-SG" sz="4000" b="1" dirty="0">
              <a:solidFill>
                <a:schemeClr val="bg2">
                  <a:lumMod val="20000"/>
                  <a:lumOff val="80000"/>
                </a:schemeClr>
              </a:solidFill>
              <a:latin typeface="Tw Cen MT Condensed" pitchFamily="34" charset="0"/>
            </a:endParaRPr>
          </a:p>
          <a:p>
            <a:pPr algn="ctr"/>
            <a:endParaRPr lang="en-SG" sz="4000" b="1" dirty="0">
              <a:solidFill>
                <a:schemeClr val="bg2">
                  <a:lumMod val="20000"/>
                  <a:lumOff val="80000"/>
                </a:schemeClr>
              </a:solidFill>
              <a:latin typeface="Tw Cen MT Condensed" pitchFamily="34" charset="0"/>
            </a:endParaRPr>
          </a:p>
          <a:p>
            <a:pPr algn="ctr"/>
            <a:r>
              <a:rPr lang="id-ID" sz="40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Tw Cen MT Condensed" pitchFamily="34" charset="0"/>
              </a:rPr>
              <a:t>Te</a:t>
            </a:r>
            <a:r>
              <a:rPr lang="en-SG" sz="4000" b="1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w Cen MT Condensed" pitchFamily="34" charset="0"/>
              </a:rPr>
              <a:t>lehealth</a:t>
            </a:r>
            <a:endParaRPr lang="id-ID" sz="4000" b="1" dirty="0">
              <a:solidFill>
                <a:schemeClr val="bg2">
                  <a:lumMod val="20000"/>
                  <a:lumOff val="80000"/>
                </a:schemeClr>
              </a:solidFill>
              <a:latin typeface="Tw Cen MT Condensed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744213" y="2228668"/>
            <a:ext cx="521297" cy="1015663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chemeClr val="bg1">
                    <a:lumMod val="95000"/>
                  </a:schemeClr>
                </a:solidFill>
                <a:latin typeface="Tw Cen MT Condensed" pitchFamily="34" charset="0"/>
              </a:rPr>
              <a:t>2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7" name="Picture 16" descr="PHOTO-2020-09-30-11-30-03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7200" y="0"/>
            <a:ext cx="947130" cy="1542185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2669705" y="6362238"/>
            <a:ext cx="7245751" cy="100629"/>
            <a:chOff x="1930401" y="525642"/>
            <a:chExt cx="7245751" cy="100629"/>
          </a:xfrm>
        </p:grpSpPr>
        <p:sp>
          <p:nvSpPr>
            <p:cNvPr id="19" name="Rectangle 18"/>
            <p:cNvSpPr/>
            <p:nvPr/>
          </p:nvSpPr>
          <p:spPr>
            <a:xfrm>
              <a:off x="1930401" y="525642"/>
              <a:ext cx="3779805" cy="10062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396347" y="525642"/>
              <a:ext cx="3779805" cy="100629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erson sitting at a table using a computer&#10;&#10;Description automatically generated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86" y="1828801"/>
            <a:ext cx="4781676" cy="50291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30401" y="525642"/>
            <a:ext cx="3779805" cy="10062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311483" y="525642"/>
            <a:ext cx="3436186" cy="100629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26918" y="132522"/>
            <a:ext cx="5986960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id-ID" sz="2400" spc="500" dirty="0">
                <a:solidFill>
                  <a:schemeClr val="accent5"/>
                </a:solidFill>
                <a:latin typeface="Tw Cen MT Condensed" pitchFamily="34" charset="0"/>
              </a:rPr>
              <a:t>PENGGUNAAN </a:t>
            </a:r>
            <a:r>
              <a:rPr lang="en-SG" sz="2400" spc="500" dirty="0">
                <a:solidFill>
                  <a:schemeClr val="accent5"/>
                </a:solidFill>
                <a:latin typeface="Tw Cen MT Condensed" pitchFamily="34" charset="0"/>
              </a:rPr>
              <a:t>REKAM</a:t>
            </a:r>
            <a:r>
              <a:rPr lang="id-ID" sz="2400" spc="500" dirty="0">
                <a:solidFill>
                  <a:schemeClr val="accent5"/>
                </a:solidFill>
                <a:latin typeface="Tw Cen MT Condensed" pitchFamily="34" charset="0"/>
              </a:rPr>
              <a:t> MEDI</a:t>
            </a:r>
            <a:r>
              <a:rPr lang="en-SG" sz="2400" spc="500" dirty="0">
                <a:solidFill>
                  <a:schemeClr val="accent5"/>
                </a:solidFill>
                <a:latin typeface="Tw Cen MT Condensed" pitchFamily="34" charset="0"/>
              </a:rPr>
              <a:t>K</a:t>
            </a:r>
            <a:r>
              <a:rPr lang="id-ID" sz="2400" spc="500" dirty="0">
                <a:solidFill>
                  <a:schemeClr val="accent5"/>
                </a:solidFill>
                <a:latin typeface="Tw Cen MT Condensed" pitchFamily="34" charset="0"/>
              </a:rPr>
              <a:t> ELEKTRONIK</a:t>
            </a:r>
            <a:endParaRPr lang="en-US" sz="2400" spc="500" dirty="0">
              <a:solidFill>
                <a:schemeClr val="accent5"/>
              </a:solidFill>
              <a:latin typeface="Tw Cen MT Condensed" pitchFamily="34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350107" y="1763486"/>
          <a:ext cx="6986864" cy="5094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303" y="137216"/>
            <a:ext cx="544474" cy="514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570016" y="699416"/>
            <a:ext cx="9571511" cy="9492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spc="600" dirty="0">
                <a:solidFill>
                  <a:schemeClr val="tx1"/>
                </a:solidFill>
                <a:latin typeface="Tw Cen MT Condensed" pitchFamily="34" charset="0"/>
              </a:rPr>
              <a:t>REKAM MEDI</a:t>
            </a:r>
            <a:r>
              <a:rPr lang="en-SG" sz="2400" b="1" spc="600" dirty="0">
                <a:solidFill>
                  <a:schemeClr val="tx1"/>
                </a:solidFill>
                <a:latin typeface="Tw Cen MT Condensed" pitchFamily="34" charset="0"/>
              </a:rPr>
              <a:t>K</a:t>
            </a:r>
            <a:r>
              <a:rPr lang="id-ID" sz="2400" b="1" spc="600" dirty="0">
                <a:solidFill>
                  <a:schemeClr val="tx1"/>
                </a:solidFill>
                <a:latin typeface="Tw Cen MT Condensed" pitchFamily="34" charset="0"/>
              </a:rPr>
              <a:t> ELEKTRONIK</a:t>
            </a:r>
            <a:r>
              <a:rPr lang="en-SG" sz="2400" b="1" spc="600" dirty="0">
                <a:solidFill>
                  <a:schemeClr val="tx1"/>
                </a:solidFill>
                <a:latin typeface="Tw Cen MT Condensed" pitchFamily="34" charset="0"/>
              </a:rPr>
              <a:t> MENINGKATKAN KOORDINASI PERAWATAN PASIEN </a:t>
            </a:r>
            <a:endParaRPr lang="en-US" sz="300" b="1" spc="600" dirty="0">
              <a:solidFill>
                <a:schemeClr val="tx1"/>
              </a:solidFill>
              <a:latin typeface="Tw Cen MT Condensed" pitchFamily="34" charset="0"/>
            </a:endParaRPr>
          </a:p>
        </p:txBody>
      </p:sp>
      <p:pic>
        <p:nvPicPr>
          <p:cNvPr id="16" name="Picture 15" descr="PHOTO-2020-09-30-11-30-03_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70646" y="-23446"/>
            <a:ext cx="947130" cy="15421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039091" y="6368051"/>
            <a:ext cx="3605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Sumber</a:t>
            </a:r>
            <a:r>
              <a:rPr lang="en-US" dirty="0"/>
              <a:t>: Pexels.com</a:t>
            </a:r>
            <a:endParaRPr lang="en-ID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erson sitting at a table using a computer&#10;&#10;Description automatically generated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139" y="4228446"/>
            <a:ext cx="4550394" cy="260018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30401" y="525642"/>
            <a:ext cx="3779805" cy="10062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311483" y="525642"/>
            <a:ext cx="3436186" cy="100629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26918" y="132522"/>
            <a:ext cx="5986960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id-ID" sz="2400" spc="500" dirty="0">
                <a:solidFill>
                  <a:schemeClr val="accent5"/>
                </a:solidFill>
                <a:latin typeface="Tw Cen MT Condensed" pitchFamily="34" charset="0"/>
              </a:rPr>
              <a:t>PENGGUNAAN </a:t>
            </a:r>
            <a:r>
              <a:rPr lang="en-SG" sz="2400" spc="500" dirty="0">
                <a:solidFill>
                  <a:schemeClr val="accent5"/>
                </a:solidFill>
                <a:latin typeface="Tw Cen MT Condensed" pitchFamily="34" charset="0"/>
              </a:rPr>
              <a:t>REKAM</a:t>
            </a:r>
            <a:r>
              <a:rPr lang="id-ID" sz="2400" spc="500" dirty="0">
                <a:solidFill>
                  <a:schemeClr val="accent5"/>
                </a:solidFill>
                <a:latin typeface="Tw Cen MT Condensed" pitchFamily="34" charset="0"/>
              </a:rPr>
              <a:t> MEDI</a:t>
            </a:r>
            <a:r>
              <a:rPr lang="en-SG" sz="2400" spc="500" dirty="0">
                <a:solidFill>
                  <a:schemeClr val="accent5"/>
                </a:solidFill>
                <a:latin typeface="Tw Cen MT Condensed" pitchFamily="34" charset="0"/>
              </a:rPr>
              <a:t>K</a:t>
            </a:r>
            <a:r>
              <a:rPr lang="id-ID" sz="2400" spc="500" dirty="0">
                <a:solidFill>
                  <a:schemeClr val="accent5"/>
                </a:solidFill>
                <a:latin typeface="Tw Cen MT Condensed" pitchFamily="34" charset="0"/>
              </a:rPr>
              <a:t> ELEKTRONIK</a:t>
            </a:r>
            <a:endParaRPr lang="en-US" sz="2400" spc="500" dirty="0">
              <a:solidFill>
                <a:schemeClr val="accent5"/>
              </a:solidFill>
              <a:latin typeface="Tw Cen MT Condensed" pitchFamily="34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350108" y="1625160"/>
          <a:ext cx="6096000" cy="4846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303" y="137216"/>
            <a:ext cx="544474" cy="514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 descr="PHOTO-2020-09-30-11-30-03_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70646" y="-23446"/>
            <a:ext cx="947130" cy="154218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33181" y="985259"/>
            <a:ext cx="7464258" cy="10669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400" b="1" dirty="0" err="1">
                <a:solidFill>
                  <a:schemeClr val="tx1"/>
                </a:solidFill>
              </a:rPr>
              <a:t>Penggunaan</a:t>
            </a:r>
            <a:r>
              <a:rPr lang="en-SG" sz="2400" b="1" dirty="0">
                <a:solidFill>
                  <a:schemeClr val="tx1"/>
                </a:solidFill>
              </a:rPr>
              <a:t> </a:t>
            </a:r>
            <a:r>
              <a:rPr lang="id-ID" sz="2400" b="1" dirty="0">
                <a:solidFill>
                  <a:schemeClr val="tx1"/>
                </a:solidFill>
              </a:rPr>
              <a:t>Rekam Medi</a:t>
            </a:r>
            <a:r>
              <a:rPr lang="en-SG" sz="2400" b="1" dirty="0">
                <a:solidFill>
                  <a:schemeClr val="tx1"/>
                </a:solidFill>
              </a:rPr>
              <a:t>k</a:t>
            </a:r>
            <a:r>
              <a:rPr lang="id-ID" sz="2400" b="1" dirty="0">
                <a:solidFill>
                  <a:schemeClr val="tx1"/>
                </a:solidFill>
              </a:rPr>
              <a:t> Elektronik Meningkatkan Kualitas dan Efisiensi Perawatan Pasien</a:t>
            </a:r>
            <a:endParaRPr lang="en-US" sz="400" b="1" dirty="0">
              <a:solidFill>
                <a:schemeClr val="tx1"/>
              </a:solidFill>
              <a:latin typeface="Tw Cen MT Condensed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89314" y="2585019"/>
            <a:ext cx="5943600" cy="462981"/>
          </a:xfrm>
          <a:custGeom>
            <a:avLst/>
            <a:gdLst>
              <a:gd name="connsiteX0" fmla="*/ 0 w 5930101"/>
              <a:gd name="connsiteY0" fmla="*/ 0 h 400110"/>
              <a:gd name="connsiteX1" fmla="*/ 480997 w 5930101"/>
              <a:gd name="connsiteY1" fmla="*/ 0 h 400110"/>
              <a:gd name="connsiteX2" fmla="*/ 1139897 w 5930101"/>
              <a:gd name="connsiteY2" fmla="*/ 0 h 400110"/>
              <a:gd name="connsiteX3" fmla="*/ 1917399 w 5930101"/>
              <a:gd name="connsiteY3" fmla="*/ 0 h 400110"/>
              <a:gd name="connsiteX4" fmla="*/ 2694901 w 5930101"/>
              <a:gd name="connsiteY4" fmla="*/ 0 h 400110"/>
              <a:gd name="connsiteX5" fmla="*/ 3413103 w 5930101"/>
              <a:gd name="connsiteY5" fmla="*/ 0 h 400110"/>
              <a:gd name="connsiteX6" fmla="*/ 4072003 w 5930101"/>
              <a:gd name="connsiteY6" fmla="*/ 0 h 400110"/>
              <a:gd name="connsiteX7" fmla="*/ 4849505 w 5930101"/>
              <a:gd name="connsiteY7" fmla="*/ 0 h 400110"/>
              <a:gd name="connsiteX8" fmla="*/ 5930101 w 5930101"/>
              <a:gd name="connsiteY8" fmla="*/ 0 h 400110"/>
              <a:gd name="connsiteX9" fmla="*/ 5930101 w 5930101"/>
              <a:gd name="connsiteY9" fmla="*/ 400110 h 400110"/>
              <a:gd name="connsiteX10" fmla="*/ 5449104 w 5930101"/>
              <a:gd name="connsiteY10" fmla="*/ 400110 h 400110"/>
              <a:gd name="connsiteX11" fmla="*/ 4849505 w 5930101"/>
              <a:gd name="connsiteY11" fmla="*/ 400110 h 400110"/>
              <a:gd name="connsiteX12" fmla="*/ 4190605 w 5930101"/>
              <a:gd name="connsiteY12" fmla="*/ 400110 h 400110"/>
              <a:gd name="connsiteX13" fmla="*/ 3472404 w 5930101"/>
              <a:gd name="connsiteY13" fmla="*/ 400110 h 400110"/>
              <a:gd name="connsiteX14" fmla="*/ 2813503 w 5930101"/>
              <a:gd name="connsiteY14" fmla="*/ 400110 h 400110"/>
              <a:gd name="connsiteX15" fmla="*/ 2036001 w 5930101"/>
              <a:gd name="connsiteY15" fmla="*/ 400110 h 400110"/>
              <a:gd name="connsiteX16" fmla="*/ 1555004 w 5930101"/>
              <a:gd name="connsiteY16" fmla="*/ 400110 h 400110"/>
              <a:gd name="connsiteX17" fmla="*/ 955405 w 5930101"/>
              <a:gd name="connsiteY17" fmla="*/ 400110 h 400110"/>
              <a:gd name="connsiteX18" fmla="*/ 0 w 5930101"/>
              <a:gd name="connsiteY18" fmla="*/ 400110 h 400110"/>
              <a:gd name="connsiteX19" fmla="*/ 0 w 5930101"/>
              <a:gd name="connsiteY19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930101" h="400110" fill="none" extrusionOk="0">
                <a:moveTo>
                  <a:pt x="0" y="0"/>
                </a:moveTo>
                <a:cubicBezTo>
                  <a:pt x="218615" y="9765"/>
                  <a:pt x="300375" y="-15461"/>
                  <a:pt x="480997" y="0"/>
                </a:cubicBezTo>
                <a:cubicBezTo>
                  <a:pt x="661619" y="15461"/>
                  <a:pt x="866240" y="19319"/>
                  <a:pt x="1139897" y="0"/>
                </a:cubicBezTo>
                <a:cubicBezTo>
                  <a:pt x="1413554" y="-19319"/>
                  <a:pt x="1668626" y="37087"/>
                  <a:pt x="1917399" y="0"/>
                </a:cubicBezTo>
                <a:cubicBezTo>
                  <a:pt x="2166172" y="-37087"/>
                  <a:pt x="2409258" y="-35339"/>
                  <a:pt x="2694901" y="0"/>
                </a:cubicBezTo>
                <a:cubicBezTo>
                  <a:pt x="2980544" y="35339"/>
                  <a:pt x="3075132" y="22096"/>
                  <a:pt x="3413103" y="0"/>
                </a:cubicBezTo>
                <a:cubicBezTo>
                  <a:pt x="3751074" y="-22096"/>
                  <a:pt x="3746043" y="14546"/>
                  <a:pt x="4072003" y="0"/>
                </a:cubicBezTo>
                <a:cubicBezTo>
                  <a:pt x="4397963" y="-14546"/>
                  <a:pt x="4647882" y="-8827"/>
                  <a:pt x="4849505" y="0"/>
                </a:cubicBezTo>
                <a:cubicBezTo>
                  <a:pt x="5051128" y="8827"/>
                  <a:pt x="5525716" y="14799"/>
                  <a:pt x="5930101" y="0"/>
                </a:cubicBezTo>
                <a:cubicBezTo>
                  <a:pt x="5918715" y="179249"/>
                  <a:pt x="5922999" y="284714"/>
                  <a:pt x="5930101" y="400110"/>
                </a:cubicBezTo>
                <a:cubicBezTo>
                  <a:pt x="5706243" y="409658"/>
                  <a:pt x="5559276" y="381604"/>
                  <a:pt x="5449104" y="400110"/>
                </a:cubicBezTo>
                <a:cubicBezTo>
                  <a:pt x="5338932" y="418616"/>
                  <a:pt x="5038654" y="411841"/>
                  <a:pt x="4849505" y="400110"/>
                </a:cubicBezTo>
                <a:cubicBezTo>
                  <a:pt x="4660356" y="388379"/>
                  <a:pt x="4388095" y="409014"/>
                  <a:pt x="4190605" y="400110"/>
                </a:cubicBezTo>
                <a:cubicBezTo>
                  <a:pt x="3993115" y="391206"/>
                  <a:pt x="3780878" y="398596"/>
                  <a:pt x="3472404" y="400110"/>
                </a:cubicBezTo>
                <a:cubicBezTo>
                  <a:pt x="3163930" y="401624"/>
                  <a:pt x="3096026" y="403405"/>
                  <a:pt x="2813503" y="400110"/>
                </a:cubicBezTo>
                <a:cubicBezTo>
                  <a:pt x="2530980" y="396815"/>
                  <a:pt x="2308832" y="381521"/>
                  <a:pt x="2036001" y="400110"/>
                </a:cubicBezTo>
                <a:cubicBezTo>
                  <a:pt x="1763170" y="418699"/>
                  <a:pt x="1792399" y="416351"/>
                  <a:pt x="1555004" y="400110"/>
                </a:cubicBezTo>
                <a:cubicBezTo>
                  <a:pt x="1317609" y="383869"/>
                  <a:pt x="1116981" y="381481"/>
                  <a:pt x="955405" y="400110"/>
                </a:cubicBezTo>
                <a:cubicBezTo>
                  <a:pt x="793829" y="418739"/>
                  <a:pt x="380073" y="397793"/>
                  <a:pt x="0" y="400110"/>
                </a:cubicBezTo>
                <a:cubicBezTo>
                  <a:pt x="10835" y="275473"/>
                  <a:pt x="2087" y="156493"/>
                  <a:pt x="0" y="0"/>
                </a:cubicBezTo>
                <a:close/>
              </a:path>
              <a:path w="5930101" h="400110" stroke="0" extrusionOk="0">
                <a:moveTo>
                  <a:pt x="0" y="0"/>
                </a:moveTo>
                <a:cubicBezTo>
                  <a:pt x="251588" y="3963"/>
                  <a:pt x="501407" y="34070"/>
                  <a:pt x="777502" y="0"/>
                </a:cubicBezTo>
                <a:cubicBezTo>
                  <a:pt x="1053597" y="-34070"/>
                  <a:pt x="1142234" y="-27530"/>
                  <a:pt x="1436402" y="0"/>
                </a:cubicBezTo>
                <a:cubicBezTo>
                  <a:pt x="1730570" y="27530"/>
                  <a:pt x="1834724" y="22835"/>
                  <a:pt x="2036001" y="0"/>
                </a:cubicBezTo>
                <a:cubicBezTo>
                  <a:pt x="2237278" y="-22835"/>
                  <a:pt x="2413940" y="-19109"/>
                  <a:pt x="2754202" y="0"/>
                </a:cubicBezTo>
                <a:cubicBezTo>
                  <a:pt x="3094464" y="19109"/>
                  <a:pt x="3021759" y="5663"/>
                  <a:pt x="3235200" y="0"/>
                </a:cubicBezTo>
                <a:cubicBezTo>
                  <a:pt x="3448641" y="-5663"/>
                  <a:pt x="3613497" y="-22752"/>
                  <a:pt x="3894100" y="0"/>
                </a:cubicBezTo>
                <a:cubicBezTo>
                  <a:pt x="4174703" y="22752"/>
                  <a:pt x="4253582" y="-18925"/>
                  <a:pt x="4375097" y="0"/>
                </a:cubicBezTo>
                <a:cubicBezTo>
                  <a:pt x="4496612" y="18925"/>
                  <a:pt x="4816789" y="-28532"/>
                  <a:pt x="5093298" y="0"/>
                </a:cubicBezTo>
                <a:cubicBezTo>
                  <a:pt x="5369807" y="28532"/>
                  <a:pt x="5720184" y="33174"/>
                  <a:pt x="5930101" y="0"/>
                </a:cubicBezTo>
                <a:cubicBezTo>
                  <a:pt x="5931445" y="128712"/>
                  <a:pt x="5918026" y="239883"/>
                  <a:pt x="5930101" y="400110"/>
                </a:cubicBezTo>
                <a:cubicBezTo>
                  <a:pt x="5655446" y="383393"/>
                  <a:pt x="5554672" y="421892"/>
                  <a:pt x="5271201" y="400110"/>
                </a:cubicBezTo>
                <a:cubicBezTo>
                  <a:pt x="4987730" y="378328"/>
                  <a:pt x="4759616" y="373984"/>
                  <a:pt x="4493699" y="400110"/>
                </a:cubicBezTo>
                <a:cubicBezTo>
                  <a:pt x="4227782" y="426236"/>
                  <a:pt x="4157449" y="401392"/>
                  <a:pt x="3834799" y="400110"/>
                </a:cubicBezTo>
                <a:cubicBezTo>
                  <a:pt x="3512149" y="398828"/>
                  <a:pt x="3273132" y="384213"/>
                  <a:pt x="3116598" y="400110"/>
                </a:cubicBezTo>
                <a:cubicBezTo>
                  <a:pt x="2960064" y="416007"/>
                  <a:pt x="2875373" y="405452"/>
                  <a:pt x="2635600" y="400110"/>
                </a:cubicBezTo>
                <a:cubicBezTo>
                  <a:pt x="2395827" y="394768"/>
                  <a:pt x="2232168" y="410060"/>
                  <a:pt x="1976700" y="400110"/>
                </a:cubicBezTo>
                <a:cubicBezTo>
                  <a:pt x="1721232" y="390160"/>
                  <a:pt x="1576468" y="394567"/>
                  <a:pt x="1436402" y="400110"/>
                </a:cubicBezTo>
                <a:cubicBezTo>
                  <a:pt x="1296336" y="405653"/>
                  <a:pt x="1070182" y="380257"/>
                  <a:pt x="718201" y="400110"/>
                </a:cubicBezTo>
                <a:cubicBezTo>
                  <a:pt x="366220" y="419963"/>
                  <a:pt x="311155" y="385309"/>
                  <a:pt x="0" y="400110"/>
                </a:cubicBezTo>
                <a:cubicBezTo>
                  <a:pt x="4727" y="244243"/>
                  <a:pt x="-9158" y="113643"/>
                  <a:pt x="0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  <a:prstDash val="dash"/>
          </a:ln>
        </p:spPr>
        <p:txBody>
          <a:bodyPr wrap="square">
            <a:spAutoFit/>
          </a:bodyPr>
          <a:lstStyle/>
          <a:p>
            <a:pPr lvl="0" algn="ctr"/>
            <a:r>
              <a:rPr lang="en-SG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Men</a:t>
            </a:r>
            <a:r>
              <a:rPr lang="id-ID" sz="2400" b="1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ingkatkan Ke</a:t>
            </a:r>
            <a:r>
              <a:rPr lang="en-SG" sz="2400" b="1" i="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selamatan</a:t>
            </a:r>
            <a:r>
              <a:rPr lang="en-SG" sz="2400" b="1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d-ID" sz="2400" b="1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Pasien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32857" y="3329917"/>
            <a:ext cx="5921829" cy="461665"/>
          </a:xfrm>
          <a:custGeom>
            <a:avLst/>
            <a:gdLst>
              <a:gd name="connsiteX0" fmla="*/ 0 w 4550394"/>
              <a:gd name="connsiteY0" fmla="*/ 0 h 707886"/>
              <a:gd name="connsiteX1" fmla="*/ 741064 w 4550394"/>
              <a:gd name="connsiteY1" fmla="*/ 0 h 707886"/>
              <a:gd name="connsiteX2" fmla="*/ 1391120 w 4550394"/>
              <a:gd name="connsiteY2" fmla="*/ 0 h 707886"/>
              <a:gd name="connsiteX3" fmla="*/ 2132185 w 4550394"/>
              <a:gd name="connsiteY3" fmla="*/ 0 h 707886"/>
              <a:gd name="connsiteX4" fmla="*/ 2691233 w 4550394"/>
              <a:gd name="connsiteY4" fmla="*/ 0 h 707886"/>
              <a:gd name="connsiteX5" fmla="*/ 3295785 w 4550394"/>
              <a:gd name="connsiteY5" fmla="*/ 0 h 707886"/>
              <a:gd name="connsiteX6" fmla="*/ 3991346 w 4550394"/>
              <a:gd name="connsiteY6" fmla="*/ 0 h 707886"/>
              <a:gd name="connsiteX7" fmla="*/ 4550394 w 4550394"/>
              <a:gd name="connsiteY7" fmla="*/ 0 h 707886"/>
              <a:gd name="connsiteX8" fmla="*/ 4550394 w 4550394"/>
              <a:gd name="connsiteY8" fmla="*/ 339785 h 707886"/>
              <a:gd name="connsiteX9" fmla="*/ 4550394 w 4550394"/>
              <a:gd name="connsiteY9" fmla="*/ 707886 h 707886"/>
              <a:gd name="connsiteX10" fmla="*/ 4036850 w 4550394"/>
              <a:gd name="connsiteY10" fmla="*/ 707886 h 707886"/>
              <a:gd name="connsiteX11" fmla="*/ 3341289 w 4550394"/>
              <a:gd name="connsiteY11" fmla="*/ 707886 h 707886"/>
              <a:gd name="connsiteX12" fmla="*/ 2691233 w 4550394"/>
              <a:gd name="connsiteY12" fmla="*/ 707886 h 707886"/>
              <a:gd name="connsiteX13" fmla="*/ 2177689 w 4550394"/>
              <a:gd name="connsiteY13" fmla="*/ 707886 h 707886"/>
              <a:gd name="connsiteX14" fmla="*/ 1664144 w 4550394"/>
              <a:gd name="connsiteY14" fmla="*/ 707886 h 707886"/>
              <a:gd name="connsiteX15" fmla="*/ 923080 w 4550394"/>
              <a:gd name="connsiteY15" fmla="*/ 707886 h 707886"/>
              <a:gd name="connsiteX16" fmla="*/ 0 w 4550394"/>
              <a:gd name="connsiteY16" fmla="*/ 707886 h 707886"/>
              <a:gd name="connsiteX17" fmla="*/ 0 w 4550394"/>
              <a:gd name="connsiteY17" fmla="*/ 375180 h 707886"/>
              <a:gd name="connsiteX18" fmla="*/ 0 w 4550394"/>
              <a:gd name="connsiteY18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550394" h="707886" fill="none" extrusionOk="0">
                <a:moveTo>
                  <a:pt x="0" y="0"/>
                </a:moveTo>
                <a:cubicBezTo>
                  <a:pt x="278099" y="12433"/>
                  <a:pt x="459379" y="-5172"/>
                  <a:pt x="741064" y="0"/>
                </a:cubicBezTo>
                <a:cubicBezTo>
                  <a:pt x="1022749" y="5172"/>
                  <a:pt x="1126348" y="-16508"/>
                  <a:pt x="1391120" y="0"/>
                </a:cubicBezTo>
                <a:cubicBezTo>
                  <a:pt x="1655892" y="16508"/>
                  <a:pt x="1958215" y="-25446"/>
                  <a:pt x="2132185" y="0"/>
                </a:cubicBezTo>
                <a:cubicBezTo>
                  <a:pt x="2306155" y="25446"/>
                  <a:pt x="2487740" y="-10365"/>
                  <a:pt x="2691233" y="0"/>
                </a:cubicBezTo>
                <a:cubicBezTo>
                  <a:pt x="2894726" y="10365"/>
                  <a:pt x="3094183" y="6153"/>
                  <a:pt x="3295785" y="0"/>
                </a:cubicBezTo>
                <a:cubicBezTo>
                  <a:pt x="3497387" y="-6153"/>
                  <a:pt x="3789662" y="-22570"/>
                  <a:pt x="3991346" y="0"/>
                </a:cubicBezTo>
                <a:cubicBezTo>
                  <a:pt x="4193030" y="22570"/>
                  <a:pt x="4353745" y="-5462"/>
                  <a:pt x="4550394" y="0"/>
                </a:cubicBezTo>
                <a:cubicBezTo>
                  <a:pt x="4553581" y="74700"/>
                  <a:pt x="4560991" y="193652"/>
                  <a:pt x="4550394" y="339785"/>
                </a:cubicBezTo>
                <a:cubicBezTo>
                  <a:pt x="4539797" y="485919"/>
                  <a:pt x="4560871" y="623353"/>
                  <a:pt x="4550394" y="707886"/>
                </a:cubicBezTo>
                <a:cubicBezTo>
                  <a:pt x="4430916" y="732177"/>
                  <a:pt x="4189474" y="683581"/>
                  <a:pt x="4036850" y="707886"/>
                </a:cubicBezTo>
                <a:cubicBezTo>
                  <a:pt x="3884226" y="732191"/>
                  <a:pt x="3603972" y="682067"/>
                  <a:pt x="3341289" y="707886"/>
                </a:cubicBezTo>
                <a:cubicBezTo>
                  <a:pt x="3078606" y="733705"/>
                  <a:pt x="3010208" y="732516"/>
                  <a:pt x="2691233" y="707886"/>
                </a:cubicBezTo>
                <a:cubicBezTo>
                  <a:pt x="2372258" y="683256"/>
                  <a:pt x="2418607" y="711370"/>
                  <a:pt x="2177689" y="707886"/>
                </a:cubicBezTo>
                <a:cubicBezTo>
                  <a:pt x="1936771" y="704402"/>
                  <a:pt x="1805711" y="724433"/>
                  <a:pt x="1664144" y="707886"/>
                </a:cubicBezTo>
                <a:cubicBezTo>
                  <a:pt x="1522578" y="691339"/>
                  <a:pt x="1211430" y="694410"/>
                  <a:pt x="923080" y="707886"/>
                </a:cubicBezTo>
                <a:cubicBezTo>
                  <a:pt x="634730" y="721362"/>
                  <a:pt x="392729" y="718221"/>
                  <a:pt x="0" y="707886"/>
                </a:cubicBezTo>
                <a:cubicBezTo>
                  <a:pt x="-15822" y="605475"/>
                  <a:pt x="-13969" y="526296"/>
                  <a:pt x="0" y="375180"/>
                </a:cubicBezTo>
                <a:cubicBezTo>
                  <a:pt x="13969" y="224064"/>
                  <a:pt x="-713" y="141567"/>
                  <a:pt x="0" y="0"/>
                </a:cubicBezTo>
                <a:close/>
              </a:path>
              <a:path w="4550394" h="707886" stroke="0" extrusionOk="0">
                <a:moveTo>
                  <a:pt x="0" y="0"/>
                </a:moveTo>
                <a:cubicBezTo>
                  <a:pt x="104000" y="20954"/>
                  <a:pt x="323003" y="-15062"/>
                  <a:pt x="513544" y="0"/>
                </a:cubicBezTo>
                <a:cubicBezTo>
                  <a:pt x="704085" y="15062"/>
                  <a:pt x="805683" y="14281"/>
                  <a:pt x="1072593" y="0"/>
                </a:cubicBezTo>
                <a:cubicBezTo>
                  <a:pt x="1339503" y="-14281"/>
                  <a:pt x="1604719" y="-29526"/>
                  <a:pt x="1768153" y="0"/>
                </a:cubicBezTo>
                <a:cubicBezTo>
                  <a:pt x="1931587" y="29526"/>
                  <a:pt x="2127503" y="-15753"/>
                  <a:pt x="2327202" y="0"/>
                </a:cubicBezTo>
                <a:cubicBezTo>
                  <a:pt x="2526901" y="15753"/>
                  <a:pt x="2672317" y="-1584"/>
                  <a:pt x="2886250" y="0"/>
                </a:cubicBezTo>
                <a:cubicBezTo>
                  <a:pt x="3100183" y="1584"/>
                  <a:pt x="3266327" y="13932"/>
                  <a:pt x="3445298" y="0"/>
                </a:cubicBezTo>
                <a:cubicBezTo>
                  <a:pt x="3624269" y="-13932"/>
                  <a:pt x="4327108" y="-25417"/>
                  <a:pt x="4550394" y="0"/>
                </a:cubicBezTo>
                <a:cubicBezTo>
                  <a:pt x="4544981" y="164381"/>
                  <a:pt x="4538681" y="197868"/>
                  <a:pt x="4550394" y="339785"/>
                </a:cubicBezTo>
                <a:cubicBezTo>
                  <a:pt x="4562107" y="481702"/>
                  <a:pt x="4548108" y="577576"/>
                  <a:pt x="4550394" y="707886"/>
                </a:cubicBezTo>
                <a:cubicBezTo>
                  <a:pt x="4432868" y="705352"/>
                  <a:pt x="4159825" y="722887"/>
                  <a:pt x="4036850" y="707886"/>
                </a:cubicBezTo>
                <a:cubicBezTo>
                  <a:pt x="3913875" y="692885"/>
                  <a:pt x="3662987" y="722594"/>
                  <a:pt x="3295785" y="707886"/>
                </a:cubicBezTo>
                <a:cubicBezTo>
                  <a:pt x="2928583" y="693178"/>
                  <a:pt x="2893570" y="686681"/>
                  <a:pt x="2782241" y="707886"/>
                </a:cubicBezTo>
                <a:cubicBezTo>
                  <a:pt x="2670912" y="729091"/>
                  <a:pt x="2232906" y="694997"/>
                  <a:pt x="2086681" y="707886"/>
                </a:cubicBezTo>
                <a:cubicBezTo>
                  <a:pt x="1940456" y="720775"/>
                  <a:pt x="1695018" y="737647"/>
                  <a:pt x="1482128" y="707886"/>
                </a:cubicBezTo>
                <a:cubicBezTo>
                  <a:pt x="1269238" y="678125"/>
                  <a:pt x="1214087" y="704033"/>
                  <a:pt x="968584" y="707886"/>
                </a:cubicBezTo>
                <a:cubicBezTo>
                  <a:pt x="723081" y="711739"/>
                  <a:pt x="414173" y="738115"/>
                  <a:pt x="0" y="707886"/>
                </a:cubicBezTo>
                <a:cubicBezTo>
                  <a:pt x="-16368" y="564464"/>
                  <a:pt x="-2451" y="490445"/>
                  <a:pt x="0" y="375180"/>
                </a:cubicBezTo>
                <a:cubicBezTo>
                  <a:pt x="2451" y="259915"/>
                  <a:pt x="-18386" y="144211"/>
                  <a:pt x="0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  <a:prstDash val="dash"/>
          </a:ln>
        </p:spPr>
        <p:txBody>
          <a:bodyPr wrap="square">
            <a:spAutoFit/>
          </a:bodyPr>
          <a:lstStyle/>
          <a:p>
            <a:pPr lvl="0" algn="ctr"/>
            <a:r>
              <a:rPr lang="id-ID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Mem</a:t>
            </a:r>
            <a:r>
              <a:rPr lang="en-SG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permudah</a:t>
            </a:r>
            <a:r>
              <a:rPr lang="id-ID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Manajemen Kondisi Kronis</a:t>
            </a:r>
            <a:r>
              <a:rPr lang="en-SG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59505" y="4059344"/>
            <a:ext cx="5813045" cy="830997"/>
          </a:xfrm>
          <a:custGeom>
            <a:avLst/>
            <a:gdLst>
              <a:gd name="connsiteX0" fmla="*/ 0 w 4550394"/>
              <a:gd name="connsiteY0" fmla="*/ 0 h 707886"/>
              <a:gd name="connsiteX1" fmla="*/ 741064 w 4550394"/>
              <a:gd name="connsiteY1" fmla="*/ 0 h 707886"/>
              <a:gd name="connsiteX2" fmla="*/ 1482128 w 4550394"/>
              <a:gd name="connsiteY2" fmla="*/ 0 h 707886"/>
              <a:gd name="connsiteX3" fmla="*/ 2041177 w 4550394"/>
              <a:gd name="connsiteY3" fmla="*/ 0 h 707886"/>
              <a:gd name="connsiteX4" fmla="*/ 2782241 w 4550394"/>
              <a:gd name="connsiteY4" fmla="*/ 0 h 707886"/>
              <a:gd name="connsiteX5" fmla="*/ 3477801 w 4550394"/>
              <a:gd name="connsiteY5" fmla="*/ 0 h 707886"/>
              <a:gd name="connsiteX6" fmla="*/ 3991346 w 4550394"/>
              <a:gd name="connsiteY6" fmla="*/ 0 h 707886"/>
              <a:gd name="connsiteX7" fmla="*/ 4550394 w 4550394"/>
              <a:gd name="connsiteY7" fmla="*/ 0 h 707886"/>
              <a:gd name="connsiteX8" fmla="*/ 4550394 w 4550394"/>
              <a:gd name="connsiteY8" fmla="*/ 368101 h 707886"/>
              <a:gd name="connsiteX9" fmla="*/ 4550394 w 4550394"/>
              <a:gd name="connsiteY9" fmla="*/ 707886 h 707886"/>
              <a:gd name="connsiteX10" fmla="*/ 3900338 w 4550394"/>
              <a:gd name="connsiteY10" fmla="*/ 707886 h 707886"/>
              <a:gd name="connsiteX11" fmla="*/ 3250281 w 4550394"/>
              <a:gd name="connsiteY11" fmla="*/ 707886 h 707886"/>
              <a:gd name="connsiteX12" fmla="*/ 2600225 w 4550394"/>
              <a:gd name="connsiteY12" fmla="*/ 707886 h 707886"/>
              <a:gd name="connsiteX13" fmla="*/ 1995673 w 4550394"/>
              <a:gd name="connsiteY13" fmla="*/ 707886 h 707886"/>
              <a:gd name="connsiteX14" fmla="*/ 1254609 w 4550394"/>
              <a:gd name="connsiteY14" fmla="*/ 707886 h 707886"/>
              <a:gd name="connsiteX15" fmla="*/ 650056 w 4550394"/>
              <a:gd name="connsiteY15" fmla="*/ 707886 h 707886"/>
              <a:gd name="connsiteX16" fmla="*/ 0 w 4550394"/>
              <a:gd name="connsiteY16" fmla="*/ 707886 h 707886"/>
              <a:gd name="connsiteX17" fmla="*/ 0 w 4550394"/>
              <a:gd name="connsiteY17" fmla="*/ 368101 h 707886"/>
              <a:gd name="connsiteX18" fmla="*/ 0 w 4550394"/>
              <a:gd name="connsiteY18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550394" h="707886" fill="none" extrusionOk="0">
                <a:moveTo>
                  <a:pt x="0" y="0"/>
                </a:moveTo>
                <a:cubicBezTo>
                  <a:pt x="278110" y="-22193"/>
                  <a:pt x="526093" y="6730"/>
                  <a:pt x="741064" y="0"/>
                </a:cubicBezTo>
                <a:cubicBezTo>
                  <a:pt x="956035" y="-6730"/>
                  <a:pt x="1130628" y="19244"/>
                  <a:pt x="1482128" y="0"/>
                </a:cubicBezTo>
                <a:cubicBezTo>
                  <a:pt x="1833628" y="-19244"/>
                  <a:pt x="1923831" y="15421"/>
                  <a:pt x="2041177" y="0"/>
                </a:cubicBezTo>
                <a:cubicBezTo>
                  <a:pt x="2158523" y="-15421"/>
                  <a:pt x="2566661" y="36960"/>
                  <a:pt x="2782241" y="0"/>
                </a:cubicBezTo>
                <a:cubicBezTo>
                  <a:pt x="2997821" y="-36960"/>
                  <a:pt x="3239102" y="-22101"/>
                  <a:pt x="3477801" y="0"/>
                </a:cubicBezTo>
                <a:cubicBezTo>
                  <a:pt x="3716500" y="22101"/>
                  <a:pt x="3882023" y="5889"/>
                  <a:pt x="3991346" y="0"/>
                </a:cubicBezTo>
                <a:cubicBezTo>
                  <a:pt x="4100669" y="-5889"/>
                  <a:pt x="4426823" y="24886"/>
                  <a:pt x="4550394" y="0"/>
                </a:cubicBezTo>
                <a:cubicBezTo>
                  <a:pt x="4537225" y="116739"/>
                  <a:pt x="4539481" y="281958"/>
                  <a:pt x="4550394" y="368101"/>
                </a:cubicBezTo>
                <a:cubicBezTo>
                  <a:pt x="4561307" y="454244"/>
                  <a:pt x="4536086" y="543302"/>
                  <a:pt x="4550394" y="707886"/>
                </a:cubicBezTo>
                <a:cubicBezTo>
                  <a:pt x="4365548" y="683624"/>
                  <a:pt x="4084349" y="681795"/>
                  <a:pt x="3900338" y="707886"/>
                </a:cubicBezTo>
                <a:cubicBezTo>
                  <a:pt x="3716327" y="733977"/>
                  <a:pt x="3521431" y="699432"/>
                  <a:pt x="3250281" y="707886"/>
                </a:cubicBezTo>
                <a:cubicBezTo>
                  <a:pt x="2979131" y="716340"/>
                  <a:pt x="2766964" y="696132"/>
                  <a:pt x="2600225" y="707886"/>
                </a:cubicBezTo>
                <a:cubicBezTo>
                  <a:pt x="2433486" y="719640"/>
                  <a:pt x="2238163" y="705691"/>
                  <a:pt x="1995673" y="707886"/>
                </a:cubicBezTo>
                <a:cubicBezTo>
                  <a:pt x="1753183" y="710081"/>
                  <a:pt x="1478277" y="712070"/>
                  <a:pt x="1254609" y="707886"/>
                </a:cubicBezTo>
                <a:cubicBezTo>
                  <a:pt x="1030941" y="703702"/>
                  <a:pt x="903299" y="721140"/>
                  <a:pt x="650056" y="707886"/>
                </a:cubicBezTo>
                <a:cubicBezTo>
                  <a:pt x="396813" y="694632"/>
                  <a:pt x="177309" y="692600"/>
                  <a:pt x="0" y="707886"/>
                </a:cubicBezTo>
                <a:cubicBezTo>
                  <a:pt x="-7620" y="573553"/>
                  <a:pt x="-14091" y="462108"/>
                  <a:pt x="0" y="368101"/>
                </a:cubicBezTo>
                <a:cubicBezTo>
                  <a:pt x="14091" y="274094"/>
                  <a:pt x="-6423" y="162598"/>
                  <a:pt x="0" y="0"/>
                </a:cubicBezTo>
                <a:close/>
              </a:path>
              <a:path w="4550394" h="707886" stroke="0" extrusionOk="0">
                <a:moveTo>
                  <a:pt x="0" y="0"/>
                </a:moveTo>
                <a:cubicBezTo>
                  <a:pt x="154126" y="10760"/>
                  <a:pt x="439156" y="24768"/>
                  <a:pt x="650056" y="0"/>
                </a:cubicBezTo>
                <a:cubicBezTo>
                  <a:pt x="860956" y="-24768"/>
                  <a:pt x="1012878" y="2313"/>
                  <a:pt x="1163601" y="0"/>
                </a:cubicBezTo>
                <a:cubicBezTo>
                  <a:pt x="1314325" y="-2313"/>
                  <a:pt x="1585585" y="-32509"/>
                  <a:pt x="1859161" y="0"/>
                </a:cubicBezTo>
                <a:cubicBezTo>
                  <a:pt x="2132737" y="32509"/>
                  <a:pt x="2203315" y="-20896"/>
                  <a:pt x="2372705" y="0"/>
                </a:cubicBezTo>
                <a:cubicBezTo>
                  <a:pt x="2542095" y="20896"/>
                  <a:pt x="2679256" y="-6584"/>
                  <a:pt x="2931754" y="0"/>
                </a:cubicBezTo>
                <a:cubicBezTo>
                  <a:pt x="3184252" y="6584"/>
                  <a:pt x="3293369" y="5253"/>
                  <a:pt x="3445298" y="0"/>
                </a:cubicBezTo>
                <a:cubicBezTo>
                  <a:pt x="3597227" y="-5253"/>
                  <a:pt x="4120755" y="-47160"/>
                  <a:pt x="4550394" y="0"/>
                </a:cubicBezTo>
                <a:cubicBezTo>
                  <a:pt x="4566011" y="132078"/>
                  <a:pt x="4564450" y="228434"/>
                  <a:pt x="4550394" y="346864"/>
                </a:cubicBezTo>
                <a:cubicBezTo>
                  <a:pt x="4536338" y="465294"/>
                  <a:pt x="4549851" y="586330"/>
                  <a:pt x="4550394" y="707886"/>
                </a:cubicBezTo>
                <a:cubicBezTo>
                  <a:pt x="4328517" y="744223"/>
                  <a:pt x="4106604" y="737772"/>
                  <a:pt x="3809330" y="707886"/>
                </a:cubicBezTo>
                <a:cubicBezTo>
                  <a:pt x="3512056" y="678000"/>
                  <a:pt x="3284623" y="690731"/>
                  <a:pt x="3068266" y="707886"/>
                </a:cubicBezTo>
                <a:cubicBezTo>
                  <a:pt x="2851909" y="725041"/>
                  <a:pt x="2632088" y="688495"/>
                  <a:pt x="2327202" y="707886"/>
                </a:cubicBezTo>
                <a:cubicBezTo>
                  <a:pt x="2022316" y="727277"/>
                  <a:pt x="1922934" y="683231"/>
                  <a:pt x="1768153" y="707886"/>
                </a:cubicBezTo>
                <a:cubicBezTo>
                  <a:pt x="1613372" y="732541"/>
                  <a:pt x="1436097" y="704531"/>
                  <a:pt x="1254609" y="707886"/>
                </a:cubicBezTo>
                <a:cubicBezTo>
                  <a:pt x="1073121" y="711241"/>
                  <a:pt x="981903" y="720760"/>
                  <a:pt x="741064" y="707886"/>
                </a:cubicBezTo>
                <a:cubicBezTo>
                  <a:pt x="500226" y="695012"/>
                  <a:pt x="235884" y="677832"/>
                  <a:pt x="0" y="707886"/>
                </a:cubicBezTo>
                <a:cubicBezTo>
                  <a:pt x="7273" y="587276"/>
                  <a:pt x="9316" y="456535"/>
                  <a:pt x="0" y="368101"/>
                </a:cubicBezTo>
                <a:cubicBezTo>
                  <a:pt x="-9316" y="279668"/>
                  <a:pt x="-8270" y="152245"/>
                  <a:pt x="0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  <a:prstDash val="dash"/>
          </a:ln>
        </p:spPr>
        <p:txBody>
          <a:bodyPr wrap="square">
            <a:spAutoFit/>
          </a:bodyPr>
          <a:lstStyle/>
          <a:p>
            <a:pPr lvl="0" algn="ctr"/>
            <a:r>
              <a:rPr lang="id-ID" sz="2400" b="1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Me</a:t>
            </a:r>
            <a:r>
              <a:rPr lang="en-SG" sz="2400" b="1" i="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mpercepat</a:t>
            </a:r>
            <a:r>
              <a:rPr lang="en-SG" sz="2400" b="1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d-ID" sz="2400" b="1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Penyampaian </a:t>
            </a:r>
            <a:r>
              <a:rPr lang="en-SG" sz="2400" b="1" i="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hasil</a:t>
            </a:r>
            <a:r>
              <a:rPr lang="en-SG" sz="2400" b="1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d-ID" sz="2400" b="1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Perawatan Pasien </a:t>
            </a:r>
            <a:r>
              <a:rPr lang="en-SG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dg</a:t>
            </a:r>
            <a:r>
              <a:rPr lang="id-ID" sz="2400" b="1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Efektif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59505" y="5185201"/>
            <a:ext cx="5813045" cy="461665"/>
          </a:xfrm>
          <a:custGeom>
            <a:avLst/>
            <a:gdLst>
              <a:gd name="connsiteX0" fmla="*/ 0 w 4550394"/>
              <a:gd name="connsiteY0" fmla="*/ 0 h 400110"/>
              <a:gd name="connsiteX1" fmla="*/ 604552 w 4550394"/>
              <a:gd name="connsiteY1" fmla="*/ 0 h 400110"/>
              <a:gd name="connsiteX2" fmla="*/ 1254609 w 4550394"/>
              <a:gd name="connsiteY2" fmla="*/ 0 h 400110"/>
              <a:gd name="connsiteX3" fmla="*/ 1859161 w 4550394"/>
              <a:gd name="connsiteY3" fmla="*/ 0 h 400110"/>
              <a:gd name="connsiteX4" fmla="*/ 2372705 w 4550394"/>
              <a:gd name="connsiteY4" fmla="*/ 0 h 400110"/>
              <a:gd name="connsiteX5" fmla="*/ 2931754 w 4550394"/>
              <a:gd name="connsiteY5" fmla="*/ 0 h 400110"/>
              <a:gd name="connsiteX6" fmla="*/ 3490802 w 4550394"/>
              <a:gd name="connsiteY6" fmla="*/ 0 h 400110"/>
              <a:gd name="connsiteX7" fmla="*/ 4550394 w 4550394"/>
              <a:gd name="connsiteY7" fmla="*/ 0 h 400110"/>
              <a:gd name="connsiteX8" fmla="*/ 4550394 w 4550394"/>
              <a:gd name="connsiteY8" fmla="*/ 400110 h 400110"/>
              <a:gd name="connsiteX9" fmla="*/ 3991346 w 4550394"/>
              <a:gd name="connsiteY9" fmla="*/ 400110 h 400110"/>
              <a:gd name="connsiteX10" fmla="*/ 3250281 w 4550394"/>
              <a:gd name="connsiteY10" fmla="*/ 400110 h 400110"/>
              <a:gd name="connsiteX11" fmla="*/ 2691233 w 4550394"/>
              <a:gd name="connsiteY11" fmla="*/ 400110 h 400110"/>
              <a:gd name="connsiteX12" fmla="*/ 2177689 w 4550394"/>
              <a:gd name="connsiteY12" fmla="*/ 400110 h 400110"/>
              <a:gd name="connsiteX13" fmla="*/ 1618640 w 4550394"/>
              <a:gd name="connsiteY13" fmla="*/ 400110 h 400110"/>
              <a:gd name="connsiteX14" fmla="*/ 923080 w 4550394"/>
              <a:gd name="connsiteY14" fmla="*/ 400110 h 400110"/>
              <a:gd name="connsiteX15" fmla="*/ 0 w 4550394"/>
              <a:gd name="connsiteY15" fmla="*/ 400110 h 400110"/>
              <a:gd name="connsiteX16" fmla="*/ 0 w 4550394"/>
              <a:gd name="connsiteY16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50394" h="400110" fill="none" extrusionOk="0">
                <a:moveTo>
                  <a:pt x="0" y="0"/>
                </a:moveTo>
                <a:cubicBezTo>
                  <a:pt x="254556" y="-15243"/>
                  <a:pt x="335483" y="27921"/>
                  <a:pt x="604552" y="0"/>
                </a:cubicBezTo>
                <a:cubicBezTo>
                  <a:pt x="873621" y="-27921"/>
                  <a:pt x="1067071" y="27060"/>
                  <a:pt x="1254609" y="0"/>
                </a:cubicBezTo>
                <a:cubicBezTo>
                  <a:pt x="1442147" y="-27060"/>
                  <a:pt x="1699046" y="3641"/>
                  <a:pt x="1859161" y="0"/>
                </a:cubicBezTo>
                <a:cubicBezTo>
                  <a:pt x="2019276" y="-3641"/>
                  <a:pt x="2163896" y="15983"/>
                  <a:pt x="2372705" y="0"/>
                </a:cubicBezTo>
                <a:cubicBezTo>
                  <a:pt x="2581514" y="-15983"/>
                  <a:pt x="2735432" y="15245"/>
                  <a:pt x="2931754" y="0"/>
                </a:cubicBezTo>
                <a:cubicBezTo>
                  <a:pt x="3128076" y="-15245"/>
                  <a:pt x="3365498" y="-19017"/>
                  <a:pt x="3490802" y="0"/>
                </a:cubicBezTo>
                <a:cubicBezTo>
                  <a:pt x="3616106" y="19017"/>
                  <a:pt x="4218624" y="17397"/>
                  <a:pt x="4550394" y="0"/>
                </a:cubicBezTo>
                <a:cubicBezTo>
                  <a:pt x="4549551" y="125075"/>
                  <a:pt x="4566987" y="290539"/>
                  <a:pt x="4550394" y="400110"/>
                </a:cubicBezTo>
                <a:cubicBezTo>
                  <a:pt x="4306842" y="400281"/>
                  <a:pt x="4173988" y="393866"/>
                  <a:pt x="3991346" y="400110"/>
                </a:cubicBezTo>
                <a:cubicBezTo>
                  <a:pt x="3808704" y="406354"/>
                  <a:pt x="3531715" y="379848"/>
                  <a:pt x="3250281" y="400110"/>
                </a:cubicBezTo>
                <a:cubicBezTo>
                  <a:pt x="2968847" y="420372"/>
                  <a:pt x="2826998" y="385352"/>
                  <a:pt x="2691233" y="400110"/>
                </a:cubicBezTo>
                <a:cubicBezTo>
                  <a:pt x="2555468" y="414868"/>
                  <a:pt x="2405014" y="388913"/>
                  <a:pt x="2177689" y="400110"/>
                </a:cubicBezTo>
                <a:cubicBezTo>
                  <a:pt x="1950364" y="411307"/>
                  <a:pt x="1819292" y="426674"/>
                  <a:pt x="1618640" y="400110"/>
                </a:cubicBezTo>
                <a:cubicBezTo>
                  <a:pt x="1417988" y="373546"/>
                  <a:pt x="1228906" y="401681"/>
                  <a:pt x="923080" y="400110"/>
                </a:cubicBezTo>
                <a:cubicBezTo>
                  <a:pt x="617254" y="398539"/>
                  <a:pt x="275582" y="375170"/>
                  <a:pt x="0" y="400110"/>
                </a:cubicBezTo>
                <a:cubicBezTo>
                  <a:pt x="16356" y="285676"/>
                  <a:pt x="7657" y="168163"/>
                  <a:pt x="0" y="0"/>
                </a:cubicBezTo>
                <a:close/>
              </a:path>
              <a:path w="4550394" h="400110" stroke="0" extrusionOk="0">
                <a:moveTo>
                  <a:pt x="0" y="0"/>
                </a:moveTo>
                <a:cubicBezTo>
                  <a:pt x="206171" y="745"/>
                  <a:pt x="315614" y="-2983"/>
                  <a:pt x="513544" y="0"/>
                </a:cubicBezTo>
                <a:cubicBezTo>
                  <a:pt x="711474" y="2983"/>
                  <a:pt x="839101" y="24089"/>
                  <a:pt x="1118097" y="0"/>
                </a:cubicBezTo>
                <a:cubicBezTo>
                  <a:pt x="1397093" y="-24089"/>
                  <a:pt x="1380169" y="25552"/>
                  <a:pt x="1631641" y="0"/>
                </a:cubicBezTo>
                <a:cubicBezTo>
                  <a:pt x="1883113" y="-25552"/>
                  <a:pt x="2056987" y="23025"/>
                  <a:pt x="2327202" y="0"/>
                </a:cubicBezTo>
                <a:cubicBezTo>
                  <a:pt x="2597417" y="-23025"/>
                  <a:pt x="2728162" y="34530"/>
                  <a:pt x="3068266" y="0"/>
                </a:cubicBezTo>
                <a:cubicBezTo>
                  <a:pt x="3408370" y="-34530"/>
                  <a:pt x="3389505" y="-25333"/>
                  <a:pt x="3627314" y="0"/>
                </a:cubicBezTo>
                <a:cubicBezTo>
                  <a:pt x="3865123" y="25333"/>
                  <a:pt x="4092956" y="-7748"/>
                  <a:pt x="4550394" y="0"/>
                </a:cubicBezTo>
                <a:cubicBezTo>
                  <a:pt x="4535179" y="144743"/>
                  <a:pt x="4548839" y="221616"/>
                  <a:pt x="4550394" y="400110"/>
                </a:cubicBezTo>
                <a:cubicBezTo>
                  <a:pt x="4282673" y="419855"/>
                  <a:pt x="4123998" y="428350"/>
                  <a:pt x="3945842" y="400110"/>
                </a:cubicBezTo>
                <a:cubicBezTo>
                  <a:pt x="3767686" y="371870"/>
                  <a:pt x="3518530" y="420434"/>
                  <a:pt x="3204777" y="400110"/>
                </a:cubicBezTo>
                <a:cubicBezTo>
                  <a:pt x="2891024" y="379786"/>
                  <a:pt x="2832025" y="376889"/>
                  <a:pt x="2554721" y="400110"/>
                </a:cubicBezTo>
                <a:cubicBezTo>
                  <a:pt x="2277417" y="423331"/>
                  <a:pt x="2205082" y="429851"/>
                  <a:pt x="1904665" y="400110"/>
                </a:cubicBezTo>
                <a:cubicBezTo>
                  <a:pt x="1604248" y="370369"/>
                  <a:pt x="1353076" y="395039"/>
                  <a:pt x="1163601" y="400110"/>
                </a:cubicBezTo>
                <a:cubicBezTo>
                  <a:pt x="974126" y="405181"/>
                  <a:pt x="735104" y="391939"/>
                  <a:pt x="604552" y="400110"/>
                </a:cubicBezTo>
                <a:cubicBezTo>
                  <a:pt x="474000" y="408281"/>
                  <a:pt x="166031" y="397306"/>
                  <a:pt x="0" y="400110"/>
                </a:cubicBezTo>
                <a:cubicBezTo>
                  <a:pt x="6340" y="318590"/>
                  <a:pt x="-17712" y="95095"/>
                  <a:pt x="0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  <a:prstDash val="dash"/>
          </a:ln>
        </p:spPr>
        <p:txBody>
          <a:bodyPr wrap="square">
            <a:spAutoFit/>
          </a:bodyPr>
          <a:lstStyle/>
          <a:p>
            <a:pPr lvl="0" algn="ctr"/>
            <a:r>
              <a:rPr lang="id-ID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Meningkatkan efisiensi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039091" y="6368051"/>
            <a:ext cx="3605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Sumber</a:t>
            </a:r>
            <a:r>
              <a:rPr lang="en-US" dirty="0"/>
              <a:t>: Pexels.com</a:t>
            </a:r>
            <a:endParaRPr lang="en-ID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HOTO-2020-09-30-11-30-03_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47200" y="0"/>
            <a:ext cx="947130" cy="154218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669705" y="6460212"/>
            <a:ext cx="7245751" cy="100629"/>
            <a:chOff x="1930401" y="525642"/>
            <a:chExt cx="7245751" cy="100629"/>
          </a:xfrm>
        </p:grpSpPr>
        <p:sp>
          <p:nvSpPr>
            <p:cNvPr id="16" name="Rectangle 15"/>
            <p:cNvSpPr/>
            <p:nvPr/>
          </p:nvSpPr>
          <p:spPr>
            <a:xfrm>
              <a:off x="1930401" y="525642"/>
              <a:ext cx="3779805" cy="10062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396347" y="525642"/>
              <a:ext cx="3779805" cy="100629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1153653" y="39889"/>
            <a:ext cx="5295857" cy="79766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300" dirty="0">
                <a:solidFill>
                  <a:schemeClr val="tx1"/>
                </a:solidFill>
                <a:latin typeface="Tw Cen MT Condensed" pitchFamily="34" charset="0"/>
              </a:rPr>
              <a:t>REFERENSI</a:t>
            </a:r>
            <a:endParaRPr lang="en-US" sz="2800" spc="300" dirty="0">
              <a:solidFill>
                <a:schemeClr val="tx1"/>
              </a:solidFill>
              <a:latin typeface="Tw Cen MT Condense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67992" y="1034353"/>
            <a:ext cx="8723065" cy="5232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n-NO" sz="2000" spc="300" dirty="0">
                <a:latin typeface="Times New Roman" pitchFamily="18" charset="0"/>
                <a:cs typeface="Times New Roman" pitchFamily="18" charset="0"/>
              </a:rPr>
              <a:t>Buku Pegangan Sosialisasi Jaminan Kesehatan Nasional (JKN) dalam Sistem Jaminan Sosial Nasional. Kementrian Kesehatan RI</a:t>
            </a:r>
            <a:endParaRPr lang="nn-NO" sz="2000" spc="300" dirty="0">
              <a:latin typeface="Times New Roman" pitchFamily="18" charset="0"/>
              <a:cs typeface="Times New Roman" pitchFamily="18" charset="0"/>
            </a:endParaRPr>
          </a:p>
          <a:p>
            <a:pPr marL="284480" indent="-284480">
              <a:buFont typeface="+mj-lt"/>
              <a:buAutoNum type="arabicPeriod"/>
            </a:pPr>
            <a:endParaRPr lang="nn-NO" sz="900" spc="3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spc="300" dirty="0">
                <a:latin typeface="Times New Roman" pitchFamily="18" charset="0"/>
                <a:cs typeface="Times New Roman" pitchFamily="18" charset="0"/>
              </a:rPr>
              <a:t>http://www.who.int/entity/gho/map_gallery/en/</a:t>
            </a:r>
            <a:endParaRPr lang="nn-NO" sz="2000" spc="300" dirty="0">
              <a:latin typeface="Times New Roman" pitchFamily="18" charset="0"/>
              <a:cs typeface="Times New Roman" pitchFamily="18" charset="0"/>
            </a:endParaRPr>
          </a:p>
          <a:p>
            <a:pPr marL="284480" indent="-284480">
              <a:buFont typeface="+mj-lt"/>
              <a:buAutoNum type="arabicPeriod"/>
            </a:pPr>
            <a:endParaRPr lang="en-US" sz="900" spc="3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spc="300" dirty="0">
                <a:latin typeface="Times New Roman" pitchFamily="18" charset="0"/>
                <a:cs typeface="Times New Roman" pitchFamily="18" charset="0"/>
              </a:rPr>
              <a:t>Keputusan Menteri Kesehatan Nasional No 374 </a:t>
            </a:r>
            <a:r>
              <a:rPr lang="en-US" sz="2000" spc="300" dirty="0" err="1">
                <a:latin typeface="Times New Roman" pitchFamily="18" charset="0"/>
                <a:cs typeface="Times New Roman" pitchFamily="18" charset="0"/>
              </a:rPr>
              <a:t>Tahun</a:t>
            </a:r>
            <a:r>
              <a:rPr lang="en-US" sz="2000" spc="300" dirty="0">
                <a:latin typeface="Times New Roman" pitchFamily="18" charset="0"/>
                <a:cs typeface="Times New Roman" pitchFamily="18" charset="0"/>
              </a:rPr>
              <a:t> 2009 </a:t>
            </a:r>
            <a:r>
              <a:rPr lang="en-US" sz="2000" spc="300" dirty="0" err="1">
                <a:latin typeface="Times New Roman" pitchFamily="18" charset="0"/>
                <a:cs typeface="Times New Roman" pitchFamily="18" charset="0"/>
              </a:rPr>
              <a:t>Tentang</a:t>
            </a:r>
            <a:r>
              <a:rPr lang="en-US" sz="2000" spc="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pc="300" dirty="0" err="1">
                <a:latin typeface="Times New Roman" pitchFamily="18" charset="0"/>
                <a:cs typeface="Times New Roman" pitchFamily="18" charset="0"/>
              </a:rPr>
              <a:t>Sistem</a:t>
            </a:r>
            <a:r>
              <a:rPr lang="en-US" sz="2000" spc="300" dirty="0">
                <a:latin typeface="Times New Roman" pitchFamily="18" charset="0"/>
                <a:cs typeface="Times New Roman" pitchFamily="18" charset="0"/>
              </a:rPr>
              <a:t> Kesehatan Nasional</a:t>
            </a:r>
            <a:endParaRPr lang="en-US" sz="2000" spc="300" dirty="0">
              <a:latin typeface="Times New Roman" pitchFamily="18" charset="0"/>
              <a:cs typeface="Times New Roman" pitchFamily="18" charset="0"/>
            </a:endParaRPr>
          </a:p>
          <a:p>
            <a:pPr marL="284480" indent="-284480">
              <a:buFont typeface="+mj-lt"/>
              <a:buAutoNum type="arabicPeriod"/>
            </a:pPr>
            <a:endParaRPr lang="nb-NO" sz="900" spc="3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nb-NO" sz="2000" spc="300" dirty="0">
                <a:latin typeface="Times New Roman" pitchFamily="18" charset="0"/>
                <a:cs typeface="Times New Roman" pitchFamily="18" charset="0"/>
              </a:rPr>
              <a:t>Peraturan Presiden Republik Indonesia No 72 Tahun 2012 Tentang Sistem Kesehatan Nasional</a:t>
            </a:r>
            <a:endParaRPr lang="nb-NO" sz="2000" spc="300" dirty="0">
              <a:latin typeface="Times New Roman" pitchFamily="18" charset="0"/>
              <a:cs typeface="Times New Roman" pitchFamily="18" charset="0"/>
            </a:endParaRPr>
          </a:p>
          <a:p>
            <a:pPr marL="284480" indent="-284480">
              <a:buFont typeface="+mj-lt"/>
              <a:buAutoNum type="arabicPeriod"/>
            </a:pPr>
            <a:endParaRPr lang="nb-NO" sz="900" spc="3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nb-NO" sz="2000" spc="300" dirty="0">
                <a:latin typeface="Times New Roman" pitchFamily="18" charset="0"/>
                <a:cs typeface="Times New Roman" pitchFamily="18" charset="0"/>
              </a:rPr>
              <a:t>Peraturan Presiden Republik Indonesia No 12 Tahun 2013 Tentang Jaminan Kesehatan</a:t>
            </a:r>
            <a:endParaRPr lang="nb-NO" sz="2000" spc="300" dirty="0">
              <a:latin typeface="Times New Roman" pitchFamily="18" charset="0"/>
              <a:cs typeface="Times New Roman" pitchFamily="18" charset="0"/>
            </a:endParaRPr>
          </a:p>
          <a:p>
            <a:pPr marL="284480" indent="-284480">
              <a:buFont typeface="+mj-lt"/>
              <a:buAutoNum type="arabicPeriod"/>
            </a:pPr>
            <a:endParaRPr lang="en-US" sz="900" spc="3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spc="300" dirty="0" err="1">
                <a:latin typeface="Times New Roman" pitchFamily="18" charset="0"/>
                <a:cs typeface="Times New Roman" pitchFamily="18" charset="0"/>
              </a:rPr>
              <a:t>Rokx</a:t>
            </a:r>
            <a:r>
              <a:rPr lang="en-US" sz="2000" spc="300" dirty="0">
                <a:latin typeface="Times New Roman" pitchFamily="18" charset="0"/>
                <a:cs typeface="Times New Roman" pitchFamily="18" charset="0"/>
              </a:rPr>
              <a:t>, C. </a:t>
            </a:r>
            <a:r>
              <a:rPr lang="en-US" sz="2000" spc="300" dirty="0" err="1">
                <a:latin typeface="Times New Roman" pitchFamily="18" charset="0"/>
                <a:cs typeface="Times New Roman" pitchFamily="18" charset="0"/>
              </a:rPr>
              <a:t>Schieber</a:t>
            </a:r>
            <a:r>
              <a:rPr lang="en-US" sz="2000" spc="300" dirty="0">
                <a:latin typeface="Times New Roman" pitchFamily="18" charset="0"/>
                <a:cs typeface="Times New Roman" pitchFamily="18" charset="0"/>
              </a:rPr>
              <a:t>, G. </a:t>
            </a:r>
            <a:r>
              <a:rPr lang="en-US" sz="2000" spc="300" dirty="0" err="1">
                <a:latin typeface="Times New Roman" pitchFamily="18" charset="0"/>
                <a:cs typeface="Times New Roman" pitchFamily="18" charset="0"/>
              </a:rPr>
              <a:t>Harimurti</a:t>
            </a:r>
            <a:r>
              <a:rPr lang="en-US" sz="2000" spc="300" dirty="0">
                <a:latin typeface="Times New Roman" pitchFamily="18" charset="0"/>
                <a:cs typeface="Times New Roman" pitchFamily="18" charset="0"/>
              </a:rPr>
              <a:t>, P. et al. Health Financing in Indonesia: A Reform Road Map. The World Bank</a:t>
            </a:r>
            <a:endParaRPr lang="en-US" sz="2000" spc="300" dirty="0">
              <a:latin typeface="Times New Roman" pitchFamily="18" charset="0"/>
              <a:cs typeface="Times New Roman" pitchFamily="18" charset="0"/>
            </a:endParaRPr>
          </a:p>
          <a:p>
            <a:pPr marL="284480" indent="-284480">
              <a:buFont typeface="+mj-lt"/>
              <a:buAutoNum type="arabicPeriod"/>
            </a:pPr>
            <a:endParaRPr lang="en-US" sz="900" spc="3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spc="300" dirty="0">
                <a:latin typeface="Times New Roman" pitchFamily="18" charset="0"/>
                <a:cs typeface="Times New Roman" pitchFamily="18" charset="0"/>
              </a:rPr>
              <a:t>WHO. 2009. System Thinking for Health Strengthening </a:t>
            </a:r>
            <a:endParaRPr lang="en-US" sz="2000" spc="3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669705" y="6411226"/>
            <a:ext cx="7245751" cy="100629"/>
            <a:chOff x="1930401" y="525642"/>
            <a:chExt cx="7245751" cy="100629"/>
          </a:xfrm>
        </p:grpSpPr>
        <p:sp>
          <p:nvSpPr>
            <p:cNvPr id="10" name="Rectangle 9"/>
            <p:cNvSpPr/>
            <p:nvPr/>
          </p:nvSpPr>
          <p:spPr>
            <a:xfrm>
              <a:off x="1930401" y="525642"/>
              <a:ext cx="3779805" cy="10062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396347" y="525642"/>
              <a:ext cx="3779805" cy="100629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197" y="380958"/>
            <a:ext cx="10515600" cy="757093"/>
          </a:xfrm>
        </p:spPr>
        <p:txBody>
          <a:bodyPr>
            <a:normAutofit/>
          </a:bodyPr>
          <a:lstStyle/>
          <a:p>
            <a:r>
              <a:rPr lang="en-US" sz="4000" dirty="0" err="1">
                <a:latin typeface="Candara" pitchFamily="34" charset="0"/>
              </a:rPr>
              <a:t>Pertanyaan</a:t>
            </a:r>
            <a:endParaRPr lang="en-US" sz="4000" dirty="0"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0764"/>
            <a:ext cx="10515600" cy="5352307"/>
          </a:xfrm>
        </p:spPr>
        <p:txBody>
          <a:bodyPr>
            <a:normAutofit/>
          </a:bodyPr>
          <a:lstStyle/>
          <a:p>
            <a:pPr marL="342900" lvl="0" indent="-342900" algn="just">
              <a:buFont typeface="+mj-lt"/>
              <a:buAutoNum type="arabicPeriod"/>
            </a:pPr>
            <a:endParaRPr lang="en-US" sz="1800" dirty="0"/>
          </a:p>
          <a:p>
            <a:pPr marL="342900" lvl="0" indent="-342900" algn="just">
              <a:buFont typeface="+mj-lt"/>
              <a:buAutoNum type="arabicPeriod"/>
            </a:pPr>
            <a:r>
              <a:rPr lang="en-US" sz="1800" dirty="0" err="1"/>
              <a:t>Jelaskan</a:t>
            </a:r>
            <a:r>
              <a:rPr lang="en-US" sz="1800" dirty="0"/>
              <a:t> </a:t>
            </a:r>
            <a:r>
              <a:rPr lang="en-US" sz="1800" dirty="0" err="1"/>
              <a:t>bagaimana</a:t>
            </a:r>
            <a:r>
              <a:rPr lang="en-US" sz="1800" dirty="0"/>
              <a:t> </a:t>
            </a:r>
            <a:r>
              <a:rPr lang="en-US" sz="1800" dirty="0" err="1"/>
              <a:t>kita</a:t>
            </a:r>
            <a:r>
              <a:rPr lang="en-US" sz="1800" dirty="0"/>
              <a:t> </a:t>
            </a:r>
            <a:r>
              <a:rPr lang="en-US" sz="1800" dirty="0" err="1"/>
              <a:t>memandang</a:t>
            </a:r>
            <a:r>
              <a:rPr lang="en-US" sz="1800" dirty="0"/>
              <a:t> </a:t>
            </a:r>
            <a:r>
              <a:rPr lang="en-US" sz="1800" dirty="0" err="1"/>
              <a:t>mesin</a:t>
            </a:r>
            <a:r>
              <a:rPr lang="en-US" sz="1800" dirty="0"/>
              <a:t> </a:t>
            </a:r>
            <a:r>
              <a:rPr lang="en-US" sz="1800" dirty="0" err="1"/>
              <a:t>mobil</a:t>
            </a:r>
            <a:r>
              <a:rPr lang="en-US" sz="1800" dirty="0"/>
              <a:t> </a:t>
            </a:r>
            <a:r>
              <a:rPr lang="en-US" sz="1800" dirty="0" err="1"/>
              <a:t>sebagai</a:t>
            </a:r>
            <a:r>
              <a:rPr lang="en-US" sz="1800" dirty="0"/>
              <a:t> </a:t>
            </a:r>
            <a:r>
              <a:rPr lang="en-US" sz="1800" dirty="0" err="1"/>
              <a:t>suatu</a:t>
            </a:r>
            <a:r>
              <a:rPr lang="en-US" sz="1800" dirty="0"/>
              <a:t> </a:t>
            </a:r>
            <a:r>
              <a:rPr lang="en-US" sz="1800" dirty="0" err="1"/>
              <a:t>sistem</a:t>
            </a:r>
            <a:r>
              <a:rPr lang="en-US" sz="1800" dirty="0"/>
              <a:t>.  </a:t>
            </a:r>
            <a:r>
              <a:rPr lang="en-US" sz="1800" dirty="0" err="1" smtClean="0"/>
              <a:t>Jelaskan</a:t>
            </a:r>
            <a:r>
              <a:rPr lang="id-ID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/>
              <a:t>memberikan</a:t>
            </a:r>
            <a:r>
              <a:rPr lang="en-US" sz="1800" dirty="0"/>
              <a:t> </a:t>
            </a:r>
            <a:r>
              <a:rPr lang="en-US" sz="1800" dirty="0" err="1"/>
              <a:t>contoh</a:t>
            </a:r>
            <a:r>
              <a:rPr lang="en-US" sz="1800" dirty="0"/>
              <a:t>,  </a:t>
            </a:r>
            <a:r>
              <a:rPr lang="en-US" sz="1800" dirty="0" err="1"/>
              <a:t>kerangka</a:t>
            </a:r>
            <a:r>
              <a:rPr lang="en-US" sz="1800" dirty="0"/>
              <a:t> </a:t>
            </a:r>
            <a:r>
              <a:rPr lang="en-US" sz="1800" dirty="0" err="1"/>
              <a:t>berpikir</a:t>
            </a:r>
            <a:r>
              <a:rPr lang="en-US" sz="1800" dirty="0"/>
              <a:t> </a:t>
            </a:r>
            <a:r>
              <a:rPr lang="en-US" sz="1800" dirty="0" err="1"/>
              <a:t>menggunakan</a:t>
            </a:r>
            <a:r>
              <a:rPr lang="en-US" sz="1800" dirty="0"/>
              <a:t> </a:t>
            </a:r>
            <a:r>
              <a:rPr lang="en-US" sz="1800" dirty="0" err="1"/>
              <a:t>pendekatan</a:t>
            </a:r>
            <a:r>
              <a:rPr lang="en-US" sz="1800" dirty="0"/>
              <a:t> </a:t>
            </a:r>
            <a:r>
              <a:rPr lang="en-US" sz="1800" dirty="0" err="1"/>
              <a:t>sistem</a:t>
            </a:r>
            <a:r>
              <a:rPr lang="en-US" sz="1800" dirty="0"/>
              <a:t> ( input, proses, output, outcome, impact). </a:t>
            </a:r>
            <a:endParaRPr lang="en-US" sz="1800" dirty="0"/>
          </a:p>
          <a:p>
            <a:pPr marL="342900" indent="-342900" algn="just">
              <a:buFont typeface="+mj-lt"/>
              <a:buAutoNum type="arabicPeriod"/>
            </a:pPr>
            <a:r>
              <a:rPr lang="en-US" sz="1800" dirty="0" err="1">
                <a:effectLst/>
              </a:rPr>
              <a:t>Unduhlah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Peraturan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Presiden</a:t>
            </a:r>
            <a:r>
              <a:rPr lang="en-US" sz="1800" dirty="0">
                <a:effectLst/>
              </a:rPr>
              <a:t> No 72 </a:t>
            </a:r>
            <a:r>
              <a:rPr lang="en-US" sz="1800" dirty="0" err="1">
                <a:effectLst/>
              </a:rPr>
              <a:t>Tahun</a:t>
            </a:r>
            <a:r>
              <a:rPr lang="en-US" sz="1800" dirty="0">
                <a:effectLst/>
              </a:rPr>
              <a:t> 2012 (</a:t>
            </a:r>
            <a:r>
              <a:rPr lang="en-US" sz="1800" dirty="0" err="1">
                <a:effectLst/>
              </a:rPr>
              <a:t>tentang</a:t>
            </a:r>
            <a:r>
              <a:rPr lang="en-US" sz="1800" dirty="0">
                <a:effectLst/>
              </a:rPr>
              <a:t> SKN) dan </a:t>
            </a:r>
            <a:r>
              <a:rPr lang="en-US" sz="1800" dirty="0" err="1">
                <a:effectLst/>
              </a:rPr>
              <a:t>Lampirannya</a:t>
            </a:r>
            <a:r>
              <a:rPr lang="en-US" sz="1800" dirty="0">
                <a:effectLst/>
              </a:rPr>
              <a:t>.</a:t>
            </a:r>
            <a:r>
              <a:rPr lang="en-US" sz="1800" dirty="0"/>
              <a:t> </a:t>
            </a:r>
            <a:r>
              <a:rPr lang="en-US" sz="1800" dirty="0" err="1"/>
              <a:t>Jelaskan</a:t>
            </a:r>
            <a:r>
              <a:rPr lang="en-US" sz="1800" dirty="0"/>
              <a:t> </a:t>
            </a:r>
            <a:r>
              <a:rPr lang="en-US" sz="1800" dirty="0" err="1"/>
              <a:t>sistem</a:t>
            </a:r>
            <a:r>
              <a:rPr lang="en-US" sz="1800" dirty="0"/>
              <a:t> </a:t>
            </a:r>
            <a:r>
              <a:rPr lang="en-US" sz="1800" dirty="0" err="1"/>
              <a:t>kesehatan</a:t>
            </a:r>
            <a:r>
              <a:rPr lang="en-US" sz="1800" dirty="0"/>
              <a:t> </a:t>
            </a:r>
            <a:r>
              <a:rPr lang="en-US" sz="1800" dirty="0" err="1"/>
              <a:t>menurut</a:t>
            </a:r>
            <a:r>
              <a:rPr lang="en-US" sz="1800" dirty="0"/>
              <a:t> SKN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subsistem-nya</a:t>
            </a:r>
            <a:r>
              <a:rPr lang="en-US" sz="1800" dirty="0"/>
              <a:t>,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SG" sz="1800" dirty="0"/>
              <a:t> j</a:t>
            </a:r>
            <a:r>
              <a:rPr lang="en-US" sz="1800" dirty="0" err="1">
                <a:effectLst/>
              </a:rPr>
              <a:t>elaskan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perbedaan</a:t>
            </a:r>
            <a:r>
              <a:rPr lang="en-US" sz="1800" dirty="0">
                <a:effectLst/>
              </a:rPr>
              <a:t> </a:t>
            </a:r>
            <a:r>
              <a:rPr lang="en-US" sz="1800" dirty="0" err="1"/>
              <a:t>upaya</a:t>
            </a:r>
            <a:r>
              <a:rPr lang="en-US" sz="1800" dirty="0"/>
              <a:t> 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kesehatan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perorangan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dan</a:t>
            </a:r>
            <a:r>
              <a:rPr lang="en-US" sz="1800" dirty="0">
                <a:effectLst/>
              </a:rPr>
              <a:t> </a:t>
            </a:r>
            <a:r>
              <a:rPr lang="en-US" sz="1800" dirty="0" err="1"/>
              <a:t>upaya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kesehatan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masyarakat</a:t>
            </a:r>
            <a:r>
              <a:rPr lang="en-US" sz="1800" dirty="0"/>
              <a:t>. 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Berikan</a:t>
            </a:r>
            <a:r>
              <a:rPr lang="en-US" sz="1800" dirty="0">
                <a:effectLst/>
              </a:rPr>
              <a:t> juga </a:t>
            </a:r>
            <a:r>
              <a:rPr lang="en-US" sz="1800" dirty="0" err="1">
                <a:effectLst/>
              </a:rPr>
              <a:t>contoh</a:t>
            </a:r>
            <a:r>
              <a:rPr lang="en-US" sz="1800" dirty="0">
                <a:effectLst/>
              </a:rPr>
              <a:t> pada </a:t>
            </a:r>
            <a:r>
              <a:rPr lang="en-US" sz="1800" dirty="0" err="1">
                <a:effectLst/>
              </a:rPr>
              <a:t>setiap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tingkat</a:t>
            </a:r>
            <a:r>
              <a:rPr lang="en-US" sz="1800" dirty="0">
                <a:effectLst/>
              </a:rPr>
              <a:t> primer, </a:t>
            </a:r>
            <a:r>
              <a:rPr lang="en-US" sz="1800" dirty="0" err="1">
                <a:effectLst/>
              </a:rPr>
              <a:t>sekunder</a:t>
            </a:r>
            <a:r>
              <a:rPr lang="en-US" sz="1800" dirty="0">
                <a:effectLst/>
              </a:rPr>
              <a:t> dan </a:t>
            </a:r>
            <a:r>
              <a:rPr lang="en-US" sz="1800" dirty="0" err="1">
                <a:effectLst/>
              </a:rPr>
              <a:t>tersier</a:t>
            </a:r>
            <a:r>
              <a:rPr lang="en-US" sz="1800" dirty="0">
                <a:effectLst/>
              </a:rPr>
              <a:t>.</a:t>
            </a:r>
            <a:r>
              <a:rPr lang="en-SG" sz="1800" dirty="0"/>
              <a:t> </a:t>
            </a:r>
            <a:endParaRPr lang="en-SG" sz="1800" dirty="0"/>
          </a:p>
          <a:p>
            <a:pPr marL="342900" indent="-342900" algn="just">
              <a:buFont typeface="+mj-lt"/>
              <a:buAutoNum type="arabicPeriod"/>
            </a:pPr>
            <a:r>
              <a:rPr lang="en-US" sz="1800" dirty="0" err="1"/>
              <a:t>J</a:t>
            </a:r>
            <a:r>
              <a:rPr lang="en-US" sz="1800" dirty="0" err="1">
                <a:effectLst/>
              </a:rPr>
              <a:t>elaskan</a:t>
            </a:r>
            <a:r>
              <a:rPr lang="en-US" sz="1800" dirty="0">
                <a:effectLst/>
              </a:rPr>
              <a:t> </a:t>
            </a:r>
            <a:r>
              <a:rPr lang="en-US" sz="1800" dirty="0" err="1"/>
              <a:t>apa</a:t>
            </a:r>
            <a:r>
              <a:rPr lang="en-US" sz="1800" dirty="0"/>
              <a:t> </a:t>
            </a:r>
            <a:r>
              <a:rPr lang="en-US" sz="1800" dirty="0" err="1"/>
              <a:t>saja</a:t>
            </a:r>
            <a:r>
              <a:rPr lang="en-US" sz="1800" dirty="0"/>
              <a:t> yang </a:t>
            </a:r>
            <a:r>
              <a:rPr lang="en-US" sz="1800" dirty="0" err="1"/>
              <a:t>perlu</a:t>
            </a:r>
            <a:r>
              <a:rPr lang="en-US" sz="1800" dirty="0"/>
              <a:t> </a:t>
            </a:r>
            <a:r>
              <a:rPr lang="en-US" sz="1800" dirty="0" err="1"/>
              <a:t>diukur</a:t>
            </a:r>
            <a:r>
              <a:rPr lang="en-US" sz="1800" dirty="0"/>
              <a:t>  </a:t>
            </a:r>
            <a:r>
              <a:rPr lang="en-US" sz="1800" dirty="0" err="1"/>
              <a:t>bila</a:t>
            </a:r>
            <a:r>
              <a:rPr lang="en-US" sz="1800" dirty="0"/>
              <a:t> </a:t>
            </a:r>
            <a:r>
              <a:rPr lang="en-US" sz="1800" dirty="0" err="1"/>
              <a:t>kita</a:t>
            </a:r>
            <a:r>
              <a:rPr lang="en-US" sz="1800" dirty="0"/>
              <a:t> 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mengukur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kualitas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pelayanan</a:t>
            </a:r>
            <a:r>
              <a:rPr lang="en-US" sz="1800" dirty="0">
                <a:effectLst/>
              </a:rPr>
              <a:t> </a:t>
            </a:r>
            <a:r>
              <a:rPr lang="en-US" sz="1800" dirty="0"/>
              <a:t> </a:t>
            </a:r>
            <a:r>
              <a:rPr lang="en-US" sz="1800" dirty="0" err="1"/>
              <a:t>Rumah</a:t>
            </a:r>
            <a:r>
              <a:rPr lang="en-US" sz="1800" dirty="0"/>
              <a:t> </a:t>
            </a:r>
            <a:r>
              <a:rPr lang="en-US" sz="1800" dirty="0" err="1"/>
              <a:t>Sakit</a:t>
            </a:r>
            <a:r>
              <a:rPr lang="en-US" sz="1800" dirty="0"/>
              <a:t> </a:t>
            </a:r>
            <a:r>
              <a:rPr lang="en-US" sz="1800" dirty="0" err="1"/>
              <a:t>menurut</a:t>
            </a:r>
            <a:r>
              <a:rPr lang="en-US" sz="1800" dirty="0"/>
              <a:t> </a:t>
            </a:r>
            <a:r>
              <a:rPr lang="en-US" sz="1800" dirty="0" err="1"/>
              <a:t>kerangka</a:t>
            </a:r>
            <a:r>
              <a:rPr lang="en-US" sz="1800" dirty="0"/>
              <a:t>         </a:t>
            </a:r>
            <a:r>
              <a:rPr lang="en-US" sz="1800" dirty="0" err="1"/>
              <a:t>berpikir</a:t>
            </a:r>
            <a:r>
              <a:rPr lang="en-US" sz="1800" dirty="0"/>
              <a:t> </a:t>
            </a:r>
            <a:r>
              <a:rPr lang="en-US" sz="1800" dirty="0" err="1"/>
              <a:t>Avedis</a:t>
            </a:r>
            <a:r>
              <a:rPr lang="en-US" sz="1800" dirty="0"/>
              <a:t> Donabedian (Structure, Process, Outcome)</a:t>
            </a:r>
            <a:endParaRPr lang="en-US" sz="1800" dirty="0"/>
          </a:p>
          <a:p>
            <a:pPr marL="342900" indent="-342900" algn="just">
              <a:buFont typeface="+mj-lt"/>
              <a:buAutoNum type="arabicPeriod"/>
            </a:pPr>
            <a:r>
              <a:rPr lang="en-US" sz="1800" dirty="0" err="1"/>
              <a:t>Jelaskan</a:t>
            </a:r>
            <a:r>
              <a:rPr lang="en-US" sz="1800" dirty="0"/>
              <a:t>  </a:t>
            </a:r>
            <a:r>
              <a:rPr lang="en-US" sz="1800" dirty="0" err="1"/>
              <a:t>kerangka</a:t>
            </a:r>
            <a:r>
              <a:rPr lang="en-US" sz="1800" dirty="0"/>
              <a:t>  </a:t>
            </a:r>
            <a:r>
              <a:rPr lang="en-US" sz="1800" dirty="0" err="1"/>
              <a:t>pendekatan</a:t>
            </a:r>
            <a:r>
              <a:rPr lang="en-US" sz="1800" dirty="0"/>
              <a:t> </a:t>
            </a:r>
            <a:r>
              <a:rPr lang="en-US" sz="1800" dirty="0" err="1"/>
              <a:t>sistem</a:t>
            </a:r>
            <a:r>
              <a:rPr lang="en-US" sz="1800" dirty="0"/>
              <a:t>  (input, proses, output, outcome, impact) </a:t>
            </a:r>
            <a:r>
              <a:rPr lang="en-US" sz="1800" dirty="0" err="1"/>
              <a:t>penanggulangan</a:t>
            </a:r>
            <a:r>
              <a:rPr lang="en-US" sz="1800" dirty="0"/>
              <a:t> </a:t>
            </a:r>
            <a:r>
              <a:rPr lang="en-US" sz="1800" dirty="0" err="1"/>
              <a:t>penyakit</a:t>
            </a:r>
            <a:r>
              <a:rPr lang="en-US" sz="1800" dirty="0"/>
              <a:t> COVID 19 yang </a:t>
            </a:r>
            <a:r>
              <a:rPr lang="en-US" sz="1800" dirty="0" err="1"/>
              <a:t>dilakukan</a:t>
            </a:r>
            <a:r>
              <a:rPr lang="en-US" sz="1800" dirty="0"/>
              <a:t> oleh </a:t>
            </a:r>
            <a:r>
              <a:rPr lang="en-US" sz="1800" dirty="0" err="1"/>
              <a:t>Pemerintah</a:t>
            </a:r>
            <a:r>
              <a:rPr lang="en-US" sz="1800" dirty="0"/>
              <a:t> RI </a:t>
            </a:r>
            <a:r>
              <a:rPr lang="en-US" sz="1800" dirty="0" err="1"/>
              <a:t>saat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.  </a:t>
            </a:r>
            <a:endParaRPr lang="en-ID" sz="1800" dirty="0"/>
          </a:p>
          <a:p>
            <a:pPr marL="342900" indent="-342900" algn="just">
              <a:buFont typeface="+mj-lt"/>
              <a:buAutoNum type="arabicPeriod"/>
            </a:pPr>
            <a:r>
              <a:rPr lang="en-US" sz="1800" dirty="0" err="1">
                <a:effectLst/>
              </a:rPr>
              <a:t>Jelaskan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konsekuensi</a:t>
            </a:r>
            <a:r>
              <a:rPr lang="en-US" sz="1800" dirty="0">
                <a:effectLst/>
              </a:rPr>
              <a:t> yang </a:t>
            </a:r>
            <a:r>
              <a:rPr lang="en-US" sz="1800" dirty="0" err="1">
                <a:effectLst/>
              </a:rPr>
              <a:t>terjadi</a:t>
            </a:r>
            <a:r>
              <a:rPr lang="en-US" sz="1800" dirty="0">
                <a:effectLst/>
              </a:rPr>
              <a:t> pada </a:t>
            </a:r>
            <a:r>
              <a:rPr lang="en-US" sz="1800" dirty="0" err="1">
                <a:effectLst/>
              </a:rPr>
              <a:t>seseorang</a:t>
            </a:r>
            <a:r>
              <a:rPr lang="en-US" sz="1800" dirty="0">
                <a:effectLst/>
              </a:rPr>
              <a:t> yang </a:t>
            </a:r>
            <a:r>
              <a:rPr lang="en-US" sz="1800" dirty="0" err="1">
                <a:effectLst/>
              </a:rPr>
              <a:t>tidak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terlindungi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suatu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jaminan</a:t>
            </a:r>
            <a:r>
              <a:rPr lang="en-US" sz="1800" dirty="0">
                <a:effectLst/>
              </a:rPr>
              <a:t> Kesehatan</a:t>
            </a:r>
            <a:endParaRPr lang="en-US" sz="1800" dirty="0">
              <a:effectLst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800" dirty="0" err="1"/>
              <a:t>Jelaskan</a:t>
            </a:r>
            <a:r>
              <a:rPr lang="en-US" sz="1800" dirty="0"/>
              <a:t> </a:t>
            </a:r>
            <a:r>
              <a:rPr lang="en-US" sz="1800" dirty="0" err="1"/>
              <a:t>mengapa</a:t>
            </a:r>
            <a:r>
              <a:rPr lang="en-US" sz="1800" dirty="0"/>
              <a:t> </a:t>
            </a:r>
            <a:r>
              <a:rPr lang="en-US" sz="1800" dirty="0" err="1"/>
              <a:t>upaya</a:t>
            </a:r>
            <a:r>
              <a:rPr lang="en-US" sz="1800" dirty="0"/>
              <a:t> </a:t>
            </a:r>
            <a:r>
              <a:rPr lang="en-US" sz="1800" dirty="0" err="1"/>
              <a:t>pengendalaian</a:t>
            </a:r>
            <a:r>
              <a:rPr lang="en-US" sz="1800" dirty="0"/>
              <a:t> </a:t>
            </a:r>
            <a:r>
              <a:rPr lang="en-US" sz="1800" dirty="0" err="1"/>
              <a:t>biaya</a:t>
            </a:r>
            <a:r>
              <a:rPr lang="en-US" sz="1800" dirty="0"/>
              <a:t> </a:t>
            </a:r>
            <a:r>
              <a:rPr lang="en-US" sz="1800" dirty="0" err="1"/>
              <a:t>pelayanan</a:t>
            </a:r>
            <a:r>
              <a:rPr lang="en-US" sz="1800" dirty="0"/>
              <a:t> </a:t>
            </a:r>
            <a:r>
              <a:rPr lang="en-US" sz="1800" dirty="0" err="1"/>
              <a:t>kesehatan</a:t>
            </a:r>
            <a:r>
              <a:rPr lang="en-US" sz="1800" dirty="0"/>
              <a:t> </a:t>
            </a:r>
            <a:r>
              <a:rPr lang="en-US" sz="1800" dirty="0" err="1"/>
              <a:t>perlu</a:t>
            </a:r>
            <a:r>
              <a:rPr lang="en-US" sz="1800" dirty="0"/>
              <a:t> </a:t>
            </a:r>
            <a:r>
              <a:rPr lang="en-US" sz="1800" dirty="0" err="1"/>
              <a:t>dilakukan</a:t>
            </a:r>
            <a:r>
              <a:rPr lang="en-US" sz="1800" dirty="0"/>
              <a:t>. </a:t>
            </a:r>
            <a:r>
              <a:rPr lang="en-US" sz="1800" dirty="0" err="1"/>
              <a:t>Bagaimana</a:t>
            </a:r>
            <a:r>
              <a:rPr lang="en-US" sz="1800" dirty="0"/>
              <a:t> </a:t>
            </a:r>
            <a:r>
              <a:rPr lang="en-US" sz="1800" dirty="0" err="1"/>
              <a:t>caranya</a:t>
            </a:r>
            <a:r>
              <a:rPr lang="en-US" sz="1800" dirty="0"/>
              <a:t> ? </a:t>
            </a:r>
            <a:endParaRPr lang="en-ID" sz="1800" dirty="0"/>
          </a:p>
          <a:p>
            <a:pPr marL="342900" indent="-342900" algn="just">
              <a:buFont typeface="+mj-lt"/>
              <a:buAutoNum type="arabicPeriod"/>
            </a:pPr>
            <a:r>
              <a:rPr lang="en-US" sz="1800" dirty="0" err="1"/>
              <a:t>Jelaskan</a:t>
            </a:r>
            <a:r>
              <a:rPr lang="en-US" sz="1800" dirty="0"/>
              <a:t> </a:t>
            </a:r>
            <a:r>
              <a:rPr lang="en-US" sz="1800" dirty="0" err="1"/>
              <a:t>bagaimana</a:t>
            </a:r>
            <a:r>
              <a:rPr lang="en-US" sz="1800" dirty="0"/>
              <a:t> </a:t>
            </a:r>
            <a:r>
              <a:rPr lang="en-US" sz="1800" dirty="0" err="1"/>
              <a:t>penerapan</a:t>
            </a:r>
            <a:r>
              <a:rPr lang="en-US" sz="1800" dirty="0"/>
              <a:t> </a:t>
            </a:r>
            <a:r>
              <a:rPr lang="en-US" sz="1800" dirty="0" err="1"/>
              <a:t>rekam</a:t>
            </a:r>
            <a:r>
              <a:rPr lang="en-US" sz="1800" dirty="0"/>
              <a:t> </a:t>
            </a:r>
            <a:r>
              <a:rPr lang="en-US" sz="1800" dirty="0" err="1"/>
              <a:t>medik</a:t>
            </a:r>
            <a:r>
              <a:rPr lang="en-US" sz="1800" dirty="0"/>
              <a:t> </a:t>
            </a:r>
            <a:r>
              <a:rPr lang="en-US" sz="1800" dirty="0" err="1"/>
              <a:t>elektronik</a:t>
            </a:r>
            <a:r>
              <a:rPr lang="en-US" sz="1800" dirty="0"/>
              <a:t> (electronic medical record) di RS  </a:t>
            </a:r>
            <a:r>
              <a:rPr lang="en-US" sz="1800" dirty="0" err="1"/>
              <a:t>dapat</a:t>
            </a:r>
            <a:r>
              <a:rPr lang="en-US" sz="1800" dirty="0"/>
              <a:t>  </a:t>
            </a:r>
            <a:r>
              <a:rPr lang="en-US" sz="1800" dirty="0" err="1"/>
              <a:t>meningkatkan</a:t>
            </a:r>
            <a:r>
              <a:rPr lang="en-US" sz="1800" dirty="0"/>
              <a:t>  </a:t>
            </a:r>
            <a:r>
              <a:rPr lang="en-US" sz="1800" dirty="0" err="1"/>
              <a:t>mutu</a:t>
            </a:r>
            <a:r>
              <a:rPr lang="en-US" sz="1800" dirty="0"/>
              <a:t> dan </a:t>
            </a:r>
            <a:r>
              <a:rPr lang="en-US" sz="1800" dirty="0" err="1"/>
              <a:t>efisiensi</a:t>
            </a:r>
            <a:r>
              <a:rPr lang="en-US" sz="1800" dirty="0"/>
              <a:t> </a:t>
            </a:r>
            <a:r>
              <a:rPr lang="en-US" sz="1800" dirty="0" err="1"/>
              <a:t>pelayanan</a:t>
            </a:r>
            <a:r>
              <a:rPr lang="en-US" sz="1800" dirty="0"/>
              <a:t> Kesehatan</a:t>
            </a:r>
            <a:endParaRPr lang="en-US" sz="1800" dirty="0"/>
          </a:p>
          <a:p>
            <a:pPr marL="342900" indent="-342900" algn="just">
              <a:buFont typeface="+mj-lt"/>
              <a:buAutoNum type="arabicPeriod"/>
            </a:pPr>
            <a:r>
              <a:rPr lang="en-US" sz="1800" dirty="0" err="1"/>
              <a:t>Uraikan</a:t>
            </a:r>
            <a:r>
              <a:rPr lang="en-US" sz="1800" dirty="0"/>
              <a:t> </a:t>
            </a:r>
            <a:r>
              <a:rPr lang="en-US" sz="1800" dirty="0" err="1">
                <a:effectLst/>
              </a:rPr>
              <a:t>perbandingan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sistem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pelayanan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kesehatan</a:t>
            </a:r>
            <a:r>
              <a:rPr lang="en-US" sz="1800" dirty="0">
                <a:effectLst/>
              </a:rPr>
              <a:t> Amerika, </a:t>
            </a:r>
            <a:r>
              <a:rPr lang="en-US" sz="1800" dirty="0" err="1">
                <a:effectLst/>
              </a:rPr>
              <a:t>Kanada</a:t>
            </a:r>
            <a:r>
              <a:rPr lang="en-US" sz="1800" dirty="0">
                <a:effectLst/>
              </a:rPr>
              <a:t> dan </a:t>
            </a:r>
            <a:r>
              <a:rPr lang="en-US" sz="1800" dirty="0" err="1">
                <a:effectLst/>
              </a:rPr>
              <a:t>Inggris</a:t>
            </a:r>
            <a:r>
              <a:rPr lang="en-US" sz="1800" dirty="0">
                <a:effectLst/>
              </a:rPr>
              <a:t>.</a:t>
            </a:r>
            <a:endParaRPr lang="id-ID" sz="1800" dirty="0"/>
          </a:p>
        </p:txBody>
      </p:sp>
      <p:sp>
        <p:nvSpPr>
          <p:cNvPr id="5" name="Rectangle 4"/>
          <p:cNvSpPr/>
          <p:nvPr/>
        </p:nvSpPr>
        <p:spPr>
          <a:xfrm>
            <a:off x="0" y="1011382"/>
            <a:ext cx="5098473" cy="180109"/>
          </a:xfrm>
          <a:prstGeom prst="rect">
            <a:avLst/>
          </a:prstGeom>
          <a:solidFill>
            <a:srgbClr val="EBB5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PHOTO-2020-09-30-11-30-03_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47200" y="-48986"/>
            <a:ext cx="947130" cy="154218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669705" y="6411226"/>
            <a:ext cx="7245751" cy="100629"/>
            <a:chOff x="1930401" y="525642"/>
            <a:chExt cx="7245751" cy="100629"/>
          </a:xfrm>
        </p:grpSpPr>
        <p:sp>
          <p:nvSpPr>
            <p:cNvPr id="8" name="Rectangle 7"/>
            <p:cNvSpPr/>
            <p:nvPr/>
          </p:nvSpPr>
          <p:spPr>
            <a:xfrm>
              <a:off x="1930401" y="525642"/>
              <a:ext cx="3779805" cy="10062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396347" y="525642"/>
              <a:ext cx="3779805" cy="100629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indoor, sitting, table, green&#10;&#10;Description automatically generated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573" y="0"/>
            <a:ext cx="457162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5761" y="2649920"/>
            <a:ext cx="4016810" cy="969341"/>
          </a:xfrm>
        </p:spPr>
        <p:txBody>
          <a:bodyPr>
            <a:noAutofit/>
          </a:bodyPr>
          <a:lstStyle/>
          <a:p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</a:rPr>
              <a:t>Terima</a:t>
            </a: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</a:rPr>
              <a:t> Kasih</a:t>
            </a:r>
            <a:endParaRPr lang="en-US" sz="5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3234" y="5615745"/>
            <a:ext cx="6537272" cy="789709"/>
          </a:xfrm>
        </p:spPr>
        <p:txBody>
          <a:bodyPr>
            <a:noAutofit/>
          </a:bodyPr>
          <a:lstStyle/>
          <a:p>
            <a:pPr algn="r"/>
            <a:r>
              <a:rPr lang="en-US" sz="2000" dirty="0">
                <a:latin typeface="Candara" pitchFamily="34" charset="0"/>
              </a:rPr>
              <a:t>Mata </a:t>
            </a:r>
            <a:r>
              <a:rPr lang="en-US" sz="2000" dirty="0" err="1">
                <a:latin typeface="Candara" pitchFamily="34" charset="0"/>
              </a:rPr>
              <a:t>Kulliah</a:t>
            </a:r>
            <a:r>
              <a:rPr lang="en-US" sz="2000" dirty="0">
                <a:latin typeface="Candara" pitchFamily="34" charset="0"/>
              </a:rPr>
              <a:t> Dasar Kesehatan Masyarakat</a:t>
            </a:r>
            <a:endParaRPr lang="en-US" sz="2000" dirty="0">
              <a:latin typeface="Candara" pitchFamily="34" charset="0"/>
            </a:endParaRPr>
          </a:p>
          <a:p>
            <a:pPr algn="r"/>
            <a:r>
              <a:rPr lang="en-US" sz="2000" dirty="0">
                <a:latin typeface="Candara" pitchFamily="34" charset="0"/>
              </a:rPr>
              <a:t>Program S1 </a:t>
            </a:r>
            <a:r>
              <a:rPr lang="en-US" sz="2000" dirty="0" err="1">
                <a:latin typeface="Candara" pitchFamily="34" charset="0"/>
              </a:rPr>
              <a:t>Sarjana</a:t>
            </a:r>
            <a:r>
              <a:rPr lang="en-US" sz="2000" dirty="0">
                <a:latin typeface="Candara" pitchFamily="34" charset="0"/>
              </a:rPr>
              <a:t> Kesehatan Masyarakat</a:t>
            </a:r>
            <a:endParaRPr lang="en-US" sz="2000" dirty="0">
              <a:latin typeface="Candara" pitchFamily="34" charset="0"/>
            </a:endParaRPr>
          </a:p>
          <a:p>
            <a:pPr algn="r"/>
            <a:r>
              <a:rPr lang="en-US" sz="2000" b="1" dirty="0">
                <a:latin typeface="Candara" pitchFamily="34" charset="0"/>
              </a:rPr>
              <a:t>SESI 12.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</a:rPr>
              <a:t>Sistem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</a:rPr>
              <a:t> dan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</a:rPr>
              <a:t>Institusi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</a:rPr>
              <a:t>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</a:rPr>
              <a:t>Pelayanan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</a:rPr>
              <a:t> Kesehatan</a:t>
            </a:r>
            <a:endParaRPr lang="en-US" sz="2000" b="1" dirty="0">
              <a:latin typeface="Candara" pitchFamily="34" charset="0"/>
            </a:endParaRPr>
          </a:p>
        </p:txBody>
      </p:sp>
      <p:pic>
        <p:nvPicPr>
          <p:cNvPr id="6" name="Picture 8" descr="D:\It's Picture\Universitas Indonesia\logo-ui-frame-bla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21" y="0"/>
            <a:ext cx="865145" cy="131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775176" y="2351589"/>
            <a:ext cx="5872397" cy="106659"/>
          </a:xfrm>
          <a:prstGeom prst="rect">
            <a:avLst/>
          </a:prstGeom>
          <a:solidFill>
            <a:srgbClr val="D84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51109" y="3807250"/>
            <a:ext cx="6263680" cy="106659"/>
          </a:xfrm>
          <a:prstGeom prst="rect">
            <a:avLst/>
          </a:prstGeom>
          <a:solidFill>
            <a:srgbClr val="D84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058400" y="6592529"/>
            <a:ext cx="2133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err="1"/>
              <a:t>Sumber</a:t>
            </a:r>
            <a:r>
              <a:rPr lang="en-US" sz="1100" dirty="0"/>
              <a:t>: pexels.com</a:t>
            </a:r>
            <a:endParaRPr lang="en-US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1156166" y="134614"/>
            <a:ext cx="4365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Fakultas</a:t>
            </a:r>
            <a:r>
              <a:rPr lang="en-US" sz="2000" dirty="0"/>
              <a:t> Kesehatan Masyarakat</a:t>
            </a:r>
            <a:endParaRPr lang="en-US" sz="2000" dirty="0"/>
          </a:p>
          <a:p>
            <a:r>
              <a:rPr lang="en-US" sz="2000" dirty="0"/>
              <a:t>Universitas Indonesia</a:t>
            </a:r>
            <a:endParaRPr lang="en-ID" sz="20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122940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VIDEO BANTUAN DANA HIBAH DPASD UI 2020</a:t>
            </a:r>
            <a:endParaRPr lang="en-ID" sz="3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360058"/>
            <a:ext cx="10515600" cy="1500187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Copyright © Universitas Indonesia 2020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 err="1">
                <a:solidFill>
                  <a:schemeClr val="tx1"/>
                </a:solidFill>
              </a:rPr>
              <a:t>Produksi</a:t>
            </a:r>
            <a:r>
              <a:rPr lang="en-US" dirty="0">
                <a:solidFill>
                  <a:schemeClr val="tx1"/>
                </a:solidFill>
              </a:rPr>
              <a:t> S1 Kesehatan Masyarakat, FKM UI</a:t>
            </a:r>
            <a:endParaRPr lang="en-ID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03200" y="534521"/>
            <a:ext cx="9144000" cy="47314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400" b="1" dirty="0">
                <a:solidFill>
                  <a:sysClr val="windowText" lastClr="000000"/>
                </a:solidFill>
                <a:latin typeface="Tw Cen MT Condensed" pitchFamily="34" charset="0"/>
              </a:rPr>
              <a:t>PENGERTIAN SISTEM</a:t>
            </a:r>
            <a:endParaRPr lang="en-US" sz="800" b="1" dirty="0">
              <a:solidFill>
                <a:sysClr val="windowText" lastClr="000000"/>
              </a:solidFill>
              <a:latin typeface="Tw Cen MT Condensed" pitchFamily="34" charset="0"/>
            </a:endParaRPr>
          </a:p>
        </p:txBody>
      </p:sp>
      <p:sp>
        <p:nvSpPr>
          <p:cNvPr id="9" name="Rectangle 13"/>
          <p:cNvSpPr/>
          <p:nvPr/>
        </p:nvSpPr>
        <p:spPr>
          <a:xfrm>
            <a:off x="889686" y="1705232"/>
            <a:ext cx="10033687" cy="1804087"/>
          </a:xfrm>
          <a:custGeom>
            <a:avLst/>
            <a:gdLst>
              <a:gd name="connsiteX0" fmla="*/ 0 w 10033687"/>
              <a:gd name="connsiteY0" fmla="*/ 0 h 1804087"/>
              <a:gd name="connsiteX1" fmla="*/ 489880 w 10033687"/>
              <a:gd name="connsiteY1" fmla="*/ 0 h 1804087"/>
              <a:gd name="connsiteX2" fmla="*/ 979760 w 10033687"/>
              <a:gd name="connsiteY2" fmla="*/ 0 h 1804087"/>
              <a:gd name="connsiteX3" fmla="*/ 1369303 w 10033687"/>
              <a:gd name="connsiteY3" fmla="*/ 0 h 1804087"/>
              <a:gd name="connsiteX4" fmla="*/ 1658509 w 10033687"/>
              <a:gd name="connsiteY4" fmla="*/ 0 h 1804087"/>
              <a:gd name="connsiteX5" fmla="*/ 2449400 w 10033687"/>
              <a:gd name="connsiteY5" fmla="*/ 0 h 1804087"/>
              <a:gd name="connsiteX6" fmla="*/ 3139954 w 10033687"/>
              <a:gd name="connsiteY6" fmla="*/ 0 h 1804087"/>
              <a:gd name="connsiteX7" fmla="*/ 3429160 w 10033687"/>
              <a:gd name="connsiteY7" fmla="*/ 0 h 1804087"/>
              <a:gd name="connsiteX8" fmla="*/ 3818703 w 10033687"/>
              <a:gd name="connsiteY8" fmla="*/ 0 h 1804087"/>
              <a:gd name="connsiteX9" fmla="*/ 4509257 w 10033687"/>
              <a:gd name="connsiteY9" fmla="*/ 0 h 1804087"/>
              <a:gd name="connsiteX10" fmla="*/ 4999137 w 10033687"/>
              <a:gd name="connsiteY10" fmla="*/ 0 h 1804087"/>
              <a:gd name="connsiteX11" fmla="*/ 5288343 w 10033687"/>
              <a:gd name="connsiteY11" fmla="*/ 0 h 1804087"/>
              <a:gd name="connsiteX12" fmla="*/ 5577550 w 10033687"/>
              <a:gd name="connsiteY12" fmla="*/ 0 h 1804087"/>
              <a:gd name="connsiteX13" fmla="*/ 5866756 w 10033687"/>
              <a:gd name="connsiteY13" fmla="*/ 0 h 1804087"/>
              <a:gd name="connsiteX14" fmla="*/ 6155962 w 10033687"/>
              <a:gd name="connsiteY14" fmla="*/ 0 h 1804087"/>
              <a:gd name="connsiteX15" fmla="*/ 6746179 w 10033687"/>
              <a:gd name="connsiteY15" fmla="*/ 0 h 1804087"/>
              <a:gd name="connsiteX16" fmla="*/ 7035385 w 10033687"/>
              <a:gd name="connsiteY16" fmla="*/ 0 h 1804087"/>
              <a:gd name="connsiteX17" fmla="*/ 7324592 w 10033687"/>
              <a:gd name="connsiteY17" fmla="*/ 0 h 1804087"/>
              <a:gd name="connsiteX18" fmla="*/ 7814472 w 10033687"/>
              <a:gd name="connsiteY18" fmla="*/ 0 h 1804087"/>
              <a:gd name="connsiteX19" fmla="*/ 8404688 w 10033687"/>
              <a:gd name="connsiteY19" fmla="*/ 0 h 1804087"/>
              <a:gd name="connsiteX20" fmla="*/ 9095242 w 10033687"/>
              <a:gd name="connsiteY20" fmla="*/ 0 h 1804087"/>
              <a:gd name="connsiteX21" fmla="*/ 10033687 w 10033687"/>
              <a:gd name="connsiteY21" fmla="*/ 0 h 1804087"/>
              <a:gd name="connsiteX22" fmla="*/ 10033687 w 10033687"/>
              <a:gd name="connsiteY22" fmla="*/ 432981 h 1804087"/>
              <a:gd name="connsiteX23" fmla="*/ 10033687 w 10033687"/>
              <a:gd name="connsiteY23" fmla="*/ 920084 h 1804087"/>
              <a:gd name="connsiteX24" fmla="*/ 10033687 w 10033687"/>
              <a:gd name="connsiteY24" fmla="*/ 1335024 h 1804087"/>
              <a:gd name="connsiteX25" fmla="*/ 10033687 w 10033687"/>
              <a:gd name="connsiteY25" fmla="*/ 1804087 h 1804087"/>
              <a:gd name="connsiteX26" fmla="*/ 9744481 w 10033687"/>
              <a:gd name="connsiteY26" fmla="*/ 1804087 h 1804087"/>
              <a:gd name="connsiteX27" fmla="*/ 8953590 w 10033687"/>
              <a:gd name="connsiteY27" fmla="*/ 1804087 h 1804087"/>
              <a:gd name="connsiteX28" fmla="*/ 8564047 w 10033687"/>
              <a:gd name="connsiteY28" fmla="*/ 1804087 h 1804087"/>
              <a:gd name="connsiteX29" fmla="*/ 8274841 w 10033687"/>
              <a:gd name="connsiteY29" fmla="*/ 1804087 h 1804087"/>
              <a:gd name="connsiteX30" fmla="*/ 7684624 w 10033687"/>
              <a:gd name="connsiteY30" fmla="*/ 1804087 h 1804087"/>
              <a:gd name="connsiteX31" fmla="*/ 7295081 w 10033687"/>
              <a:gd name="connsiteY31" fmla="*/ 1804087 h 1804087"/>
              <a:gd name="connsiteX32" fmla="*/ 6805201 w 10033687"/>
              <a:gd name="connsiteY32" fmla="*/ 1804087 h 1804087"/>
              <a:gd name="connsiteX33" fmla="*/ 6515994 w 10033687"/>
              <a:gd name="connsiteY33" fmla="*/ 1804087 h 1804087"/>
              <a:gd name="connsiteX34" fmla="*/ 5925777 w 10033687"/>
              <a:gd name="connsiteY34" fmla="*/ 1804087 h 1804087"/>
              <a:gd name="connsiteX35" fmla="*/ 5536234 w 10033687"/>
              <a:gd name="connsiteY35" fmla="*/ 1804087 h 1804087"/>
              <a:gd name="connsiteX36" fmla="*/ 5146691 w 10033687"/>
              <a:gd name="connsiteY36" fmla="*/ 1804087 h 1804087"/>
              <a:gd name="connsiteX37" fmla="*/ 4757148 w 10033687"/>
              <a:gd name="connsiteY37" fmla="*/ 1804087 h 1804087"/>
              <a:gd name="connsiteX38" fmla="*/ 4367605 w 10033687"/>
              <a:gd name="connsiteY38" fmla="*/ 1804087 h 1804087"/>
              <a:gd name="connsiteX39" fmla="*/ 3677051 w 10033687"/>
              <a:gd name="connsiteY39" fmla="*/ 1804087 h 1804087"/>
              <a:gd name="connsiteX40" fmla="*/ 3287508 w 10033687"/>
              <a:gd name="connsiteY40" fmla="*/ 1804087 h 1804087"/>
              <a:gd name="connsiteX41" fmla="*/ 2596954 w 10033687"/>
              <a:gd name="connsiteY41" fmla="*/ 1804087 h 1804087"/>
              <a:gd name="connsiteX42" fmla="*/ 1906401 w 10033687"/>
              <a:gd name="connsiteY42" fmla="*/ 1804087 h 1804087"/>
              <a:gd name="connsiteX43" fmla="*/ 1617194 w 10033687"/>
              <a:gd name="connsiteY43" fmla="*/ 1804087 h 1804087"/>
              <a:gd name="connsiteX44" fmla="*/ 926641 w 10033687"/>
              <a:gd name="connsiteY44" fmla="*/ 1804087 h 1804087"/>
              <a:gd name="connsiteX45" fmla="*/ 0 w 10033687"/>
              <a:gd name="connsiteY45" fmla="*/ 1804087 h 1804087"/>
              <a:gd name="connsiteX46" fmla="*/ 0 w 10033687"/>
              <a:gd name="connsiteY46" fmla="*/ 1335024 h 1804087"/>
              <a:gd name="connsiteX47" fmla="*/ 0 w 10033687"/>
              <a:gd name="connsiteY47" fmla="*/ 902044 h 1804087"/>
              <a:gd name="connsiteX48" fmla="*/ 0 w 10033687"/>
              <a:gd name="connsiteY48" fmla="*/ 505144 h 1804087"/>
              <a:gd name="connsiteX49" fmla="*/ 0 w 10033687"/>
              <a:gd name="connsiteY49" fmla="*/ 0 h 180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0033687" h="1804087" fill="none" extrusionOk="0">
                <a:moveTo>
                  <a:pt x="0" y="0"/>
                </a:moveTo>
                <a:cubicBezTo>
                  <a:pt x="150336" y="-38679"/>
                  <a:pt x="328709" y="29296"/>
                  <a:pt x="489880" y="0"/>
                </a:cubicBezTo>
                <a:cubicBezTo>
                  <a:pt x="651051" y="-29296"/>
                  <a:pt x="879088" y="39190"/>
                  <a:pt x="979760" y="0"/>
                </a:cubicBezTo>
                <a:cubicBezTo>
                  <a:pt x="1080432" y="-39190"/>
                  <a:pt x="1207798" y="16873"/>
                  <a:pt x="1369303" y="0"/>
                </a:cubicBezTo>
                <a:cubicBezTo>
                  <a:pt x="1530808" y="-16873"/>
                  <a:pt x="1573959" y="13105"/>
                  <a:pt x="1658509" y="0"/>
                </a:cubicBezTo>
                <a:cubicBezTo>
                  <a:pt x="1743059" y="-13105"/>
                  <a:pt x="2166361" y="37992"/>
                  <a:pt x="2449400" y="0"/>
                </a:cubicBezTo>
                <a:cubicBezTo>
                  <a:pt x="2732439" y="-37992"/>
                  <a:pt x="2805920" y="71875"/>
                  <a:pt x="3139954" y="0"/>
                </a:cubicBezTo>
                <a:cubicBezTo>
                  <a:pt x="3473988" y="-71875"/>
                  <a:pt x="3314811" y="8661"/>
                  <a:pt x="3429160" y="0"/>
                </a:cubicBezTo>
                <a:cubicBezTo>
                  <a:pt x="3543509" y="-8661"/>
                  <a:pt x="3734682" y="33716"/>
                  <a:pt x="3818703" y="0"/>
                </a:cubicBezTo>
                <a:cubicBezTo>
                  <a:pt x="3902724" y="-33716"/>
                  <a:pt x="4370784" y="48439"/>
                  <a:pt x="4509257" y="0"/>
                </a:cubicBezTo>
                <a:cubicBezTo>
                  <a:pt x="4647730" y="-48439"/>
                  <a:pt x="4844923" y="45294"/>
                  <a:pt x="4999137" y="0"/>
                </a:cubicBezTo>
                <a:cubicBezTo>
                  <a:pt x="5153351" y="-45294"/>
                  <a:pt x="5213896" y="28422"/>
                  <a:pt x="5288343" y="0"/>
                </a:cubicBezTo>
                <a:cubicBezTo>
                  <a:pt x="5362790" y="-28422"/>
                  <a:pt x="5485022" y="697"/>
                  <a:pt x="5577550" y="0"/>
                </a:cubicBezTo>
                <a:cubicBezTo>
                  <a:pt x="5670078" y="-697"/>
                  <a:pt x="5780213" y="14341"/>
                  <a:pt x="5866756" y="0"/>
                </a:cubicBezTo>
                <a:cubicBezTo>
                  <a:pt x="5953299" y="-14341"/>
                  <a:pt x="6081432" y="17264"/>
                  <a:pt x="6155962" y="0"/>
                </a:cubicBezTo>
                <a:cubicBezTo>
                  <a:pt x="6230492" y="-17264"/>
                  <a:pt x="6590449" y="47694"/>
                  <a:pt x="6746179" y="0"/>
                </a:cubicBezTo>
                <a:cubicBezTo>
                  <a:pt x="6901909" y="-47694"/>
                  <a:pt x="6912964" y="6"/>
                  <a:pt x="7035385" y="0"/>
                </a:cubicBezTo>
                <a:cubicBezTo>
                  <a:pt x="7157806" y="-6"/>
                  <a:pt x="7182036" y="22713"/>
                  <a:pt x="7324592" y="0"/>
                </a:cubicBezTo>
                <a:cubicBezTo>
                  <a:pt x="7467148" y="-22713"/>
                  <a:pt x="7711386" y="35043"/>
                  <a:pt x="7814472" y="0"/>
                </a:cubicBezTo>
                <a:cubicBezTo>
                  <a:pt x="7917558" y="-35043"/>
                  <a:pt x="8229519" y="12779"/>
                  <a:pt x="8404688" y="0"/>
                </a:cubicBezTo>
                <a:cubicBezTo>
                  <a:pt x="8579857" y="-12779"/>
                  <a:pt x="8907603" y="36264"/>
                  <a:pt x="9095242" y="0"/>
                </a:cubicBezTo>
                <a:cubicBezTo>
                  <a:pt x="9282881" y="-36264"/>
                  <a:pt x="9626436" y="48708"/>
                  <a:pt x="10033687" y="0"/>
                </a:cubicBezTo>
                <a:cubicBezTo>
                  <a:pt x="10053267" y="158301"/>
                  <a:pt x="10020358" y="303775"/>
                  <a:pt x="10033687" y="432981"/>
                </a:cubicBezTo>
                <a:cubicBezTo>
                  <a:pt x="10047016" y="562187"/>
                  <a:pt x="10010689" y="712393"/>
                  <a:pt x="10033687" y="920084"/>
                </a:cubicBezTo>
                <a:cubicBezTo>
                  <a:pt x="10056685" y="1127775"/>
                  <a:pt x="10014741" y="1161634"/>
                  <a:pt x="10033687" y="1335024"/>
                </a:cubicBezTo>
                <a:cubicBezTo>
                  <a:pt x="10052633" y="1508414"/>
                  <a:pt x="10011960" y="1636424"/>
                  <a:pt x="10033687" y="1804087"/>
                </a:cubicBezTo>
                <a:cubicBezTo>
                  <a:pt x="9916210" y="1812246"/>
                  <a:pt x="9808115" y="1773075"/>
                  <a:pt x="9744481" y="1804087"/>
                </a:cubicBezTo>
                <a:cubicBezTo>
                  <a:pt x="9680847" y="1835099"/>
                  <a:pt x="9309762" y="1784355"/>
                  <a:pt x="8953590" y="1804087"/>
                </a:cubicBezTo>
                <a:cubicBezTo>
                  <a:pt x="8597418" y="1823819"/>
                  <a:pt x="8662523" y="1793921"/>
                  <a:pt x="8564047" y="1804087"/>
                </a:cubicBezTo>
                <a:cubicBezTo>
                  <a:pt x="8465571" y="1814253"/>
                  <a:pt x="8395222" y="1796902"/>
                  <a:pt x="8274841" y="1804087"/>
                </a:cubicBezTo>
                <a:cubicBezTo>
                  <a:pt x="8154460" y="1811272"/>
                  <a:pt x="7913189" y="1794426"/>
                  <a:pt x="7684624" y="1804087"/>
                </a:cubicBezTo>
                <a:cubicBezTo>
                  <a:pt x="7456059" y="1813748"/>
                  <a:pt x="7446290" y="1766657"/>
                  <a:pt x="7295081" y="1804087"/>
                </a:cubicBezTo>
                <a:cubicBezTo>
                  <a:pt x="7143872" y="1841517"/>
                  <a:pt x="6920009" y="1771851"/>
                  <a:pt x="6805201" y="1804087"/>
                </a:cubicBezTo>
                <a:cubicBezTo>
                  <a:pt x="6690393" y="1836323"/>
                  <a:pt x="6616216" y="1792253"/>
                  <a:pt x="6515994" y="1804087"/>
                </a:cubicBezTo>
                <a:cubicBezTo>
                  <a:pt x="6415772" y="1815921"/>
                  <a:pt x="6122601" y="1763149"/>
                  <a:pt x="5925777" y="1804087"/>
                </a:cubicBezTo>
                <a:cubicBezTo>
                  <a:pt x="5728953" y="1845025"/>
                  <a:pt x="5624185" y="1784827"/>
                  <a:pt x="5536234" y="1804087"/>
                </a:cubicBezTo>
                <a:cubicBezTo>
                  <a:pt x="5448283" y="1823347"/>
                  <a:pt x="5229684" y="1763567"/>
                  <a:pt x="5146691" y="1804087"/>
                </a:cubicBezTo>
                <a:cubicBezTo>
                  <a:pt x="5063698" y="1844607"/>
                  <a:pt x="4913441" y="1794148"/>
                  <a:pt x="4757148" y="1804087"/>
                </a:cubicBezTo>
                <a:cubicBezTo>
                  <a:pt x="4600855" y="1814026"/>
                  <a:pt x="4524465" y="1772054"/>
                  <a:pt x="4367605" y="1804087"/>
                </a:cubicBezTo>
                <a:cubicBezTo>
                  <a:pt x="4210745" y="1836120"/>
                  <a:pt x="3870307" y="1747971"/>
                  <a:pt x="3677051" y="1804087"/>
                </a:cubicBezTo>
                <a:cubicBezTo>
                  <a:pt x="3483795" y="1860203"/>
                  <a:pt x="3448745" y="1758669"/>
                  <a:pt x="3287508" y="1804087"/>
                </a:cubicBezTo>
                <a:cubicBezTo>
                  <a:pt x="3126271" y="1849505"/>
                  <a:pt x="2831209" y="1785907"/>
                  <a:pt x="2596954" y="1804087"/>
                </a:cubicBezTo>
                <a:cubicBezTo>
                  <a:pt x="2362699" y="1822267"/>
                  <a:pt x="2142569" y="1738789"/>
                  <a:pt x="1906401" y="1804087"/>
                </a:cubicBezTo>
                <a:cubicBezTo>
                  <a:pt x="1670233" y="1869385"/>
                  <a:pt x="1737615" y="1793992"/>
                  <a:pt x="1617194" y="1804087"/>
                </a:cubicBezTo>
                <a:cubicBezTo>
                  <a:pt x="1496773" y="1814182"/>
                  <a:pt x="1207367" y="1744704"/>
                  <a:pt x="926641" y="1804087"/>
                </a:cubicBezTo>
                <a:cubicBezTo>
                  <a:pt x="645915" y="1863470"/>
                  <a:pt x="287925" y="1751842"/>
                  <a:pt x="0" y="1804087"/>
                </a:cubicBezTo>
                <a:cubicBezTo>
                  <a:pt x="-46894" y="1697057"/>
                  <a:pt x="34679" y="1541340"/>
                  <a:pt x="0" y="1335024"/>
                </a:cubicBezTo>
                <a:cubicBezTo>
                  <a:pt x="-34679" y="1128708"/>
                  <a:pt x="37418" y="1063222"/>
                  <a:pt x="0" y="902044"/>
                </a:cubicBezTo>
                <a:cubicBezTo>
                  <a:pt x="-37418" y="740866"/>
                  <a:pt x="11381" y="673595"/>
                  <a:pt x="0" y="505144"/>
                </a:cubicBezTo>
                <a:cubicBezTo>
                  <a:pt x="-11381" y="336693"/>
                  <a:pt x="7200" y="104595"/>
                  <a:pt x="0" y="0"/>
                </a:cubicBezTo>
                <a:close/>
              </a:path>
              <a:path w="10033687" h="1804087" stroke="0" extrusionOk="0">
                <a:moveTo>
                  <a:pt x="0" y="0"/>
                </a:moveTo>
                <a:cubicBezTo>
                  <a:pt x="202301" y="-18733"/>
                  <a:pt x="458456" y="41589"/>
                  <a:pt x="590217" y="0"/>
                </a:cubicBezTo>
                <a:cubicBezTo>
                  <a:pt x="721978" y="-41589"/>
                  <a:pt x="1048634" y="43674"/>
                  <a:pt x="1381108" y="0"/>
                </a:cubicBezTo>
                <a:cubicBezTo>
                  <a:pt x="1713582" y="-43674"/>
                  <a:pt x="1691480" y="15167"/>
                  <a:pt x="1870988" y="0"/>
                </a:cubicBezTo>
                <a:cubicBezTo>
                  <a:pt x="2050496" y="-15167"/>
                  <a:pt x="2240940" y="6647"/>
                  <a:pt x="2461204" y="0"/>
                </a:cubicBezTo>
                <a:cubicBezTo>
                  <a:pt x="2681468" y="-6647"/>
                  <a:pt x="2711814" y="55068"/>
                  <a:pt x="2951084" y="0"/>
                </a:cubicBezTo>
                <a:cubicBezTo>
                  <a:pt x="3190354" y="-55068"/>
                  <a:pt x="3360409" y="9456"/>
                  <a:pt x="3741975" y="0"/>
                </a:cubicBezTo>
                <a:cubicBezTo>
                  <a:pt x="4123541" y="-9456"/>
                  <a:pt x="4192901" y="15991"/>
                  <a:pt x="4432529" y="0"/>
                </a:cubicBezTo>
                <a:cubicBezTo>
                  <a:pt x="4672157" y="-15991"/>
                  <a:pt x="4801250" y="21203"/>
                  <a:pt x="4922409" y="0"/>
                </a:cubicBezTo>
                <a:cubicBezTo>
                  <a:pt x="5043568" y="-21203"/>
                  <a:pt x="5229010" y="23421"/>
                  <a:pt x="5412289" y="0"/>
                </a:cubicBezTo>
                <a:cubicBezTo>
                  <a:pt x="5595568" y="-23421"/>
                  <a:pt x="5667166" y="43131"/>
                  <a:pt x="5801832" y="0"/>
                </a:cubicBezTo>
                <a:cubicBezTo>
                  <a:pt x="5936498" y="-43131"/>
                  <a:pt x="6066661" y="4487"/>
                  <a:pt x="6191375" y="0"/>
                </a:cubicBezTo>
                <a:cubicBezTo>
                  <a:pt x="6316089" y="-4487"/>
                  <a:pt x="6437571" y="6819"/>
                  <a:pt x="6681255" y="0"/>
                </a:cubicBezTo>
                <a:cubicBezTo>
                  <a:pt x="6924939" y="-6819"/>
                  <a:pt x="7051720" y="52611"/>
                  <a:pt x="7171135" y="0"/>
                </a:cubicBezTo>
                <a:cubicBezTo>
                  <a:pt x="7290550" y="-52611"/>
                  <a:pt x="7344022" y="2678"/>
                  <a:pt x="7460341" y="0"/>
                </a:cubicBezTo>
                <a:cubicBezTo>
                  <a:pt x="7576660" y="-2678"/>
                  <a:pt x="7879866" y="77471"/>
                  <a:pt x="8150895" y="0"/>
                </a:cubicBezTo>
                <a:cubicBezTo>
                  <a:pt x="8421924" y="-77471"/>
                  <a:pt x="8613426" y="60248"/>
                  <a:pt x="8941786" y="0"/>
                </a:cubicBezTo>
                <a:cubicBezTo>
                  <a:pt x="9270146" y="-60248"/>
                  <a:pt x="9525174" y="64557"/>
                  <a:pt x="10033687" y="0"/>
                </a:cubicBezTo>
                <a:cubicBezTo>
                  <a:pt x="10061672" y="97976"/>
                  <a:pt x="10022569" y="248421"/>
                  <a:pt x="10033687" y="451022"/>
                </a:cubicBezTo>
                <a:cubicBezTo>
                  <a:pt x="10044805" y="653623"/>
                  <a:pt x="9999557" y="819730"/>
                  <a:pt x="10033687" y="920084"/>
                </a:cubicBezTo>
                <a:cubicBezTo>
                  <a:pt x="10067817" y="1020438"/>
                  <a:pt x="10013011" y="1141748"/>
                  <a:pt x="10033687" y="1353065"/>
                </a:cubicBezTo>
                <a:cubicBezTo>
                  <a:pt x="10054363" y="1564382"/>
                  <a:pt x="9982655" y="1601869"/>
                  <a:pt x="10033687" y="1804087"/>
                </a:cubicBezTo>
                <a:cubicBezTo>
                  <a:pt x="9801454" y="1881542"/>
                  <a:pt x="9542118" y="1770760"/>
                  <a:pt x="9242796" y="1804087"/>
                </a:cubicBezTo>
                <a:cubicBezTo>
                  <a:pt x="8943474" y="1837414"/>
                  <a:pt x="9055763" y="1802328"/>
                  <a:pt x="8953590" y="1804087"/>
                </a:cubicBezTo>
                <a:cubicBezTo>
                  <a:pt x="8851417" y="1805846"/>
                  <a:pt x="8547281" y="1782302"/>
                  <a:pt x="8263036" y="1804087"/>
                </a:cubicBezTo>
                <a:cubicBezTo>
                  <a:pt x="7978791" y="1825872"/>
                  <a:pt x="7961137" y="1789944"/>
                  <a:pt x="7873493" y="1804087"/>
                </a:cubicBezTo>
                <a:cubicBezTo>
                  <a:pt x="7785849" y="1818230"/>
                  <a:pt x="7705804" y="1775337"/>
                  <a:pt x="7584287" y="1804087"/>
                </a:cubicBezTo>
                <a:cubicBezTo>
                  <a:pt x="7462770" y="1832837"/>
                  <a:pt x="7310990" y="1781982"/>
                  <a:pt x="7194744" y="1804087"/>
                </a:cubicBezTo>
                <a:cubicBezTo>
                  <a:pt x="7078498" y="1826192"/>
                  <a:pt x="7045955" y="1790023"/>
                  <a:pt x="6905538" y="1804087"/>
                </a:cubicBezTo>
                <a:cubicBezTo>
                  <a:pt x="6765121" y="1818151"/>
                  <a:pt x="6393497" y="1784101"/>
                  <a:pt x="6214984" y="1804087"/>
                </a:cubicBezTo>
                <a:cubicBezTo>
                  <a:pt x="6036471" y="1824073"/>
                  <a:pt x="6010382" y="1785806"/>
                  <a:pt x="5925777" y="1804087"/>
                </a:cubicBezTo>
                <a:cubicBezTo>
                  <a:pt x="5841172" y="1822368"/>
                  <a:pt x="5529869" y="1716434"/>
                  <a:pt x="5134887" y="1804087"/>
                </a:cubicBezTo>
                <a:cubicBezTo>
                  <a:pt x="4739905" y="1891740"/>
                  <a:pt x="4894009" y="1783532"/>
                  <a:pt x="4745344" y="1804087"/>
                </a:cubicBezTo>
                <a:cubicBezTo>
                  <a:pt x="4596679" y="1824642"/>
                  <a:pt x="4224028" y="1737597"/>
                  <a:pt x="3954453" y="1804087"/>
                </a:cubicBezTo>
                <a:cubicBezTo>
                  <a:pt x="3684878" y="1870577"/>
                  <a:pt x="3770252" y="1798566"/>
                  <a:pt x="3665247" y="1804087"/>
                </a:cubicBezTo>
                <a:cubicBezTo>
                  <a:pt x="3560242" y="1809608"/>
                  <a:pt x="3116989" y="1799636"/>
                  <a:pt x="2874356" y="1804087"/>
                </a:cubicBezTo>
                <a:cubicBezTo>
                  <a:pt x="2631723" y="1808538"/>
                  <a:pt x="2618633" y="1767448"/>
                  <a:pt x="2484813" y="1804087"/>
                </a:cubicBezTo>
                <a:cubicBezTo>
                  <a:pt x="2350993" y="1840726"/>
                  <a:pt x="2192424" y="1781559"/>
                  <a:pt x="1994933" y="1804087"/>
                </a:cubicBezTo>
                <a:cubicBezTo>
                  <a:pt x="1797442" y="1826615"/>
                  <a:pt x="1469873" y="1721279"/>
                  <a:pt x="1304379" y="1804087"/>
                </a:cubicBezTo>
                <a:cubicBezTo>
                  <a:pt x="1138885" y="1886895"/>
                  <a:pt x="1152242" y="1787858"/>
                  <a:pt x="1015173" y="1804087"/>
                </a:cubicBezTo>
                <a:cubicBezTo>
                  <a:pt x="878104" y="1820316"/>
                  <a:pt x="342391" y="1735467"/>
                  <a:pt x="0" y="1804087"/>
                </a:cubicBezTo>
                <a:cubicBezTo>
                  <a:pt x="-24108" y="1709874"/>
                  <a:pt x="16062" y="1470251"/>
                  <a:pt x="0" y="1371106"/>
                </a:cubicBezTo>
                <a:cubicBezTo>
                  <a:pt x="-16062" y="1271961"/>
                  <a:pt x="53700" y="1112574"/>
                  <a:pt x="0" y="902044"/>
                </a:cubicBezTo>
                <a:cubicBezTo>
                  <a:pt x="-53700" y="691514"/>
                  <a:pt x="55257" y="620497"/>
                  <a:pt x="0" y="414940"/>
                </a:cubicBezTo>
                <a:cubicBezTo>
                  <a:pt x="-55257" y="209383"/>
                  <a:pt x="14129" y="169113"/>
                  <a:pt x="0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 dirty="0" err="1">
                <a:solidFill>
                  <a:schemeClr val="tx1"/>
                </a:solidFill>
              </a:rPr>
              <a:t>Sistem</a:t>
            </a:r>
            <a:r>
              <a:rPr lang="en-SG" sz="3200" dirty="0">
                <a:solidFill>
                  <a:schemeClr val="tx1"/>
                </a:solidFill>
              </a:rPr>
              <a:t> </a:t>
            </a:r>
            <a:r>
              <a:rPr lang="en-SG" sz="3200" dirty="0" err="1">
                <a:solidFill>
                  <a:schemeClr val="tx1"/>
                </a:solidFill>
              </a:rPr>
              <a:t>adalah</a:t>
            </a:r>
            <a:r>
              <a:rPr lang="en-SG" sz="3200" dirty="0">
                <a:solidFill>
                  <a:schemeClr val="tx1"/>
                </a:solidFill>
              </a:rPr>
              <a:t> </a:t>
            </a:r>
            <a:r>
              <a:rPr lang="en-SG" sz="3200" dirty="0" err="1">
                <a:solidFill>
                  <a:schemeClr val="tx1"/>
                </a:solidFill>
              </a:rPr>
              <a:t>tatanan</a:t>
            </a:r>
            <a:r>
              <a:rPr lang="en-SG" sz="3200" dirty="0">
                <a:solidFill>
                  <a:schemeClr val="tx1"/>
                </a:solidFill>
              </a:rPr>
              <a:t> yang </a:t>
            </a:r>
            <a:r>
              <a:rPr lang="en-SG" sz="3200" dirty="0" err="1">
                <a:solidFill>
                  <a:schemeClr val="tx1"/>
                </a:solidFill>
              </a:rPr>
              <a:t>terdiri</a:t>
            </a:r>
            <a:r>
              <a:rPr lang="en-SG" sz="3200" dirty="0">
                <a:solidFill>
                  <a:schemeClr val="tx1"/>
                </a:solidFill>
              </a:rPr>
              <a:t> </a:t>
            </a:r>
            <a:r>
              <a:rPr lang="en-SG" sz="3200" dirty="0" err="1">
                <a:solidFill>
                  <a:schemeClr val="tx1"/>
                </a:solidFill>
              </a:rPr>
              <a:t>atas</a:t>
            </a:r>
            <a:r>
              <a:rPr lang="en-SG" sz="3200" dirty="0">
                <a:solidFill>
                  <a:schemeClr val="tx1"/>
                </a:solidFill>
              </a:rPr>
              <a:t> </a:t>
            </a:r>
            <a:r>
              <a:rPr lang="en-SG" sz="3200" dirty="0" err="1">
                <a:solidFill>
                  <a:schemeClr val="tx1"/>
                </a:solidFill>
              </a:rPr>
              <a:t>berbagai</a:t>
            </a:r>
            <a:r>
              <a:rPr lang="en-SG" sz="3200" dirty="0">
                <a:solidFill>
                  <a:schemeClr val="tx1"/>
                </a:solidFill>
              </a:rPr>
              <a:t> </a:t>
            </a:r>
            <a:r>
              <a:rPr lang="en-SG" sz="3200" b="1" dirty="0" err="1">
                <a:solidFill>
                  <a:schemeClr val="tx1"/>
                </a:solidFill>
              </a:rPr>
              <a:t>elemen</a:t>
            </a:r>
            <a:r>
              <a:rPr lang="en-SG" sz="3200" dirty="0">
                <a:solidFill>
                  <a:schemeClr val="tx1"/>
                </a:solidFill>
              </a:rPr>
              <a:t> </a:t>
            </a:r>
            <a:r>
              <a:rPr lang="en-SG" sz="3200" dirty="0" err="1">
                <a:solidFill>
                  <a:schemeClr val="tx1"/>
                </a:solidFill>
              </a:rPr>
              <a:t>dengan</a:t>
            </a:r>
            <a:r>
              <a:rPr lang="en-SG" sz="3200" dirty="0">
                <a:solidFill>
                  <a:schemeClr val="tx1"/>
                </a:solidFill>
              </a:rPr>
              <a:t> </a:t>
            </a:r>
            <a:r>
              <a:rPr lang="en-SG" sz="3200" b="1" dirty="0" err="1">
                <a:solidFill>
                  <a:schemeClr val="tx1"/>
                </a:solidFill>
              </a:rPr>
              <a:t>fungsi</a:t>
            </a:r>
            <a:r>
              <a:rPr lang="en-SG" sz="3200" b="1" dirty="0">
                <a:solidFill>
                  <a:schemeClr val="tx1"/>
                </a:solidFill>
              </a:rPr>
              <a:t> yang </a:t>
            </a:r>
            <a:r>
              <a:rPr lang="en-SG" sz="3200" b="1" dirty="0" err="1">
                <a:solidFill>
                  <a:schemeClr val="tx1"/>
                </a:solidFill>
              </a:rPr>
              <a:t>berbeda-beda</a:t>
            </a:r>
            <a:r>
              <a:rPr lang="en-SG" sz="3200" b="1" dirty="0">
                <a:solidFill>
                  <a:schemeClr val="tx1"/>
                </a:solidFill>
              </a:rPr>
              <a:t> </a:t>
            </a:r>
            <a:r>
              <a:rPr lang="en-SG" sz="3200" dirty="0" err="1">
                <a:solidFill>
                  <a:schemeClr val="tx1"/>
                </a:solidFill>
              </a:rPr>
              <a:t>tetapi</a:t>
            </a:r>
            <a:r>
              <a:rPr lang="en-SG" sz="3200" dirty="0">
                <a:solidFill>
                  <a:schemeClr val="tx1"/>
                </a:solidFill>
              </a:rPr>
              <a:t> </a:t>
            </a:r>
            <a:r>
              <a:rPr lang="en-SG" sz="3200" b="1" dirty="0" err="1">
                <a:solidFill>
                  <a:schemeClr val="tx1"/>
                </a:solidFill>
              </a:rPr>
              <a:t>saling</a:t>
            </a:r>
            <a:r>
              <a:rPr lang="en-SG" sz="3200" b="1" dirty="0">
                <a:solidFill>
                  <a:schemeClr val="tx1"/>
                </a:solidFill>
              </a:rPr>
              <a:t> </a:t>
            </a:r>
            <a:r>
              <a:rPr lang="en-SG" sz="3200" b="1" dirty="0" err="1">
                <a:solidFill>
                  <a:schemeClr val="tx1"/>
                </a:solidFill>
              </a:rPr>
              <a:t>berkaitan</a:t>
            </a:r>
            <a:r>
              <a:rPr lang="en-SG" sz="3200" dirty="0">
                <a:solidFill>
                  <a:schemeClr val="tx1"/>
                </a:solidFill>
              </a:rPr>
              <a:t>, </a:t>
            </a:r>
            <a:r>
              <a:rPr lang="en-SG" sz="3200" dirty="0" err="1">
                <a:solidFill>
                  <a:schemeClr val="tx1"/>
                </a:solidFill>
              </a:rPr>
              <a:t>untuk</a:t>
            </a:r>
            <a:r>
              <a:rPr lang="en-SG" sz="3200" dirty="0">
                <a:solidFill>
                  <a:schemeClr val="tx1"/>
                </a:solidFill>
              </a:rPr>
              <a:t> </a:t>
            </a:r>
            <a:r>
              <a:rPr lang="en-SG" sz="3200" b="1" dirty="0" err="1">
                <a:solidFill>
                  <a:schemeClr val="tx1"/>
                </a:solidFill>
              </a:rPr>
              <a:t>mencapai</a:t>
            </a:r>
            <a:r>
              <a:rPr lang="en-SG" sz="3200" b="1" dirty="0">
                <a:solidFill>
                  <a:schemeClr val="tx1"/>
                </a:solidFill>
              </a:rPr>
              <a:t> </a:t>
            </a:r>
            <a:r>
              <a:rPr lang="en-SG" sz="3200" b="1" dirty="0" err="1">
                <a:solidFill>
                  <a:schemeClr val="tx1"/>
                </a:solidFill>
              </a:rPr>
              <a:t>suatu</a:t>
            </a:r>
            <a:r>
              <a:rPr lang="en-SG" sz="3200" b="1" dirty="0">
                <a:solidFill>
                  <a:schemeClr val="tx1"/>
                </a:solidFill>
              </a:rPr>
              <a:t> </a:t>
            </a:r>
            <a:r>
              <a:rPr lang="en-SG" sz="3200" b="1" dirty="0" err="1">
                <a:solidFill>
                  <a:schemeClr val="tx1"/>
                </a:solidFill>
              </a:rPr>
              <a:t>tujuan</a:t>
            </a:r>
            <a:r>
              <a:rPr lang="en-SG" sz="3200" b="1" dirty="0">
                <a:solidFill>
                  <a:schemeClr val="tx1"/>
                </a:solidFill>
              </a:rPr>
              <a:t> </a:t>
            </a:r>
            <a:r>
              <a:rPr lang="en-SG" sz="3200" dirty="0" err="1">
                <a:solidFill>
                  <a:schemeClr val="tx1"/>
                </a:solidFill>
              </a:rPr>
              <a:t>tertentu</a:t>
            </a:r>
            <a:r>
              <a:rPr lang="en-SG" sz="3200" dirty="0">
                <a:solidFill>
                  <a:schemeClr val="tx1"/>
                </a:solidFill>
              </a:rPr>
              <a:t>.</a:t>
            </a:r>
            <a:endParaRPr lang="en-SG" sz="3200" dirty="0">
              <a:solidFill>
                <a:schemeClr val="tx1"/>
              </a:solidFill>
            </a:endParaRPr>
          </a:p>
        </p:txBody>
      </p:sp>
      <p:sp>
        <p:nvSpPr>
          <p:cNvPr id="10" name="Rectangle 13"/>
          <p:cNvSpPr/>
          <p:nvPr/>
        </p:nvSpPr>
        <p:spPr>
          <a:xfrm>
            <a:off x="2008494" y="3724377"/>
            <a:ext cx="8254314" cy="2520777"/>
          </a:xfrm>
          <a:custGeom>
            <a:avLst/>
            <a:gdLst>
              <a:gd name="connsiteX0" fmla="*/ 0 w 8254314"/>
              <a:gd name="connsiteY0" fmla="*/ 0 h 2520777"/>
              <a:gd name="connsiteX1" fmla="*/ 754680 w 8254314"/>
              <a:gd name="connsiteY1" fmla="*/ 0 h 2520777"/>
              <a:gd name="connsiteX2" fmla="*/ 1179188 w 8254314"/>
              <a:gd name="connsiteY2" fmla="*/ 0 h 2520777"/>
              <a:gd name="connsiteX3" fmla="*/ 1521152 w 8254314"/>
              <a:gd name="connsiteY3" fmla="*/ 0 h 2520777"/>
              <a:gd name="connsiteX4" fmla="*/ 1863117 w 8254314"/>
              <a:gd name="connsiteY4" fmla="*/ 0 h 2520777"/>
              <a:gd name="connsiteX5" fmla="*/ 2535254 w 8254314"/>
              <a:gd name="connsiteY5" fmla="*/ 0 h 2520777"/>
              <a:gd name="connsiteX6" fmla="*/ 3042304 w 8254314"/>
              <a:gd name="connsiteY6" fmla="*/ 0 h 2520777"/>
              <a:gd name="connsiteX7" fmla="*/ 3466812 w 8254314"/>
              <a:gd name="connsiteY7" fmla="*/ 0 h 2520777"/>
              <a:gd name="connsiteX8" fmla="*/ 3808776 w 8254314"/>
              <a:gd name="connsiteY8" fmla="*/ 0 h 2520777"/>
              <a:gd name="connsiteX9" fmla="*/ 4563456 w 8254314"/>
              <a:gd name="connsiteY9" fmla="*/ 0 h 2520777"/>
              <a:gd name="connsiteX10" fmla="*/ 5235593 w 8254314"/>
              <a:gd name="connsiteY10" fmla="*/ 0 h 2520777"/>
              <a:gd name="connsiteX11" fmla="*/ 5577558 w 8254314"/>
              <a:gd name="connsiteY11" fmla="*/ 0 h 2520777"/>
              <a:gd name="connsiteX12" fmla="*/ 6002065 w 8254314"/>
              <a:gd name="connsiteY12" fmla="*/ 0 h 2520777"/>
              <a:gd name="connsiteX13" fmla="*/ 6674202 w 8254314"/>
              <a:gd name="connsiteY13" fmla="*/ 0 h 2520777"/>
              <a:gd name="connsiteX14" fmla="*/ 7181253 w 8254314"/>
              <a:gd name="connsiteY14" fmla="*/ 0 h 2520777"/>
              <a:gd name="connsiteX15" fmla="*/ 7523218 w 8254314"/>
              <a:gd name="connsiteY15" fmla="*/ 0 h 2520777"/>
              <a:gd name="connsiteX16" fmla="*/ 8254314 w 8254314"/>
              <a:gd name="connsiteY16" fmla="*/ 0 h 2520777"/>
              <a:gd name="connsiteX17" fmla="*/ 8254314 w 8254314"/>
              <a:gd name="connsiteY17" fmla="*/ 428532 h 2520777"/>
              <a:gd name="connsiteX18" fmla="*/ 8254314 w 8254314"/>
              <a:gd name="connsiteY18" fmla="*/ 983103 h 2520777"/>
              <a:gd name="connsiteX19" fmla="*/ 8254314 w 8254314"/>
              <a:gd name="connsiteY19" fmla="*/ 1537674 h 2520777"/>
              <a:gd name="connsiteX20" fmla="*/ 8254314 w 8254314"/>
              <a:gd name="connsiteY20" fmla="*/ 2041829 h 2520777"/>
              <a:gd name="connsiteX21" fmla="*/ 8254314 w 8254314"/>
              <a:gd name="connsiteY21" fmla="*/ 2520777 h 2520777"/>
              <a:gd name="connsiteX22" fmla="*/ 7829806 w 8254314"/>
              <a:gd name="connsiteY22" fmla="*/ 2520777 h 2520777"/>
              <a:gd name="connsiteX23" fmla="*/ 7157669 w 8254314"/>
              <a:gd name="connsiteY23" fmla="*/ 2520777 h 2520777"/>
              <a:gd name="connsiteX24" fmla="*/ 6568076 w 8254314"/>
              <a:gd name="connsiteY24" fmla="*/ 2520777 h 2520777"/>
              <a:gd name="connsiteX25" fmla="*/ 6061025 w 8254314"/>
              <a:gd name="connsiteY25" fmla="*/ 2520777 h 2520777"/>
              <a:gd name="connsiteX26" fmla="*/ 5471431 w 8254314"/>
              <a:gd name="connsiteY26" fmla="*/ 2520777 h 2520777"/>
              <a:gd name="connsiteX27" fmla="*/ 4964380 w 8254314"/>
              <a:gd name="connsiteY27" fmla="*/ 2520777 h 2520777"/>
              <a:gd name="connsiteX28" fmla="*/ 4292243 w 8254314"/>
              <a:gd name="connsiteY28" fmla="*/ 2520777 h 2520777"/>
              <a:gd name="connsiteX29" fmla="*/ 3785193 w 8254314"/>
              <a:gd name="connsiteY29" fmla="*/ 2520777 h 2520777"/>
              <a:gd name="connsiteX30" fmla="*/ 3195599 w 8254314"/>
              <a:gd name="connsiteY30" fmla="*/ 2520777 h 2520777"/>
              <a:gd name="connsiteX31" fmla="*/ 2440919 w 8254314"/>
              <a:gd name="connsiteY31" fmla="*/ 2520777 h 2520777"/>
              <a:gd name="connsiteX32" fmla="*/ 2016411 w 8254314"/>
              <a:gd name="connsiteY32" fmla="*/ 2520777 h 2520777"/>
              <a:gd name="connsiteX33" fmla="*/ 1674447 w 8254314"/>
              <a:gd name="connsiteY33" fmla="*/ 2520777 h 2520777"/>
              <a:gd name="connsiteX34" fmla="*/ 1084853 w 8254314"/>
              <a:gd name="connsiteY34" fmla="*/ 2520777 h 2520777"/>
              <a:gd name="connsiteX35" fmla="*/ 660345 w 8254314"/>
              <a:gd name="connsiteY35" fmla="*/ 2520777 h 2520777"/>
              <a:gd name="connsiteX36" fmla="*/ 0 w 8254314"/>
              <a:gd name="connsiteY36" fmla="*/ 2520777 h 2520777"/>
              <a:gd name="connsiteX37" fmla="*/ 0 w 8254314"/>
              <a:gd name="connsiteY37" fmla="*/ 2092245 h 2520777"/>
              <a:gd name="connsiteX38" fmla="*/ 0 w 8254314"/>
              <a:gd name="connsiteY38" fmla="*/ 1663713 h 2520777"/>
              <a:gd name="connsiteX39" fmla="*/ 0 w 8254314"/>
              <a:gd name="connsiteY39" fmla="*/ 1184765 h 2520777"/>
              <a:gd name="connsiteX40" fmla="*/ 0 w 8254314"/>
              <a:gd name="connsiteY40" fmla="*/ 630194 h 2520777"/>
              <a:gd name="connsiteX41" fmla="*/ 0 w 8254314"/>
              <a:gd name="connsiteY41" fmla="*/ 0 h 2520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8254314" h="2520777" fill="none" extrusionOk="0">
                <a:moveTo>
                  <a:pt x="0" y="0"/>
                </a:moveTo>
                <a:cubicBezTo>
                  <a:pt x="219683" y="-19907"/>
                  <a:pt x="523630" y="36676"/>
                  <a:pt x="754680" y="0"/>
                </a:cubicBezTo>
                <a:cubicBezTo>
                  <a:pt x="985730" y="-36676"/>
                  <a:pt x="987036" y="13304"/>
                  <a:pt x="1179188" y="0"/>
                </a:cubicBezTo>
                <a:cubicBezTo>
                  <a:pt x="1371340" y="-13304"/>
                  <a:pt x="1368417" y="36473"/>
                  <a:pt x="1521152" y="0"/>
                </a:cubicBezTo>
                <a:cubicBezTo>
                  <a:pt x="1673887" y="-36473"/>
                  <a:pt x="1759028" y="6790"/>
                  <a:pt x="1863117" y="0"/>
                </a:cubicBezTo>
                <a:cubicBezTo>
                  <a:pt x="1967207" y="-6790"/>
                  <a:pt x="2222900" y="13315"/>
                  <a:pt x="2535254" y="0"/>
                </a:cubicBezTo>
                <a:cubicBezTo>
                  <a:pt x="2847608" y="-13315"/>
                  <a:pt x="2829364" y="59027"/>
                  <a:pt x="3042304" y="0"/>
                </a:cubicBezTo>
                <a:cubicBezTo>
                  <a:pt x="3255244" y="-59027"/>
                  <a:pt x="3288260" y="42763"/>
                  <a:pt x="3466812" y="0"/>
                </a:cubicBezTo>
                <a:cubicBezTo>
                  <a:pt x="3645364" y="-42763"/>
                  <a:pt x="3664867" y="40302"/>
                  <a:pt x="3808776" y="0"/>
                </a:cubicBezTo>
                <a:cubicBezTo>
                  <a:pt x="3952685" y="-40302"/>
                  <a:pt x="4204530" y="67351"/>
                  <a:pt x="4563456" y="0"/>
                </a:cubicBezTo>
                <a:cubicBezTo>
                  <a:pt x="4922382" y="-67351"/>
                  <a:pt x="4909863" y="38210"/>
                  <a:pt x="5235593" y="0"/>
                </a:cubicBezTo>
                <a:cubicBezTo>
                  <a:pt x="5561323" y="-38210"/>
                  <a:pt x="5419295" y="1392"/>
                  <a:pt x="5577558" y="0"/>
                </a:cubicBezTo>
                <a:cubicBezTo>
                  <a:pt x="5735821" y="-1392"/>
                  <a:pt x="5796684" y="27113"/>
                  <a:pt x="6002065" y="0"/>
                </a:cubicBezTo>
                <a:cubicBezTo>
                  <a:pt x="6207446" y="-27113"/>
                  <a:pt x="6347047" y="23766"/>
                  <a:pt x="6674202" y="0"/>
                </a:cubicBezTo>
                <a:cubicBezTo>
                  <a:pt x="7001357" y="-23766"/>
                  <a:pt x="6999000" y="16589"/>
                  <a:pt x="7181253" y="0"/>
                </a:cubicBezTo>
                <a:cubicBezTo>
                  <a:pt x="7363506" y="-16589"/>
                  <a:pt x="7410509" y="23040"/>
                  <a:pt x="7523218" y="0"/>
                </a:cubicBezTo>
                <a:cubicBezTo>
                  <a:pt x="7635927" y="-23040"/>
                  <a:pt x="8063786" y="79056"/>
                  <a:pt x="8254314" y="0"/>
                </a:cubicBezTo>
                <a:cubicBezTo>
                  <a:pt x="8261860" y="163810"/>
                  <a:pt x="8232566" y="287010"/>
                  <a:pt x="8254314" y="428532"/>
                </a:cubicBezTo>
                <a:cubicBezTo>
                  <a:pt x="8276062" y="570054"/>
                  <a:pt x="8219269" y="812689"/>
                  <a:pt x="8254314" y="983103"/>
                </a:cubicBezTo>
                <a:cubicBezTo>
                  <a:pt x="8289359" y="1153517"/>
                  <a:pt x="8232477" y="1404174"/>
                  <a:pt x="8254314" y="1537674"/>
                </a:cubicBezTo>
                <a:cubicBezTo>
                  <a:pt x="8276151" y="1671174"/>
                  <a:pt x="8246611" y="1870972"/>
                  <a:pt x="8254314" y="2041829"/>
                </a:cubicBezTo>
                <a:cubicBezTo>
                  <a:pt x="8262017" y="2212687"/>
                  <a:pt x="8231776" y="2411308"/>
                  <a:pt x="8254314" y="2520777"/>
                </a:cubicBezTo>
                <a:cubicBezTo>
                  <a:pt x="8075628" y="2565259"/>
                  <a:pt x="8003887" y="2501790"/>
                  <a:pt x="7829806" y="2520777"/>
                </a:cubicBezTo>
                <a:cubicBezTo>
                  <a:pt x="7655725" y="2539764"/>
                  <a:pt x="7449228" y="2450640"/>
                  <a:pt x="7157669" y="2520777"/>
                </a:cubicBezTo>
                <a:cubicBezTo>
                  <a:pt x="6866110" y="2590914"/>
                  <a:pt x="6724043" y="2474849"/>
                  <a:pt x="6568076" y="2520777"/>
                </a:cubicBezTo>
                <a:cubicBezTo>
                  <a:pt x="6412109" y="2566705"/>
                  <a:pt x="6215207" y="2520665"/>
                  <a:pt x="6061025" y="2520777"/>
                </a:cubicBezTo>
                <a:cubicBezTo>
                  <a:pt x="5906843" y="2520889"/>
                  <a:pt x="5668139" y="2487329"/>
                  <a:pt x="5471431" y="2520777"/>
                </a:cubicBezTo>
                <a:cubicBezTo>
                  <a:pt x="5274723" y="2554225"/>
                  <a:pt x="5085092" y="2465945"/>
                  <a:pt x="4964380" y="2520777"/>
                </a:cubicBezTo>
                <a:cubicBezTo>
                  <a:pt x="4843668" y="2575609"/>
                  <a:pt x="4611280" y="2501184"/>
                  <a:pt x="4292243" y="2520777"/>
                </a:cubicBezTo>
                <a:cubicBezTo>
                  <a:pt x="3973206" y="2540370"/>
                  <a:pt x="3987966" y="2499136"/>
                  <a:pt x="3785193" y="2520777"/>
                </a:cubicBezTo>
                <a:cubicBezTo>
                  <a:pt x="3582420" y="2542418"/>
                  <a:pt x="3438019" y="2450738"/>
                  <a:pt x="3195599" y="2520777"/>
                </a:cubicBezTo>
                <a:cubicBezTo>
                  <a:pt x="2953179" y="2590816"/>
                  <a:pt x="2703307" y="2519452"/>
                  <a:pt x="2440919" y="2520777"/>
                </a:cubicBezTo>
                <a:cubicBezTo>
                  <a:pt x="2178531" y="2522102"/>
                  <a:pt x="2198115" y="2493826"/>
                  <a:pt x="2016411" y="2520777"/>
                </a:cubicBezTo>
                <a:cubicBezTo>
                  <a:pt x="1834707" y="2547728"/>
                  <a:pt x="1781985" y="2484892"/>
                  <a:pt x="1674447" y="2520777"/>
                </a:cubicBezTo>
                <a:cubicBezTo>
                  <a:pt x="1566909" y="2556662"/>
                  <a:pt x="1315234" y="2480573"/>
                  <a:pt x="1084853" y="2520777"/>
                </a:cubicBezTo>
                <a:cubicBezTo>
                  <a:pt x="854472" y="2560981"/>
                  <a:pt x="862232" y="2480246"/>
                  <a:pt x="660345" y="2520777"/>
                </a:cubicBezTo>
                <a:cubicBezTo>
                  <a:pt x="458458" y="2561308"/>
                  <a:pt x="315480" y="2462723"/>
                  <a:pt x="0" y="2520777"/>
                </a:cubicBezTo>
                <a:cubicBezTo>
                  <a:pt x="-24034" y="2339054"/>
                  <a:pt x="30924" y="2181475"/>
                  <a:pt x="0" y="2092245"/>
                </a:cubicBezTo>
                <a:cubicBezTo>
                  <a:pt x="-30924" y="2003015"/>
                  <a:pt x="18934" y="1833764"/>
                  <a:pt x="0" y="1663713"/>
                </a:cubicBezTo>
                <a:cubicBezTo>
                  <a:pt x="-18934" y="1493662"/>
                  <a:pt x="20241" y="1421885"/>
                  <a:pt x="0" y="1184765"/>
                </a:cubicBezTo>
                <a:cubicBezTo>
                  <a:pt x="-20241" y="947645"/>
                  <a:pt x="762" y="792630"/>
                  <a:pt x="0" y="630194"/>
                </a:cubicBezTo>
                <a:cubicBezTo>
                  <a:pt x="-762" y="467758"/>
                  <a:pt x="64289" y="187093"/>
                  <a:pt x="0" y="0"/>
                </a:cubicBezTo>
                <a:close/>
              </a:path>
              <a:path w="8254314" h="2520777" stroke="0" extrusionOk="0">
                <a:moveTo>
                  <a:pt x="0" y="0"/>
                </a:moveTo>
                <a:cubicBezTo>
                  <a:pt x="210502" y="-22477"/>
                  <a:pt x="389941" y="21299"/>
                  <a:pt x="589594" y="0"/>
                </a:cubicBezTo>
                <a:cubicBezTo>
                  <a:pt x="789247" y="-21299"/>
                  <a:pt x="1020414" y="21079"/>
                  <a:pt x="1344274" y="0"/>
                </a:cubicBezTo>
                <a:cubicBezTo>
                  <a:pt x="1668134" y="-21079"/>
                  <a:pt x="1702301" y="6586"/>
                  <a:pt x="1851325" y="0"/>
                </a:cubicBezTo>
                <a:cubicBezTo>
                  <a:pt x="2000349" y="-6586"/>
                  <a:pt x="2204862" y="55596"/>
                  <a:pt x="2440919" y="0"/>
                </a:cubicBezTo>
                <a:cubicBezTo>
                  <a:pt x="2676976" y="-55596"/>
                  <a:pt x="2742750" y="36734"/>
                  <a:pt x="2947969" y="0"/>
                </a:cubicBezTo>
                <a:cubicBezTo>
                  <a:pt x="3153188" y="-36734"/>
                  <a:pt x="3549880" y="35044"/>
                  <a:pt x="3702649" y="0"/>
                </a:cubicBezTo>
                <a:cubicBezTo>
                  <a:pt x="3855418" y="-35044"/>
                  <a:pt x="4077212" y="68106"/>
                  <a:pt x="4374786" y="0"/>
                </a:cubicBezTo>
                <a:cubicBezTo>
                  <a:pt x="4672360" y="-68106"/>
                  <a:pt x="4628793" y="33616"/>
                  <a:pt x="4881837" y="0"/>
                </a:cubicBezTo>
                <a:cubicBezTo>
                  <a:pt x="5134881" y="-33616"/>
                  <a:pt x="5251229" y="6521"/>
                  <a:pt x="5388888" y="0"/>
                </a:cubicBezTo>
                <a:cubicBezTo>
                  <a:pt x="5526547" y="-6521"/>
                  <a:pt x="5623503" y="25370"/>
                  <a:pt x="5813395" y="0"/>
                </a:cubicBezTo>
                <a:cubicBezTo>
                  <a:pt x="6003287" y="-25370"/>
                  <a:pt x="6037672" y="15921"/>
                  <a:pt x="6237903" y="0"/>
                </a:cubicBezTo>
                <a:cubicBezTo>
                  <a:pt x="6438134" y="-15921"/>
                  <a:pt x="6558648" y="40194"/>
                  <a:pt x="6744954" y="0"/>
                </a:cubicBezTo>
                <a:cubicBezTo>
                  <a:pt x="6931260" y="-40194"/>
                  <a:pt x="7046807" y="17384"/>
                  <a:pt x="7252004" y="0"/>
                </a:cubicBezTo>
                <a:cubicBezTo>
                  <a:pt x="7457201" y="-17384"/>
                  <a:pt x="7487157" y="19147"/>
                  <a:pt x="7593969" y="0"/>
                </a:cubicBezTo>
                <a:cubicBezTo>
                  <a:pt x="7700782" y="-19147"/>
                  <a:pt x="8113554" y="34029"/>
                  <a:pt x="8254314" y="0"/>
                </a:cubicBezTo>
                <a:cubicBezTo>
                  <a:pt x="8269098" y="223084"/>
                  <a:pt x="8232533" y="323958"/>
                  <a:pt x="8254314" y="554571"/>
                </a:cubicBezTo>
                <a:cubicBezTo>
                  <a:pt x="8276095" y="785184"/>
                  <a:pt x="8239271" y="928845"/>
                  <a:pt x="8254314" y="1033519"/>
                </a:cubicBezTo>
                <a:cubicBezTo>
                  <a:pt x="8269357" y="1138193"/>
                  <a:pt x="8205958" y="1358008"/>
                  <a:pt x="8254314" y="1512466"/>
                </a:cubicBezTo>
                <a:cubicBezTo>
                  <a:pt x="8302670" y="1666924"/>
                  <a:pt x="8251589" y="1920848"/>
                  <a:pt x="8254314" y="2041829"/>
                </a:cubicBezTo>
                <a:cubicBezTo>
                  <a:pt x="8257039" y="2162810"/>
                  <a:pt x="8222806" y="2373096"/>
                  <a:pt x="8254314" y="2520777"/>
                </a:cubicBezTo>
                <a:cubicBezTo>
                  <a:pt x="7973788" y="2577634"/>
                  <a:pt x="7680667" y="2516019"/>
                  <a:pt x="7499634" y="2520777"/>
                </a:cubicBezTo>
                <a:cubicBezTo>
                  <a:pt x="7318601" y="2525535"/>
                  <a:pt x="7164419" y="2460628"/>
                  <a:pt x="6910040" y="2520777"/>
                </a:cubicBezTo>
                <a:cubicBezTo>
                  <a:pt x="6655661" y="2580926"/>
                  <a:pt x="6717002" y="2483026"/>
                  <a:pt x="6568076" y="2520777"/>
                </a:cubicBezTo>
                <a:cubicBezTo>
                  <a:pt x="6419150" y="2558528"/>
                  <a:pt x="6053880" y="2457399"/>
                  <a:pt x="5895939" y="2520777"/>
                </a:cubicBezTo>
                <a:cubicBezTo>
                  <a:pt x="5737998" y="2584155"/>
                  <a:pt x="5682836" y="2519006"/>
                  <a:pt x="5471431" y="2520777"/>
                </a:cubicBezTo>
                <a:cubicBezTo>
                  <a:pt x="5260026" y="2522548"/>
                  <a:pt x="5205771" y="2498146"/>
                  <a:pt x="5129467" y="2520777"/>
                </a:cubicBezTo>
                <a:cubicBezTo>
                  <a:pt x="5053163" y="2543408"/>
                  <a:pt x="4898599" y="2513956"/>
                  <a:pt x="4704959" y="2520777"/>
                </a:cubicBezTo>
                <a:cubicBezTo>
                  <a:pt x="4511319" y="2527598"/>
                  <a:pt x="4466472" y="2517759"/>
                  <a:pt x="4362995" y="2520777"/>
                </a:cubicBezTo>
                <a:cubicBezTo>
                  <a:pt x="4259518" y="2523795"/>
                  <a:pt x="3912380" y="2458857"/>
                  <a:pt x="3690858" y="2520777"/>
                </a:cubicBezTo>
                <a:cubicBezTo>
                  <a:pt x="3469336" y="2582697"/>
                  <a:pt x="3508013" y="2479945"/>
                  <a:pt x="3348893" y="2520777"/>
                </a:cubicBezTo>
                <a:cubicBezTo>
                  <a:pt x="3189773" y="2561609"/>
                  <a:pt x="2758292" y="2455760"/>
                  <a:pt x="2594213" y="2520777"/>
                </a:cubicBezTo>
                <a:cubicBezTo>
                  <a:pt x="2430134" y="2585794"/>
                  <a:pt x="2276357" y="2504072"/>
                  <a:pt x="2169705" y="2520777"/>
                </a:cubicBezTo>
                <a:cubicBezTo>
                  <a:pt x="2063053" y="2537482"/>
                  <a:pt x="1679627" y="2470991"/>
                  <a:pt x="1415025" y="2520777"/>
                </a:cubicBezTo>
                <a:cubicBezTo>
                  <a:pt x="1150423" y="2570563"/>
                  <a:pt x="1202747" y="2508519"/>
                  <a:pt x="1073061" y="2520777"/>
                </a:cubicBezTo>
                <a:cubicBezTo>
                  <a:pt x="943375" y="2533035"/>
                  <a:pt x="278008" y="2519553"/>
                  <a:pt x="0" y="2520777"/>
                </a:cubicBezTo>
                <a:cubicBezTo>
                  <a:pt x="-41160" y="2369573"/>
                  <a:pt x="7291" y="2189393"/>
                  <a:pt x="0" y="2067037"/>
                </a:cubicBezTo>
                <a:cubicBezTo>
                  <a:pt x="-7291" y="1944681"/>
                  <a:pt x="37286" y="1656843"/>
                  <a:pt x="0" y="1512466"/>
                </a:cubicBezTo>
                <a:cubicBezTo>
                  <a:pt x="-37286" y="1368089"/>
                  <a:pt x="35967" y="1140843"/>
                  <a:pt x="0" y="1033519"/>
                </a:cubicBezTo>
                <a:cubicBezTo>
                  <a:pt x="-35967" y="926195"/>
                  <a:pt x="12250" y="636686"/>
                  <a:pt x="0" y="478948"/>
                </a:cubicBezTo>
                <a:cubicBezTo>
                  <a:pt x="-12250" y="321210"/>
                  <a:pt x="26401" y="164897"/>
                  <a:pt x="0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2400" dirty="0">
                <a:solidFill>
                  <a:schemeClr val="tx1"/>
                </a:solidFill>
              </a:rPr>
              <a:t>       </a:t>
            </a:r>
            <a:r>
              <a:rPr lang="en-SG" sz="2800" b="1" dirty="0">
                <a:solidFill>
                  <a:schemeClr val="tx1"/>
                </a:solidFill>
              </a:rPr>
              <a:t>Cara </a:t>
            </a:r>
            <a:r>
              <a:rPr lang="en-SG" sz="2800" b="1" dirty="0" err="1">
                <a:solidFill>
                  <a:schemeClr val="tx1"/>
                </a:solidFill>
              </a:rPr>
              <a:t>berpikir</a:t>
            </a:r>
            <a:r>
              <a:rPr lang="en-SG" sz="2800" b="1" dirty="0">
                <a:solidFill>
                  <a:schemeClr val="tx1"/>
                </a:solidFill>
              </a:rPr>
              <a:t> </a:t>
            </a:r>
            <a:r>
              <a:rPr lang="en-SG" sz="2800" b="1" dirty="0" err="1">
                <a:solidFill>
                  <a:schemeClr val="tx1"/>
                </a:solidFill>
              </a:rPr>
              <a:t>secara</a:t>
            </a:r>
            <a:r>
              <a:rPr lang="en-SG" sz="2800" b="1" dirty="0">
                <a:solidFill>
                  <a:schemeClr val="tx1"/>
                </a:solidFill>
              </a:rPr>
              <a:t> </a:t>
            </a:r>
            <a:r>
              <a:rPr lang="en-SG" sz="2800" b="1" dirty="0" err="1">
                <a:solidFill>
                  <a:schemeClr val="tx1"/>
                </a:solidFill>
              </a:rPr>
              <a:t>sistem</a:t>
            </a:r>
            <a:r>
              <a:rPr lang="en-SG" sz="2800" b="1" dirty="0">
                <a:solidFill>
                  <a:schemeClr val="tx1"/>
                </a:solidFill>
              </a:rPr>
              <a:t> (</a:t>
            </a:r>
            <a:r>
              <a:rPr lang="en-SG" sz="2800" b="1" dirty="0" err="1">
                <a:solidFill>
                  <a:schemeClr val="tx1"/>
                </a:solidFill>
              </a:rPr>
              <a:t>pendekatan</a:t>
            </a:r>
            <a:r>
              <a:rPr lang="en-SG" sz="2800" b="1" dirty="0">
                <a:solidFill>
                  <a:schemeClr val="tx1"/>
                </a:solidFill>
              </a:rPr>
              <a:t> </a:t>
            </a:r>
            <a:r>
              <a:rPr lang="en-SG" sz="2800" b="1" dirty="0" err="1">
                <a:solidFill>
                  <a:schemeClr val="tx1"/>
                </a:solidFill>
              </a:rPr>
              <a:t>sistem</a:t>
            </a:r>
            <a:r>
              <a:rPr lang="en-SG" sz="2800" b="1" dirty="0">
                <a:solidFill>
                  <a:schemeClr val="tx1"/>
                </a:solidFill>
              </a:rPr>
              <a:t>)</a:t>
            </a:r>
            <a:endParaRPr lang="en-SG" sz="2800" b="1" dirty="0">
              <a:solidFill>
                <a:schemeClr val="tx1"/>
              </a:solidFill>
            </a:endParaRPr>
          </a:p>
          <a:p>
            <a:endParaRPr lang="en-SG" sz="2800" b="1" dirty="0">
              <a:solidFill>
                <a:schemeClr val="tx1"/>
              </a:solidFill>
            </a:endParaRPr>
          </a:p>
          <a:p>
            <a:pPr lvl="1">
              <a:buFont typeface="Arial" charset="0"/>
              <a:buChar char="•"/>
            </a:pPr>
            <a:r>
              <a:rPr lang="id-ID" sz="2400" b="1" dirty="0">
                <a:solidFill>
                  <a:schemeClr val="tx1"/>
                </a:solidFill>
              </a:rPr>
              <a:t> </a:t>
            </a:r>
            <a:r>
              <a:rPr lang="en-SG" sz="2400" b="1" dirty="0">
                <a:solidFill>
                  <a:schemeClr val="tx1"/>
                </a:solidFill>
              </a:rPr>
              <a:t>Input  (</a:t>
            </a:r>
            <a:r>
              <a:rPr lang="en-SG" sz="2400" b="1" dirty="0" err="1">
                <a:solidFill>
                  <a:schemeClr val="tx1"/>
                </a:solidFill>
              </a:rPr>
              <a:t>masukan</a:t>
            </a:r>
            <a:r>
              <a:rPr lang="en-SG" sz="2400" b="1" dirty="0">
                <a:solidFill>
                  <a:schemeClr val="tx1"/>
                </a:solidFill>
              </a:rPr>
              <a:t>) -  process (proses) – output (</a:t>
            </a:r>
            <a:r>
              <a:rPr lang="en-SG" sz="2400" b="1" dirty="0" err="1">
                <a:solidFill>
                  <a:schemeClr val="tx1"/>
                </a:solidFill>
              </a:rPr>
              <a:t>keluaran</a:t>
            </a:r>
            <a:r>
              <a:rPr lang="en-SG" sz="2400" b="1" dirty="0">
                <a:solidFill>
                  <a:schemeClr val="tx1"/>
                </a:solidFill>
              </a:rPr>
              <a:t>)</a:t>
            </a:r>
            <a:endParaRPr lang="id-ID" sz="2400" b="1" dirty="0">
              <a:solidFill>
                <a:schemeClr val="tx1"/>
              </a:solidFill>
            </a:endParaRPr>
          </a:p>
          <a:p>
            <a:pPr lvl="1">
              <a:buFont typeface="Arial" charset="0"/>
              <a:buChar char="•"/>
            </a:pPr>
            <a:r>
              <a:rPr lang="en-SG" sz="2400" b="1" dirty="0">
                <a:solidFill>
                  <a:schemeClr val="tx1"/>
                </a:solidFill>
              </a:rPr>
              <a:t>Input  - proses – output – outcome</a:t>
            </a:r>
            <a:endParaRPr lang="id-ID" sz="2400" b="1" dirty="0">
              <a:solidFill>
                <a:schemeClr val="tx1"/>
              </a:solidFill>
            </a:endParaRPr>
          </a:p>
          <a:p>
            <a:pPr lvl="1">
              <a:buFont typeface="Arial" charset="0"/>
              <a:buChar char="•"/>
            </a:pPr>
            <a:r>
              <a:rPr lang="en-SG" sz="2400" b="1" dirty="0">
                <a:solidFill>
                  <a:schemeClr val="tx1"/>
                </a:solidFill>
              </a:rPr>
              <a:t>Input – proses – output – outcome - impact </a:t>
            </a:r>
            <a:endParaRPr lang="en-SG" sz="2400" b="1" dirty="0">
              <a:solidFill>
                <a:schemeClr val="tx1"/>
              </a:solidFill>
            </a:endParaRPr>
          </a:p>
        </p:txBody>
      </p:sp>
      <p:pic>
        <p:nvPicPr>
          <p:cNvPr id="11" name="Picture 10" descr="PHOTO-2020-09-30-11-30-03_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47200" y="0"/>
            <a:ext cx="947130" cy="154218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669705" y="6460212"/>
            <a:ext cx="7245751" cy="100629"/>
            <a:chOff x="1930401" y="525642"/>
            <a:chExt cx="7245751" cy="100629"/>
          </a:xfrm>
        </p:grpSpPr>
        <p:sp>
          <p:nvSpPr>
            <p:cNvPr id="13" name="Rectangle 12"/>
            <p:cNvSpPr/>
            <p:nvPr/>
          </p:nvSpPr>
          <p:spPr>
            <a:xfrm>
              <a:off x="1930401" y="525642"/>
              <a:ext cx="3779805" cy="10062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396347" y="525642"/>
              <a:ext cx="3779805" cy="100629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12"/>
          <p:cNvGraphicFramePr/>
          <p:nvPr/>
        </p:nvGraphicFramePr>
        <p:xfrm>
          <a:off x="203200" y="2393374"/>
          <a:ext cx="11785600" cy="3810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14" name="Rectangle 13"/>
          <p:cNvSpPr/>
          <p:nvPr/>
        </p:nvSpPr>
        <p:spPr>
          <a:xfrm>
            <a:off x="1303200" y="406665"/>
            <a:ext cx="9144000" cy="47314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ysClr val="windowText" lastClr="000000"/>
                </a:solidFill>
                <a:latin typeface="Tw Cen MT Condensed" pitchFamily="34" charset="0"/>
              </a:rPr>
              <a:t>PENDEKATAN SISTEM</a:t>
            </a:r>
            <a:endParaRPr lang="en-US" sz="3200" b="1" dirty="0">
              <a:solidFill>
                <a:sysClr val="windowText" lastClr="000000"/>
              </a:solidFill>
              <a:latin typeface="Tw Cen MT Condensed" pitchFamily="34" charset="0"/>
            </a:endParaRPr>
          </a:p>
        </p:txBody>
      </p:sp>
      <p:pic>
        <p:nvPicPr>
          <p:cNvPr id="15" name="Picture 14" descr="PHOTO-2020-09-30-11-30-03_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7200" y="-97971"/>
            <a:ext cx="947130" cy="154218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141753" y="6588253"/>
            <a:ext cx="3779805" cy="10062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921558" y="6588253"/>
            <a:ext cx="3921204" cy="100629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1705" y="-200718"/>
            <a:ext cx="10363200" cy="1470025"/>
          </a:xfrm>
        </p:spPr>
        <p:txBody>
          <a:bodyPr>
            <a:normAutofit/>
          </a:bodyPr>
          <a:lstStyle/>
          <a:p>
            <a:r>
              <a:rPr lang="en-SG" sz="3600" b="1" dirty="0" err="1">
                <a:solidFill>
                  <a:srgbClr val="FF0000"/>
                </a:solidFill>
              </a:rPr>
              <a:t>Contoh</a:t>
            </a:r>
            <a:r>
              <a:rPr lang="en-SG" sz="3600" b="1" dirty="0">
                <a:solidFill>
                  <a:srgbClr val="FF0000"/>
                </a:solidFill>
              </a:rPr>
              <a:t> </a:t>
            </a:r>
            <a:r>
              <a:rPr lang="en-SG" sz="3600" b="1" dirty="0" err="1">
                <a:solidFill>
                  <a:srgbClr val="FF0000"/>
                </a:solidFill>
              </a:rPr>
              <a:t>pendekatan</a:t>
            </a:r>
            <a:r>
              <a:rPr lang="en-SG" sz="3600" b="1" dirty="0">
                <a:solidFill>
                  <a:srgbClr val="FF0000"/>
                </a:solidFill>
              </a:rPr>
              <a:t> </a:t>
            </a:r>
            <a:r>
              <a:rPr lang="en-SG" sz="3600" b="1" dirty="0" err="1">
                <a:solidFill>
                  <a:srgbClr val="FF0000"/>
                </a:solidFill>
              </a:rPr>
              <a:t>sistem</a:t>
            </a:r>
            <a:r>
              <a:rPr lang="en-SG" sz="3600" b="1" dirty="0">
                <a:solidFill>
                  <a:srgbClr val="FF0000"/>
                </a:solidFill>
              </a:rPr>
              <a:t> </a:t>
            </a:r>
            <a:r>
              <a:rPr lang="en-SG" sz="3600" b="1" dirty="0" err="1">
                <a:solidFill>
                  <a:srgbClr val="FF0000"/>
                </a:solidFill>
              </a:rPr>
              <a:t>Pengendalian</a:t>
            </a:r>
            <a:r>
              <a:rPr lang="en-SG" sz="3600" b="1" dirty="0">
                <a:solidFill>
                  <a:srgbClr val="FF0000"/>
                </a:solidFill>
              </a:rPr>
              <a:t> TBC di </a:t>
            </a:r>
            <a:r>
              <a:rPr lang="en-SG" sz="3600" b="1" dirty="0" err="1">
                <a:solidFill>
                  <a:srgbClr val="FF0000"/>
                </a:solidFill>
              </a:rPr>
              <a:t>Kabupaten</a:t>
            </a:r>
            <a:r>
              <a:rPr lang="en-SG" sz="3600" b="1" dirty="0">
                <a:solidFill>
                  <a:srgbClr val="FF0000"/>
                </a:solidFill>
              </a:rPr>
              <a:t>  X</a:t>
            </a:r>
            <a:endParaRPr lang="en-SG" sz="36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777" y="1271239"/>
            <a:ext cx="11041227" cy="5261554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SG" sz="2000" b="1" dirty="0">
                <a:highlight>
                  <a:srgbClr val="EBB55A"/>
                </a:highlight>
              </a:rPr>
              <a:t>Input</a:t>
            </a:r>
            <a:r>
              <a:rPr lang="en-SG" sz="2000" b="1" dirty="0"/>
              <a:t>	: </a:t>
            </a:r>
            <a:r>
              <a:rPr lang="id-ID" sz="2000" b="1" dirty="0" smtClean="0"/>
              <a:t>SDM Kesehatan </a:t>
            </a:r>
            <a:r>
              <a:rPr lang="id-ID" sz="2000" dirty="0" smtClean="0"/>
              <a:t>(Contoh: dokter, perawat, dan lainnya), </a:t>
            </a:r>
            <a:r>
              <a:rPr lang="id-ID" sz="2000" b="1" dirty="0" smtClean="0"/>
              <a:t>Peralatan diagnosa </a:t>
            </a:r>
            <a:r>
              <a:rPr lang="id-ID" sz="2000" dirty="0" smtClean="0"/>
              <a:t>(Contoh: mikroskop, TCM, dan lainnya, </a:t>
            </a:r>
            <a:r>
              <a:rPr lang="id-ID" sz="2000" b="1" dirty="0" smtClean="0"/>
              <a:t>obat-obatan</a:t>
            </a:r>
            <a:r>
              <a:rPr lang="id-ID" sz="2000" dirty="0" smtClean="0"/>
              <a:t> (Contoh: rifampisin, dan lainnya), </a:t>
            </a:r>
            <a:r>
              <a:rPr lang="id-ID" sz="2000" b="1" dirty="0" smtClean="0"/>
              <a:t>Sistem pelaporan kasus</a:t>
            </a:r>
            <a:r>
              <a:rPr lang="id-ID" sz="2000" dirty="0" smtClean="0"/>
              <a:t>, dan lainnya.</a:t>
            </a:r>
            <a:endParaRPr lang="id-ID" sz="2000" dirty="0" smtClean="0"/>
          </a:p>
          <a:p>
            <a:pPr algn="just">
              <a:lnSpc>
                <a:spcPct val="100000"/>
              </a:lnSpc>
            </a:pPr>
            <a:endParaRPr lang="en-SG" sz="2000" b="1" dirty="0"/>
          </a:p>
          <a:p>
            <a:pPr algn="just">
              <a:lnSpc>
                <a:spcPct val="100000"/>
              </a:lnSpc>
            </a:pPr>
            <a:r>
              <a:rPr lang="en-SG" sz="2000" b="1" dirty="0">
                <a:highlight>
                  <a:srgbClr val="EBB55A"/>
                </a:highlight>
              </a:rPr>
              <a:t>Proses </a:t>
            </a:r>
            <a:r>
              <a:rPr lang="en-SG" sz="2000" b="1" dirty="0"/>
              <a:t> : </a:t>
            </a:r>
            <a:r>
              <a:rPr lang="id-ID" sz="2000" b="1" dirty="0" smtClean="0"/>
              <a:t>Penemuan kasus </a:t>
            </a:r>
            <a:r>
              <a:rPr lang="id-ID" sz="2000" dirty="0" smtClean="0"/>
              <a:t>secara </a:t>
            </a:r>
            <a:r>
              <a:rPr lang="id-ID" sz="2000" b="1" dirty="0" smtClean="0"/>
              <a:t>aktif </a:t>
            </a:r>
            <a:r>
              <a:rPr lang="id-ID" sz="2000" dirty="0" smtClean="0"/>
              <a:t>oleh petugas Puskesmas, </a:t>
            </a:r>
            <a:r>
              <a:rPr lang="id-ID" sz="2000" b="1" dirty="0" smtClean="0"/>
              <a:t>Pelaksanaan </a:t>
            </a:r>
            <a:r>
              <a:rPr lang="id-ID" sz="2000" dirty="0" smtClean="0"/>
              <a:t>pengobatan dengan metode DOTS, </a:t>
            </a:r>
            <a:r>
              <a:rPr lang="id-ID" sz="2000" b="1" dirty="0" smtClean="0"/>
              <a:t>Pendidikan kesehatan </a:t>
            </a:r>
            <a:r>
              <a:rPr lang="id-ID" sz="2000" dirty="0" smtClean="0"/>
              <a:t>kepada masyarakat, dan lai</a:t>
            </a:r>
            <a:r>
              <a:rPr lang="en-AU" altLang="id-ID" sz="2000" dirty="0" smtClean="0"/>
              <a:t>nnya.</a:t>
            </a:r>
            <a:r>
              <a:rPr lang="en-SG" sz="2000" b="1" dirty="0" smtClean="0"/>
              <a:t>   </a:t>
            </a:r>
            <a:endParaRPr lang="id-ID" sz="2000" b="1" dirty="0" smtClean="0"/>
          </a:p>
          <a:p>
            <a:pPr algn="just">
              <a:lnSpc>
                <a:spcPct val="100000"/>
              </a:lnSpc>
            </a:pPr>
            <a:endParaRPr lang="en-SG" sz="2000" b="1" dirty="0"/>
          </a:p>
          <a:p>
            <a:pPr algn="just">
              <a:lnSpc>
                <a:spcPct val="100000"/>
              </a:lnSpc>
            </a:pPr>
            <a:r>
              <a:rPr lang="en-SG" sz="2000" b="1" dirty="0">
                <a:highlight>
                  <a:srgbClr val="EBB55A"/>
                </a:highlight>
              </a:rPr>
              <a:t>Output </a:t>
            </a:r>
            <a:r>
              <a:rPr lang="en-SG" sz="2000" b="1" dirty="0"/>
              <a:t>: </a:t>
            </a:r>
            <a:r>
              <a:rPr lang="id-ID" sz="2000" b="1" dirty="0" smtClean="0"/>
              <a:t>Jumlah kasus baru </a:t>
            </a:r>
            <a:r>
              <a:rPr lang="id-ID" sz="2000" dirty="0" smtClean="0"/>
              <a:t>yang ditemukan meningkat, </a:t>
            </a:r>
            <a:r>
              <a:rPr lang="id-ID" sz="2000" b="1" dirty="0" smtClean="0"/>
              <a:t>Jumlah penderita </a:t>
            </a:r>
            <a:r>
              <a:rPr lang="id-ID" sz="2000" dirty="0" smtClean="0"/>
              <a:t>yang </a:t>
            </a:r>
            <a:r>
              <a:rPr lang="id-ID" sz="2000" b="1" dirty="0" smtClean="0"/>
              <a:t>mengikuti </a:t>
            </a:r>
            <a:r>
              <a:rPr lang="id-ID" sz="2000" dirty="0" smtClean="0"/>
              <a:t>pengobatan DOTS, </a:t>
            </a:r>
            <a:r>
              <a:rPr lang="id-ID" sz="2000" b="1" dirty="0" smtClean="0"/>
              <a:t>Jumlah kasus </a:t>
            </a:r>
            <a:r>
              <a:rPr lang="id-ID" sz="2000" dirty="0" smtClean="0"/>
              <a:t>yang sembuh, dan lainnya.</a:t>
            </a:r>
            <a:endParaRPr lang="id-ID" sz="2000" dirty="0" smtClean="0"/>
          </a:p>
          <a:p>
            <a:pPr algn="just">
              <a:lnSpc>
                <a:spcPct val="100000"/>
              </a:lnSpc>
            </a:pPr>
            <a:endParaRPr lang="en-SG" sz="2000" b="1" dirty="0"/>
          </a:p>
          <a:p>
            <a:pPr algn="just">
              <a:lnSpc>
                <a:spcPct val="100000"/>
              </a:lnSpc>
            </a:pPr>
            <a:r>
              <a:rPr lang="en-SG" sz="2000" b="1" dirty="0">
                <a:highlight>
                  <a:srgbClr val="EBB55A"/>
                </a:highlight>
              </a:rPr>
              <a:t>Outcome</a:t>
            </a:r>
            <a:r>
              <a:rPr lang="en-SG" sz="2000" b="1" dirty="0"/>
              <a:t>  :  </a:t>
            </a:r>
            <a:r>
              <a:rPr lang="id-ID" sz="2000" b="1" dirty="0" smtClean="0"/>
              <a:t>Status kesehatan </a:t>
            </a:r>
            <a:r>
              <a:rPr lang="id-ID" sz="2000" dirty="0" smtClean="0"/>
              <a:t>penduduk Kabupaten X meningkat dengan turunnya prevalensi penderita TBC, </a:t>
            </a:r>
            <a:r>
              <a:rPr lang="id-ID" sz="2000" b="1" dirty="0" smtClean="0"/>
              <a:t>Masyarakat merasa aman </a:t>
            </a:r>
            <a:r>
              <a:rPr lang="id-ID" sz="2000" dirty="0" smtClean="0"/>
              <a:t>tidak tertular TBC, dan lainnya.</a:t>
            </a:r>
            <a:endParaRPr lang="id-ID" sz="2000" dirty="0" smtClean="0"/>
          </a:p>
          <a:p>
            <a:pPr algn="just">
              <a:lnSpc>
                <a:spcPct val="100000"/>
              </a:lnSpc>
            </a:pPr>
            <a:endParaRPr lang="en-SG" sz="2000" b="1" dirty="0"/>
          </a:p>
          <a:p>
            <a:pPr algn="just">
              <a:lnSpc>
                <a:spcPct val="100000"/>
              </a:lnSpc>
            </a:pPr>
            <a:r>
              <a:rPr lang="en-SG" sz="2000" b="1" dirty="0">
                <a:highlight>
                  <a:srgbClr val="EBB55A"/>
                </a:highlight>
              </a:rPr>
              <a:t>Impact</a:t>
            </a:r>
            <a:r>
              <a:rPr lang="en-SG" sz="2000" b="1" dirty="0"/>
              <a:t> :   </a:t>
            </a:r>
            <a:r>
              <a:rPr lang="en-SG" sz="2000" b="1" dirty="0" err="1"/>
              <a:t>Produktivitas</a:t>
            </a:r>
            <a:r>
              <a:rPr lang="en-SG" sz="2000" b="1" dirty="0"/>
              <a:t> </a:t>
            </a:r>
            <a:r>
              <a:rPr lang="en-SG" sz="2000" dirty="0" err="1"/>
              <a:t>penduduk</a:t>
            </a:r>
            <a:r>
              <a:rPr lang="en-SG" sz="2000" dirty="0"/>
              <a:t> </a:t>
            </a:r>
            <a:r>
              <a:rPr lang="en-SG" sz="2000" dirty="0" err="1" smtClean="0"/>
              <a:t>Kab</a:t>
            </a:r>
            <a:r>
              <a:rPr lang="id-ID" sz="2000" dirty="0" smtClean="0"/>
              <a:t>upaten</a:t>
            </a:r>
            <a:r>
              <a:rPr lang="en-SG" sz="2000" dirty="0" smtClean="0"/>
              <a:t>  </a:t>
            </a:r>
            <a:r>
              <a:rPr lang="en-SG" sz="2000" b="1" dirty="0" err="1"/>
              <a:t>meningkat</a:t>
            </a:r>
            <a:r>
              <a:rPr lang="en-SG" sz="2000" b="1" dirty="0"/>
              <a:t> , </a:t>
            </a:r>
            <a:r>
              <a:rPr lang="en-SG" sz="2000" b="1" dirty="0" err="1"/>
              <a:t>kesejahteraan</a:t>
            </a:r>
            <a:r>
              <a:rPr lang="en-SG" sz="2000" b="1" dirty="0"/>
              <a:t> </a:t>
            </a:r>
            <a:r>
              <a:rPr lang="en-SG" sz="2000" dirty="0" err="1"/>
              <a:t>penduduk</a:t>
            </a:r>
            <a:r>
              <a:rPr lang="en-SG" sz="2000" b="1" dirty="0"/>
              <a:t> </a:t>
            </a:r>
            <a:r>
              <a:rPr lang="en-SG" sz="2000" b="1" dirty="0" err="1" smtClean="0"/>
              <a:t>meningkat</a:t>
            </a:r>
            <a:r>
              <a:rPr lang="en-SG" sz="2000" b="1" dirty="0" smtClean="0"/>
              <a:t>               </a:t>
            </a:r>
            <a:endParaRPr lang="en-SG" sz="2000" b="1" dirty="0"/>
          </a:p>
          <a:p>
            <a:pPr algn="just">
              <a:lnSpc>
                <a:spcPct val="100000"/>
              </a:lnSpc>
            </a:pPr>
            <a:endParaRPr lang="en-SG" sz="2000" dirty="0"/>
          </a:p>
          <a:p>
            <a:pPr algn="just">
              <a:lnSpc>
                <a:spcPct val="100000"/>
              </a:lnSpc>
            </a:pPr>
            <a:r>
              <a:rPr lang="en-SG" sz="2000" dirty="0"/>
              <a:t>    </a:t>
            </a:r>
            <a:endParaRPr lang="en-SG" sz="2000" dirty="0"/>
          </a:p>
          <a:p>
            <a:pPr algn="just">
              <a:lnSpc>
                <a:spcPct val="100000"/>
              </a:lnSpc>
            </a:pPr>
            <a:endParaRPr lang="en-SG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27955" y="1703851"/>
            <a:ext cx="9144000" cy="29022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400" b="1" dirty="0">
                <a:solidFill>
                  <a:sysClr val="windowText" lastClr="000000"/>
                </a:solidFill>
                <a:latin typeface="Tw Cen MT Condensed" pitchFamily="34" charset="0"/>
              </a:rPr>
              <a:t>SISTEM</a:t>
            </a:r>
            <a:r>
              <a:rPr lang="en-SG" sz="4400" b="1" dirty="0">
                <a:solidFill>
                  <a:sysClr val="windowText" lastClr="000000"/>
                </a:solidFill>
                <a:latin typeface="Tw Cen MT Condensed" pitchFamily="34" charset="0"/>
              </a:rPr>
              <a:t>  KESEHATAN </a:t>
            </a:r>
            <a:endParaRPr lang="en-US" sz="800" b="1" dirty="0">
              <a:solidFill>
                <a:sysClr val="windowText" lastClr="000000"/>
              </a:solidFill>
              <a:latin typeface="Tw Cen MT Condensed" pitchFamily="34" charset="0"/>
            </a:endParaRPr>
          </a:p>
        </p:txBody>
      </p:sp>
      <p:pic>
        <p:nvPicPr>
          <p:cNvPr id="6" name="Picture 5" descr="PHOTO-2020-09-30-11-30-03_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47200" y="-97971"/>
            <a:ext cx="947130" cy="154218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41753" y="6588253"/>
            <a:ext cx="3779805" cy="10062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921558" y="6588253"/>
            <a:ext cx="3921204" cy="100629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145" y="1334771"/>
            <a:ext cx="5581185" cy="5523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205236" y="736226"/>
            <a:ext cx="9144000" cy="47314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ysClr val="windowText" lastClr="000000"/>
                </a:solidFill>
                <a:latin typeface="Tw Cen MT Condensed" pitchFamily="34" charset="0"/>
              </a:rPr>
              <a:t>SISTEM KESEHATAN</a:t>
            </a:r>
            <a:endParaRPr lang="en-US" sz="800" b="1" dirty="0">
              <a:solidFill>
                <a:sysClr val="windowText" lastClr="000000"/>
              </a:solidFill>
              <a:latin typeface="Tw Cen MT Condensed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9732" y="1568221"/>
            <a:ext cx="5695448" cy="3703788"/>
          </a:xfrm>
          <a:custGeom>
            <a:avLst/>
            <a:gdLst>
              <a:gd name="connsiteX0" fmla="*/ 0 w 5695448"/>
              <a:gd name="connsiteY0" fmla="*/ 0 h 3703788"/>
              <a:gd name="connsiteX1" fmla="*/ 683454 w 5695448"/>
              <a:gd name="connsiteY1" fmla="*/ 0 h 3703788"/>
              <a:gd name="connsiteX2" fmla="*/ 1196044 w 5695448"/>
              <a:gd name="connsiteY2" fmla="*/ 0 h 3703788"/>
              <a:gd name="connsiteX3" fmla="*/ 1765589 w 5695448"/>
              <a:gd name="connsiteY3" fmla="*/ 0 h 3703788"/>
              <a:gd name="connsiteX4" fmla="*/ 2392088 w 5695448"/>
              <a:gd name="connsiteY4" fmla="*/ 0 h 3703788"/>
              <a:gd name="connsiteX5" fmla="*/ 2847724 w 5695448"/>
              <a:gd name="connsiteY5" fmla="*/ 0 h 3703788"/>
              <a:gd name="connsiteX6" fmla="*/ 3303360 w 5695448"/>
              <a:gd name="connsiteY6" fmla="*/ 0 h 3703788"/>
              <a:gd name="connsiteX7" fmla="*/ 3702041 w 5695448"/>
              <a:gd name="connsiteY7" fmla="*/ 0 h 3703788"/>
              <a:gd name="connsiteX8" fmla="*/ 4100723 w 5695448"/>
              <a:gd name="connsiteY8" fmla="*/ 0 h 3703788"/>
              <a:gd name="connsiteX9" fmla="*/ 4727222 w 5695448"/>
              <a:gd name="connsiteY9" fmla="*/ 0 h 3703788"/>
              <a:gd name="connsiteX10" fmla="*/ 5695448 w 5695448"/>
              <a:gd name="connsiteY10" fmla="*/ 0 h 3703788"/>
              <a:gd name="connsiteX11" fmla="*/ 5695448 w 5695448"/>
              <a:gd name="connsiteY11" fmla="*/ 455037 h 3703788"/>
              <a:gd name="connsiteX12" fmla="*/ 5695448 w 5695448"/>
              <a:gd name="connsiteY12" fmla="*/ 1058225 h 3703788"/>
              <a:gd name="connsiteX13" fmla="*/ 5695448 w 5695448"/>
              <a:gd name="connsiteY13" fmla="*/ 1513262 h 3703788"/>
              <a:gd name="connsiteX14" fmla="*/ 5695448 w 5695448"/>
              <a:gd name="connsiteY14" fmla="*/ 1968299 h 3703788"/>
              <a:gd name="connsiteX15" fmla="*/ 5695448 w 5695448"/>
              <a:gd name="connsiteY15" fmla="*/ 2460373 h 3703788"/>
              <a:gd name="connsiteX16" fmla="*/ 5695448 w 5695448"/>
              <a:gd name="connsiteY16" fmla="*/ 3063562 h 3703788"/>
              <a:gd name="connsiteX17" fmla="*/ 5695448 w 5695448"/>
              <a:gd name="connsiteY17" fmla="*/ 3703788 h 3703788"/>
              <a:gd name="connsiteX18" fmla="*/ 5239812 w 5695448"/>
              <a:gd name="connsiteY18" fmla="*/ 3703788 h 3703788"/>
              <a:gd name="connsiteX19" fmla="*/ 4556358 w 5695448"/>
              <a:gd name="connsiteY19" fmla="*/ 3703788 h 3703788"/>
              <a:gd name="connsiteX20" fmla="*/ 4157677 w 5695448"/>
              <a:gd name="connsiteY20" fmla="*/ 3703788 h 3703788"/>
              <a:gd name="connsiteX21" fmla="*/ 3702041 w 5695448"/>
              <a:gd name="connsiteY21" fmla="*/ 3703788 h 3703788"/>
              <a:gd name="connsiteX22" fmla="*/ 3018587 w 5695448"/>
              <a:gd name="connsiteY22" fmla="*/ 3703788 h 3703788"/>
              <a:gd name="connsiteX23" fmla="*/ 2392088 w 5695448"/>
              <a:gd name="connsiteY23" fmla="*/ 3703788 h 3703788"/>
              <a:gd name="connsiteX24" fmla="*/ 1936452 w 5695448"/>
              <a:gd name="connsiteY24" fmla="*/ 3703788 h 3703788"/>
              <a:gd name="connsiteX25" fmla="*/ 1480816 w 5695448"/>
              <a:gd name="connsiteY25" fmla="*/ 3703788 h 3703788"/>
              <a:gd name="connsiteX26" fmla="*/ 854317 w 5695448"/>
              <a:gd name="connsiteY26" fmla="*/ 3703788 h 3703788"/>
              <a:gd name="connsiteX27" fmla="*/ 0 w 5695448"/>
              <a:gd name="connsiteY27" fmla="*/ 3703788 h 3703788"/>
              <a:gd name="connsiteX28" fmla="*/ 0 w 5695448"/>
              <a:gd name="connsiteY28" fmla="*/ 3174675 h 3703788"/>
              <a:gd name="connsiteX29" fmla="*/ 0 w 5695448"/>
              <a:gd name="connsiteY29" fmla="*/ 2682601 h 3703788"/>
              <a:gd name="connsiteX30" fmla="*/ 0 w 5695448"/>
              <a:gd name="connsiteY30" fmla="*/ 2264602 h 3703788"/>
              <a:gd name="connsiteX31" fmla="*/ 0 w 5695448"/>
              <a:gd name="connsiteY31" fmla="*/ 1661413 h 3703788"/>
              <a:gd name="connsiteX32" fmla="*/ 0 w 5695448"/>
              <a:gd name="connsiteY32" fmla="*/ 1243415 h 3703788"/>
              <a:gd name="connsiteX33" fmla="*/ 0 w 5695448"/>
              <a:gd name="connsiteY33" fmla="*/ 640226 h 3703788"/>
              <a:gd name="connsiteX34" fmla="*/ 0 w 5695448"/>
              <a:gd name="connsiteY34" fmla="*/ 0 h 3703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695448" h="3703788" fill="none" extrusionOk="0">
                <a:moveTo>
                  <a:pt x="0" y="0"/>
                </a:moveTo>
                <a:cubicBezTo>
                  <a:pt x="155297" y="-13903"/>
                  <a:pt x="512659" y="78782"/>
                  <a:pt x="683454" y="0"/>
                </a:cubicBezTo>
                <a:cubicBezTo>
                  <a:pt x="854249" y="-78782"/>
                  <a:pt x="1046232" y="37038"/>
                  <a:pt x="1196044" y="0"/>
                </a:cubicBezTo>
                <a:cubicBezTo>
                  <a:pt x="1345856" y="-37038"/>
                  <a:pt x="1588055" y="66340"/>
                  <a:pt x="1765589" y="0"/>
                </a:cubicBezTo>
                <a:cubicBezTo>
                  <a:pt x="1943124" y="-66340"/>
                  <a:pt x="2124827" y="56882"/>
                  <a:pt x="2392088" y="0"/>
                </a:cubicBezTo>
                <a:cubicBezTo>
                  <a:pt x="2659349" y="-56882"/>
                  <a:pt x="2627885" y="45235"/>
                  <a:pt x="2847724" y="0"/>
                </a:cubicBezTo>
                <a:cubicBezTo>
                  <a:pt x="3067563" y="-45235"/>
                  <a:pt x="3083338" y="46963"/>
                  <a:pt x="3303360" y="0"/>
                </a:cubicBezTo>
                <a:cubicBezTo>
                  <a:pt x="3523382" y="-46963"/>
                  <a:pt x="3559052" y="8221"/>
                  <a:pt x="3702041" y="0"/>
                </a:cubicBezTo>
                <a:cubicBezTo>
                  <a:pt x="3845030" y="-8221"/>
                  <a:pt x="3949059" y="32608"/>
                  <a:pt x="4100723" y="0"/>
                </a:cubicBezTo>
                <a:cubicBezTo>
                  <a:pt x="4252387" y="-32608"/>
                  <a:pt x="4448311" y="57299"/>
                  <a:pt x="4727222" y="0"/>
                </a:cubicBezTo>
                <a:cubicBezTo>
                  <a:pt x="5006133" y="-57299"/>
                  <a:pt x="5419853" y="116087"/>
                  <a:pt x="5695448" y="0"/>
                </a:cubicBezTo>
                <a:cubicBezTo>
                  <a:pt x="5721442" y="191842"/>
                  <a:pt x="5651044" y="303341"/>
                  <a:pt x="5695448" y="455037"/>
                </a:cubicBezTo>
                <a:cubicBezTo>
                  <a:pt x="5739852" y="606733"/>
                  <a:pt x="5640341" y="857700"/>
                  <a:pt x="5695448" y="1058225"/>
                </a:cubicBezTo>
                <a:cubicBezTo>
                  <a:pt x="5750555" y="1258750"/>
                  <a:pt x="5653827" y="1327794"/>
                  <a:pt x="5695448" y="1513262"/>
                </a:cubicBezTo>
                <a:cubicBezTo>
                  <a:pt x="5737069" y="1698730"/>
                  <a:pt x="5644809" y="1803394"/>
                  <a:pt x="5695448" y="1968299"/>
                </a:cubicBezTo>
                <a:cubicBezTo>
                  <a:pt x="5746087" y="2133204"/>
                  <a:pt x="5681863" y="2344861"/>
                  <a:pt x="5695448" y="2460373"/>
                </a:cubicBezTo>
                <a:cubicBezTo>
                  <a:pt x="5709033" y="2575885"/>
                  <a:pt x="5643908" y="2878814"/>
                  <a:pt x="5695448" y="3063562"/>
                </a:cubicBezTo>
                <a:cubicBezTo>
                  <a:pt x="5746988" y="3248310"/>
                  <a:pt x="5654503" y="3397819"/>
                  <a:pt x="5695448" y="3703788"/>
                </a:cubicBezTo>
                <a:cubicBezTo>
                  <a:pt x="5501078" y="3758205"/>
                  <a:pt x="5429542" y="3663894"/>
                  <a:pt x="5239812" y="3703788"/>
                </a:cubicBezTo>
                <a:cubicBezTo>
                  <a:pt x="5050082" y="3743682"/>
                  <a:pt x="4799264" y="3656998"/>
                  <a:pt x="4556358" y="3703788"/>
                </a:cubicBezTo>
                <a:cubicBezTo>
                  <a:pt x="4313452" y="3750578"/>
                  <a:pt x="4264691" y="3686331"/>
                  <a:pt x="4157677" y="3703788"/>
                </a:cubicBezTo>
                <a:cubicBezTo>
                  <a:pt x="4050663" y="3721245"/>
                  <a:pt x="3862263" y="3649119"/>
                  <a:pt x="3702041" y="3703788"/>
                </a:cubicBezTo>
                <a:cubicBezTo>
                  <a:pt x="3541819" y="3758457"/>
                  <a:pt x="3233893" y="3633864"/>
                  <a:pt x="3018587" y="3703788"/>
                </a:cubicBezTo>
                <a:cubicBezTo>
                  <a:pt x="2803281" y="3773712"/>
                  <a:pt x="2644182" y="3677267"/>
                  <a:pt x="2392088" y="3703788"/>
                </a:cubicBezTo>
                <a:cubicBezTo>
                  <a:pt x="2139994" y="3730309"/>
                  <a:pt x="2058120" y="3667633"/>
                  <a:pt x="1936452" y="3703788"/>
                </a:cubicBezTo>
                <a:cubicBezTo>
                  <a:pt x="1814784" y="3739943"/>
                  <a:pt x="1650062" y="3663668"/>
                  <a:pt x="1480816" y="3703788"/>
                </a:cubicBezTo>
                <a:cubicBezTo>
                  <a:pt x="1311570" y="3743908"/>
                  <a:pt x="1147334" y="3682735"/>
                  <a:pt x="854317" y="3703788"/>
                </a:cubicBezTo>
                <a:cubicBezTo>
                  <a:pt x="561300" y="3724841"/>
                  <a:pt x="398401" y="3672041"/>
                  <a:pt x="0" y="3703788"/>
                </a:cubicBezTo>
                <a:cubicBezTo>
                  <a:pt x="-13826" y="3500660"/>
                  <a:pt x="30159" y="3421188"/>
                  <a:pt x="0" y="3174675"/>
                </a:cubicBezTo>
                <a:cubicBezTo>
                  <a:pt x="-30159" y="2928162"/>
                  <a:pt x="48990" y="2847078"/>
                  <a:pt x="0" y="2682601"/>
                </a:cubicBezTo>
                <a:cubicBezTo>
                  <a:pt x="-48990" y="2518124"/>
                  <a:pt x="37179" y="2472333"/>
                  <a:pt x="0" y="2264602"/>
                </a:cubicBezTo>
                <a:cubicBezTo>
                  <a:pt x="-37179" y="2056871"/>
                  <a:pt x="6565" y="1944544"/>
                  <a:pt x="0" y="1661413"/>
                </a:cubicBezTo>
                <a:cubicBezTo>
                  <a:pt x="-6565" y="1378282"/>
                  <a:pt x="31324" y="1357979"/>
                  <a:pt x="0" y="1243415"/>
                </a:cubicBezTo>
                <a:cubicBezTo>
                  <a:pt x="-31324" y="1128851"/>
                  <a:pt x="19387" y="771596"/>
                  <a:pt x="0" y="640226"/>
                </a:cubicBezTo>
                <a:cubicBezTo>
                  <a:pt x="-19387" y="508856"/>
                  <a:pt x="5660" y="167226"/>
                  <a:pt x="0" y="0"/>
                </a:cubicBezTo>
                <a:close/>
              </a:path>
              <a:path w="5695448" h="3703788" stroke="0" extrusionOk="0">
                <a:moveTo>
                  <a:pt x="0" y="0"/>
                </a:moveTo>
                <a:cubicBezTo>
                  <a:pt x="157407" y="-39107"/>
                  <a:pt x="363052" y="61672"/>
                  <a:pt x="569545" y="0"/>
                </a:cubicBezTo>
                <a:cubicBezTo>
                  <a:pt x="776039" y="-61672"/>
                  <a:pt x="1023382" y="44323"/>
                  <a:pt x="1252999" y="0"/>
                </a:cubicBezTo>
                <a:cubicBezTo>
                  <a:pt x="1482616" y="-44323"/>
                  <a:pt x="1553679" y="44608"/>
                  <a:pt x="1765589" y="0"/>
                </a:cubicBezTo>
                <a:cubicBezTo>
                  <a:pt x="1977499" y="-44608"/>
                  <a:pt x="2145943" y="8377"/>
                  <a:pt x="2335134" y="0"/>
                </a:cubicBezTo>
                <a:cubicBezTo>
                  <a:pt x="2524326" y="-8377"/>
                  <a:pt x="2678007" y="25200"/>
                  <a:pt x="2847724" y="0"/>
                </a:cubicBezTo>
                <a:cubicBezTo>
                  <a:pt x="3017441" y="-25200"/>
                  <a:pt x="3290893" y="12571"/>
                  <a:pt x="3531178" y="0"/>
                </a:cubicBezTo>
                <a:cubicBezTo>
                  <a:pt x="3771463" y="-12571"/>
                  <a:pt x="3925542" y="25212"/>
                  <a:pt x="4157677" y="0"/>
                </a:cubicBezTo>
                <a:cubicBezTo>
                  <a:pt x="4389812" y="-25212"/>
                  <a:pt x="4461522" y="13518"/>
                  <a:pt x="4670267" y="0"/>
                </a:cubicBezTo>
                <a:cubicBezTo>
                  <a:pt x="4879012" y="-13518"/>
                  <a:pt x="5034738" y="16653"/>
                  <a:pt x="5182858" y="0"/>
                </a:cubicBezTo>
                <a:cubicBezTo>
                  <a:pt x="5330978" y="-16653"/>
                  <a:pt x="5514614" y="39493"/>
                  <a:pt x="5695448" y="0"/>
                </a:cubicBezTo>
                <a:cubicBezTo>
                  <a:pt x="5700927" y="122905"/>
                  <a:pt x="5651018" y="321431"/>
                  <a:pt x="5695448" y="455037"/>
                </a:cubicBezTo>
                <a:cubicBezTo>
                  <a:pt x="5739878" y="588643"/>
                  <a:pt x="5673651" y="805892"/>
                  <a:pt x="5695448" y="947112"/>
                </a:cubicBezTo>
                <a:cubicBezTo>
                  <a:pt x="5717245" y="1088332"/>
                  <a:pt x="5658023" y="1235290"/>
                  <a:pt x="5695448" y="1439186"/>
                </a:cubicBezTo>
                <a:cubicBezTo>
                  <a:pt x="5732873" y="1643082"/>
                  <a:pt x="5664078" y="1717508"/>
                  <a:pt x="5695448" y="1931261"/>
                </a:cubicBezTo>
                <a:cubicBezTo>
                  <a:pt x="5726818" y="2145015"/>
                  <a:pt x="5663373" y="2374943"/>
                  <a:pt x="5695448" y="2534449"/>
                </a:cubicBezTo>
                <a:cubicBezTo>
                  <a:pt x="5727523" y="2693955"/>
                  <a:pt x="5673349" y="2845539"/>
                  <a:pt x="5695448" y="2989486"/>
                </a:cubicBezTo>
                <a:cubicBezTo>
                  <a:pt x="5717547" y="3133433"/>
                  <a:pt x="5681507" y="3352787"/>
                  <a:pt x="5695448" y="3703788"/>
                </a:cubicBezTo>
                <a:cubicBezTo>
                  <a:pt x="5444104" y="3758592"/>
                  <a:pt x="5363813" y="3645698"/>
                  <a:pt x="5182858" y="3703788"/>
                </a:cubicBezTo>
                <a:cubicBezTo>
                  <a:pt x="5001903" y="3761878"/>
                  <a:pt x="4797322" y="3653246"/>
                  <a:pt x="4613313" y="3703788"/>
                </a:cubicBezTo>
                <a:cubicBezTo>
                  <a:pt x="4429305" y="3754330"/>
                  <a:pt x="4366256" y="3662781"/>
                  <a:pt x="4214632" y="3703788"/>
                </a:cubicBezTo>
                <a:cubicBezTo>
                  <a:pt x="4063008" y="3744795"/>
                  <a:pt x="3978335" y="3685541"/>
                  <a:pt x="3815950" y="3703788"/>
                </a:cubicBezTo>
                <a:cubicBezTo>
                  <a:pt x="3653565" y="3722035"/>
                  <a:pt x="3504905" y="3675137"/>
                  <a:pt x="3246405" y="3703788"/>
                </a:cubicBezTo>
                <a:cubicBezTo>
                  <a:pt x="2987905" y="3732439"/>
                  <a:pt x="3017840" y="3674564"/>
                  <a:pt x="2847724" y="3703788"/>
                </a:cubicBezTo>
                <a:cubicBezTo>
                  <a:pt x="2677608" y="3733012"/>
                  <a:pt x="2533563" y="3692999"/>
                  <a:pt x="2221225" y="3703788"/>
                </a:cubicBezTo>
                <a:cubicBezTo>
                  <a:pt x="1908887" y="3714577"/>
                  <a:pt x="1989240" y="3691774"/>
                  <a:pt x="1765589" y="3703788"/>
                </a:cubicBezTo>
                <a:cubicBezTo>
                  <a:pt x="1541938" y="3715802"/>
                  <a:pt x="1535415" y="3664107"/>
                  <a:pt x="1366908" y="3703788"/>
                </a:cubicBezTo>
                <a:cubicBezTo>
                  <a:pt x="1198401" y="3743469"/>
                  <a:pt x="1079106" y="3687918"/>
                  <a:pt x="911272" y="3703788"/>
                </a:cubicBezTo>
                <a:cubicBezTo>
                  <a:pt x="743438" y="3719658"/>
                  <a:pt x="685222" y="3671359"/>
                  <a:pt x="512590" y="3703788"/>
                </a:cubicBezTo>
                <a:cubicBezTo>
                  <a:pt x="339958" y="3736217"/>
                  <a:pt x="188698" y="3648543"/>
                  <a:pt x="0" y="3703788"/>
                </a:cubicBezTo>
                <a:cubicBezTo>
                  <a:pt x="-4434" y="3555896"/>
                  <a:pt x="2331" y="3394268"/>
                  <a:pt x="0" y="3285789"/>
                </a:cubicBezTo>
                <a:cubicBezTo>
                  <a:pt x="-2331" y="3177310"/>
                  <a:pt x="24122" y="2902439"/>
                  <a:pt x="0" y="2756676"/>
                </a:cubicBezTo>
                <a:cubicBezTo>
                  <a:pt x="-24122" y="2610913"/>
                  <a:pt x="59580" y="2382410"/>
                  <a:pt x="0" y="2227564"/>
                </a:cubicBezTo>
                <a:cubicBezTo>
                  <a:pt x="-59580" y="2072718"/>
                  <a:pt x="786" y="1861318"/>
                  <a:pt x="0" y="1661413"/>
                </a:cubicBezTo>
                <a:cubicBezTo>
                  <a:pt x="-786" y="1461508"/>
                  <a:pt x="16188" y="1433636"/>
                  <a:pt x="0" y="1206377"/>
                </a:cubicBezTo>
                <a:cubicBezTo>
                  <a:pt x="-16188" y="979118"/>
                  <a:pt x="59537" y="733516"/>
                  <a:pt x="0" y="603188"/>
                </a:cubicBezTo>
                <a:cubicBezTo>
                  <a:pt x="-59537" y="472860"/>
                  <a:pt x="53070" y="276973"/>
                  <a:pt x="0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>
                <a:solidFill>
                  <a:sysClr val="windowText" lastClr="000000"/>
                </a:solidFill>
              </a:rPr>
              <a:t>SISTEM KESEHATAN </a:t>
            </a:r>
            <a:r>
              <a:rPr lang="id-ID" sz="2400" dirty="0">
                <a:solidFill>
                  <a:sysClr val="windowText" lastClr="000000"/>
                </a:solidFill>
              </a:rPr>
              <a:t>terdiri dari organisasi, orang dan tindakan yang tujuan utamanya adalah untuk </a:t>
            </a:r>
            <a:r>
              <a:rPr lang="id-ID" sz="2400" b="1" dirty="0">
                <a:solidFill>
                  <a:sysClr val="windowText" lastClr="000000"/>
                </a:solidFill>
              </a:rPr>
              <a:t>mempromosikan, memulihkan atau memelihara kesehatan (WHO)</a:t>
            </a:r>
            <a:endParaRPr lang="en-US" sz="2000" b="1" spc="300" dirty="0">
              <a:solidFill>
                <a:sysClr val="windowText" lastClr="000000"/>
              </a:solidFill>
              <a:latin typeface="Tw Cen MT Condensed" pitchFamily="34" charset="0"/>
            </a:endParaRPr>
          </a:p>
          <a:p>
            <a:pPr algn="ctr"/>
            <a:endParaRPr lang="en-US" sz="2000" spc="300" dirty="0">
              <a:solidFill>
                <a:sysClr val="windowText" lastClr="000000"/>
              </a:solidFill>
              <a:latin typeface="Tw Cen MT Condensed" pitchFamily="34" charset="0"/>
            </a:endParaRPr>
          </a:p>
          <a:p>
            <a:pPr algn="ctr"/>
            <a:r>
              <a:rPr lang="id-ID" sz="2000" b="1" dirty="0">
                <a:solidFill>
                  <a:sysClr val="windowText" lastClr="000000"/>
                </a:solidFill>
              </a:rPr>
              <a:t>TUJUAN</a:t>
            </a:r>
            <a:r>
              <a:rPr lang="id-ID" sz="2000" dirty="0">
                <a:solidFill>
                  <a:sysClr val="windowText" lastClr="000000"/>
                </a:solidFill>
              </a:rPr>
              <a:t> “</a:t>
            </a:r>
            <a:r>
              <a:rPr lang="id-ID" sz="2000" b="1" dirty="0">
                <a:solidFill>
                  <a:sysClr val="windowText" lastClr="000000"/>
                </a:solidFill>
              </a:rPr>
              <a:t>Meningkatkan</a:t>
            </a:r>
            <a:r>
              <a:rPr lang="id-ID" sz="2000" dirty="0">
                <a:solidFill>
                  <a:sysClr val="windowText" lastClr="000000"/>
                </a:solidFill>
              </a:rPr>
              <a:t> kesehatan dan keadilan </a:t>
            </a:r>
            <a:r>
              <a:rPr lang="id-ID" sz="2000" dirty="0" smtClean="0">
                <a:solidFill>
                  <a:sysClr val="windowText" lastClr="000000"/>
                </a:solidFill>
              </a:rPr>
              <a:t>kesehatan </a:t>
            </a:r>
            <a:r>
              <a:rPr lang="id-ID" sz="2000" dirty="0">
                <a:solidFill>
                  <a:sysClr val="windowText" lastClr="000000"/>
                </a:solidFill>
              </a:rPr>
              <a:t>dengan cara yang </a:t>
            </a:r>
            <a:r>
              <a:rPr lang="id-ID" sz="2000" b="1" dirty="0">
                <a:solidFill>
                  <a:sysClr val="windowText" lastClr="000000"/>
                </a:solidFill>
              </a:rPr>
              <a:t>responsif, adil secara finansial, dan memanfaatkan sumber daya</a:t>
            </a:r>
            <a:r>
              <a:rPr lang="id-ID" sz="2000" dirty="0">
                <a:solidFill>
                  <a:sysClr val="windowText" lastClr="000000"/>
                </a:solidFill>
              </a:rPr>
              <a:t> yang tersedia dengan sebaik-baiknya, atau paling </a:t>
            </a:r>
            <a:r>
              <a:rPr lang="id-ID" sz="2000" b="1" dirty="0">
                <a:solidFill>
                  <a:sysClr val="windowText" lastClr="000000"/>
                </a:solidFill>
              </a:rPr>
              <a:t>efisien</a:t>
            </a:r>
            <a:r>
              <a:rPr lang="id-ID" sz="2000" dirty="0">
                <a:solidFill>
                  <a:sysClr val="windowText" lastClr="000000"/>
                </a:solidFill>
              </a:rPr>
              <a:t>”</a:t>
            </a:r>
            <a:endParaRPr lang="en-US" sz="1100" dirty="0">
              <a:solidFill>
                <a:sysClr val="windowText" lastClr="000000"/>
              </a:solidFill>
            </a:endParaRPr>
          </a:p>
        </p:txBody>
      </p:sp>
      <p:pic>
        <p:nvPicPr>
          <p:cNvPr id="10" name="Picture 9" descr="PHOTO-2020-09-30-11-30-03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7200" y="-97971"/>
            <a:ext cx="947130" cy="154218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1753" y="6588253"/>
            <a:ext cx="3779805" cy="10062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921558" y="6588253"/>
            <a:ext cx="3921204" cy="100629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621198" y="359586"/>
            <a:ext cx="8632374" cy="47314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w Cen MT Condensed" pitchFamily="34" charset="0"/>
              </a:rPr>
              <a:t>SISTEM KESEHATAN NASIONAL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w Cen MT Condense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1718827"/>
            <a:ext cx="10134600" cy="23581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0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altLang="en-US" sz="20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tatanan</a:t>
            </a:r>
            <a:r>
              <a:rPr lang="en-US" altLang="en-US" sz="20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altLang="en-US" sz="20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menghimpun</a:t>
            </a:r>
            <a:r>
              <a:rPr lang="en-US" altLang="en-US" sz="20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berbagai</a:t>
            </a:r>
            <a:r>
              <a:rPr lang="en-US" altLang="en-US" sz="20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upaya</a:t>
            </a:r>
            <a:r>
              <a:rPr lang="en-US" altLang="en-US" sz="20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bangsa</a:t>
            </a:r>
            <a:r>
              <a:rPr lang="en-US" altLang="en-US" sz="20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Indonesia </a:t>
            </a:r>
            <a:r>
              <a:rPr lang="en-US" altLang="en-US" sz="20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altLang="en-US" sz="20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terpadu</a:t>
            </a:r>
            <a:r>
              <a:rPr lang="en-US" altLang="en-US" sz="20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dan </a:t>
            </a:r>
            <a:r>
              <a:rPr lang="en-US" altLang="en-US" sz="20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saling</a:t>
            </a:r>
            <a:r>
              <a:rPr lang="en-US" altLang="en-US" sz="20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mendukung</a:t>
            </a:r>
            <a:r>
              <a:rPr lang="en-US" altLang="en-US" sz="20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guna</a:t>
            </a:r>
            <a:r>
              <a:rPr lang="en-US" altLang="en-US" sz="20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tercapainya</a:t>
            </a:r>
            <a:r>
              <a:rPr lang="en-US" altLang="en-US" sz="20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derajat</a:t>
            </a:r>
            <a:r>
              <a:rPr lang="en-US" altLang="en-US" sz="20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kesehatan</a:t>
            </a:r>
            <a:r>
              <a:rPr lang="en-US" altLang="en-US" sz="20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masyarakat</a:t>
            </a:r>
            <a:r>
              <a:rPr lang="en-US" altLang="en-US" sz="20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yang </a:t>
            </a:r>
            <a:r>
              <a:rPr lang="en-US" altLang="en-US" sz="20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setinggi-tingginya</a:t>
            </a:r>
            <a:r>
              <a:rPr lang="en-US" altLang="en-US" sz="20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altLang="en-US" sz="20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perwujudan</a:t>
            </a:r>
            <a:r>
              <a:rPr lang="en-US" altLang="en-US" sz="20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kesejahteraan</a:t>
            </a:r>
            <a:r>
              <a:rPr lang="en-US" altLang="en-US" sz="20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umum</a:t>
            </a:r>
            <a:r>
              <a:rPr lang="en-US" altLang="en-US" sz="20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seperti</a:t>
            </a:r>
            <a:r>
              <a:rPr lang="en-US" altLang="en-US" sz="20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altLang="en-US" sz="20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dimaksud</a:t>
            </a:r>
            <a:r>
              <a:rPr lang="en-US" altLang="en-US" sz="20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altLang="en-US" sz="20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pembukaan</a:t>
            </a:r>
            <a:r>
              <a:rPr lang="en-US" altLang="en-US" sz="20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UUD 1945</a:t>
            </a:r>
            <a:endParaRPr lang="en-US" altLang="en-US" sz="20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en-US" sz="20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sz="20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Tujuan</a:t>
            </a:r>
            <a:r>
              <a:rPr lang="en-US" altLang="en-US" sz="20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0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Terselenggaranya</a:t>
            </a:r>
            <a:r>
              <a:rPr lang="en-US" altLang="en-US" sz="20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pembangunan</a:t>
            </a:r>
            <a:r>
              <a:rPr lang="en-US" altLang="en-US" sz="20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kesehatan</a:t>
            </a:r>
            <a:r>
              <a:rPr lang="en-US" altLang="en-US" sz="20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oleh </a:t>
            </a:r>
            <a:r>
              <a:rPr lang="en-US" altLang="en-US" sz="20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semua</a:t>
            </a:r>
            <a:r>
              <a:rPr lang="en-US" altLang="en-US" sz="20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potensi</a:t>
            </a:r>
            <a:r>
              <a:rPr lang="en-US" altLang="en-US" sz="20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bangsa</a:t>
            </a:r>
            <a:r>
              <a:rPr lang="en-US" altLang="en-US" sz="20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0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baik</a:t>
            </a:r>
            <a:r>
              <a:rPr lang="en-US" altLang="en-US" sz="20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masyarakat</a:t>
            </a:r>
            <a:r>
              <a:rPr lang="en-US" altLang="en-US" sz="20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0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swasta</a:t>
            </a:r>
            <a:r>
              <a:rPr lang="en-US" altLang="en-US" sz="20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maupun</a:t>
            </a:r>
            <a:r>
              <a:rPr lang="en-US" altLang="en-US" sz="20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pemerintah</a:t>
            </a:r>
            <a:r>
              <a:rPr lang="en-US" altLang="en-US" sz="20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altLang="en-US" sz="20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sinergis</a:t>
            </a:r>
            <a:r>
              <a:rPr lang="en-US" altLang="en-US" sz="20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0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berhasil-guna</a:t>
            </a:r>
            <a:r>
              <a:rPr lang="en-US" altLang="en-US" sz="20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dan </a:t>
            </a:r>
            <a:r>
              <a:rPr lang="en-US" altLang="en-US" sz="20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berdaya-guna</a:t>
            </a:r>
            <a:r>
              <a:rPr lang="en-US" altLang="en-US" sz="20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0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sehingga</a:t>
            </a:r>
            <a:r>
              <a:rPr lang="en-US" altLang="en-US" sz="20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tercapai</a:t>
            </a:r>
            <a:r>
              <a:rPr lang="en-US" altLang="en-US" sz="20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derajat</a:t>
            </a:r>
            <a:r>
              <a:rPr lang="en-US" altLang="en-US" sz="20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kesehatan</a:t>
            </a:r>
            <a:r>
              <a:rPr lang="en-US" altLang="en-US" sz="20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masyarakat</a:t>
            </a:r>
            <a:r>
              <a:rPr lang="en-US" altLang="en-US" sz="20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altLang="en-US" sz="20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setinggi-tingginya</a:t>
            </a:r>
            <a:r>
              <a:rPr lang="en-US" altLang="en-US" sz="20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0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en-US" sz="20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6110" y="977246"/>
            <a:ext cx="61000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latin typeface="Tw Cen MT Condensed" pitchFamily="34" charset="0"/>
              </a:rPr>
              <a:t>Peraturan</a:t>
            </a:r>
            <a:r>
              <a:rPr lang="en-US" sz="2000" b="1" dirty="0">
                <a:latin typeface="Tw Cen MT Condensed" pitchFamily="34" charset="0"/>
              </a:rPr>
              <a:t> </a:t>
            </a:r>
            <a:r>
              <a:rPr lang="en-US" sz="2000" b="1" dirty="0" err="1">
                <a:latin typeface="Tw Cen MT Condensed" pitchFamily="34" charset="0"/>
              </a:rPr>
              <a:t>Presiden</a:t>
            </a:r>
            <a:r>
              <a:rPr lang="en-US" sz="2000" b="1" dirty="0">
                <a:latin typeface="Tw Cen MT Condensed" pitchFamily="34" charset="0"/>
              </a:rPr>
              <a:t> RI No 72 </a:t>
            </a:r>
            <a:r>
              <a:rPr lang="en-US" sz="2000" b="1" dirty="0" err="1">
                <a:latin typeface="Tw Cen MT Condensed" pitchFamily="34" charset="0"/>
              </a:rPr>
              <a:t>Tahun</a:t>
            </a:r>
            <a:r>
              <a:rPr lang="en-US" sz="2000" b="1" dirty="0">
                <a:latin typeface="Tw Cen MT Condensed" pitchFamily="34" charset="0"/>
              </a:rPr>
              <a:t> 2012</a:t>
            </a:r>
            <a:endParaRPr lang="en-US" sz="2000" b="1" dirty="0">
              <a:latin typeface="Tw Cen MT Condensed" pitchFamily="34" charset="0"/>
            </a:endParaRPr>
          </a:p>
          <a:p>
            <a:pPr algn="ctr"/>
            <a:r>
              <a:rPr lang="en-US" sz="2000" b="1" dirty="0" err="1">
                <a:latin typeface="Tw Cen MT Condensed" pitchFamily="34" charset="0"/>
              </a:rPr>
              <a:t>Tentang</a:t>
            </a:r>
            <a:r>
              <a:rPr lang="en-US" sz="2000" b="1" dirty="0">
                <a:latin typeface="Tw Cen MT Condensed" pitchFamily="34" charset="0"/>
              </a:rPr>
              <a:t> </a:t>
            </a:r>
            <a:r>
              <a:rPr lang="en-US" sz="2000" b="1" dirty="0" err="1">
                <a:latin typeface="Tw Cen MT Condensed" pitchFamily="34" charset="0"/>
              </a:rPr>
              <a:t>Sistem</a:t>
            </a:r>
            <a:r>
              <a:rPr lang="en-US" sz="2000" b="1" dirty="0">
                <a:latin typeface="Tw Cen MT Condensed" pitchFamily="34" charset="0"/>
              </a:rPr>
              <a:t> Kesehatan Nasional</a:t>
            </a:r>
            <a:endParaRPr lang="en-US" sz="2000" b="1" dirty="0">
              <a:latin typeface="Tw Cen MT Condens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6310" y="4183756"/>
            <a:ext cx="8113776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pc="600" dirty="0">
                <a:latin typeface="Tw Cen MT Condensed" pitchFamily="34" charset="0"/>
              </a:rPr>
              <a:t>PRINSIP-PRINSIP SKN</a:t>
            </a:r>
            <a:endParaRPr lang="en-US" sz="3200" b="1" spc="600" dirty="0">
              <a:latin typeface="Tw Cen MT Condens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77080" y="4793624"/>
            <a:ext cx="2909219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altLang="en-US" sz="1800" b="1" dirty="0">
                <a:solidFill>
                  <a:schemeClr val="tx1"/>
                </a:solidFill>
                <a:latin typeface="+mj-lt"/>
              </a:rPr>
              <a:t>Perikemanusiaan</a:t>
            </a:r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77080" y="5395160"/>
            <a:ext cx="2909219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altLang="en-US" sz="1800" b="1" dirty="0">
                <a:solidFill>
                  <a:schemeClr val="tx1"/>
                </a:solidFill>
                <a:latin typeface="+mj-lt"/>
              </a:rPr>
              <a:t>Hak Asasi Manusia</a:t>
            </a:r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77080" y="5978385"/>
            <a:ext cx="2909219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altLang="en-US" sz="1800" b="1" dirty="0">
                <a:solidFill>
                  <a:schemeClr val="tx1"/>
                </a:solidFill>
                <a:latin typeface="+mj-lt"/>
              </a:rPr>
              <a:t>Adil dan Merata</a:t>
            </a:r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86299" y="4785292"/>
            <a:ext cx="2909219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altLang="en-US" sz="1800" b="1" dirty="0">
                <a:solidFill>
                  <a:schemeClr val="tx1"/>
                </a:solidFill>
                <a:latin typeface="+mj-lt"/>
              </a:rPr>
              <a:t>Pemberdayaan dan Kemandirian Masyarakat</a:t>
            </a:r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86299" y="5394385"/>
            <a:ext cx="2909219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altLang="en-US" sz="1800" b="1" dirty="0">
                <a:solidFill>
                  <a:schemeClr val="tx1"/>
                </a:solidFill>
                <a:latin typeface="+mj-lt"/>
              </a:rPr>
              <a:t>Pemberdayaan dan Kemandirian Masyarakat</a:t>
            </a:r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69969" y="5969621"/>
            <a:ext cx="2909219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1800" b="1" dirty="0" err="1">
                <a:solidFill>
                  <a:schemeClr val="tx1"/>
                </a:solidFill>
                <a:latin typeface="+mj-lt"/>
              </a:rPr>
              <a:t>Kemitraan</a:t>
            </a:r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573852" y="4806367"/>
            <a:ext cx="2909219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1800" b="1" dirty="0" err="1">
                <a:solidFill>
                  <a:schemeClr val="tx1"/>
                </a:solidFill>
                <a:latin typeface="+mj-lt"/>
              </a:rPr>
              <a:t>Pengutamaan</a:t>
            </a:r>
            <a:r>
              <a:rPr lang="en-US" altLang="en-US" sz="1800" b="1" dirty="0">
                <a:solidFill>
                  <a:schemeClr val="tx1"/>
                </a:solidFill>
                <a:latin typeface="+mj-lt"/>
              </a:rPr>
              <a:t> dan </a:t>
            </a:r>
            <a:r>
              <a:rPr lang="en-US" altLang="en-US" sz="1800" b="1" dirty="0" err="1">
                <a:solidFill>
                  <a:schemeClr val="tx1"/>
                </a:solidFill>
                <a:latin typeface="+mj-lt"/>
              </a:rPr>
              <a:t>manfaat</a:t>
            </a:r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571917" y="5362469"/>
            <a:ext cx="2909219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1800" b="1" dirty="0">
                <a:solidFill>
                  <a:schemeClr val="tx1"/>
                </a:solidFill>
                <a:latin typeface="+mj-lt"/>
              </a:rPr>
              <a:t>Tata </a:t>
            </a:r>
            <a:r>
              <a:rPr lang="en-US" altLang="en-US" sz="1800" b="1" dirty="0" err="1">
                <a:solidFill>
                  <a:schemeClr val="tx1"/>
                </a:solidFill>
                <a:latin typeface="+mj-lt"/>
              </a:rPr>
              <a:t>Kepemerintahan</a:t>
            </a:r>
            <a:r>
              <a:rPr lang="en-US" altLang="en-US" sz="1800" b="1" dirty="0">
                <a:solidFill>
                  <a:schemeClr val="tx1"/>
                </a:solidFill>
                <a:latin typeface="+mj-lt"/>
              </a:rPr>
              <a:t> yang </a:t>
            </a:r>
            <a:r>
              <a:rPr lang="en-US" altLang="en-US" sz="1800" b="1" dirty="0" err="1">
                <a:solidFill>
                  <a:schemeClr val="tx1"/>
                </a:solidFill>
                <a:latin typeface="+mj-lt"/>
              </a:rPr>
              <a:t>baik</a:t>
            </a:r>
            <a:endParaRPr lang="en-ID" dirty="0">
              <a:solidFill>
                <a:schemeClr val="tx1"/>
              </a:solidFill>
            </a:endParaRPr>
          </a:p>
        </p:txBody>
      </p:sp>
      <p:pic>
        <p:nvPicPr>
          <p:cNvPr id="29" name="Picture 28" descr="PHOTO-2020-09-30-11-30-03_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47200" y="-97971"/>
            <a:ext cx="947130" cy="15421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/>
  <PresentationFormat>Custom</PresentationFormat>
  <Paragraphs>290</Paragraphs>
  <Slides>0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49" baseType="lpstr">
      <vt:lpstr>Arial</vt:lpstr>
      <vt:lpstr>SimSun</vt:lpstr>
      <vt:lpstr>Wingdings</vt:lpstr>
      <vt:lpstr>Candara</vt:lpstr>
      <vt:lpstr>Tw Cen MT Condensed</vt:lpstr>
      <vt:lpstr>Times New Roman</vt:lpstr>
      <vt:lpstr>Cambria</vt:lpstr>
      <vt:lpstr>Calibri Light</vt:lpstr>
      <vt:lpstr>Calibri</vt:lpstr>
      <vt:lpstr>Office Theme</vt:lpstr>
      <vt:lpstr>Sistem dan Institusi Pelayanan Kesehatan</vt:lpstr>
      <vt:lpstr>PowerPoint 演示文稿</vt:lpstr>
      <vt:lpstr>PowerPoint 演示文稿</vt:lpstr>
      <vt:lpstr>PowerPoint 演示文稿</vt:lpstr>
      <vt:lpstr>PowerPoint 演示文稿</vt:lpstr>
      <vt:lpstr>Contoh pendekatan sistem Pengendalian TBC di Kabupaten  X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Pertanyaan</vt:lpstr>
      <vt:lpstr>Terima Kasih</vt:lpstr>
      <vt:lpstr>VIDEO BANTUAN DANA HIBAH DPASD UI 2020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Hukum (Peraturan Perundang-undangan), Kebijakan, dan Etika Kesehatan</dc:title>
  <dc:creator>Griselda</dc:creator>
  <cp:lastModifiedBy>Unknown</cp:lastModifiedBy>
  <cp:revision>273</cp:revision>
  <dcterms:created xsi:type="dcterms:W3CDTF">1900-01-01T00:00:00Z</dcterms:created>
  <dcterms:modified xsi:type="dcterms:W3CDTF">1900-01-01T00:00:00Z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3081-10.16.0</vt:lpwstr>
  </property>
</Properties>
</file>