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18"/>
  </p:notesMasterIdLst>
  <p:sldIdLst>
    <p:sldId id="400" r:id="rId2"/>
    <p:sldId id="402" r:id="rId3"/>
    <p:sldId id="426" r:id="rId4"/>
    <p:sldId id="430" r:id="rId5"/>
    <p:sldId id="431" r:id="rId6"/>
    <p:sldId id="432" r:id="rId7"/>
    <p:sldId id="428" r:id="rId8"/>
    <p:sldId id="433" r:id="rId9"/>
    <p:sldId id="440" r:id="rId10"/>
    <p:sldId id="437" r:id="rId11"/>
    <p:sldId id="436" r:id="rId12"/>
    <p:sldId id="441" r:id="rId13"/>
    <p:sldId id="427" r:id="rId14"/>
    <p:sldId id="438" r:id="rId15"/>
    <p:sldId id="419" r:id="rId16"/>
    <p:sldId id="278"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339847"/>
    <a:srgbClr val="FF0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1142" autoAdjust="0"/>
  </p:normalViewPr>
  <p:slideViewPr>
    <p:cSldViewPr snapToGrid="0">
      <p:cViewPr varScale="1">
        <p:scale>
          <a:sx n="78" d="100"/>
          <a:sy n="78" d="100"/>
        </p:scale>
        <p:origin x="900" y="78"/>
      </p:cViewPr>
      <p:guideLst/>
    </p:cSldViewPr>
  </p:slideViewPr>
  <p:notesTextViewPr>
    <p:cViewPr>
      <p:scale>
        <a:sx n="125" d="100"/>
        <a:sy n="125" d="100"/>
      </p:scale>
      <p:origin x="0" y="0"/>
    </p:cViewPr>
  </p:notesTextViewPr>
  <p:notesViewPr>
    <p:cSldViewPr snapToGrid="0">
      <p:cViewPr varScale="1">
        <p:scale>
          <a:sx n="56" d="100"/>
          <a:sy n="56" d="100"/>
        </p:scale>
        <p:origin x="27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confinder.com/icons/4375050/logo_python_ic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b.iu.edu/d/ae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https://www.pexels.com/photo/black-and-white-chessboard-4874075/</a:t>
            </a:r>
          </a:p>
        </p:txBody>
      </p:sp>
      <p:sp>
        <p:nvSpPr>
          <p:cNvPr id="4" name="Slide Number Placeholder 3"/>
          <p:cNvSpPr>
            <a:spLocks noGrp="1"/>
          </p:cNvSpPr>
          <p:nvPr>
            <p:ph type="sldNum" sz="quarter" idx="5"/>
          </p:nvPr>
        </p:nvSpPr>
        <p:spPr/>
        <p:txBody>
          <a:bodyPr/>
          <a:lstStyle/>
          <a:p>
            <a:fld id="{5B05A695-C1CD-4F57-A8D6-E3EB546956D0}" type="slidenum">
              <a:rPr lang="en-ID" smtClean="0"/>
              <a:t>1</a:t>
            </a:fld>
            <a:endParaRPr lang="en-ID" dirty="0"/>
          </a:p>
        </p:txBody>
      </p:sp>
    </p:spTree>
    <p:extLst>
      <p:ext uri="{BB962C8B-B14F-4D97-AF65-F5344CB8AC3E}">
        <p14:creationId xmlns:p14="http://schemas.microsoft.com/office/powerpoint/2010/main" val="266790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https://www.geeksforgeeks.org/program-decimal-binary-conversion/</a:t>
            </a:r>
          </a:p>
        </p:txBody>
      </p:sp>
    </p:spTree>
    <p:extLst>
      <p:ext uri="{BB962C8B-B14F-4D97-AF65-F5344CB8AC3E}">
        <p14:creationId xmlns:p14="http://schemas.microsoft.com/office/powerpoint/2010/main" val="180079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https://www.geeksforgeeks.org/program-decimal-binary-conversion/</a:t>
            </a:r>
          </a:p>
        </p:txBody>
      </p:sp>
    </p:spTree>
    <p:extLst>
      <p:ext uri="{BB962C8B-B14F-4D97-AF65-F5344CB8AC3E}">
        <p14:creationId xmlns:p14="http://schemas.microsoft.com/office/powerpoint/2010/main" val="494881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https://www.geeksforgeeks.org/program-decimal-binary-conversion/</a:t>
            </a:r>
          </a:p>
        </p:txBody>
      </p:sp>
    </p:spTree>
    <p:extLst>
      <p:ext uri="{BB962C8B-B14F-4D97-AF65-F5344CB8AC3E}">
        <p14:creationId xmlns:p14="http://schemas.microsoft.com/office/powerpoint/2010/main" val="116153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ID"/>
          </a:p>
        </p:txBody>
      </p:sp>
    </p:spTree>
    <p:extLst>
      <p:ext uri="{BB962C8B-B14F-4D97-AF65-F5344CB8AC3E}">
        <p14:creationId xmlns:p14="http://schemas.microsoft.com/office/powerpoint/2010/main" val="147208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https://arxiv.org/ftp/arxiv/papers/1107/1107.1663.pdf</a:t>
            </a:r>
          </a:p>
        </p:txBody>
      </p:sp>
    </p:spTree>
    <p:extLst>
      <p:ext uri="{BB962C8B-B14F-4D97-AF65-F5344CB8AC3E}">
        <p14:creationId xmlns:p14="http://schemas.microsoft.com/office/powerpoint/2010/main" val="3396054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ID"/>
          </a:p>
        </p:txBody>
      </p:sp>
    </p:spTree>
    <p:extLst>
      <p:ext uri="{BB962C8B-B14F-4D97-AF65-F5344CB8AC3E}">
        <p14:creationId xmlns:p14="http://schemas.microsoft.com/office/powerpoint/2010/main" val="353190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c4147e5ba_0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c4147e5ba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linkClick r:id="rId3"/>
              </a:rPr>
              <a:t>https://www.iconfinder.com/icons/4375050/logo_python_icon</a:t>
            </a:r>
            <a:endParaRPr lang="en-US"/>
          </a:p>
          <a:p>
            <a:pPr marL="0" lvl="0" indent="0" algn="l" rtl="0">
              <a:spcBef>
                <a:spcPts val="0"/>
              </a:spcBef>
              <a:spcAft>
                <a:spcPts val="0"/>
              </a:spcAft>
              <a:buNone/>
            </a:pPr>
            <a:r>
              <a:rPr lang="en-US"/>
              <a:t>https://www.iconfinder.com/icons/3099466/determined_face_icon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Kita sering menggunakan komputer untuk mengetik tulisan (file teks), melihat gambar, atau menonton video.</a:t>
            </a:r>
          </a:p>
          <a:p>
            <a:pPr marL="139700" indent="0">
              <a:buNone/>
            </a:pPr>
            <a:endParaRPr lang="en-ID"/>
          </a:p>
          <a:p>
            <a:pPr marL="139700" indent="0">
              <a:buNone/>
            </a:pPr>
            <a:r>
              <a:rPr lang="en-ID"/>
              <a:t>https://www.iconfinder.com/iconsets/circle-icons-1</a:t>
            </a:r>
          </a:p>
        </p:txBody>
      </p:sp>
    </p:spTree>
    <p:extLst>
      <p:ext uri="{BB962C8B-B14F-4D97-AF65-F5344CB8AC3E}">
        <p14:creationId xmlns:p14="http://schemas.microsoft.com/office/powerpoint/2010/main" val="373828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b="0" i="0">
                <a:solidFill>
                  <a:srgbClr val="231F20"/>
                </a:solidFill>
                <a:effectLst/>
                <a:latin typeface="ReithSans"/>
              </a:rPr>
              <a:t>All computer data is represented using binary, a number system that uses 0s and 1s.</a:t>
            </a:r>
          </a:p>
          <a:p>
            <a:pPr marL="139700" indent="0">
              <a:buNone/>
            </a:pPr>
            <a:r>
              <a:rPr lang="en-ID" b="0" i="0">
                <a:solidFill>
                  <a:srgbClr val="231F20"/>
                </a:solidFill>
                <a:effectLst/>
                <a:latin typeface="ReithSans"/>
              </a:rPr>
              <a:t>Why? The circuits in a computer's processor are made up of billions of transistors. A transistor is a tiny switch that is activated by the electronic signals it receives. The digits 1 and 0 used in binary reflect the on and off states of a transistor.</a:t>
            </a:r>
            <a:endParaRPr lang="en-ID" b="0" i="0">
              <a:solidFill>
                <a:srgbClr val="515151"/>
              </a:solidFill>
              <a:effectLst/>
              <a:latin typeface="PT Serif"/>
            </a:endParaRPr>
          </a:p>
          <a:p>
            <a:pPr marL="139700" indent="0">
              <a:buNone/>
            </a:pPr>
            <a:endParaRPr lang="en-ID" b="0" i="0">
              <a:solidFill>
                <a:srgbClr val="515151"/>
              </a:solidFill>
              <a:effectLst/>
              <a:latin typeface="PT Serif"/>
            </a:endParaRPr>
          </a:p>
          <a:p>
            <a:pPr marL="139700" indent="0">
              <a:buNone/>
            </a:pPr>
            <a:r>
              <a:rPr lang="en-ID"/>
              <a:t>https://www.bbc.co.uk/bitesize/guides/zwsbwmn/revision/1</a:t>
            </a:r>
          </a:p>
          <a:p>
            <a:pPr marL="139700" indent="0">
              <a:buNone/>
            </a:pPr>
            <a:r>
              <a:rPr lang="en-ID"/>
              <a:t>http://androidgrl.github.io/2019/01/01/binary/</a:t>
            </a:r>
          </a:p>
          <a:p>
            <a:pPr marL="139700" indent="0">
              <a:buNone/>
            </a:pPr>
            <a:r>
              <a:rPr lang="en-ID"/>
              <a:t>https://www.freepik.com/premium-vector/matrix-code-stream-green-data-codes-screen-binary-numbers-flow-computer-encryption-row-screens-abstract_6286775.htm</a:t>
            </a:r>
          </a:p>
        </p:txBody>
      </p:sp>
    </p:spTree>
    <p:extLst>
      <p:ext uri="{BB962C8B-B14F-4D97-AF65-F5344CB8AC3E}">
        <p14:creationId xmlns:p14="http://schemas.microsoft.com/office/powerpoint/2010/main" val="345133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ID" b="0" i="0">
                <a:solidFill>
                  <a:srgbClr val="181818"/>
                </a:solidFill>
                <a:effectLst/>
                <a:latin typeface="BentonSans"/>
              </a:rPr>
              <a:t>ASCII is an acronym for American Standard Code for Information Interchange, a widely used standard for encoding text documents on computers. Usually, a file described as "ASCII" does not contain any special embedded control characters; you can view the contents of the file, change it with an editor, or print it with a printer.</a:t>
            </a:r>
          </a:p>
          <a:p>
            <a:pPr algn="l"/>
            <a:r>
              <a:rPr lang="en-ID" b="0" i="0">
                <a:solidFill>
                  <a:srgbClr val="181818"/>
                </a:solidFill>
                <a:effectLst/>
                <a:latin typeface="BentonSans"/>
              </a:rPr>
              <a:t>In ASCII, every letter, number, and punctuation symbol has a corresponding number, or ASCII code. For example, the character for the number 1 has the code 49, capital letter A has the code 65, and a blank space has the code 32. This encoding system not only lets a computer store a document as a series of numbers, but also lets it share such documents with other computers that use the ASCII system.</a:t>
            </a:r>
          </a:p>
          <a:p>
            <a:pPr algn="l"/>
            <a:r>
              <a:rPr lang="en-ID" b="0" i="0">
                <a:solidFill>
                  <a:srgbClr val="181818"/>
                </a:solidFill>
                <a:effectLst/>
                <a:latin typeface="BentonSans"/>
              </a:rPr>
              <a:t>Documentation files or program source code files are usually stored as ASCII text. In contrast, binary files, such as executable programs, graphical images, or word processing documents, contain other characters that cannot be normally displayed or printed, and are usually illegible to human beings.</a:t>
            </a:r>
          </a:p>
          <a:p>
            <a:pPr algn="l"/>
            <a:r>
              <a:rPr lang="en-ID" b="0" i="0">
                <a:solidFill>
                  <a:srgbClr val="181818"/>
                </a:solidFill>
                <a:effectLst/>
                <a:latin typeface="BentonSans"/>
              </a:rPr>
              <a:t>The format of a file, whether ASCII or binary, becomes important when you are transferring files between computers. For example, when using </a:t>
            </a:r>
            <a:r>
              <a:rPr lang="en-ID" b="0" i="0" u="sng">
                <a:solidFill>
                  <a:srgbClr val="804180"/>
                </a:solidFill>
                <a:effectLst/>
                <a:latin typeface="BentonSans"/>
                <a:hlinkClick r:id="rId3"/>
              </a:rPr>
              <a:t>FTP</a:t>
            </a:r>
            <a:r>
              <a:rPr lang="en-ID" b="0" i="0">
                <a:solidFill>
                  <a:srgbClr val="181818"/>
                </a:solidFill>
                <a:effectLst/>
                <a:latin typeface="BentonSans"/>
              </a:rPr>
              <a:t>, you can transfer ASCII text files without any special consideration. To exchange binary files, however, you may need to enter the command set binary or otherwise prepare the client to transfer binary files, so that the computer will correctly transmit the special characters in the file.</a:t>
            </a:r>
          </a:p>
          <a:p>
            <a:pPr marL="139700" indent="0">
              <a:buNone/>
            </a:pPr>
            <a:r>
              <a:rPr lang="en-ID"/>
              <a:t>https://kb.iu.edu/d/afht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D"/>
              <a:t>https://commons.wikimedia.org/wiki/File:ASCII-Table.svg</a:t>
            </a:r>
          </a:p>
          <a:p>
            <a:pPr marL="139700" indent="0">
              <a:buNone/>
            </a:pPr>
            <a:endParaRPr lang="en-ID"/>
          </a:p>
        </p:txBody>
      </p:sp>
    </p:spTree>
    <p:extLst>
      <p:ext uri="{BB962C8B-B14F-4D97-AF65-F5344CB8AC3E}">
        <p14:creationId xmlns:p14="http://schemas.microsoft.com/office/powerpoint/2010/main" val="287610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Permainan sandi (binary)</a:t>
            </a:r>
          </a:p>
        </p:txBody>
      </p:sp>
    </p:spTree>
    <p:extLst>
      <p:ext uri="{BB962C8B-B14F-4D97-AF65-F5344CB8AC3E}">
        <p14:creationId xmlns:p14="http://schemas.microsoft.com/office/powerpoint/2010/main" val="343098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ID"/>
          </a:p>
        </p:txBody>
      </p:sp>
    </p:spTree>
    <p:extLst>
      <p:ext uri="{BB962C8B-B14F-4D97-AF65-F5344CB8AC3E}">
        <p14:creationId xmlns:p14="http://schemas.microsoft.com/office/powerpoint/2010/main" val="353019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Tampilan lengkap, secara umum tanda baca, angka, huruf besar, huruf kecil</a:t>
            </a:r>
          </a:p>
          <a:p>
            <a:pPr marL="139700" indent="0">
              <a:buNone/>
            </a:pPr>
            <a:endParaRPr lang="en-ID"/>
          </a:p>
          <a:p>
            <a:pPr marL="139700" indent="0">
              <a:buNone/>
            </a:pPr>
            <a:r>
              <a:rPr lang="en-ID"/>
              <a:t>Salah satu standar pemetaan (encoding/decoding) untuk teks pada komputer.</a:t>
            </a:r>
          </a:p>
          <a:p>
            <a:pPr marL="139700" indent="0">
              <a:buNone/>
            </a:pPr>
            <a:endParaRPr lang="en-ID"/>
          </a:p>
          <a:p>
            <a:pPr marL="139700" indent="0">
              <a:buNone/>
            </a:pPr>
            <a:r>
              <a:rPr lang="en-ID"/>
              <a:t>https://commons.wikimedia.org/wiki/File:ASCII-Table.svg</a:t>
            </a:r>
          </a:p>
        </p:txBody>
      </p:sp>
    </p:spTree>
    <p:extLst>
      <p:ext uri="{BB962C8B-B14F-4D97-AF65-F5344CB8AC3E}">
        <p14:creationId xmlns:p14="http://schemas.microsoft.com/office/powerpoint/2010/main" val="402364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https://en.wikipedia.org/wiki/Binary_number</a:t>
            </a:r>
          </a:p>
        </p:txBody>
      </p:sp>
    </p:spTree>
    <p:extLst>
      <p:ext uri="{BB962C8B-B14F-4D97-AF65-F5344CB8AC3E}">
        <p14:creationId xmlns:p14="http://schemas.microsoft.com/office/powerpoint/2010/main" val="163006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https://en.wikipedia.org/wiki/Binary_number</a:t>
            </a:r>
          </a:p>
        </p:txBody>
      </p:sp>
    </p:spTree>
    <p:extLst>
      <p:ext uri="{BB962C8B-B14F-4D97-AF65-F5344CB8AC3E}">
        <p14:creationId xmlns:p14="http://schemas.microsoft.com/office/powerpoint/2010/main" val="312035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3"/>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434306" y="4736375"/>
            <a:ext cx="379800" cy="174600"/>
          </a:xfrm>
          <a:prstGeom prst="rect">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434300" y="4733625"/>
            <a:ext cx="364200" cy="174600"/>
          </a:xfrm>
          <a:prstGeom prst="rect">
            <a:avLst/>
          </a:prstGeom>
        </p:spPr>
        <p:txBody>
          <a:bodyPr spcFirstLastPara="1" wrap="square" lIns="91425" tIns="91425" rIns="91425" bIns="91425" anchor="ctr" anchorCtr="0">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marL="0" lvl="0" indent="0" algn="ctr" rtl="0">
              <a:spcBef>
                <a:spcPts val="0"/>
              </a:spcBef>
              <a:spcAft>
                <a:spcPts val="0"/>
              </a:spcAft>
              <a:buNone/>
            </a:pPr>
            <a:fld id="{00000000-1234-1234-1234-123412341234}" type="slidenum">
              <a:rPr lang="en-GB"/>
              <a:t>‹#›</a:t>
            </a:fld>
            <a:endParaRPr/>
          </a:p>
        </p:txBody>
      </p:sp>
      <p:sp>
        <p:nvSpPr>
          <p:cNvPr id="20" name="Google Shape;20;p4"/>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1" name="Google Shape;21;p4"/>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cxnSp>
        <p:nvCxnSpPr>
          <p:cNvPr id="22" name="Google Shape;22;p4"/>
          <p:cNvCxnSpPr/>
          <p:nvPr/>
        </p:nvCxnSpPr>
        <p:spPr>
          <a:xfrm>
            <a:off x="431850" y="4741853"/>
            <a:ext cx="8280300" cy="0"/>
          </a:xfrm>
          <a:prstGeom prst="straightConnector1">
            <a:avLst/>
          </a:prstGeom>
          <a:noFill/>
          <a:ln w="9525" cap="flat" cmpd="sng">
            <a:solidFill>
              <a:srgbClr val="C6C5C5"/>
            </a:solidFill>
            <a:prstDash val="dot"/>
            <a:round/>
            <a:headEnd type="none" w="med" len="med"/>
            <a:tailEnd type="none" w="med" len="med"/>
          </a:ln>
        </p:spPr>
      </p:cxnSp>
      <p:sp>
        <p:nvSpPr>
          <p:cNvPr id="23" name="Google Shape;23;p4">
            <a:hlinkClick r:id="" action="ppaction://hlinkshowjump?jump=previousslide"/>
          </p:cNvPr>
          <p:cNvSpPr/>
          <p:nvPr/>
        </p:nvSpPr>
        <p:spPr>
          <a:xfrm rot="2700000">
            <a:off x="851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a:hlinkClick r:id="" action="ppaction://hlinkshowjump?jump=nextslide"/>
          </p:cNvPr>
          <p:cNvSpPr/>
          <p:nvPr/>
        </p:nvSpPr>
        <p:spPr>
          <a:xfrm rot="-8100000">
            <a:off x="863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p:nvPr/>
        </p:nvSpPr>
        <p:spPr>
          <a:xfrm>
            <a:off x="2494142" y="4685183"/>
            <a:ext cx="4155716" cy="2230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00">
                <a:solidFill>
                  <a:srgbClr val="C6C5C5"/>
                </a:solidFill>
              </a:rPr>
              <a:t>Dasar-Dasar Pemrograman 1 | Fariz Darari | Fakultas Ilmu Komputer - UI</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cxnSp>
        <p:nvCxnSpPr>
          <p:cNvPr id="38" name="Google Shape;38;p6"/>
          <p:cNvCxnSpPr/>
          <p:nvPr/>
        </p:nvCxnSpPr>
        <p:spPr>
          <a:xfrm>
            <a:off x="431850" y="4741853"/>
            <a:ext cx="8280300" cy="0"/>
          </a:xfrm>
          <a:prstGeom prst="straightConnector1">
            <a:avLst/>
          </a:prstGeom>
          <a:noFill/>
          <a:ln w="9525" cap="flat" cmpd="sng">
            <a:solidFill>
              <a:srgbClr val="C6C5C5"/>
            </a:solidFill>
            <a:prstDash val="dot"/>
            <a:round/>
            <a:headEnd type="none" w="med" len="med"/>
            <a:tailEnd type="none" w="med" len="med"/>
          </a:ln>
        </p:spPr>
      </p:cxnSp>
      <p:sp>
        <p:nvSpPr>
          <p:cNvPr id="39" name="Google Shape;39;p6"/>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40" name="Google Shape;40;p6"/>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sp>
        <p:nvSpPr>
          <p:cNvPr id="41" name="Google Shape;41;p6">
            <a:hlinkClick r:id="" action="ppaction://hlinkshowjump?jump=previousslide"/>
          </p:cNvPr>
          <p:cNvSpPr/>
          <p:nvPr/>
        </p:nvSpPr>
        <p:spPr>
          <a:xfrm rot="2700000">
            <a:off x="851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434306" y="4736375"/>
            <a:ext cx="379800" cy="174600"/>
          </a:xfrm>
          <a:prstGeom prst="rect">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a:hlinkClick r:id="" action="ppaction://hlinkshowjump?jump=nextslide"/>
          </p:cNvPr>
          <p:cNvSpPr/>
          <p:nvPr/>
        </p:nvSpPr>
        <p:spPr>
          <a:xfrm rot="-8100000">
            <a:off x="863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6"/>
          <p:cNvSpPr txBox="1"/>
          <p:nvPr/>
        </p:nvSpPr>
        <p:spPr>
          <a:xfrm>
            <a:off x="2542781" y="4685183"/>
            <a:ext cx="4058439" cy="24461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00">
                <a:solidFill>
                  <a:srgbClr val="C6C5C5"/>
                </a:solidFill>
              </a:rPr>
              <a:t>Dasar-Dasar Pemrograman 1 | Fariz Darari | Fakultas Ilmu Komputer - UI</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1" name="Google Shape;51;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2" name="Google Shape;52;p8"/>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 name="Google Shape;55;p9"/>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1" name="Google Shape;61;p10"/>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4" name="Google Shape;64;p11"/>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402225" y="4703625"/>
            <a:ext cx="396300" cy="2046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dk2"/>
                </a:solidFill>
              </a:defRPr>
            </a:lvl1pPr>
            <a:lvl2pPr lvl="1" algn="ctr">
              <a:buNone/>
              <a:defRPr sz="1000">
                <a:solidFill>
                  <a:schemeClr val="dk2"/>
                </a:solidFill>
              </a:defRPr>
            </a:lvl2pPr>
            <a:lvl3pPr lvl="2" algn="ctr">
              <a:buNone/>
              <a:defRPr sz="1000">
                <a:solidFill>
                  <a:schemeClr val="dk2"/>
                </a:solidFill>
              </a:defRPr>
            </a:lvl3pPr>
            <a:lvl4pPr lvl="3" algn="ctr">
              <a:buNone/>
              <a:defRPr sz="1000">
                <a:solidFill>
                  <a:schemeClr val="dk2"/>
                </a:solidFill>
              </a:defRPr>
            </a:lvl4pPr>
            <a:lvl5pPr lvl="4" algn="ctr">
              <a:buNone/>
              <a:defRPr sz="1000">
                <a:solidFill>
                  <a:schemeClr val="dk2"/>
                </a:solidFill>
              </a:defRPr>
            </a:lvl5pPr>
            <a:lvl6pPr lvl="5" algn="ctr">
              <a:buNone/>
              <a:defRPr sz="1000">
                <a:solidFill>
                  <a:schemeClr val="dk2"/>
                </a:solidFill>
              </a:defRPr>
            </a:lvl6pPr>
            <a:lvl7pPr lvl="6" algn="ctr">
              <a:buNone/>
              <a:defRPr sz="1000">
                <a:solidFill>
                  <a:schemeClr val="dk2"/>
                </a:solidFill>
              </a:defRPr>
            </a:lvl7pPr>
            <a:lvl8pPr lvl="7" algn="ctr">
              <a:buNone/>
              <a:defRPr sz="1000">
                <a:solidFill>
                  <a:schemeClr val="dk2"/>
                </a:solidFill>
              </a:defRPr>
            </a:lvl8pPr>
            <a:lvl9pPr lvl="8" algn="ctr">
              <a:buNone/>
              <a:defRPr sz="1000">
                <a:solidFill>
                  <a:schemeClr val="dk2"/>
                </a:solidFill>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looking, photo, room&#10;&#10;Description automatically generated">
            <a:extLst>
              <a:ext uri="{FF2B5EF4-FFF2-40B4-BE49-F238E27FC236}">
                <a16:creationId xmlns:a16="http://schemas.microsoft.com/office/drawing/2014/main" id="{3EAD6F7E-F05A-49D0-AFFA-E6EDE0BFBFDC}"/>
              </a:ext>
            </a:extLst>
          </p:cNvPr>
          <p:cNvPicPr>
            <a:picLocks noChangeAspect="1"/>
          </p:cNvPicPr>
          <p:nvPr/>
        </p:nvPicPr>
        <p:blipFill>
          <a:blip r:embed="rId3"/>
          <a:stretch>
            <a:fillRect/>
          </a:stretch>
        </p:blipFill>
        <p:spPr>
          <a:xfrm>
            <a:off x="-139700" y="-569383"/>
            <a:ext cx="9423400" cy="6282266"/>
          </a:xfrm>
          <a:prstGeom prst="rect">
            <a:avLst/>
          </a:prstGeom>
        </p:spPr>
      </p:pic>
      <p:sp>
        <p:nvSpPr>
          <p:cNvPr id="12" name="Rectangle 11">
            <a:extLst>
              <a:ext uri="{FF2B5EF4-FFF2-40B4-BE49-F238E27FC236}">
                <a16:creationId xmlns:a16="http://schemas.microsoft.com/office/drawing/2014/main" id="{F5108E08-A584-4DE4-B5BF-19E4728F4416}"/>
              </a:ext>
            </a:extLst>
          </p:cNvPr>
          <p:cNvSpPr/>
          <p:nvPr/>
        </p:nvSpPr>
        <p:spPr>
          <a:xfrm>
            <a:off x="-1191" y="2233101"/>
            <a:ext cx="9144000" cy="1092142"/>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13" name="Title 1">
            <a:extLst>
              <a:ext uri="{FF2B5EF4-FFF2-40B4-BE49-F238E27FC236}">
                <a16:creationId xmlns:a16="http://schemas.microsoft.com/office/drawing/2014/main" id="{C3940A12-EA75-4580-BA45-CD4E1CC661D8}"/>
              </a:ext>
            </a:extLst>
          </p:cNvPr>
          <p:cNvSpPr txBox="1">
            <a:spLocks/>
          </p:cNvSpPr>
          <p:nvPr/>
        </p:nvSpPr>
        <p:spPr>
          <a:xfrm>
            <a:off x="1143000" y="2464456"/>
            <a:ext cx="6858000" cy="522246"/>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ID" sz="3200" b="0">
                <a:solidFill>
                  <a:schemeClr val="bg1"/>
                </a:solidFill>
                <a:latin typeface="Abadi" panose="020B0604020104020204" pitchFamily="34" charset="0"/>
              </a:rPr>
              <a:t>Sistem Bilangan pada Komputer</a:t>
            </a:r>
          </a:p>
        </p:txBody>
      </p:sp>
      <p:sp>
        <p:nvSpPr>
          <p:cNvPr id="8" name="Rectangle 7">
            <a:extLst>
              <a:ext uri="{FF2B5EF4-FFF2-40B4-BE49-F238E27FC236}">
                <a16:creationId xmlns:a16="http://schemas.microsoft.com/office/drawing/2014/main" id="{77DD015F-8965-4522-97F1-0B572C8D455D}"/>
              </a:ext>
            </a:extLst>
          </p:cNvPr>
          <p:cNvSpPr/>
          <p:nvPr/>
        </p:nvSpPr>
        <p:spPr>
          <a:xfrm>
            <a:off x="-3573" y="2970949"/>
            <a:ext cx="9144000" cy="354293"/>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14" name="Subtitle 2">
            <a:extLst>
              <a:ext uri="{FF2B5EF4-FFF2-40B4-BE49-F238E27FC236}">
                <a16:creationId xmlns:a16="http://schemas.microsoft.com/office/drawing/2014/main" id="{43CC01D8-7984-4599-81E6-DC9A0B22F6FD}"/>
              </a:ext>
            </a:extLst>
          </p:cNvPr>
          <p:cNvSpPr txBox="1">
            <a:spLocks/>
          </p:cNvSpPr>
          <p:nvPr/>
        </p:nvSpPr>
        <p:spPr>
          <a:xfrm>
            <a:off x="1143000" y="2237609"/>
            <a:ext cx="6858000" cy="35429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D" sz="1800">
                <a:solidFill>
                  <a:schemeClr val="bg1"/>
                </a:solidFill>
                <a:latin typeface="Abadi" panose="020B0604020104020204" pitchFamily="34" charset="0"/>
              </a:rPr>
              <a:t>CSGE601020 | Dasar-Dasar Pemrograman 1</a:t>
            </a:r>
          </a:p>
        </p:txBody>
      </p:sp>
      <p:pic>
        <p:nvPicPr>
          <p:cNvPr id="4" name="Picture 3" descr="A close up of a logo&#10;&#10;Description automatically generated">
            <a:extLst>
              <a:ext uri="{FF2B5EF4-FFF2-40B4-BE49-F238E27FC236}">
                <a16:creationId xmlns:a16="http://schemas.microsoft.com/office/drawing/2014/main" id="{A767A0B7-C003-4640-86A0-B551D5AC9C6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9757" y="898"/>
            <a:ext cx="1910095" cy="827888"/>
          </a:xfrm>
          <a:prstGeom prst="rect">
            <a:avLst/>
          </a:prstGeom>
          <a:ln>
            <a:noFill/>
          </a:ln>
        </p:spPr>
      </p:pic>
      <p:sp>
        <p:nvSpPr>
          <p:cNvPr id="2" name="Subtitle 2">
            <a:extLst>
              <a:ext uri="{FF2B5EF4-FFF2-40B4-BE49-F238E27FC236}">
                <a16:creationId xmlns:a16="http://schemas.microsoft.com/office/drawing/2014/main" id="{095B7EAD-0F6B-44D4-BD5E-9CBCC34659D8}"/>
              </a:ext>
            </a:extLst>
          </p:cNvPr>
          <p:cNvSpPr txBox="1">
            <a:spLocks/>
          </p:cNvSpPr>
          <p:nvPr/>
        </p:nvSpPr>
        <p:spPr>
          <a:xfrm>
            <a:off x="1143000" y="2977115"/>
            <a:ext cx="6858000" cy="73267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ID" sz="1800" b="1">
                <a:solidFill>
                  <a:schemeClr val="tx1">
                    <a:lumMod val="75000"/>
                    <a:lumOff val="25000"/>
                  </a:schemeClr>
                </a:solidFill>
              </a:rPr>
              <a:t>Fariz Darari</a:t>
            </a:r>
            <a:endParaRPr lang="en-ID" sz="1800">
              <a:solidFill>
                <a:schemeClr val="tx1">
                  <a:lumMod val="75000"/>
                  <a:lumOff val="25000"/>
                </a:schemeClr>
              </a:solidFill>
            </a:endParaRPr>
          </a:p>
        </p:txBody>
      </p:sp>
    </p:spTree>
    <p:extLst>
      <p:ext uri="{BB962C8B-B14F-4D97-AF65-F5344CB8AC3E}">
        <p14:creationId xmlns:p14="http://schemas.microsoft.com/office/powerpoint/2010/main" val="2326161446"/>
      </p:ext>
    </p:extLst>
  </p:cSld>
  <p:clrMapOvr>
    <a:masterClrMapping/>
  </p:clrMapOvr>
  <mc:AlternateContent xmlns:mc="http://schemas.openxmlformats.org/markup-compatibility/2006" xmlns:p14="http://schemas.microsoft.com/office/powerpoint/2010/main">
    <mc:Choice Requires="p14">
      <p:transition spd="slow" p14:dur="2000" advTm="20733"/>
    </mc:Choice>
    <mc:Fallback xmlns="">
      <p:transition spd="slow" advTm="207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From Decimal to Binary</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10</a:t>
            </a:fld>
            <a:endParaRPr lang="en-GB"/>
          </a:p>
        </p:txBody>
      </p:sp>
    </p:spTree>
    <p:extLst>
      <p:ext uri="{BB962C8B-B14F-4D97-AF65-F5344CB8AC3E}">
        <p14:creationId xmlns:p14="http://schemas.microsoft.com/office/powerpoint/2010/main" val="2020563738"/>
      </p:ext>
    </p:extLst>
  </p:cSld>
  <p:clrMapOvr>
    <a:masterClrMapping/>
  </p:clrMapOvr>
  <mc:AlternateContent xmlns:mc="http://schemas.openxmlformats.org/markup-compatibility/2006" xmlns:p14="http://schemas.microsoft.com/office/powerpoint/2010/main">
    <mc:Choice Requires="p14">
      <p:transition spd="slow" p14:dur="2000" advTm="10641"/>
    </mc:Choice>
    <mc:Fallback xmlns="">
      <p:transition spd="slow" advTm="106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From Decimal to Binary</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11</a:t>
            </a:fld>
            <a:endParaRPr lang="en-GB"/>
          </a:p>
        </p:txBody>
      </p:sp>
      <p:pic>
        <p:nvPicPr>
          <p:cNvPr id="4098" name="Picture 2">
            <a:extLst>
              <a:ext uri="{FF2B5EF4-FFF2-40B4-BE49-F238E27FC236}">
                <a16:creationId xmlns:a16="http://schemas.microsoft.com/office/drawing/2014/main" id="{AFCE5C2D-22B2-4F4F-8EA1-D25E4C4AAA0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38387" b="25278"/>
          <a:stretch/>
        </p:blipFill>
        <p:spPr bwMode="auto">
          <a:xfrm>
            <a:off x="2322287" y="935217"/>
            <a:ext cx="2772227" cy="26842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461FC6E-3038-4126-8EE9-D6AB146B1B9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83610"/>
          <a:stretch/>
        </p:blipFill>
        <p:spPr bwMode="auto">
          <a:xfrm>
            <a:off x="2322287" y="935217"/>
            <a:ext cx="4499428" cy="58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67398"/>
      </p:ext>
    </p:extLst>
  </p:cSld>
  <p:clrMapOvr>
    <a:masterClrMapping/>
  </p:clrMapOvr>
  <mc:AlternateContent xmlns:mc="http://schemas.openxmlformats.org/markup-compatibility/2006" xmlns:p14="http://schemas.microsoft.com/office/powerpoint/2010/main">
    <mc:Choice Requires="p14">
      <p:transition spd="slow" p14:dur="2000" advTm="48772"/>
    </mc:Choice>
    <mc:Fallback xmlns="">
      <p:transition spd="slow" advTm="487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From Decimal to Binary</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12</a:t>
            </a:fld>
            <a:endParaRPr lang="en-GB"/>
          </a:p>
        </p:txBody>
      </p:sp>
      <p:pic>
        <p:nvPicPr>
          <p:cNvPr id="4098" name="Picture 2">
            <a:extLst>
              <a:ext uri="{FF2B5EF4-FFF2-40B4-BE49-F238E27FC236}">
                <a16:creationId xmlns:a16="http://schemas.microsoft.com/office/drawing/2014/main" id="{AFCE5C2D-22B2-4F4F-8EA1-D25E4C4AAA0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22287" y="935217"/>
            <a:ext cx="4499428" cy="359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325075"/>
      </p:ext>
    </p:extLst>
  </p:cSld>
  <p:clrMapOvr>
    <a:masterClrMapping/>
  </p:clrMapOvr>
  <mc:AlternateContent xmlns:mc="http://schemas.openxmlformats.org/markup-compatibility/2006" xmlns:p14="http://schemas.microsoft.com/office/powerpoint/2010/main">
    <mc:Choice Requires="p14">
      <p:transition spd="slow" p14:dur="2000" advTm="31896"/>
    </mc:Choice>
    <mc:Fallback xmlns="">
      <p:transition spd="slow" advTm="3189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Octal and Hexadecimal Numbers</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13</a:t>
            </a:fld>
            <a:endParaRPr lang="en-GB"/>
          </a:p>
        </p:txBody>
      </p:sp>
      <p:sp>
        <p:nvSpPr>
          <p:cNvPr id="4" name="Google Shape;252;p33">
            <a:extLst>
              <a:ext uri="{FF2B5EF4-FFF2-40B4-BE49-F238E27FC236}">
                <a16:creationId xmlns:a16="http://schemas.microsoft.com/office/drawing/2014/main" id="{AEE40216-9401-4C8C-B801-862C13A92DF3}"/>
              </a:ext>
            </a:extLst>
          </p:cNvPr>
          <p:cNvSpPr txBox="1"/>
          <p:nvPr/>
        </p:nvSpPr>
        <p:spPr>
          <a:xfrm>
            <a:off x="400995" y="1351644"/>
            <a:ext cx="8520599" cy="4165600"/>
          </a:xfrm>
          <a:prstGeom prst="rect">
            <a:avLst/>
          </a:prstGeom>
          <a:noFill/>
          <a:ln>
            <a:noFill/>
          </a:ln>
        </p:spPr>
        <p:txBody>
          <a:bodyPr spcFirstLastPara="1" wrap="square" lIns="91425" tIns="91425" rIns="91425" bIns="91425" anchor="t" anchorCtr="0">
            <a:noAutofit/>
          </a:bodyPr>
          <a:lstStyle/>
          <a:p>
            <a:pPr marL="457200" indent="-292100">
              <a:lnSpc>
                <a:spcPct val="130000"/>
              </a:lnSpc>
              <a:buClr>
                <a:srgbClr val="999999"/>
              </a:buClr>
              <a:buSzPts val="1000"/>
              <a:buFont typeface="Arial"/>
              <a:buChar char="➜"/>
            </a:pPr>
            <a:r>
              <a:rPr lang="en-ID" sz="2000">
                <a:solidFill>
                  <a:schemeClr val="tx1">
                    <a:lumMod val="50000"/>
                    <a:lumOff val="50000"/>
                  </a:schemeClr>
                </a:solidFill>
                <a:latin typeface="Abadi" panose="020B0604020104020204" pitchFamily="34" charset="0"/>
              </a:rPr>
              <a:t>Jika bilangan biner berbasis dua, bilangan octal berbasis delapan:</a:t>
            </a:r>
            <a:br>
              <a:rPr lang="en-ID" sz="2000">
                <a:solidFill>
                  <a:schemeClr val="tx1">
                    <a:lumMod val="50000"/>
                    <a:lumOff val="50000"/>
                  </a:schemeClr>
                </a:solidFill>
                <a:latin typeface="Abadi" panose="020B0604020104020204" pitchFamily="34" charset="0"/>
              </a:rPr>
            </a:br>
            <a:r>
              <a:rPr lang="en-ID" sz="2000">
                <a:solidFill>
                  <a:schemeClr val="tx1">
                    <a:lumMod val="50000"/>
                    <a:lumOff val="50000"/>
                  </a:schemeClr>
                </a:solidFill>
                <a:latin typeface="Abadi" panose="020B0604020104020204" pitchFamily="34" charset="0"/>
              </a:rPr>
              <a:t>0, 1, 2, 3, 4, 5, 6, 7</a:t>
            </a:r>
          </a:p>
          <a:p>
            <a:pPr marL="457200" indent="-292100">
              <a:lnSpc>
                <a:spcPct val="130000"/>
              </a:lnSpc>
              <a:buClr>
                <a:srgbClr val="999999"/>
              </a:buClr>
              <a:buSzPts val="1000"/>
              <a:buFont typeface="Arial"/>
              <a:buChar char="➜"/>
            </a:pPr>
            <a:r>
              <a:rPr lang="en-ID" sz="2000">
                <a:solidFill>
                  <a:schemeClr val="tx1">
                    <a:lumMod val="50000"/>
                    <a:lumOff val="50000"/>
                  </a:schemeClr>
                </a:solidFill>
                <a:latin typeface="Abadi" panose="020B0604020104020204" pitchFamily="34" charset="0"/>
              </a:rPr>
              <a:t>Bilangan octal dipakai pada pengaturan file permission pada Linux</a:t>
            </a:r>
          </a:p>
          <a:p>
            <a:pPr marL="457200" indent="-292100">
              <a:lnSpc>
                <a:spcPct val="130000"/>
              </a:lnSpc>
              <a:buClr>
                <a:srgbClr val="999999"/>
              </a:buClr>
              <a:buSzPts val="1000"/>
              <a:buFont typeface="Arial"/>
              <a:buChar char="➜"/>
            </a:pPr>
            <a:r>
              <a:rPr lang="en-ID" sz="2000">
                <a:solidFill>
                  <a:schemeClr val="tx1">
                    <a:lumMod val="50000"/>
                    <a:lumOff val="50000"/>
                  </a:schemeClr>
                </a:solidFill>
                <a:latin typeface="Abadi" panose="020B0604020104020204" pitchFamily="34" charset="0"/>
              </a:rPr>
              <a:t>Sementara itu, bilangan hexadecimal berbasis 16:</a:t>
            </a:r>
            <a:br>
              <a:rPr lang="en-ID" sz="2000">
                <a:solidFill>
                  <a:schemeClr val="tx1">
                    <a:lumMod val="50000"/>
                    <a:lumOff val="50000"/>
                  </a:schemeClr>
                </a:solidFill>
                <a:latin typeface="Abadi" panose="020B0604020104020204" pitchFamily="34" charset="0"/>
              </a:rPr>
            </a:br>
            <a:r>
              <a:rPr lang="en-ID" sz="2000">
                <a:solidFill>
                  <a:schemeClr val="tx1">
                    <a:lumMod val="50000"/>
                    <a:lumOff val="50000"/>
                  </a:schemeClr>
                </a:solidFill>
                <a:latin typeface="Abadi" panose="020B0604020104020204" pitchFamily="34" charset="0"/>
              </a:rPr>
              <a:t>0, 1, 2, 3, 4, 5, 6, 7, 8, 9, A, B, C, D, E, F</a:t>
            </a:r>
          </a:p>
          <a:p>
            <a:pPr marL="457200" indent="-292100">
              <a:lnSpc>
                <a:spcPct val="130000"/>
              </a:lnSpc>
              <a:buClr>
                <a:srgbClr val="999999"/>
              </a:buClr>
              <a:buSzPts val="1000"/>
              <a:buFont typeface="Arial"/>
              <a:buChar char="➜"/>
            </a:pPr>
            <a:r>
              <a:rPr lang="en-ID" sz="2000">
                <a:solidFill>
                  <a:schemeClr val="tx1">
                    <a:lumMod val="50000"/>
                    <a:lumOff val="50000"/>
                  </a:schemeClr>
                </a:solidFill>
                <a:latin typeface="Abadi" panose="020B0604020104020204" pitchFamily="34" charset="0"/>
              </a:rPr>
              <a:t>Bilangan hexadecimal dipakai pada URL, alamat IPv6, serta kode warna pada HTML dan CSS</a:t>
            </a:r>
          </a:p>
        </p:txBody>
      </p:sp>
    </p:spTree>
    <p:extLst>
      <p:ext uri="{BB962C8B-B14F-4D97-AF65-F5344CB8AC3E}">
        <p14:creationId xmlns:p14="http://schemas.microsoft.com/office/powerpoint/2010/main" val="1892685074"/>
      </p:ext>
    </p:extLst>
  </p:cSld>
  <p:clrMapOvr>
    <a:masterClrMapping/>
  </p:clrMapOvr>
  <mc:AlternateContent xmlns:mc="http://schemas.openxmlformats.org/markup-compatibility/2006" xmlns:p14="http://schemas.microsoft.com/office/powerpoint/2010/main">
    <mc:Choice Requires="p14">
      <p:transition spd="slow" p14:dur="2000" advTm="57894"/>
    </mc:Choice>
    <mc:Fallback xmlns="">
      <p:transition spd="slow" advTm="5789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Octal and Hexadecimal Numbers</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14</a:t>
            </a:fld>
            <a:endParaRPr lang="en-GB"/>
          </a:p>
        </p:txBody>
      </p:sp>
      <p:pic>
        <p:nvPicPr>
          <p:cNvPr id="5122" name="Picture 2">
            <a:extLst>
              <a:ext uri="{FF2B5EF4-FFF2-40B4-BE49-F238E27FC236}">
                <a16:creationId xmlns:a16="http://schemas.microsoft.com/office/drawing/2014/main" id="{790B09D9-1C05-49BF-97CD-474F91B63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886" y="817381"/>
            <a:ext cx="2264228" cy="385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799360"/>
      </p:ext>
    </p:extLst>
  </p:cSld>
  <p:clrMapOvr>
    <a:masterClrMapping/>
  </p:clrMapOvr>
  <mc:AlternateContent xmlns:mc="http://schemas.openxmlformats.org/markup-compatibility/2006" xmlns:p14="http://schemas.microsoft.com/office/powerpoint/2010/main">
    <mc:Choice Requires="p14">
      <p:transition spd="slow" p14:dur="2000" advTm="40154"/>
    </mc:Choice>
    <mc:Fallback xmlns="">
      <p:transition spd="slow" advTm="4015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Binary, octal, and hexadecimal in Python</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15</a:t>
            </a:fld>
            <a:endParaRPr lang="en-GB"/>
          </a:p>
        </p:txBody>
      </p:sp>
      <p:sp>
        <p:nvSpPr>
          <p:cNvPr id="8" name="Google Shape;252;p33">
            <a:extLst>
              <a:ext uri="{FF2B5EF4-FFF2-40B4-BE49-F238E27FC236}">
                <a16:creationId xmlns:a16="http://schemas.microsoft.com/office/drawing/2014/main" id="{286A4E3E-6CC1-448B-B6B8-56161C49F6EB}"/>
              </a:ext>
            </a:extLst>
          </p:cNvPr>
          <p:cNvSpPr txBox="1"/>
          <p:nvPr/>
        </p:nvSpPr>
        <p:spPr>
          <a:xfrm>
            <a:off x="400995" y="841829"/>
            <a:ext cx="8520599" cy="3788228"/>
          </a:xfrm>
          <a:prstGeom prst="rect">
            <a:avLst/>
          </a:prstGeom>
          <a:solidFill>
            <a:schemeClr val="bg1">
              <a:lumMod val="95000"/>
            </a:schemeClr>
          </a:solidFill>
          <a:ln>
            <a:noFill/>
          </a:ln>
        </p:spPr>
        <p:txBody>
          <a:bodyPr spcFirstLastPara="1" wrap="square" lIns="91425" tIns="91425" rIns="91425" bIns="91425" anchor="t" anchorCtr="0">
            <a:noAutofit/>
          </a:bodyPr>
          <a:lstStyle/>
          <a:p>
            <a:pPr marL="0" indent="0">
              <a:buNone/>
            </a:pPr>
            <a:r>
              <a:rPr lang="en-ID">
                <a:latin typeface="Consolas" panose="020B0609020204030204" pitchFamily="49" charset="0"/>
              </a:rPr>
              <a:t># bin to dec</a:t>
            </a:r>
          </a:p>
          <a:p>
            <a:pPr marL="0" indent="0">
              <a:buNone/>
            </a:pPr>
            <a:r>
              <a:rPr lang="en-ID">
                <a:latin typeface="Consolas" panose="020B0609020204030204" pitchFamily="49" charset="0"/>
              </a:rPr>
              <a:t>print(int(0b101))</a:t>
            </a:r>
          </a:p>
          <a:p>
            <a:pPr marL="0" indent="0">
              <a:buNone/>
            </a:pPr>
            <a:endParaRPr lang="en-ID">
              <a:latin typeface="Consolas" panose="020B0609020204030204" pitchFamily="49" charset="0"/>
            </a:endParaRPr>
          </a:p>
          <a:p>
            <a:pPr marL="0" indent="0">
              <a:buNone/>
            </a:pPr>
            <a:r>
              <a:rPr lang="en-ID">
                <a:latin typeface="Consolas" panose="020B0609020204030204" pitchFamily="49" charset="0"/>
              </a:rPr>
              <a:t># dec to bin</a:t>
            </a:r>
          </a:p>
          <a:p>
            <a:pPr marL="0" indent="0">
              <a:buNone/>
            </a:pPr>
            <a:r>
              <a:rPr lang="en-ID">
                <a:latin typeface="Consolas" panose="020B0609020204030204" pitchFamily="49" charset="0"/>
              </a:rPr>
              <a:t>print(bin(5))</a:t>
            </a:r>
          </a:p>
          <a:p>
            <a:pPr marL="0" indent="0">
              <a:buNone/>
            </a:pPr>
            <a:endParaRPr lang="en-ID">
              <a:latin typeface="Consolas" panose="020B0609020204030204" pitchFamily="49" charset="0"/>
            </a:endParaRPr>
          </a:p>
          <a:p>
            <a:pPr marL="0" indent="0">
              <a:buNone/>
            </a:pPr>
            <a:r>
              <a:rPr lang="en-ID">
                <a:latin typeface="Consolas" panose="020B0609020204030204" pitchFamily="49" charset="0"/>
              </a:rPr>
              <a:t># oct to dec</a:t>
            </a:r>
          </a:p>
          <a:p>
            <a:pPr marL="0" indent="0">
              <a:buNone/>
            </a:pPr>
            <a:r>
              <a:rPr lang="en-ID">
                <a:latin typeface="Consolas" panose="020B0609020204030204" pitchFamily="49" charset="0"/>
              </a:rPr>
              <a:t>print(int(0o101))</a:t>
            </a:r>
          </a:p>
          <a:p>
            <a:pPr marL="0" indent="0">
              <a:buNone/>
            </a:pPr>
            <a:endParaRPr lang="en-ID">
              <a:latin typeface="Consolas" panose="020B0609020204030204" pitchFamily="49" charset="0"/>
            </a:endParaRPr>
          </a:p>
          <a:p>
            <a:pPr marL="0" indent="0">
              <a:buNone/>
            </a:pPr>
            <a:r>
              <a:rPr lang="en-ID">
                <a:latin typeface="Consolas" panose="020B0609020204030204" pitchFamily="49" charset="0"/>
              </a:rPr>
              <a:t># dec to oct</a:t>
            </a:r>
          </a:p>
          <a:p>
            <a:pPr marL="0" indent="0">
              <a:buNone/>
            </a:pPr>
            <a:r>
              <a:rPr lang="en-ID">
                <a:latin typeface="Consolas" panose="020B0609020204030204" pitchFamily="49" charset="0"/>
              </a:rPr>
              <a:t>print(oct(65))</a:t>
            </a:r>
          </a:p>
          <a:p>
            <a:pPr marL="0" indent="0">
              <a:buNone/>
            </a:pPr>
            <a:endParaRPr lang="en-ID">
              <a:latin typeface="Consolas" panose="020B0609020204030204" pitchFamily="49" charset="0"/>
            </a:endParaRPr>
          </a:p>
          <a:p>
            <a:pPr marL="0" indent="0">
              <a:buNone/>
            </a:pPr>
            <a:r>
              <a:rPr lang="en-ID">
                <a:latin typeface="Consolas" panose="020B0609020204030204" pitchFamily="49" charset="0"/>
              </a:rPr>
              <a:t># hex to dec</a:t>
            </a:r>
          </a:p>
          <a:p>
            <a:pPr marL="0" indent="0">
              <a:buNone/>
            </a:pPr>
            <a:r>
              <a:rPr lang="en-ID">
                <a:latin typeface="Consolas" panose="020B0609020204030204" pitchFamily="49" charset="0"/>
              </a:rPr>
              <a:t>print(int(0x101))</a:t>
            </a:r>
          </a:p>
          <a:p>
            <a:pPr marL="0" indent="0">
              <a:buNone/>
            </a:pPr>
            <a:endParaRPr lang="en-ID">
              <a:latin typeface="Consolas" panose="020B0609020204030204" pitchFamily="49" charset="0"/>
            </a:endParaRPr>
          </a:p>
          <a:p>
            <a:pPr marL="0" indent="0">
              <a:buNone/>
            </a:pPr>
            <a:r>
              <a:rPr lang="en-ID">
                <a:latin typeface="Consolas" panose="020B0609020204030204" pitchFamily="49" charset="0"/>
              </a:rPr>
              <a:t># dec to hex</a:t>
            </a:r>
          </a:p>
          <a:p>
            <a:pPr marL="0" indent="0">
              <a:buNone/>
            </a:pPr>
            <a:r>
              <a:rPr lang="en-ID">
                <a:latin typeface="Consolas" panose="020B0609020204030204" pitchFamily="49" charset="0"/>
              </a:rPr>
              <a:t>print(hex(257))</a:t>
            </a:r>
          </a:p>
        </p:txBody>
      </p:sp>
    </p:spTree>
    <p:extLst>
      <p:ext uri="{BB962C8B-B14F-4D97-AF65-F5344CB8AC3E}">
        <p14:creationId xmlns:p14="http://schemas.microsoft.com/office/powerpoint/2010/main" val="926999855"/>
      </p:ext>
    </p:extLst>
  </p:cSld>
  <p:clrMapOvr>
    <a:masterClrMapping/>
  </p:clrMapOvr>
  <mc:AlternateContent xmlns:mc="http://schemas.openxmlformats.org/markup-compatibility/2006" xmlns:p14="http://schemas.microsoft.com/office/powerpoint/2010/main">
    <mc:Choice Requires="p14">
      <p:transition spd="slow" p14:dur="2000" advTm="39437"/>
    </mc:Choice>
    <mc:Fallback xmlns="">
      <p:transition spd="slow" advTm="394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2"/>
          <p:cNvSpPr/>
          <p:nvPr/>
        </p:nvSpPr>
        <p:spPr>
          <a:xfrm>
            <a:off x="3742050" y="1094500"/>
            <a:ext cx="1659900" cy="1659900"/>
          </a:xfrm>
          <a:prstGeom prst="ellipse">
            <a:avLst/>
          </a:prstGeom>
          <a:noFill/>
          <a:ln w="9525" cap="flat"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2"/>
          <p:cNvSpPr txBox="1"/>
          <p:nvPr/>
        </p:nvSpPr>
        <p:spPr>
          <a:xfrm>
            <a:off x="1512711" y="3136800"/>
            <a:ext cx="6118578" cy="65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350" b="1">
                <a:solidFill>
                  <a:srgbClr val="566579"/>
                </a:solidFill>
                <a:latin typeface="Abadi" panose="020B0604020104020204" pitchFamily="34" charset="0"/>
                <a:ea typeface="Trebuchet MS"/>
                <a:cs typeface="Trebuchet MS"/>
                <a:sym typeface="Trebuchet MS"/>
              </a:rPr>
              <a:t>Thanks</a:t>
            </a:r>
          </a:p>
          <a:p>
            <a:pPr marL="0" lvl="0" indent="0" algn="ctr" rtl="0">
              <a:spcBef>
                <a:spcPts val="0"/>
              </a:spcBef>
              <a:spcAft>
                <a:spcPts val="0"/>
              </a:spcAft>
              <a:buNone/>
            </a:pPr>
            <a:r>
              <a:rPr lang="en-GB" sz="3350" b="1">
                <a:solidFill>
                  <a:srgbClr val="566579"/>
                </a:solidFill>
                <a:latin typeface="Abadi" panose="020B0604020104020204" pitchFamily="34" charset="0"/>
                <a:ea typeface="Trebuchet MS"/>
                <a:cs typeface="Trebuchet MS"/>
                <a:sym typeface="Trebuchet MS"/>
              </a:rPr>
              <a:t>and keep practicing! </a:t>
            </a:r>
          </a:p>
        </p:txBody>
      </p:sp>
      <p:pic>
        <p:nvPicPr>
          <p:cNvPr id="7170" name="Picture 2" descr="logo, python icon">
            <a:extLst>
              <a:ext uri="{FF2B5EF4-FFF2-40B4-BE49-F238E27FC236}">
                <a16:creationId xmlns:a16="http://schemas.microsoft.com/office/drawing/2014/main" id="{213FB561-EB10-444D-8568-100790B9D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173" y="1294097"/>
            <a:ext cx="1277654" cy="12776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termined, face icon">
            <a:extLst>
              <a:ext uri="{FF2B5EF4-FFF2-40B4-BE49-F238E27FC236}">
                <a16:creationId xmlns:a16="http://schemas.microsoft.com/office/drawing/2014/main" id="{E88E7212-0346-4367-8D9C-CDC00F65E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3461850"/>
            <a:ext cx="1054100" cy="105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9841"/>
    </mc:Choice>
    <mc:Fallback xmlns="">
      <p:transition spd="slow" advTm="1984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What we see when using a computer</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2</a:t>
            </a:fld>
            <a:endParaRPr lang="en-GB"/>
          </a:p>
        </p:txBody>
      </p:sp>
      <p:pic>
        <p:nvPicPr>
          <p:cNvPr id="1026" name="Picture 2" descr="Image, photo, photography, picture icon">
            <a:extLst>
              <a:ext uri="{FF2B5EF4-FFF2-40B4-BE49-F238E27FC236}">
                <a16:creationId xmlns:a16="http://schemas.microsoft.com/office/drawing/2014/main" id="{E873BBD3-BFD8-47C1-A8B0-2844A1BD9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000" y="196605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m, movie, video icon">
            <a:extLst>
              <a:ext uri="{FF2B5EF4-FFF2-40B4-BE49-F238E27FC236}">
                <a16:creationId xmlns:a16="http://schemas.microsoft.com/office/drawing/2014/main" id="{6106D887-A573-4075-8A7E-1162E51EE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500" y="196605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cument, file icon">
            <a:extLst>
              <a:ext uri="{FF2B5EF4-FFF2-40B4-BE49-F238E27FC236}">
                <a16:creationId xmlns:a16="http://schemas.microsoft.com/office/drawing/2014/main" id="{C94F0EF7-86A9-4190-A806-6718B5BB1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500" y="1968500"/>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43764"/>
      </p:ext>
    </p:extLst>
  </p:cSld>
  <p:clrMapOvr>
    <a:masterClrMapping/>
  </p:clrMapOvr>
  <mc:AlternateContent xmlns:mc="http://schemas.openxmlformats.org/markup-compatibility/2006" xmlns:p14="http://schemas.microsoft.com/office/powerpoint/2010/main">
    <mc:Choice Requires="p14">
      <p:transition spd="slow" p14:dur="2000" advTm="32133"/>
    </mc:Choice>
    <mc:Fallback xmlns="">
      <p:transition spd="slow" advTm="321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What is actually stored in a computer</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3</a:t>
            </a:fld>
            <a:endParaRPr lang="en-GB"/>
          </a:p>
        </p:txBody>
      </p:sp>
      <p:pic>
        <p:nvPicPr>
          <p:cNvPr id="2050" name="Picture 2" descr="Matrix code stream. green data codes screen, binary numbers flow and computer encryption row screens abstract Premium Vector">
            <a:extLst>
              <a:ext uri="{FF2B5EF4-FFF2-40B4-BE49-F238E27FC236}">
                <a16:creationId xmlns:a16="http://schemas.microsoft.com/office/drawing/2014/main" id="{C3BCDC0B-C891-48E3-8DA8-D47199D0CC0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600200" y="841141"/>
            <a:ext cx="5943600" cy="381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11212"/>
      </p:ext>
    </p:extLst>
  </p:cSld>
  <p:clrMapOvr>
    <a:masterClrMapping/>
  </p:clrMapOvr>
  <mc:AlternateContent xmlns:mc="http://schemas.openxmlformats.org/markup-compatibility/2006" xmlns:p14="http://schemas.microsoft.com/office/powerpoint/2010/main">
    <mc:Choice Requires="p14">
      <p:transition spd="slow" p14:dur="2000" advTm="26507"/>
    </mc:Choice>
    <mc:Fallback xmlns="">
      <p:transition spd="slow" advTm="265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 Snippet of ASCII Table</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4</a:t>
            </a:fld>
            <a:endParaRPr lang="en-GB"/>
          </a:p>
        </p:txBody>
      </p:sp>
      <p:grpSp>
        <p:nvGrpSpPr>
          <p:cNvPr id="9" name="Group 8">
            <a:extLst>
              <a:ext uri="{FF2B5EF4-FFF2-40B4-BE49-F238E27FC236}">
                <a16:creationId xmlns:a16="http://schemas.microsoft.com/office/drawing/2014/main" id="{3755D390-7ADD-4BF7-A568-26E185F46DF5}"/>
              </a:ext>
            </a:extLst>
          </p:cNvPr>
          <p:cNvGrpSpPr/>
          <p:nvPr/>
        </p:nvGrpSpPr>
        <p:grpSpPr>
          <a:xfrm>
            <a:off x="4064413" y="810714"/>
            <a:ext cx="1015173" cy="3794246"/>
            <a:chOff x="3805082" y="850042"/>
            <a:chExt cx="1015173" cy="3794246"/>
          </a:xfrm>
        </p:grpSpPr>
        <p:pic>
          <p:nvPicPr>
            <p:cNvPr id="6" name="Picture 2">
              <a:extLst>
                <a:ext uri="{FF2B5EF4-FFF2-40B4-BE49-F238E27FC236}">
                  <a16:creationId xmlns:a16="http://schemas.microsoft.com/office/drawing/2014/main" id="{F0EEEE81-E973-4B1F-AAA7-9A4353BE33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70" t="7906" r="39240" b="39654"/>
            <a:stretch/>
          </p:blipFill>
          <p:spPr bwMode="auto">
            <a:xfrm>
              <a:off x="3805082" y="850042"/>
              <a:ext cx="560439" cy="3794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D7CA85C-A0A7-4B38-B82C-51D054DEE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56" t="7906" r="31213" b="39654"/>
            <a:stretch/>
          </p:blipFill>
          <p:spPr bwMode="auto">
            <a:xfrm>
              <a:off x="4434339" y="850042"/>
              <a:ext cx="385916" cy="37942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497319"/>
      </p:ext>
    </p:extLst>
  </p:cSld>
  <p:clrMapOvr>
    <a:masterClrMapping/>
  </p:clrMapOvr>
  <mc:AlternateContent xmlns:mc="http://schemas.openxmlformats.org/markup-compatibility/2006" xmlns:p14="http://schemas.microsoft.com/office/powerpoint/2010/main">
    <mc:Choice Requires="p14">
      <p:transition spd="slow" p14:dur="2000" advTm="51295"/>
    </mc:Choice>
    <mc:Fallback xmlns="">
      <p:transition spd="slow" advTm="512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Quiz time: Translate this binary code into text</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5</a:t>
            </a:fld>
            <a:endParaRPr lang="en-GB"/>
          </a:p>
        </p:txBody>
      </p:sp>
      <p:grpSp>
        <p:nvGrpSpPr>
          <p:cNvPr id="9" name="Group 8">
            <a:extLst>
              <a:ext uri="{FF2B5EF4-FFF2-40B4-BE49-F238E27FC236}">
                <a16:creationId xmlns:a16="http://schemas.microsoft.com/office/drawing/2014/main" id="{3755D390-7ADD-4BF7-A568-26E185F46DF5}"/>
              </a:ext>
            </a:extLst>
          </p:cNvPr>
          <p:cNvGrpSpPr/>
          <p:nvPr/>
        </p:nvGrpSpPr>
        <p:grpSpPr>
          <a:xfrm>
            <a:off x="4064413" y="810714"/>
            <a:ext cx="1015173" cy="3794246"/>
            <a:chOff x="3805082" y="850042"/>
            <a:chExt cx="1015173" cy="3794246"/>
          </a:xfrm>
        </p:grpSpPr>
        <p:pic>
          <p:nvPicPr>
            <p:cNvPr id="6" name="Picture 2">
              <a:extLst>
                <a:ext uri="{FF2B5EF4-FFF2-40B4-BE49-F238E27FC236}">
                  <a16:creationId xmlns:a16="http://schemas.microsoft.com/office/drawing/2014/main" id="{F0EEEE81-E973-4B1F-AAA7-9A4353BE33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70" t="7906" r="39240" b="39654"/>
            <a:stretch/>
          </p:blipFill>
          <p:spPr bwMode="auto">
            <a:xfrm>
              <a:off x="3805082" y="850042"/>
              <a:ext cx="560439" cy="3794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D7CA85C-A0A7-4B38-B82C-51D054DEE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56" t="7906" r="31213" b="39654"/>
            <a:stretch/>
          </p:blipFill>
          <p:spPr bwMode="auto">
            <a:xfrm>
              <a:off x="4434339" y="850042"/>
              <a:ext cx="385916" cy="379424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Google Shape;252;p33">
            <a:extLst>
              <a:ext uri="{FF2B5EF4-FFF2-40B4-BE49-F238E27FC236}">
                <a16:creationId xmlns:a16="http://schemas.microsoft.com/office/drawing/2014/main" id="{9320DAA7-D79D-433C-A429-3D36D2885545}"/>
              </a:ext>
            </a:extLst>
          </p:cNvPr>
          <p:cNvSpPr txBox="1"/>
          <p:nvPr/>
        </p:nvSpPr>
        <p:spPr>
          <a:xfrm>
            <a:off x="624200" y="1649479"/>
            <a:ext cx="4329674" cy="2116716"/>
          </a:xfrm>
          <a:prstGeom prst="rect">
            <a:avLst/>
          </a:prstGeom>
          <a:noFill/>
          <a:ln>
            <a:noFill/>
          </a:ln>
        </p:spPr>
        <p:txBody>
          <a:bodyPr spcFirstLastPara="1" wrap="square" lIns="91425" tIns="91425" rIns="91425" bIns="91425" anchor="ctr" anchorCtr="0">
            <a:noAutofit/>
          </a:bodyPr>
          <a:lstStyle/>
          <a:p>
            <a:pPr marL="165100" lvl="0" algn="ctr">
              <a:lnSpc>
                <a:spcPct val="130000"/>
              </a:lnSpc>
              <a:buClr>
                <a:srgbClr val="999999"/>
              </a:buClr>
              <a:buSzPts val="1000"/>
            </a:pPr>
            <a:r>
              <a:rPr lang="en-ID" sz="2000">
                <a:solidFill>
                  <a:schemeClr val="tx1">
                    <a:lumMod val="50000"/>
                    <a:lumOff val="50000"/>
                  </a:schemeClr>
                </a:solidFill>
                <a:latin typeface="Abadi" panose="020B0604020104020204" pitchFamily="34" charset="0"/>
              </a:rPr>
              <a:t>1000001</a:t>
            </a:r>
          </a:p>
          <a:p>
            <a:pPr marL="165100" lvl="0" algn="ctr">
              <a:lnSpc>
                <a:spcPct val="130000"/>
              </a:lnSpc>
              <a:buClr>
                <a:srgbClr val="999999"/>
              </a:buClr>
              <a:buSzPts val="1000"/>
            </a:pPr>
            <a:r>
              <a:rPr lang="en-ID" sz="2000">
                <a:solidFill>
                  <a:schemeClr val="tx1">
                    <a:lumMod val="50000"/>
                    <a:lumOff val="50000"/>
                  </a:schemeClr>
                </a:solidFill>
                <a:latin typeface="Abadi" panose="020B0604020104020204" pitchFamily="34" charset="0"/>
              </a:rPr>
              <a:t>1000100</a:t>
            </a:r>
          </a:p>
          <a:p>
            <a:pPr marL="165100" lvl="0" algn="ctr">
              <a:lnSpc>
                <a:spcPct val="130000"/>
              </a:lnSpc>
              <a:buClr>
                <a:srgbClr val="999999"/>
              </a:buClr>
              <a:buSzPts val="1000"/>
            </a:pPr>
            <a:r>
              <a:rPr lang="en-ID" sz="2000">
                <a:solidFill>
                  <a:schemeClr val="tx1">
                    <a:lumMod val="50000"/>
                    <a:lumOff val="50000"/>
                  </a:schemeClr>
                </a:solidFill>
                <a:latin typeface="Abadi" panose="020B0604020104020204" pitchFamily="34" charset="0"/>
              </a:rPr>
              <a:t>1001001</a:t>
            </a:r>
          </a:p>
        </p:txBody>
      </p:sp>
    </p:spTree>
    <p:extLst>
      <p:ext uri="{BB962C8B-B14F-4D97-AF65-F5344CB8AC3E}">
        <p14:creationId xmlns:p14="http://schemas.microsoft.com/office/powerpoint/2010/main" val="1534264506"/>
      </p:ext>
    </p:extLst>
  </p:cSld>
  <p:clrMapOvr>
    <a:masterClrMapping/>
  </p:clrMapOvr>
  <mc:AlternateContent xmlns:mc="http://schemas.openxmlformats.org/markup-compatibility/2006" xmlns:p14="http://schemas.microsoft.com/office/powerpoint/2010/main">
    <mc:Choice Requires="p14">
      <p:transition spd="slow" p14:dur="2000" advTm="18459"/>
    </mc:Choice>
    <mc:Fallback xmlns="">
      <p:transition spd="slow" advTm="184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Quiz time: Translate this binary code into text</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6</a:t>
            </a:fld>
            <a:endParaRPr lang="en-GB"/>
          </a:p>
        </p:txBody>
      </p:sp>
      <p:grpSp>
        <p:nvGrpSpPr>
          <p:cNvPr id="9" name="Group 8">
            <a:extLst>
              <a:ext uri="{FF2B5EF4-FFF2-40B4-BE49-F238E27FC236}">
                <a16:creationId xmlns:a16="http://schemas.microsoft.com/office/drawing/2014/main" id="{3755D390-7ADD-4BF7-A568-26E185F46DF5}"/>
              </a:ext>
            </a:extLst>
          </p:cNvPr>
          <p:cNvGrpSpPr/>
          <p:nvPr/>
        </p:nvGrpSpPr>
        <p:grpSpPr>
          <a:xfrm>
            <a:off x="4064413" y="810714"/>
            <a:ext cx="1015173" cy="3794246"/>
            <a:chOff x="3805082" y="850042"/>
            <a:chExt cx="1015173" cy="3794246"/>
          </a:xfrm>
        </p:grpSpPr>
        <p:pic>
          <p:nvPicPr>
            <p:cNvPr id="6" name="Picture 2">
              <a:extLst>
                <a:ext uri="{FF2B5EF4-FFF2-40B4-BE49-F238E27FC236}">
                  <a16:creationId xmlns:a16="http://schemas.microsoft.com/office/drawing/2014/main" id="{F0EEEE81-E973-4B1F-AAA7-9A4353BE33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70" t="7906" r="39240" b="39654"/>
            <a:stretch/>
          </p:blipFill>
          <p:spPr bwMode="auto">
            <a:xfrm>
              <a:off x="3805082" y="850042"/>
              <a:ext cx="560439" cy="3794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D7CA85C-A0A7-4B38-B82C-51D054DEE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56" t="7906" r="31213" b="39654"/>
            <a:stretch/>
          </p:blipFill>
          <p:spPr bwMode="auto">
            <a:xfrm>
              <a:off x="4434339" y="850042"/>
              <a:ext cx="385916" cy="379424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Google Shape;252;p33">
            <a:extLst>
              <a:ext uri="{FF2B5EF4-FFF2-40B4-BE49-F238E27FC236}">
                <a16:creationId xmlns:a16="http://schemas.microsoft.com/office/drawing/2014/main" id="{9320DAA7-D79D-433C-A429-3D36D2885545}"/>
              </a:ext>
            </a:extLst>
          </p:cNvPr>
          <p:cNvSpPr txBox="1"/>
          <p:nvPr/>
        </p:nvSpPr>
        <p:spPr>
          <a:xfrm>
            <a:off x="624200" y="1649479"/>
            <a:ext cx="4329674" cy="2116716"/>
          </a:xfrm>
          <a:prstGeom prst="rect">
            <a:avLst/>
          </a:prstGeom>
          <a:noFill/>
          <a:ln>
            <a:noFill/>
          </a:ln>
        </p:spPr>
        <p:txBody>
          <a:bodyPr spcFirstLastPara="1" wrap="square" lIns="91425" tIns="91425" rIns="91425" bIns="91425" anchor="ctr" anchorCtr="0">
            <a:noAutofit/>
          </a:bodyPr>
          <a:lstStyle/>
          <a:p>
            <a:pPr marL="165100" lvl="0" algn="ctr">
              <a:lnSpc>
                <a:spcPct val="130000"/>
              </a:lnSpc>
              <a:buClr>
                <a:srgbClr val="999999"/>
              </a:buClr>
              <a:buSzPts val="1000"/>
            </a:pPr>
            <a:r>
              <a:rPr lang="en-ID" sz="2000">
                <a:solidFill>
                  <a:schemeClr val="tx1">
                    <a:lumMod val="50000"/>
                    <a:lumOff val="50000"/>
                  </a:schemeClr>
                </a:solidFill>
                <a:latin typeface="Abadi" panose="020B0604020104020204" pitchFamily="34" charset="0"/>
              </a:rPr>
              <a:t>1000001</a:t>
            </a:r>
          </a:p>
          <a:p>
            <a:pPr marL="165100" lvl="0" algn="ctr">
              <a:lnSpc>
                <a:spcPct val="130000"/>
              </a:lnSpc>
              <a:buClr>
                <a:srgbClr val="999999"/>
              </a:buClr>
              <a:buSzPts val="1000"/>
            </a:pPr>
            <a:r>
              <a:rPr lang="en-ID" sz="2000">
                <a:solidFill>
                  <a:schemeClr val="tx1">
                    <a:lumMod val="50000"/>
                    <a:lumOff val="50000"/>
                  </a:schemeClr>
                </a:solidFill>
                <a:latin typeface="Abadi" panose="020B0604020104020204" pitchFamily="34" charset="0"/>
              </a:rPr>
              <a:t>1000100</a:t>
            </a:r>
          </a:p>
          <a:p>
            <a:pPr marL="165100" lvl="0" algn="ctr">
              <a:lnSpc>
                <a:spcPct val="130000"/>
              </a:lnSpc>
              <a:buClr>
                <a:srgbClr val="999999"/>
              </a:buClr>
              <a:buSzPts val="1000"/>
            </a:pPr>
            <a:r>
              <a:rPr lang="en-ID" sz="2000">
                <a:solidFill>
                  <a:schemeClr val="tx1">
                    <a:lumMod val="50000"/>
                    <a:lumOff val="50000"/>
                  </a:schemeClr>
                </a:solidFill>
                <a:latin typeface="Abadi" panose="020B0604020104020204" pitchFamily="34" charset="0"/>
              </a:rPr>
              <a:t>1001001</a:t>
            </a:r>
          </a:p>
        </p:txBody>
      </p:sp>
      <p:sp>
        <p:nvSpPr>
          <p:cNvPr id="5" name="Google Shape;252;p33">
            <a:extLst>
              <a:ext uri="{FF2B5EF4-FFF2-40B4-BE49-F238E27FC236}">
                <a16:creationId xmlns:a16="http://schemas.microsoft.com/office/drawing/2014/main" id="{7342F335-1413-486F-9639-62CF4B367FEB}"/>
              </a:ext>
            </a:extLst>
          </p:cNvPr>
          <p:cNvSpPr txBox="1"/>
          <p:nvPr/>
        </p:nvSpPr>
        <p:spPr>
          <a:xfrm>
            <a:off x="3374654" y="1649479"/>
            <a:ext cx="4329674" cy="2116716"/>
          </a:xfrm>
          <a:prstGeom prst="rect">
            <a:avLst/>
          </a:prstGeom>
          <a:noFill/>
          <a:ln>
            <a:noFill/>
          </a:ln>
        </p:spPr>
        <p:txBody>
          <a:bodyPr spcFirstLastPara="1" wrap="square" lIns="91425" tIns="91425" rIns="91425" bIns="91425" anchor="ctr" anchorCtr="0">
            <a:noAutofit/>
          </a:bodyPr>
          <a:lstStyle/>
          <a:p>
            <a:pPr marL="165100" lvl="0" algn="ctr">
              <a:lnSpc>
                <a:spcPct val="130000"/>
              </a:lnSpc>
              <a:buClr>
                <a:srgbClr val="999999"/>
              </a:buClr>
              <a:buSzPts val="1000"/>
            </a:pPr>
            <a:r>
              <a:rPr lang="en-ID" sz="2000">
                <a:solidFill>
                  <a:schemeClr val="tx1">
                    <a:lumMod val="50000"/>
                    <a:lumOff val="50000"/>
                  </a:schemeClr>
                </a:solidFill>
                <a:latin typeface="Abadi" panose="020B0604020104020204" pitchFamily="34" charset="0"/>
              </a:rPr>
              <a:t>A</a:t>
            </a:r>
          </a:p>
          <a:p>
            <a:pPr marL="165100" lvl="0" algn="ctr">
              <a:lnSpc>
                <a:spcPct val="130000"/>
              </a:lnSpc>
              <a:buClr>
                <a:srgbClr val="999999"/>
              </a:buClr>
              <a:buSzPts val="1000"/>
            </a:pPr>
            <a:r>
              <a:rPr lang="en-ID" sz="2000">
                <a:solidFill>
                  <a:schemeClr val="tx1">
                    <a:lumMod val="50000"/>
                    <a:lumOff val="50000"/>
                  </a:schemeClr>
                </a:solidFill>
                <a:latin typeface="Abadi" panose="020B0604020104020204" pitchFamily="34" charset="0"/>
              </a:rPr>
              <a:t>D</a:t>
            </a:r>
          </a:p>
          <a:p>
            <a:pPr marL="165100" lvl="0" algn="ctr">
              <a:lnSpc>
                <a:spcPct val="130000"/>
              </a:lnSpc>
              <a:buClr>
                <a:srgbClr val="999999"/>
              </a:buClr>
              <a:buSzPts val="1000"/>
            </a:pPr>
            <a:r>
              <a:rPr lang="en-ID" sz="2000">
                <a:solidFill>
                  <a:schemeClr val="tx1">
                    <a:lumMod val="50000"/>
                    <a:lumOff val="50000"/>
                  </a:schemeClr>
                </a:solidFill>
                <a:latin typeface="Abadi" panose="020B0604020104020204" pitchFamily="34" charset="0"/>
              </a:rPr>
              <a:t>I</a:t>
            </a:r>
          </a:p>
        </p:txBody>
      </p:sp>
    </p:spTree>
    <p:extLst>
      <p:ext uri="{BB962C8B-B14F-4D97-AF65-F5344CB8AC3E}">
        <p14:creationId xmlns:p14="http://schemas.microsoft.com/office/powerpoint/2010/main" val="1792532726"/>
      </p:ext>
    </p:extLst>
  </p:cSld>
  <p:clrMapOvr>
    <a:masterClrMapping/>
  </p:clrMapOvr>
  <mc:AlternateContent xmlns:mc="http://schemas.openxmlformats.org/markup-compatibility/2006" xmlns:p14="http://schemas.microsoft.com/office/powerpoint/2010/main">
    <mc:Choice Requires="p14">
      <p:transition spd="slow" p14:dur="2000" advTm="27619"/>
    </mc:Choice>
    <mc:Fallback xmlns="">
      <p:transition spd="slow" advTm="27619"/>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ASCII Table</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7</a:t>
            </a:fld>
            <a:endParaRPr lang="en-GB"/>
          </a:p>
        </p:txBody>
      </p:sp>
      <p:pic>
        <p:nvPicPr>
          <p:cNvPr id="3074" name="Picture 2">
            <a:extLst>
              <a:ext uri="{FF2B5EF4-FFF2-40B4-BE49-F238E27FC236}">
                <a16:creationId xmlns:a16="http://schemas.microsoft.com/office/drawing/2014/main" id="{B248F6A6-C58A-41F1-B9CC-591000926D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14"/>
          <a:stretch/>
        </p:blipFill>
        <p:spPr bwMode="auto">
          <a:xfrm>
            <a:off x="2235200" y="896328"/>
            <a:ext cx="4953000" cy="373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2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Binary Numbers</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8</a:t>
            </a:fld>
            <a:endParaRPr lang="en-GB"/>
          </a:p>
        </p:txBody>
      </p:sp>
      <p:sp>
        <p:nvSpPr>
          <p:cNvPr id="4" name="Google Shape;252;p33">
            <a:extLst>
              <a:ext uri="{FF2B5EF4-FFF2-40B4-BE49-F238E27FC236}">
                <a16:creationId xmlns:a16="http://schemas.microsoft.com/office/drawing/2014/main" id="{7BA8C87A-83B4-42E2-B75E-61DE68C02967}"/>
              </a:ext>
            </a:extLst>
          </p:cNvPr>
          <p:cNvSpPr txBox="1"/>
          <p:nvPr/>
        </p:nvSpPr>
        <p:spPr>
          <a:xfrm>
            <a:off x="400995" y="901701"/>
            <a:ext cx="8520599" cy="4165600"/>
          </a:xfrm>
          <a:prstGeom prst="rect">
            <a:avLst/>
          </a:prstGeom>
          <a:noFill/>
          <a:ln>
            <a:noFill/>
          </a:ln>
        </p:spPr>
        <p:txBody>
          <a:bodyPr spcFirstLastPara="1" wrap="square" lIns="91425" tIns="91425" rIns="91425" bIns="91425" anchor="t" anchorCtr="0">
            <a:noAutofit/>
          </a:bodyPr>
          <a:lstStyle/>
          <a:p>
            <a:pPr marL="457200" indent="-292100">
              <a:lnSpc>
                <a:spcPct val="130000"/>
              </a:lnSpc>
              <a:buClr>
                <a:srgbClr val="999999"/>
              </a:buClr>
              <a:buSzPts val="1000"/>
              <a:buFont typeface="Arial"/>
              <a:buChar char="➜"/>
            </a:pPr>
            <a:r>
              <a:rPr lang="en-ID" sz="2000">
                <a:solidFill>
                  <a:schemeClr val="tx1">
                    <a:lumMod val="50000"/>
                    <a:lumOff val="50000"/>
                  </a:schemeClr>
                </a:solidFill>
                <a:latin typeface="Abadi" panose="020B0604020104020204" pitchFamily="34" charset="0"/>
              </a:rPr>
              <a:t>Bilangan biner digunakan untuk merepresentasikan data pada komputer</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Bilangan biner adalah bilangan yang memiliki basis dua: 0 dan 1</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Sebagai catatan, bilangan yang biasa kita pakai adalah desimal, yang berbasis sepuluh: 0, 1, 2, 3, 4, 5, 6, 7, 8, 9</a:t>
            </a:r>
          </a:p>
        </p:txBody>
      </p:sp>
      <p:pic>
        <p:nvPicPr>
          <p:cNvPr id="7" name="Picture 6">
            <a:extLst>
              <a:ext uri="{FF2B5EF4-FFF2-40B4-BE49-F238E27FC236}">
                <a16:creationId xmlns:a16="http://schemas.microsoft.com/office/drawing/2014/main" id="{6E5FDAC9-25CF-451B-93C9-AAD48044A720}"/>
              </a:ext>
            </a:extLst>
          </p:cNvPr>
          <p:cNvPicPr>
            <a:picLocks noChangeAspect="1"/>
          </p:cNvPicPr>
          <p:nvPr/>
        </p:nvPicPr>
        <p:blipFill rotWithShape="1">
          <a:blip r:embed="rId3"/>
          <a:srcRect b="56997"/>
          <a:stretch/>
        </p:blipFill>
        <p:spPr>
          <a:xfrm>
            <a:off x="2509991" y="2597607"/>
            <a:ext cx="1188000" cy="2066198"/>
          </a:xfrm>
          <a:prstGeom prst="rect">
            <a:avLst/>
          </a:prstGeom>
        </p:spPr>
      </p:pic>
      <p:pic>
        <p:nvPicPr>
          <p:cNvPr id="9" name="Picture 8">
            <a:extLst>
              <a:ext uri="{FF2B5EF4-FFF2-40B4-BE49-F238E27FC236}">
                <a16:creationId xmlns:a16="http://schemas.microsoft.com/office/drawing/2014/main" id="{C46D10AD-63F3-49DA-9E78-A7794630B815}"/>
              </a:ext>
            </a:extLst>
          </p:cNvPr>
          <p:cNvPicPr>
            <a:picLocks noChangeAspect="1"/>
          </p:cNvPicPr>
          <p:nvPr/>
        </p:nvPicPr>
        <p:blipFill rotWithShape="1">
          <a:blip r:embed="rId3"/>
          <a:srcRect t="43003" b="27834"/>
          <a:stretch/>
        </p:blipFill>
        <p:spPr>
          <a:xfrm>
            <a:off x="4065991" y="2597607"/>
            <a:ext cx="1188000" cy="1401252"/>
          </a:xfrm>
          <a:prstGeom prst="rect">
            <a:avLst/>
          </a:prstGeom>
        </p:spPr>
      </p:pic>
      <p:pic>
        <p:nvPicPr>
          <p:cNvPr id="11" name="Picture 10">
            <a:extLst>
              <a:ext uri="{FF2B5EF4-FFF2-40B4-BE49-F238E27FC236}">
                <a16:creationId xmlns:a16="http://schemas.microsoft.com/office/drawing/2014/main" id="{E2D8E444-DE9A-4865-BA9F-C8CA5F75ADB9}"/>
              </a:ext>
            </a:extLst>
          </p:cNvPr>
          <p:cNvPicPr>
            <a:picLocks noChangeAspect="1"/>
          </p:cNvPicPr>
          <p:nvPr/>
        </p:nvPicPr>
        <p:blipFill rotWithShape="1">
          <a:blip r:embed="rId3"/>
          <a:srcRect t="71602"/>
          <a:stretch/>
        </p:blipFill>
        <p:spPr>
          <a:xfrm>
            <a:off x="5621991" y="2597607"/>
            <a:ext cx="1188000" cy="1364468"/>
          </a:xfrm>
          <a:prstGeom prst="rect">
            <a:avLst/>
          </a:prstGeom>
        </p:spPr>
      </p:pic>
    </p:spTree>
    <p:extLst>
      <p:ext uri="{BB962C8B-B14F-4D97-AF65-F5344CB8AC3E}">
        <p14:creationId xmlns:p14="http://schemas.microsoft.com/office/powerpoint/2010/main" val="3987460441"/>
      </p:ext>
    </p:extLst>
  </p:cSld>
  <p:clrMapOvr>
    <a:masterClrMapping/>
  </p:clrMapOvr>
  <mc:AlternateContent xmlns:mc="http://schemas.openxmlformats.org/markup-compatibility/2006" xmlns:p14="http://schemas.microsoft.com/office/powerpoint/2010/main">
    <mc:Choice Requires="p14">
      <p:transition spd="slow" p14:dur="2000" advTm="58742"/>
    </mc:Choice>
    <mc:Fallback xmlns="">
      <p:transition spd="slow" advTm="5874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From Binary to Decimal</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9</a:t>
            </a:fld>
            <a:endParaRPr lang="en-GB"/>
          </a:p>
        </p:txBody>
      </p:sp>
      <p:pic>
        <p:nvPicPr>
          <p:cNvPr id="6" name="Picture 5">
            <a:extLst>
              <a:ext uri="{FF2B5EF4-FFF2-40B4-BE49-F238E27FC236}">
                <a16:creationId xmlns:a16="http://schemas.microsoft.com/office/drawing/2014/main" id="{2B5C8708-45AE-4C4F-ADEA-7283E93000C2}"/>
              </a:ext>
            </a:extLst>
          </p:cNvPr>
          <p:cNvPicPr>
            <a:picLocks noChangeAspect="1"/>
          </p:cNvPicPr>
          <p:nvPr/>
        </p:nvPicPr>
        <p:blipFill>
          <a:blip r:embed="rId3"/>
          <a:stretch>
            <a:fillRect/>
          </a:stretch>
        </p:blipFill>
        <p:spPr>
          <a:xfrm>
            <a:off x="389941" y="2031638"/>
            <a:ext cx="8364117" cy="1228896"/>
          </a:xfrm>
          <a:prstGeom prst="rect">
            <a:avLst/>
          </a:prstGeom>
        </p:spPr>
      </p:pic>
    </p:spTree>
    <p:extLst>
      <p:ext uri="{BB962C8B-B14F-4D97-AF65-F5344CB8AC3E}">
        <p14:creationId xmlns:p14="http://schemas.microsoft.com/office/powerpoint/2010/main" val="3556847027"/>
      </p:ext>
    </p:extLst>
  </p:cSld>
  <p:clrMapOvr>
    <a:masterClrMapping/>
  </p:clrMapOvr>
  <mc:AlternateContent xmlns:mc="http://schemas.openxmlformats.org/markup-compatibility/2006" xmlns:p14="http://schemas.microsoft.com/office/powerpoint/2010/main">
    <mc:Choice Requires="p14">
      <p:transition spd="slow" p14:dur="2000" advTm="128505"/>
    </mc:Choice>
    <mc:Fallback xmlns="">
      <p:transition spd="slow" advTm="128505"/>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3509</TotalTime>
  <Words>931</Words>
  <Application>Microsoft Office PowerPoint</Application>
  <PresentationFormat>On-screen Show (16:9)</PresentationFormat>
  <Paragraphs>97</Paragraphs>
  <Slides>16</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Abadi</vt:lpstr>
      <vt:lpstr>Arial</vt:lpstr>
      <vt:lpstr>BentonSans</vt:lpstr>
      <vt:lpstr>Consolas</vt:lpstr>
      <vt:lpstr>PT Serif</vt:lpstr>
      <vt:lpstr>ReithSans</vt:lpstr>
      <vt:lpstr>Trebuchet MS</vt:lpstr>
      <vt:lpstr>Simple Light</vt:lpstr>
      <vt:lpstr>PowerPoint Presentation</vt:lpstr>
      <vt:lpstr>What we see when using a computer</vt:lpstr>
      <vt:lpstr>What is actually stored in a computer</vt:lpstr>
      <vt:lpstr>A Snippet of ASCII Table</vt:lpstr>
      <vt:lpstr>Quiz time: Translate this binary code into text</vt:lpstr>
      <vt:lpstr>Quiz time: Translate this binary code into text</vt:lpstr>
      <vt:lpstr>ASCII Table</vt:lpstr>
      <vt:lpstr>Binary Numbers</vt:lpstr>
      <vt:lpstr>From Binary to Decimal</vt:lpstr>
      <vt:lpstr>From Decimal to Binary</vt:lpstr>
      <vt:lpstr>From Decimal to Binary</vt:lpstr>
      <vt:lpstr>From Decimal to Binary</vt:lpstr>
      <vt:lpstr>Octal and Hexadecimal Numbers</vt:lpstr>
      <vt:lpstr>Octal and Hexadecimal Numbers</vt:lpstr>
      <vt:lpstr>Binary, octal, and hexadecimal in Python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Fariz</dc:creator>
  <cp:lastModifiedBy>Fariz Darari</cp:lastModifiedBy>
  <cp:revision>484</cp:revision>
  <dcterms:modified xsi:type="dcterms:W3CDTF">2020-10-25T17:43:29Z</dcterms:modified>
</cp:coreProperties>
</file>