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75" r:id="rId1"/>
  </p:sldMasterIdLst>
  <p:notesMasterIdLst>
    <p:notesMasterId r:id="rId15"/>
  </p:notesMasterIdLst>
  <p:sldIdLst>
    <p:sldId id="400" r:id="rId2"/>
    <p:sldId id="402" r:id="rId3"/>
    <p:sldId id="481" r:id="rId4"/>
    <p:sldId id="514" r:id="rId5"/>
    <p:sldId id="510" r:id="rId6"/>
    <p:sldId id="515" r:id="rId7"/>
    <p:sldId id="516" r:id="rId8"/>
    <p:sldId id="518" r:id="rId9"/>
    <p:sldId id="517" r:id="rId10"/>
    <p:sldId id="519" r:id="rId11"/>
    <p:sldId id="511" r:id="rId12"/>
    <p:sldId id="520" r:id="rId13"/>
    <p:sldId id="278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D6D6"/>
    <a:srgbClr val="566579"/>
    <a:srgbClr val="9AA3AF"/>
    <a:srgbClr val="7F7F7F"/>
    <a:srgbClr val="0070C0"/>
    <a:srgbClr val="339847"/>
    <a:srgbClr val="FF00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94" autoAdjust="0"/>
    <p:restoredTop sz="81142" autoAdjust="0"/>
  </p:normalViewPr>
  <p:slideViewPr>
    <p:cSldViewPr snapToGrid="0">
      <p:cViewPr varScale="1">
        <p:scale>
          <a:sx n="78" d="100"/>
          <a:sy n="78" d="100"/>
        </p:scale>
        <p:origin x="900" y="96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77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https://pixabay.com/photos/dictionary-reference-book-learning-1619740/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05A695-C1CD-4F57-A8D6-E3EB546956D0}" type="slidenum">
              <a:rPr lang="en-ID" smtClean="0"/>
              <a:t>1</a:t>
            </a:fld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6679074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 b="0" i="0">
                <a:solidFill>
                  <a:srgbClr val="222222"/>
                </a:solidFill>
                <a:effectLst/>
                <a:latin typeface="Lucida Grande"/>
              </a:rPr>
              <a:t>When looping through dictionaries, the key and corresponding value can be retrieved at the same time using the </a:t>
            </a:r>
            <a:r>
              <a:rPr lang="en-ID">
                <a:effectLst/>
              </a:rPr>
              <a:t>items()</a:t>
            </a:r>
            <a:r>
              <a:rPr lang="en-ID" b="0" i="0">
                <a:solidFill>
                  <a:srgbClr val="222222"/>
                </a:solidFill>
                <a:effectLst/>
                <a:latin typeface="Lucida Grande"/>
              </a:rPr>
              <a:t> method.</a:t>
            </a:r>
          </a:p>
          <a:p>
            <a:pPr marL="139700" indent="0">
              <a:buNone/>
            </a:pPr>
            <a:endParaRPr lang="en-ID"/>
          </a:p>
          <a:p>
            <a:pPr marL="139700" indent="0">
              <a:buNone/>
            </a:pPr>
            <a:r>
              <a:rPr lang="en-ID"/>
              <a:t>https://docs.python.org/3/tutorial/datastructures.html#dictionaries</a:t>
            </a:r>
          </a:p>
        </p:txBody>
      </p:sp>
    </p:spTree>
    <p:extLst>
      <p:ext uri="{BB962C8B-B14F-4D97-AF65-F5344CB8AC3E}">
        <p14:creationId xmlns:p14="http://schemas.microsoft.com/office/powerpoint/2010/main" val="14545762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459444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647142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" name="Google Shape;887;g1c4147e5ba_0_7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8" name="Google Shape;888;g1c4147e5ba_0_7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https://www.iconfinder.com/icons/4375050/logo_python_icon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Illustration of dictionary: Mapping from keys to values!</a:t>
            </a:r>
          </a:p>
        </p:txBody>
      </p:sp>
    </p:spTree>
    <p:extLst>
      <p:ext uri="{BB962C8B-B14F-4D97-AF65-F5344CB8AC3E}">
        <p14:creationId xmlns:p14="http://schemas.microsoft.com/office/powerpoint/2010/main" val="37382821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78115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dict() built-in</a:t>
            </a:r>
          </a:p>
        </p:txBody>
      </p:sp>
    </p:spTree>
    <p:extLst>
      <p:ext uri="{BB962C8B-B14F-4D97-AF65-F5344CB8AC3E}">
        <p14:creationId xmlns:p14="http://schemas.microsoft.com/office/powerpoint/2010/main" val="7371813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67256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Get method won't throw KeyError</a:t>
            </a:r>
          </a:p>
        </p:txBody>
      </p:sp>
    </p:spTree>
    <p:extLst>
      <p:ext uri="{BB962C8B-B14F-4D97-AF65-F5344CB8AC3E}">
        <p14:creationId xmlns:p14="http://schemas.microsoft.com/office/powerpoint/2010/main" val="6674356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Adding key:value pair</a:t>
            </a:r>
          </a:p>
          <a:p>
            <a:pPr marL="139700" indent="0">
              <a:buNone/>
            </a:pPr>
            <a:r>
              <a:rPr lang="en-ID"/>
              <a:t>Check existence of keys</a:t>
            </a:r>
          </a:p>
        </p:txBody>
      </p:sp>
    </p:spTree>
    <p:extLst>
      <p:ext uri="{BB962C8B-B14F-4D97-AF65-F5344CB8AC3E}">
        <p14:creationId xmlns:p14="http://schemas.microsoft.com/office/powerpoint/2010/main" val="33432726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Updating </a:t>
            </a:r>
          </a:p>
          <a:p>
            <a:pPr marL="139700" indent="0">
              <a:buNone/>
            </a:pPr>
            <a:r>
              <a:rPr lang="en-ID"/>
              <a:t>https://www.kdnuggets.com/2019/12/python-dictionary-methods.html</a:t>
            </a:r>
          </a:p>
        </p:txBody>
      </p:sp>
    </p:spTree>
    <p:extLst>
      <p:ext uri="{BB962C8B-B14F-4D97-AF65-F5344CB8AC3E}">
        <p14:creationId xmlns:p14="http://schemas.microsoft.com/office/powerpoint/2010/main" val="42356116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Adding key:value pair</a:t>
            </a:r>
          </a:p>
          <a:p>
            <a:pPr marL="139700" indent="0">
              <a:buNone/>
            </a:pPr>
            <a:r>
              <a:rPr lang="en-ID"/>
              <a:t>Check existence of keys</a:t>
            </a:r>
          </a:p>
        </p:txBody>
      </p:sp>
    </p:spTree>
    <p:extLst>
      <p:ext uri="{BB962C8B-B14F-4D97-AF65-F5344CB8AC3E}">
        <p14:creationId xmlns:p14="http://schemas.microsoft.com/office/powerpoint/2010/main" val="708559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3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/>
          <p:nvPr/>
        </p:nvSpPr>
        <p:spPr>
          <a:xfrm>
            <a:off x="434306" y="4736375"/>
            <a:ext cx="379800" cy="174600"/>
          </a:xfrm>
          <a:prstGeom prst="rect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434300" y="4733625"/>
            <a:ext cx="364200" cy="17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900">
                <a:solidFill>
                  <a:srgbClr val="F3F3F3"/>
                </a:solidFill>
              </a:defRPr>
            </a:lvl1pPr>
            <a:lvl2pPr lvl="1" rtl="0">
              <a:buNone/>
              <a:defRPr sz="900">
                <a:solidFill>
                  <a:srgbClr val="F3F3F3"/>
                </a:solidFill>
              </a:defRPr>
            </a:lvl2pPr>
            <a:lvl3pPr lvl="2" rtl="0">
              <a:buNone/>
              <a:defRPr sz="900">
                <a:solidFill>
                  <a:srgbClr val="F3F3F3"/>
                </a:solidFill>
              </a:defRPr>
            </a:lvl3pPr>
            <a:lvl4pPr lvl="3" rtl="0">
              <a:buNone/>
              <a:defRPr sz="900">
                <a:solidFill>
                  <a:srgbClr val="F3F3F3"/>
                </a:solidFill>
              </a:defRPr>
            </a:lvl4pPr>
            <a:lvl5pPr lvl="4" rtl="0">
              <a:buNone/>
              <a:defRPr sz="900">
                <a:solidFill>
                  <a:srgbClr val="F3F3F3"/>
                </a:solidFill>
              </a:defRPr>
            </a:lvl5pPr>
            <a:lvl6pPr lvl="5" rtl="0">
              <a:buNone/>
              <a:defRPr sz="900">
                <a:solidFill>
                  <a:srgbClr val="F3F3F3"/>
                </a:solidFill>
              </a:defRPr>
            </a:lvl6pPr>
            <a:lvl7pPr lvl="6" rtl="0">
              <a:buNone/>
              <a:defRPr sz="900">
                <a:solidFill>
                  <a:srgbClr val="F3F3F3"/>
                </a:solidFill>
              </a:defRPr>
            </a:lvl7pPr>
            <a:lvl8pPr lvl="7" rtl="0">
              <a:buNone/>
              <a:defRPr sz="900">
                <a:solidFill>
                  <a:srgbClr val="F3F3F3"/>
                </a:solidFill>
              </a:defRPr>
            </a:lvl8pPr>
            <a:lvl9pPr lvl="8" rtl="0">
              <a:buNone/>
              <a:defRPr sz="900">
                <a:solidFill>
                  <a:srgbClr val="F3F3F3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213700"/>
            <a:ext cx="8520600" cy="46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566579"/>
              </a:buClr>
              <a:buSzPts val="2800"/>
              <a:buFont typeface="Trebuchet MS"/>
              <a:buNone/>
              <a:defRPr>
                <a:solidFill>
                  <a:srgbClr val="56657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cxnSp>
        <p:nvCxnSpPr>
          <p:cNvPr id="21" name="Google Shape;21;p4"/>
          <p:cNvCxnSpPr/>
          <p:nvPr/>
        </p:nvCxnSpPr>
        <p:spPr>
          <a:xfrm>
            <a:off x="431850" y="751750"/>
            <a:ext cx="8280300" cy="0"/>
          </a:xfrm>
          <a:prstGeom prst="straightConnector1">
            <a:avLst/>
          </a:prstGeom>
          <a:noFill/>
          <a:ln w="9525" cap="flat" cmpd="sng">
            <a:solidFill>
              <a:srgbClr val="C6C5C5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22" name="Google Shape;22;p4"/>
          <p:cNvCxnSpPr/>
          <p:nvPr/>
        </p:nvCxnSpPr>
        <p:spPr>
          <a:xfrm>
            <a:off x="431850" y="4741853"/>
            <a:ext cx="8280300" cy="0"/>
          </a:xfrm>
          <a:prstGeom prst="straightConnector1">
            <a:avLst/>
          </a:prstGeom>
          <a:noFill/>
          <a:ln w="9525" cap="flat" cmpd="sng">
            <a:solidFill>
              <a:srgbClr val="C6C5C5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23" name="Google Shape;23;p4">
            <a:hlinkClick r:id="" action="ppaction://hlinkshowjump?jump=previousslide"/>
          </p:cNvPr>
          <p:cNvSpPr/>
          <p:nvPr/>
        </p:nvSpPr>
        <p:spPr>
          <a:xfrm rot="2700000">
            <a:off x="8511683" y="4815273"/>
            <a:ext cx="84853" cy="84853"/>
          </a:xfrm>
          <a:prstGeom prst="rtTriangle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4">
            <a:hlinkClick r:id="" action="ppaction://hlinkshowjump?jump=nextslide"/>
          </p:cNvPr>
          <p:cNvSpPr/>
          <p:nvPr/>
        </p:nvSpPr>
        <p:spPr>
          <a:xfrm rot="-8100000">
            <a:off x="8631683" y="4815273"/>
            <a:ext cx="84853" cy="84853"/>
          </a:xfrm>
          <a:prstGeom prst="rtTriangle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4"/>
          <p:cNvSpPr txBox="1"/>
          <p:nvPr/>
        </p:nvSpPr>
        <p:spPr>
          <a:xfrm>
            <a:off x="2494142" y="4685183"/>
            <a:ext cx="4155716" cy="223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C6C5C5"/>
                </a:solidFill>
              </a:rPr>
              <a:t>Dasar-Dasar Pemrograman 1 | Fariz Darari | Fakultas Ilmu Komputer - UI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Google Shape;38;p6"/>
          <p:cNvCxnSpPr/>
          <p:nvPr/>
        </p:nvCxnSpPr>
        <p:spPr>
          <a:xfrm>
            <a:off x="431850" y="4741853"/>
            <a:ext cx="8280300" cy="0"/>
          </a:xfrm>
          <a:prstGeom prst="straightConnector1">
            <a:avLst/>
          </a:prstGeom>
          <a:noFill/>
          <a:ln w="9525" cap="flat" cmpd="sng">
            <a:solidFill>
              <a:srgbClr val="C6C5C5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39" name="Google Shape;39;p6"/>
          <p:cNvSpPr txBox="1">
            <a:spLocks noGrp="1"/>
          </p:cNvSpPr>
          <p:nvPr>
            <p:ph type="title"/>
          </p:nvPr>
        </p:nvSpPr>
        <p:spPr>
          <a:xfrm>
            <a:off x="311700" y="213700"/>
            <a:ext cx="8520600" cy="46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566579"/>
              </a:buClr>
              <a:buSzPts val="2800"/>
              <a:buFont typeface="Trebuchet MS"/>
              <a:buNone/>
              <a:defRPr>
                <a:solidFill>
                  <a:srgbClr val="56657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cxnSp>
        <p:nvCxnSpPr>
          <p:cNvPr id="40" name="Google Shape;40;p6"/>
          <p:cNvCxnSpPr/>
          <p:nvPr/>
        </p:nvCxnSpPr>
        <p:spPr>
          <a:xfrm>
            <a:off x="431850" y="751750"/>
            <a:ext cx="8280300" cy="0"/>
          </a:xfrm>
          <a:prstGeom prst="straightConnector1">
            <a:avLst/>
          </a:prstGeom>
          <a:noFill/>
          <a:ln w="9525" cap="flat" cmpd="sng">
            <a:solidFill>
              <a:srgbClr val="C6C5C5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41" name="Google Shape;41;p6">
            <a:hlinkClick r:id="" action="ppaction://hlinkshowjump?jump=previousslide"/>
          </p:cNvPr>
          <p:cNvSpPr/>
          <p:nvPr/>
        </p:nvSpPr>
        <p:spPr>
          <a:xfrm rot="2700000">
            <a:off x="8511683" y="4815273"/>
            <a:ext cx="84853" cy="84853"/>
          </a:xfrm>
          <a:prstGeom prst="rtTriangle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6"/>
          <p:cNvSpPr/>
          <p:nvPr/>
        </p:nvSpPr>
        <p:spPr>
          <a:xfrm>
            <a:off x="434306" y="4736375"/>
            <a:ext cx="379800" cy="174600"/>
          </a:xfrm>
          <a:prstGeom prst="rect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6">
            <a:hlinkClick r:id="" action="ppaction://hlinkshowjump?jump=nextslide"/>
          </p:cNvPr>
          <p:cNvSpPr/>
          <p:nvPr/>
        </p:nvSpPr>
        <p:spPr>
          <a:xfrm rot="-8100000">
            <a:off x="8631683" y="4815273"/>
            <a:ext cx="84853" cy="84853"/>
          </a:xfrm>
          <a:prstGeom prst="rtTriangle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434300" y="4736375"/>
            <a:ext cx="379800" cy="17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900">
                <a:solidFill>
                  <a:srgbClr val="FFFFFF"/>
                </a:solidFill>
              </a:defRPr>
            </a:lvl1pPr>
            <a:lvl2pPr lvl="1" rtl="0">
              <a:buNone/>
              <a:defRPr sz="900">
                <a:solidFill>
                  <a:srgbClr val="FFFFFF"/>
                </a:solidFill>
              </a:defRPr>
            </a:lvl2pPr>
            <a:lvl3pPr lvl="2" rtl="0">
              <a:buNone/>
              <a:defRPr sz="900">
                <a:solidFill>
                  <a:srgbClr val="FFFFFF"/>
                </a:solidFill>
              </a:defRPr>
            </a:lvl3pPr>
            <a:lvl4pPr lvl="3" rtl="0">
              <a:buNone/>
              <a:defRPr sz="900">
                <a:solidFill>
                  <a:srgbClr val="FFFFFF"/>
                </a:solidFill>
              </a:defRPr>
            </a:lvl4pPr>
            <a:lvl5pPr lvl="4" rtl="0">
              <a:buNone/>
              <a:defRPr sz="900">
                <a:solidFill>
                  <a:srgbClr val="FFFFFF"/>
                </a:solidFill>
              </a:defRPr>
            </a:lvl5pPr>
            <a:lvl6pPr lvl="5" rtl="0">
              <a:buNone/>
              <a:defRPr sz="900">
                <a:solidFill>
                  <a:srgbClr val="FFFFFF"/>
                </a:solidFill>
              </a:defRPr>
            </a:lvl6pPr>
            <a:lvl7pPr lvl="6" rtl="0">
              <a:buNone/>
              <a:defRPr sz="900">
                <a:solidFill>
                  <a:srgbClr val="FFFFFF"/>
                </a:solidFill>
              </a:defRPr>
            </a:lvl7pPr>
            <a:lvl8pPr lvl="7" rtl="0">
              <a:buNone/>
              <a:defRPr sz="900">
                <a:solidFill>
                  <a:srgbClr val="FFFFFF"/>
                </a:solidFill>
              </a:defRPr>
            </a:lvl8pPr>
            <a:lvl9pPr lvl="8" rtl="0">
              <a:buNone/>
              <a:defRPr sz="900">
                <a:solidFill>
                  <a:srgbClr val="FFFFFF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45" name="Google Shape;45;p6"/>
          <p:cNvSpPr txBox="1"/>
          <p:nvPr/>
        </p:nvSpPr>
        <p:spPr>
          <a:xfrm>
            <a:off x="2542781" y="4685183"/>
            <a:ext cx="4058439" cy="244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C6C5C5"/>
                </a:solidFill>
              </a:rPr>
              <a:t>Dasar-Dasar Pemrograman 1 | Fariz Darari | Fakultas Ilmu Komputer - UI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2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67" name="Google Shape;67;p12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8" name="Google Shape;68;p12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 sz="1000">
                <a:solidFill>
                  <a:schemeClr val="dk2"/>
                </a:solidFill>
              </a:defRPr>
            </a:lvl1pPr>
            <a:lvl2pPr lvl="1" algn="ctr">
              <a:buNone/>
              <a:defRPr sz="1000">
                <a:solidFill>
                  <a:schemeClr val="dk2"/>
                </a:solidFill>
              </a:defRPr>
            </a:lvl2pPr>
            <a:lvl3pPr lvl="2" algn="ctr">
              <a:buNone/>
              <a:defRPr sz="1000">
                <a:solidFill>
                  <a:schemeClr val="dk2"/>
                </a:solidFill>
              </a:defRPr>
            </a:lvl3pPr>
            <a:lvl4pPr lvl="3" algn="ctr">
              <a:buNone/>
              <a:defRPr sz="1000">
                <a:solidFill>
                  <a:schemeClr val="dk2"/>
                </a:solidFill>
              </a:defRPr>
            </a:lvl4pPr>
            <a:lvl5pPr lvl="4" algn="ctr">
              <a:buNone/>
              <a:defRPr sz="1000">
                <a:solidFill>
                  <a:schemeClr val="dk2"/>
                </a:solidFill>
              </a:defRPr>
            </a:lvl5pPr>
            <a:lvl6pPr lvl="5" algn="ctr">
              <a:buNone/>
              <a:defRPr sz="1000">
                <a:solidFill>
                  <a:schemeClr val="dk2"/>
                </a:solidFill>
              </a:defRPr>
            </a:lvl6pPr>
            <a:lvl7pPr lvl="6" algn="ctr">
              <a:buNone/>
              <a:defRPr sz="1000">
                <a:solidFill>
                  <a:schemeClr val="dk2"/>
                </a:solidFill>
              </a:defRPr>
            </a:lvl7pPr>
            <a:lvl8pPr lvl="7" algn="ctr">
              <a:buNone/>
              <a:defRPr sz="1000">
                <a:solidFill>
                  <a:schemeClr val="dk2"/>
                </a:solidFill>
              </a:defRPr>
            </a:lvl8pPr>
            <a:lvl9pPr lvl="8" algn="ct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bit.ly/pymooc-id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Text&#10;&#10;Description automatically generated">
            <a:extLst>
              <a:ext uri="{FF2B5EF4-FFF2-40B4-BE49-F238E27FC236}">
                <a16:creationId xmlns:a16="http://schemas.microsoft.com/office/drawing/2014/main" id="{112D48B9-5F29-4EC0-92FD-8346A70051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573" y="-943088"/>
            <a:ext cx="9151146" cy="6100764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F5108E08-A584-4DE4-B5BF-19E4728F4416}"/>
              </a:ext>
            </a:extLst>
          </p:cNvPr>
          <p:cNvSpPr/>
          <p:nvPr/>
        </p:nvSpPr>
        <p:spPr>
          <a:xfrm>
            <a:off x="-1191" y="2233101"/>
            <a:ext cx="9144000" cy="1092142"/>
          </a:xfrm>
          <a:prstGeom prst="rect">
            <a:avLst/>
          </a:prstGeom>
          <a:solidFill>
            <a:schemeClr val="tx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05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C3940A12-EA75-4580-BA45-CD4E1CC661D8}"/>
              </a:ext>
            </a:extLst>
          </p:cNvPr>
          <p:cNvSpPr txBox="1">
            <a:spLocks/>
          </p:cNvSpPr>
          <p:nvPr/>
        </p:nvSpPr>
        <p:spPr>
          <a:xfrm>
            <a:off x="1143000" y="2464456"/>
            <a:ext cx="6858000" cy="522246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D" sz="3200" b="0">
                <a:solidFill>
                  <a:schemeClr val="bg1"/>
                </a:solidFill>
                <a:latin typeface="Abadi" panose="020B0604020104020204" pitchFamily="34" charset="0"/>
              </a:rPr>
              <a:t>Python Dictionaries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DD015F-8965-4522-97F1-0B572C8D455D}"/>
              </a:ext>
            </a:extLst>
          </p:cNvPr>
          <p:cNvSpPr/>
          <p:nvPr/>
        </p:nvSpPr>
        <p:spPr>
          <a:xfrm>
            <a:off x="-3573" y="2970949"/>
            <a:ext cx="9144000" cy="354293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05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43CC01D8-7984-4599-81E6-DC9A0B22F6FD}"/>
              </a:ext>
            </a:extLst>
          </p:cNvPr>
          <p:cNvSpPr txBox="1">
            <a:spLocks/>
          </p:cNvSpPr>
          <p:nvPr/>
        </p:nvSpPr>
        <p:spPr>
          <a:xfrm>
            <a:off x="1143000" y="2237609"/>
            <a:ext cx="6858000" cy="35429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D" sz="1800">
                <a:solidFill>
                  <a:schemeClr val="bg1"/>
                </a:solidFill>
                <a:latin typeface="Abadi" panose="020B0604020104020204" pitchFamily="34" charset="0"/>
              </a:rPr>
              <a:t>CSGE601020 | Foundations of Programming 1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A767A0B7-C003-4640-86A0-B551D5AC9C6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57" y="898"/>
            <a:ext cx="1910095" cy="827888"/>
          </a:xfrm>
          <a:prstGeom prst="rect">
            <a:avLst/>
          </a:prstGeom>
          <a:ln>
            <a:noFill/>
          </a:ln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095B7EAD-0F6B-44D4-BD5E-9CBCC34659D8}"/>
              </a:ext>
            </a:extLst>
          </p:cNvPr>
          <p:cNvSpPr txBox="1">
            <a:spLocks/>
          </p:cNvSpPr>
          <p:nvPr/>
        </p:nvSpPr>
        <p:spPr>
          <a:xfrm>
            <a:off x="1143000" y="2977115"/>
            <a:ext cx="6858000" cy="73267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ID" sz="1800" b="1">
                <a:solidFill>
                  <a:schemeClr val="tx1">
                    <a:lumMod val="75000"/>
                    <a:lumOff val="25000"/>
                  </a:schemeClr>
                </a:solidFill>
              </a:rPr>
              <a:t>Fariz Darari</a:t>
            </a:r>
            <a:endParaRPr lang="en-ID" sz="18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27EB00-F486-482C-8BEC-CA477BD552E3}"/>
              </a:ext>
            </a:extLst>
          </p:cNvPr>
          <p:cNvSpPr txBox="1"/>
          <p:nvPr/>
        </p:nvSpPr>
        <p:spPr>
          <a:xfrm>
            <a:off x="97428" y="4510216"/>
            <a:ext cx="6386685" cy="523220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ID" b="1">
                <a:solidFill>
                  <a:srgbClr val="566579"/>
                </a:solidFill>
                <a:latin typeface="Abadi" panose="020B0604020104020204" pitchFamily="34" charset="0"/>
              </a:rPr>
              <a:t>A video lecture using this slideset is available (+ other cool Python tutorial videos):</a:t>
            </a:r>
          </a:p>
          <a:p>
            <a:r>
              <a:rPr lang="en-US" b="1">
                <a:solidFill>
                  <a:schemeClr val="tx1"/>
                </a:solidFill>
                <a:latin typeface="Abadi" panose="020B0604020104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https://bit.ly/pymooc-id</a:t>
            </a:r>
            <a:endParaRPr lang="en-US" b="1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16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127"/>
    </mc:Choice>
    <mc:Fallback xmlns="">
      <p:transition spd="slow" advTm="16127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2400">
                <a:latin typeface="Abadi" panose="020B0604020104020204" pitchFamily="34" charset="0"/>
              </a:rPr>
              <a:t>Dictionary iterations</a:t>
            </a:r>
            <a:endParaRPr lang="en-ID" sz="2400">
              <a:latin typeface="Consolas" panose="020B060902020403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10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400995" y="841830"/>
            <a:ext cx="8520599" cy="11611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capitals = {"Indonesia":"Jakarta", "Italy":"Rome", "Germany":"Berlin"}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for country, capital in capitals.items():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  print(country, "has capital" , </a:t>
            </a:r>
            <a:r>
              <a:rPr lang="en-ID" sz="1600">
                <a:solidFill>
                  <a:schemeClr val="tx1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capital</a:t>
            </a: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1210654-32E7-4DE3-96BC-9B47EF10BA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00" y="2183646"/>
            <a:ext cx="3943900" cy="790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400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186"/>
    </mc:Choice>
    <mc:Fallback xmlns="">
      <p:transition spd="slow" advTm="48186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2400">
                <a:latin typeface="Abadi" panose="020B0604020104020204" pitchFamily="34" charset="0"/>
              </a:rPr>
              <a:t>Quiz time: What is the output? Please pause the video!</a:t>
            </a:r>
            <a:endParaRPr lang="en-ID" sz="2400">
              <a:latin typeface="Consolas" panose="020B060902020403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11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400995" y="841829"/>
            <a:ext cx="8520599" cy="15094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x = {}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for i in range(1, 4):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  x[i] = i**3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print(x)</a:t>
            </a:r>
          </a:p>
        </p:txBody>
      </p:sp>
    </p:spTree>
    <p:extLst>
      <p:ext uri="{BB962C8B-B14F-4D97-AF65-F5344CB8AC3E}">
        <p14:creationId xmlns:p14="http://schemas.microsoft.com/office/powerpoint/2010/main" val="3299618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929"/>
    </mc:Choice>
    <mc:Fallback xmlns="">
      <p:transition spd="slow" advTm="992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2400">
                <a:latin typeface="Abadi" panose="020B0604020104020204" pitchFamily="34" charset="0"/>
              </a:rPr>
              <a:t>Quiz time: What is the output? Please pause the video!</a:t>
            </a:r>
            <a:endParaRPr lang="en-ID" sz="2400">
              <a:latin typeface="Consolas" panose="020B060902020403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12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400995" y="841829"/>
            <a:ext cx="8520599" cy="15094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x = {}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for i in range(1, 4):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  x[i] = i**3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print(x)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97DBB23-C938-483D-BC8D-CF1A21050C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00" y="2513843"/>
            <a:ext cx="2514951" cy="304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310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630"/>
    </mc:Choice>
    <mc:Fallback xmlns="">
      <p:transition spd="slow" advTm="1263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597A6044-2A66-4C95-AD51-56BE702580EA}"/>
              </a:ext>
            </a:extLst>
          </p:cNvPr>
          <p:cNvGrpSpPr/>
          <p:nvPr/>
        </p:nvGrpSpPr>
        <p:grpSpPr>
          <a:xfrm>
            <a:off x="3742050" y="1008011"/>
            <a:ext cx="1659900" cy="1659900"/>
            <a:chOff x="3742050" y="1094500"/>
            <a:chExt cx="1659900" cy="1659900"/>
          </a:xfrm>
        </p:grpSpPr>
        <p:sp>
          <p:nvSpPr>
            <p:cNvPr id="890" name="Google Shape;890;p52"/>
            <p:cNvSpPr/>
            <p:nvPr/>
          </p:nvSpPr>
          <p:spPr>
            <a:xfrm>
              <a:off x="3742050" y="1094500"/>
              <a:ext cx="1659900" cy="1659900"/>
            </a:xfrm>
            <a:prstGeom prst="ellipse">
              <a:avLst/>
            </a:prstGeom>
            <a:noFill/>
            <a:ln w="9525" cap="flat" cmpd="sng">
              <a:solidFill>
                <a:schemeClr val="bg1">
                  <a:lumMod val="9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7170" name="Picture 2" descr="logo, python icon">
              <a:extLst>
                <a:ext uri="{FF2B5EF4-FFF2-40B4-BE49-F238E27FC236}">
                  <a16:creationId xmlns:a16="http://schemas.microsoft.com/office/drawing/2014/main" id="{213FB561-EB10-444D-8568-100790B9D2C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33173" y="1294097"/>
              <a:ext cx="1277654" cy="12776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Google Shape;252;p33">
            <a:extLst>
              <a:ext uri="{FF2B5EF4-FFF2-40B4-BE49-F238E27FC236}">
                <a16:creationId xmlns:a16="http://schemas.microsoft.com/office/drawing/2014/main" id="{8642F49A-BC5F-482C-97F3-B391FE64EEDC}"/>
              </a:ext>
            </a:extLst>
          </p:cNvPr>
          <p:cNvSpPr txBox="1"/>
          <p:nvPr/>
        </p:nvSpPr>
        <p:spPr>
          <a:xfrm>
            <a:off x="247135" y="2916937"/>
            <a:ext cx="8649730" cy="8712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ctr">
              <a:buNone/>
            </a:pPr>
            <a:r>
              <a:rPr lang="en-ID" sz="1800" b="1">
                <a:solidFill>
                  <a:schemeClr val="tx1"/>
                </a:solidFill>
                <a:latin typeface="Consolas" panose="020B0609020204030204" pitchFamily="49" charset="0"/>
              </a:rPr>
              <a:t>fariz = {"says":"thank you"}</a:t>
            </a:r>
          </a:p>
          <a:p>
            <a:pPr marL="0" indent="0" algn="ctr">
              <a:buNone/>
            </a:pPr>
            <a:r>
              <a:rPr lang="en-ID" sz="1800" b="1">
                <a:solidFill>
                  <a:schemeClr val="tx1"/>
                </a:solidFill>
                <a:latin typeface="Consolas" panose="020B0609020204030204" pitchFamily="49" charset="0"/>
              </a:rPr>
              <a:t>print(fariz["says"])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9BBF294-BF21-4343-A20C-749F36F84C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43262" y="3938114"/>
            <a:ext cx="1257475" cy="25721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169"/>
    </mc:Choice>
    <mc:Fallback xmlns="">
      <p:transition spd="slow" advTm="1416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Dictionaries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2</a:t>
            </a:fld>
            <a:endParaRPr lang="en-GB"/>
          </a:p>
        </p:txBody>
      </p:sp>
      <p:sp>
        <p:nvSpPr>
          <p:cNvPr id="4" name="Google Shape;252;p33">
            <a:extLst>
              <a:ext uri="{FF2B5EF4-FFF2-40B4-BE49-F238E27FC236}">
                <a16:creationId xmlns:a16="http://schemas.microsoft.com/office/drawing/2014/main" id="{1D33F43D-4FD2-4010-A243-B4E3B62D7071}"/>
              </a:ext>
            </a:extLst>
          </p:cNvPr>
          <p:cNvSpPr txBox="1"/>
          <p:nvPr/>
        </p:nvSpPr>
        <p:spPr>
          <a:xfrm>
            <a:off x="311700" y="1154129"/>
            <a:ext cx="8721089" cy="416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indent="-292100">
              <a:lnSpc>
                <a:spcPct val="130000"/>
              </a:lnSpc>
              <a:buClr>
                <a:srgbClr val="999999"/>
              </a:buClr>
              <a:buSzPts val="1000"/>
              <a:buFont typeface="Arial"/>
              <a:buChar char="➜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A Python dictionary is a collection of </a:t>
            </a:r>
            <a:r>
              <a:rPr lang="en-ID" sz="2000" b="1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key-value</a:t>
            </a: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 pairs:</a:t>
            </a:r>
            <a:b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</a:b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The </a:t>
            </a:r>
            <a:r>
              <a:rPr lang="en-ID" sz="2000" b="1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key</a:t>
            </a: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 of the pair is a </a:t>
            </a:r>
            <a:r>
              <a:rPr lang="en-ID" sz="2000" b="1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unique</a:t>
            </a: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 name identifying the </a:t>
            </a:r>
            <a:r>
              <a:rPr lang="en-ID" sz="2000" b="1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value</a:t>
            </a: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 of the pair.</a:t>
            </a:r>
          </a:p>
          <a:p>
            <a:pPr marL="457200" indent="-292100">
              <a:lnSpc>
                <a:spcPct val="130000"/>
              </a:lnSpc>
              <a:buClr>
                <a:srgbClr val="999999"/>
              </a:buClr>
              <a:buSzPts val="1000"/>
              <a:buFont typeface="Arial"/>
              <a:buChar char="➜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Dictionaries are one of the most useful data structures in Python.</a:t>
            </a:r>
          </a:p>
          <a:p>
            <a:pPr marL="457200" indent="-292100">
              <a:lnSpc>
                <a:spcPct val="130000"/>
              </a:lnSpc>
              <a:buClr>
                <a:srgbClr val="999999"/>
              </a:buClr>
              <a:buSzPts val="1000"/>
              <a:buFont typeface="Arial"/>
              <a:buChar char="➜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For example, a dictionary can be used to store the names of countries and their capitals:</a:t>
            </a:r>
            <a:b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</a:br>
            <a:endParaRPr lang="en-ID" sz="2000">
              <a:solidFill>
                <a:schemeClr val="tx1">
                  <a:lumMod val="50000"/>
                  <a:lumOff val="50000"/>
                </a:schemeClr>
              </a:solidFill>
              <a:latin typeface="Abadi" panose="020B0604020104020204" pitchFamily="34" charset="0"/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503FFD8-AB71-4FD2-993A-F5A84FBFB1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9189607"/>
              </p:ext>
            </p:extLst>
          </p:nvPr>
        </p:nvGraphicFramePr>
        <p:xfrm>
          <a:off x="2873826" y="3123293"/>
          <a:ext cx="36000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1099313783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2552819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D" sz="1600" b="1">
                          <a:latin typeface="Abadi" panose="020B0604020104020204" pitchFamily="34" charset="0"/>
                        </a:rPr>
                        <a:t>Key</a:t>
                      </a:r>
                      <a:endParaRPr lang="en-US" sz="1600" b="1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 b="1">
                          <a:latin typeface="Abadi" panose="020B0604020104020204" pitchFamily="34" charset="0"/>
                        </a:rPr>
                        <a:t>Value</a:t>
                      </a:r>
                      <a:endParaRPr lang="en-US" sz="1600" b="1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5989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D" sz="1600">
                          <a:latin typeface="Abadi" panose="020B0604020104020204" pitchFamily="34" charset="0"/>
                        </a:rPr>
                        <a:t>"Indonesia"</a:t>
                      </a:r>
                      <a:endParaRPr lang="en-US" sz="16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1600">
                          <a:latin typeface="Abadi" panose="020B0604020104020204" pitchFamily="34" charset="0"/>
                        </a:rPr>
                        <a:t>"Jakarta"</a:t>
                      </a:r>
                      <a:endParaRPr lang="en-US" sz="16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1086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D" sz="1600">
                          <a:latin typeface="Abadi" panose="020B0604020104020204" pitchFamily="34" charset="0"/>
                        </a:rPr>
                        <a:t>"Italy"</a:t>
                      </a:r>
                      <a:endParaRPr lang="en-US" sz="16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1600">
                          <a:latin typeface="Abadi" panose="020B0604020104020204" pitchFamily="34" charset="0"/>
                        </a:rPr>
                        <a:t>"Rome"</a:t>
                      </a:r>
                      <a:endParaRPr lang="en-US" sz="16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3406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D" sz="1600">
                          <a:latin typeface="Abadi" panose="020B0604020104020204" pitchFamily="34" charset="0"/>
                        </a:rPr>
                        <a:t>"Germany"</a:t>
                      </a:r>
                      <a:endParaRPr lang="en-US" sz="16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1600">
                          <a:latin typeface="Abadi" panose="020B0604020104020204" pitchFamily="34" charset="0"/>
                        </a:rPr>
                        <a:t>"Berlin"</a:t>
                      </a:r>
                      <a:endParaRPr lang="en-US" sz="16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10178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143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568"/>
    </mc:Choice>
    <mc:Fallback xmlns="">
      <p:transition spd="slow" advTm="50568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2400">
                <a:latin typeface="Abadi" panose="020B0604020104020204" pitchFamily="34" charset="0"/>
              </a:rPr>
              <a:t>Creating dictionaries</a:t>
            </a:r>
            <a:endParaRPr lang="en-ID" sz="2400">
              <a:latin typeface="Consolas" panose="020B060902020403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3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400995" y="841829"/>
            <a:ext cx="8520599" cy="379195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capitals = {"Indonesia":"Jakarta", "Italy":"Rome", "Germany":"Berlin"}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squares = {1:1, 2:4, 3:9}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print(squares) # {1: 1, 2: 4, 3: 9}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print(type(squares)) # &lt;class 'dict'&gt;</a:t>
            </a:r>
          </a:p>
          <a:p>
            <a:pPr marL="0" indent="0">
              <a:buNone/>
            </a:pPr>
            <a:endParaRPr lang="en-ID" sz="16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randoms = {1:"Bob", "17":False, "Blue":"Red"}</a:t>
            </a:r>
          </a:p>
          <a:p>
            <a:pPr marL="0" indent="0">
              <a:buNone/>
            </a:pPr>
            <a:endParaRPr lang="en-ID" sz="16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empty_dictionary = {}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print(type(empty_dictionary)) # &lt;class 'dict'&gt;</a:t>
            </a:r>
          </a:p>
          <a:p>
            <a:pPr marL="0" indent="0">
              <a:buNone/>
            </a:pPr>
            <a:endParaRPr lang="en-ID" sz="160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068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9214"/>
    </mc:Choice>
    <mc:Fallback xmlns="">
      <p:transition spd="slow" advTm="79214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2400">
                <a:latin typeface="Abadi" panose="020B0604020104020204" pitchFamily="34" charset="0"/>
              </a:rPr>
              <a:t>Creating dictionaries</a:t>
            </a:r>
            <a:endParaRPr lang="en-ID" sz="2400">
              <a:latin typeface="Consolas" panose="020B060902020403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4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400995" y="841829"/>
            <a:ext cx="8520599" cy="379195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tuple_of_tuples = (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  ("Indonesia", "Jakarta"),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  ("Italy", "Rome"),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  ("Germany", "Berlin")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capitals = dict(tuple_of_tuples)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print(capitals) </a:t>
            </a:r>
            <a:r>
              <a:rPr lang="en-ID">
                <a:solidFill>
                  <a:schemeClr val="tx1"/>
                </a:solidFill>
                <a:latin typeface="Consolas" panose="020B0609020204030204" pitchFamily="49" charset="0"/>
              </a:rPr>
              <a:t># {'Indonesia': 'Jakarta', 'Italy': 'Rome', 'Germany': 'Berlin'}</a:t>
            </a:r>
            <a:endParaRPr lang="en-ID" sz="16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ID" sz="16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list_of_tuples = [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  ("Indonesia", "Jakarta"),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  ("Italy", "Rome"),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  ("Germany", "Berlin")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]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capitals = dict(list_of_tuples)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print(capitals) </a:t>
            </a:r>
            <a:r>
              <a:rPr lang="en-ID">
                <a:solidFill>
                  <a:schemeClr val="tx1"/>
                </a:solidFill>
                <a:latin typeface="Consolas" panose="020B0609020204030204" pitchFamily="49" charset="0"/>
              </a:rPr>
              <a:t># {'Indonesia': 'Jakarta', 'Italy': 'Rome', 'Germany': 'Berlin'}</a:t>
            </a:r>
            <a:endParaRPr lang="en-ID" sz="160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2518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795"/>
    </mc:Choice>
    <mc:Fallback xmlns="">
      <p:transition spd="slow" advTm="49795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2400">
                <a:latin typeface="Abadi" panose="020B0604020104020204" pitchFamily="34" charset="0"/>
              </a:rPr>
              <a:t>Dictionary operations: Retrieve the value of a key</a:t>
            </a:r>
            <a:endParaRPr lang="en-ID" sz="2400">
              <a:latin typeface="Consolas" panose="020B060902020403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5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400995" y="841829"/>
            <a:ext cx="8520599" cy="379195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capitals = {"Indonesia":"Jakarta", "Italy":"Rome", "Germany":"Berlin"}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print(capitals["Italy"]) # Rome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print(capitals["Indonesia"]) # Jakarta</a:t>
            </a:r>
          </a:p>
          <a:p>
            <a:pPr marL="0" indent="0">
              <a:buNone/>
            </a:pPr>
            <a:endParaRPr lang="en-ID" sz="16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squares = {1:1, 2:4, 3:9}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print(squares[1]) # 1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print(squares[3]) # 9</a:t>
            </a:r>
          </a:p>
          <a:p>
            <a:pPr marL="0" indent="0">
              <a:buNone/>
            </a:pPr>
            <a:endParaRPr lang="en-ID" sz="16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print(squares[4]) # KeyError</a:t>
            </a:r>
          </a:p>
        </p:txBody>
      </p:sp>
    </p:spTree>
    <p:extLst>
      <p:ext uri="{BB962C8B-B14F-4D97-AF65-F5344CB8AC3E}">
        <p14:creationId xmlns:p14="http://schemas.microsoft.com/office/powerpoint/2010/main" val="2760421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967"/>
    </mc:Choice>
    <mc:Fallback xmlns="">
      <p:transition spd="slow" advTm="72967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2400">
                <a:latin typeface="Abadi" panose="020B0604020104020204" pitchFamily="34" charset="0"/>
              </a:rPr>
              <a:t>Dictionary operations: Get the value of a key</a:t>
            </a:r>
            <a:endParaRPr lang="en-ID" sz="2400">
              <a:latin typeface="Consolas" panose="020B060902020403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6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400995" y="841829"/>
            <a:ext cx="8520599" cy="379195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capitals = {"Indonesia":"Jakarta", "Italy":"Rome", "Germany":"Berlin"}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print(capitals.get("Italy")) # Rome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print(capitals.get("Indonesia")) # Jakarta</a:t>
            </a:r>
          </a:p>
          <a:p>
            <a:pPr marL="0" indent="0">
              <a:buNone/>
            </a:pPr>
            <a:endParaRPr lang="en-ID" sz="16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squares = {1:1, 2:4, 3:9}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print(squares.get(1)) # 1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print(squares.get(3)) # 9</a:t>
            </a:r>
          </a:p>
          <a:p>
            <a:pPr marL="0" indent="0">
              <a:buNone/>
            </a:pPr>
            <a:endParaRPr lang="en-ID" sz="16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print(squares.get(4)) # None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print(squares.get(4, "Not available!")) # Not available!</a:t>
            </a:r>
          </a:p>
        </p:txBody>
      </p:sp>
    </p:spTree>
    <p:extLst>
      <p:ext uri="{BB962C8B-B14F-4D97-AF65-F5344CB8AC3E}">
        <p14:creationId xmlns:p14="http://schemas.microsoft.com/office/powerpoint/2010/main" val="3781522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2128"/>
    </mc:Choice>
    <mc:Fallback xmlns="">
      <p:transition spd="slow" advTm="92128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1800">
                <a:latin typeface="Abadi" panose="020B0604020104020204" pitchFamily="34" charset="0"/>
              </a:rPr>
              <a:t>Dictionary operations: Add &amp; delete key-value pair, and check existence of key</a:t>
            </a:r>
            <a:endParaRPr lang="en-ID" sz="1800">
              <a:latin typeface="Consolas" panose="020B060902020403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7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400995" y="841829"/>
            <a:ext cx="8520599" cy="379195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capitals = {"Indonesia":"Jakarta", "Italy":"Rome"}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capitals["Japan"] = "Tokyo"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print(capitals) </a:t>
            </a:r>
            <a:r>
              <a:rPr lang="en-ID">
                <a:solidFill>
                  <a:schemeClr val="tx1"/>
                </a:solidFill>
                <a:latin typeface="Consolas" panose="020B0609020204030204" pitchFamily="49" charset="0"/>
              </a:rPr>
              <a:t># {'Indonesia': 'Jakarta', 'Italy': 'Rome', 'Japan': 'Tokyo'}</a:t>
            </a:r>
          </a:p>
          <a:p>
            <a:pPr marL="0" indent="0">
              <a:buNone/>
            </a:pPr>
            <a:endParaRPr lang="en-ID" sz="16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capitals["Indonesia"] = "Penajam Paser Utara"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print(capitals) </a:t>
            </a:r>
            <a:r>
              <a:rPr lang="en-ID">
                <a:solidFill>
                  <a:schemeClr val="tx1"/>
                </a:solidFill>
                <a:latin typeface="Consolas" panose="020B0609020204030204" pitchFamily="49" charset="0"/>
              </a:rPr>
              <a:t># </a:t>
            </a:r>
            <a:r>
              <a:rPr lang="en-ID" sz="1200">
                <a:solidFill>
                  <a:schemeClr val="tx1"/>
                </a:solidFill>
                <a:latin typeface="Consolas" panose="020B0609020204030204" pitchFamily="49" charset="0"/>
              </a:rPr>
              <a:t>{'Indonesia': 'Penajam Paser Utara', 'Italy': 'Rome', 'Japan': 'Tokyo'}</a:t>
            </a:r>
            <a:endParaRPr lang="en-ID" sz="16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ID" sz="16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del capitals["Italy"]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print(capitals) </a:t>
            </a:r>
            <a:r>
              <a:rPr lang="en-ID">
                <a:solidFill>
                  <a:schemeClr val="tx1"/>
                </a:solidFill>
                <a:latin typeface="Consolas" panose="020B0609020204030204" pitchFamily="49" charset="0"/>
              </a:rPr>
              <a:t># {'Indonesia': 'Penajam Paser Utara', 'Japan': 'Tokyo'}</a:t>
            </a:r>
          </a:p>
          <a:p>
            <a:pPr marL="0" indent="0">
              <a:buNone/>
            </a:pPr>
            <a:endParaRPr lang="en-ID" sz="16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print("Indonesia" in capitals) </a:t>
            </a:r>
            <a:r>
              <a:rPr lang="en-ID">
                <a:solidFill>
                  <a:schemeClr val="tx1"/>
                </a:solidFill>
                <a:latin typeface="Consolas" panose="020B0609020204030204" pitchFamily="49" charset="0"/>
              </a:rPr>
              <a:t># True</a:t>
            </a:r>
            <a:endParaRPr lang="en-ID" sz="16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print("France" in capitals) </a:t>
            </a:r>
            <a:r>
              <a:rPr lang="en-ID">
                <a:solidFill>
                  <a:schemeClr val="tx1"/>
                </a:solidFill>
                <a:latin typeface="Consolas" panose="020B0609020204030204" pitchFamily="49" charset="0"/>
              </a:rPr>
              <a:t># False</a:t>
            </a:r>
            <a:endParaRPr lang="en-ID" sz="160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512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6301"/>
    </mc:Choice>
    <mc:Fallback xmlns="">
      <p:transition spd="slow" advTm="10630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1800">
                <a:latin typeface="Abadi" panose="020B0604020104020204" pitchFamily="34" charset="0"/>
              </a:rPr>
              <a:t>Dictionary operations: Length, update multiple key-value pairs, get all keys, and clear </a:t>
            </a:r>
            <a:endParaRPr lang="en-ID" sz="1800">
              <a:latin typeface="Consolas" panose="020B060902020403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8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400995" y="841829"/>
            <a:ext cx="8520599" cy="379195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capitals = {"Indonesia":"Jakarta", "Italy":"Rome"}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print(len(capitals)) </a:t>
            </a:r>
            <a:r>
              <a:rPr lang="en-ID">
                <a:solidFill>
                  <a:schemeClr val="tx1"/>
                </a:solidFill>
                <a:latin typeface="Consolas" panose="020B0609020204030204" pitchFamily="49" charset="0"/>
              </a:rPr>
              <a:t># 2</a:t>
            </a:r>
            <a:endParaRPr lang="en-ID" sz="16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ID" sz="16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y = {"Germany":"Berlin", "France":"Paris"}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capitals.update(y)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print(capitals) </a:t>
            </a:r>
            <a:r>
              <a:rPr lang="en-ID" sz="1100">
                <a:solidFill>
                  <a:schemeClr val="tx1"/>
                </a:solidFill>
                <a:latin typeface="Consolas" panose="020B0609020204030204" pitchFamily="49" charset="0"/>
              </a:rPr>
              <a:t># {'Indonesia': 'Jakarta', 'Italy': 'Rome', 'Germany': 'Berlin', 'France': 'Paris'}</a:t>
            </a:r>
            <a:endParaRPr lang="en-ID" sz="16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ID" sz="16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capitals_keys = list(capitals.keys())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print(capitals_keys) </a:t>
            </a:r>
            <a:r>
              <a:rPr lang="en-ID">
                <a:solidFill>
                  <a:schemeClr val="tx1"/>
                </a:solidFill>
                <a:latin typeface="Consolas" panose="020B0609020204030204" pitchFamily="49" charset="0"/>
              </a:rPr>
              <a:t># ['Indonesia', 'Italy', 'Germany', 'France']</a:t>
            </a:r>
          </a:p>
          <a:p>
            <a:pPr marL="0" indent="0">
              <a:buNone/>
            </a:pPr>
            <a:endParaRPr lang="en-ID" sz="16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capitals.clear()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print(capitals) # {}</a:t>
            </a:r>
          </a:p>
        </p:txBody>
      </p:sp>
    </p:spTree>
    <p:extLst>
      <p:ext uri="{BB962C8B-B14F-4D97-AF65-F5344CB8AC3E}">
        <p14:creationId xmlns:p14="http://schemas.microsoft.com/office/powerpoint/2010/main" val="2444254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4455"/>
    </mc:Choice>
    <mc:Fallback xmlns="">
      <p:transition spd="slow" advTm="84455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2400">
                <a:latin typeface="Abadi" panose="020B0604020104020204" pitchFamily="34" charset="0"/>
              </a:rPr>
              <a:t>Dictionary iterations</a:t>
            </a:r>
            <a:endParaRPr lang="en-ID" sz="2400">
              <a:latin typeface="Consolas" panose="020B060902020403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9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400995" y="841830"/>
            <a:ext cx="8520599" cy="11611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capitals = {"Indonesia":"Jakarta", "Italy":"Rome", "Germany":"Berlin"}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for country in capitals: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  print(country, "has capital" , capitals[country])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1210654-32E7-4DE3-96BC-9B47EF10BA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00" y="2183646"/>
            <a:ext cx="3943900" cy="790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80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790"/>
    </mc:Choice>
    <mc:Fallback xmlns="">
      <p:transition spd="slow" advTm="54790"/>
    </mc:Fallback>
  </mc:AlternateContent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5388</TotalTime>
  <Words>1025</Words>
  <Application>Microsoft Office PowerPoint</Application>
  <PresentationFormat>On-screen Show (16:9)</PresentationFormat>
  <Paragraphs>136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Abadi</vt:lpstr>
      <vt:lpstr>Arial</vt:lpstr>
      <vt:lpstr>Consolas</vt:lpstr>
      <vt:lpstr>Lucida Grande</vt:lpstr>
      <vt:lpstr>Trebuchet MS</vt:lpstr>
      <vt:lpstr>Simple Light</vt:lpstr>
      <vt:lpstr>PowerPoint Presentation</vt:lpstr>
      <vt:lpstr>Dictionaries</vt:lpstr>
      <vt:lpstr>Creating dictionaries</vt:lpstr>
      <vt:lpstr>Creating dictionaries</vt:lpstr>
      <vt:lpstr>Dictionary operations: Retrieve the value of a key</vt:lpstr>
      <vt:lpstr>Dictionary operations: Get the value of a key</vt:lpstr>
      <vt:lpstr>Dictionary operations: Add &amp; delete key-value pair, and check existence of key</vt:lpstr>
      <vt:lpstr>Dictionary operations: Length, update multiple key-value pairs, get all keys, and clear </vt:lpstr>
      <vt:lpstr>Dictionary iterations</vt:lpstr>
      <vt:lpstr>Dictionary iterations</vt:lpstr>
      <vt:lpstr>Quiz time: What is the output? Please pause the video!</vt:lpstr>
      <vt:lpstr>Quiz time: What is the output? Please pause the video!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Fariz</dc:creator>
  <cp:lastModifiedBy>Fariz Darari</cp:lastModifiedBy>
  <cp:revision>798</cp:revision>
  <dcterms:modified xsi:type="dcterms:W3CDTF">2020-10-25T17:38:44Z</dcterms:modified>
</cp:coreProperties>
</file>