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91" r:id="rId3"/>
    <p:sldId id="433" r:id="rId4"/>
    <p:sldId id="429" r:id="rId5"/>
    <p:sldId id="397" r:id="rId6"/>
    <p:sldId id="402" r:id="rId7"/>
    <p:sldId id="422" r:id="rId8"/>
    <p:sldId id="403" r:id="rId9"/>
    <p:sldId id="423" r:id="rId10"/>
    <p:sldId id="431" r:id="rId11"/>
    <p:sldId id="450" r:id="rId12"/>
    <p:sldId id="447" r:id="rId13"/>
    <p:sldId id="432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2BC3-6827-4EDC-8CC4-AE5A3544A102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A8137-D8AF-4F1D-BE64-D1A33790252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171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25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79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79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783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E1A7A-E1B0-451A-AA81-01535FDFB5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0A4F9DC-2EDB-472E-BFC9-19CA2E80326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972274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042FF2-E837-48BD-9BFC-0EBF5B3186D3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73621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52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5FE9C43-2C81-4823-9771-E3AEF3817C06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06938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F93B93-C535-4602-9947-18F05341D711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40844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EE6461-6C85-4FCB-8EC2-EB4EDC1BEEFE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22651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4A08A1-BDA7-41A9-B25D-9A780E61EA3C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84421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97A36D1-75BB-4664-A6C3-C454328CCA3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68765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6FB3023-D331-4987-94F1-684769196097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1693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5A930A-26E6-4934-86F1-D717D7B4CA8B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31954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B993C62-7068-4923-97E4-54829961AEF5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7680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 September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80760" y="5989320"/>
            <a:ext cx="4663440" cy="36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08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7440" y="1105895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Kerangka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Teori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dan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Kerangka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Konsep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: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Perbedaan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dan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benang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merahnya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dalam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proposal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penelitian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796" y="3210704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123" y="4933504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644466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D65BE97-F395-414E-B58F-FBB8C4C12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Bedakan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Alur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pic>
        <p:nvPicPr>
          <p:cNvPr id="9" name="Tampungan Konten 8">
            <a:extLst>
              <a:ext uri="{FF2B5EF4-FFF2-40B4-BE49-F238E27FC236}">
                <a16:creationId xmlns:a16="http://schemas.microsoft.com/office/drawing/2014/main" xmlns="" id="{8932DCE2-0847-4BE8-9616-A9D3117955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132" y="1690688"/>
            <a:ext cx="3759319" cy="4351338"/>
          </a:xfrm>
        </p:spPr>
      </p:pic>
    </p:spTree>
    <p:extLst>
      <p:ext uri="{BB962C8B-B14F-4D97-AF65-F5344CB8AC3E}">
        <p14:creationId xmlns:p14="http://schemas.microsoft.com/office/powerpoint/2010/main" val="261042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33A13886-1F8C-4BB5-A4C9-5435FE4F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Alur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7C65A05E-5E51-4F8C-810F-F7C99763C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DA3F244-6104-44C4-84CB-EFE4724E215D}"/>
              </a:ext>
            </a:extLst>
          </p:cNvPr>
          <p:cNvGrpSpPr/>
          <p:nvPr/>
        </p:nvGrpSpPr>
        <p:grpSpPr>
          <a:xfrm>
            <a:off x="3423918" y="2708920"/>
            <a:ext cx="5344160" cy="2849246"/>
            <a:chOff x="590542" y="0"/>
            <a:chExt cx="5344225" cy="284940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5DE4244-DC03-4158-A5DF-385E2545E4B8}"/>
                </a:ext>
              </a:extLst>
            </p:cNvPr>
            <p:cNvGrpSpPr/>
            <p:nvPr/>
          </p:nvGrpSpPr>
          <p:grpSpPr>
            <a:xfrm>
              <a:off x="590542" y="0"/>
              <a:ext cx="5344225" cy="2849406"/>
              <a:chOff x="309434" y="0"/>
              <a:chExt cx="5347218" cy="285029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A0EA551A-85E8-444E-8C96-E0ADC50EE359}"/>
                  </a:ext>
                </a:extLst>
              </p:cNvPr>
              <p:cNvGrpSpPr/>
              <p:nvPr/>
            </p:nvGrpSpPr>
            <p:grpSpPr>
              <a:xfrm>
                <a:off x="309434" y="0"/>
                <a:ext cx="5347218" cy="2850290"/>
                <a:chOff x="309434" y="0"/>
                <a:chExt cx="5347218" cy="2850290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xmlns="" id="{0EEF0193-3AC9-4FF3-B7BD-BE0487F03EB3}"/>
                    </a:ext>
                  </a:extLst>
                </p:cNvPr>
                <p:cNvGrpSpPr/>
                <p:nvPr/>
              </p:nvGrpSpPr>
              <p:grpSpPr>
                <a:xfrm>
                  <a:off x="309434" y="0"/>
                  <a:ext cx="5347210" cy="2224490"/>
                  <a:chOff x="309434" y="0"/>
                  <a:chExt cx="5347210" cy="2224490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xmlns="" id="{F063B90C-2025-4275-BE57-26BB5BAF7C87}"/>
                      </a:ext>
                    </a:extLst>
                  </p:cNvPr>
                  <p:cNvGrpSpPr/>
                  <p:nvPr/>
                </p:nvGrpSpPr>
                <p:grpSpPr>
                  <a:xfrm>
                    <a:off x="309434" y="0"/>
                    <a:ext cx="5347210" cy="1224651"/>
                    <a:chOff x="309434" y="0"/>
                    <a:chExt cx="5347210" cy="1224651"/>
                  </a:xfrm>
                </p:grpSpPr>
                <p:sp>
                  <p:nvSpPr>
                    <p:cNvPr id="21" name="Text Box 68">
                      <a:extLst>
                        <a:ext uri="{FF2B5EF4-FFF2-40B4-BE49-F238E27FC236}">
                          <a16:creationId xmlns:a16="http://schemas.microsoft.com/office/drawing/2014/main" xmlns="" id="{D3051826-02C2-47E1-828B-DEF9143E0C5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16988" y="0"/>
                      <a:ext cx="1578634" cy="310551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 eaLnBrk="0" fontAlgn="base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Ijin Penelitian</a:t>
                      </a:r>
                      <a:endParaRPr lang="en-ID" sz="1100">
                        <a:solidFill>
                          <a:srgbClr val="21212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" name="Text Box 70">
                      <a:extLst>
                        <a:ext uri="{FF2B5EF4-FFF2-40B4-BE49-F238E27FC236}">
                          <a16:creationId xmlns:a16="http://schemas.microsoft.com/office/drawing/2014/main" xmlns="" id="{8540BCBF-2584-49F2-B9A8-2139C35C898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16988" y="612475"/>
                      <a:ext cx="1578610" cy="310515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 eaLnBrk="0" fontAlgn="base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ID" sz="120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sekunder</a:t>
                      </a:r>
                      <a:endParaRPr lang="en-ID" sz="1100">
                        <a:solidFill>
                          <a:srgbClr val="21212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23" name="Straight Arrow Connector 22">
                      <a:extLst>
                        <a:ext uri="{FF2B5EF4-FFF2-40B4-BE49-F238E27FC236}">
                          <a16:creationId xmlns:a16="http://schemas.microsoft.com/office/drawing/2014/main" xmlns="" id="{2BC6F129-0774-4470-998D-5EC122F9985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19245" y="923026"/>
                      <a:ext cx="0" cy="301625"/>
                    </a:xfrm>
                    <a:prstGeom prst="straightConnector1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24" name="Straight Arrow Connector 23">
                      <a:extLst>
                        <a:ext uri="{FF2B5EF4-FFF2-40B4-BE49-F238E27FC236}">
                          <a16:creationId xmlns:a16="http://schemas.microsoft.com/office/drawing/2014/main" xmlns="" id="{4E7B7609-F06D-42E8-9E10-E7D570D006D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947227" y="807790"/>
                      <a:ext cx="269558" cy="0"/>
                    </a:xfrm>
                    <a:prstGeom prst="straightConnector1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25" name="Straight Arrow Connector 24">
                      <a:extLst>
                        <a:ext uri="{FF2B5EF4-FFF2-40B4-BE49-F238E27FC236}">
                          <a16:creationId xmlns:a16="http://schemas.microsoft.com/office/drawing/2014/main" xmlns="" id="{F3A88C30-7A90-4C0B-B2E2-A74330CE1078}"/>
                        </a:ext>
                      </a:extLst>
                    </p:cNvPr>
                    <p:cNvCxnSpPr>
                      <a:stCxn id="26" idx="1"/>
                    </p:cNvCxnSpPr>
                    <p:nvPr/>
                  </p:nvCxnSpPr>
                  <p:spPr>
                    <a:xfrm flipH="1">
                      <a:off x="3795621" y="767768"/>
                      <a:ext cx="388185" cy="4393"/>
                    </a:xfrm>
                    <a:prstGeom prst="straightConnector1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tailEnd type="arrow"/>
                    </a:ln>
                    <a:effectLst/>
                  </p:spPr>
                </p:cxnSp>
                <p:sp>
                  <p:nvSpPr>
                    <p:cNvPr id="26" name="Text Box 75">
                      <a:extLst>
                        <a:ext uri="{FF2B5EF4-FFF2-40B4-BE49-F238E27FC236}">
                          <a16:creationId xmlns:a16="http://schemas.microsoft.com/office/drawing/2014/main" xmlns="" id="{256F2C6D-D7E7-480D-B620-BEB18898875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83806" y="612510"/>
                      <a:ext cx="1472838" cy="310515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 eaLnBrk="0" fontAlgn="base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Kriteria eksklusi</a:t>
                      </a:r>
                      <a:endParaRPr lang="en-ID" sz="1100">
                        <a:solidFill>
                          <a:srgbClr val="21212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7" name="Text Box 76">
                      <a:extLst>
                        <a:ext uri="{FF2B5EF4-FFF2-40B4-BE49-F238E27FC236}">
                          <a16:creationId xmlns:a16="http://schemas.microsoft.com/office/drawing/2014/main" xmlns="" id="{12470B6D-8D98-4859-A9EE-88CB3D076C2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9434" y="612511"/>
                      <a:ext cx="1637734" cy="310515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6350">
                      <a:solidFill>
                        <a:prstClr val="black"/>
                      </a:solidFill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 eaLnBrk="0" fontAlgn="base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21212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Kriteria inklusi </a:t>
                      </a:r>
                      <a:endParaRPr lang="en-ID" sz="1100">
                        <a:solidFill>
                          <a:srgbClr val="21212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16" name="Straight Arrow Connector 15">
                    <a:extLst>
                      <a:ext uri="{FF2B5EF4-FFF2-40B4-BE49-F238E27FC236}">
                        <a16:creationId xmlns:a16="http://schemas.microsoft.com/office/drawing/2014/main" xmlns="" id="{0D2C46DD-E8FB-480E-88AC-A908EE1283C4}"/>
                      </a:ext>
                    </a:extLst>
                  </p:cNvPr>
                  <p:cNvCxnSpPr/>
                  <p:nvPr/>
                </p:nvCxnSpPr>
                <p:spPr>
                  <a:xfrm>
                    <a:off x="1906435" y="2066594"/>
                    <a:ext cx="310550" cy="0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  <a:tailEnd type="arrow"/>
                  </a:ln>
                  <a:effectLst/>
                </p:spPr>
              </p:cxnSp>
              <p:sp>
                <p:nvSpPr>
                  <p:cNvPr id="17" name="Text Box 94">
                    <a:extLst>
                      <a:ext uri="{FF2B5EF4-FFF2-40B4-BE49-F238E27FC236}">
                        <a16:creationId xmlns:a16="http://schemas.microsoft.com/office/drawing/2014/main" xmlns="" id="{D8A11E97-9585-4E6C-A18A-28A3FECBDE80}"/>
                      </a:ext>
                    </a:extLst>
                  </p:cNvPr>
                  <p:cNvSpPr txBox="1"/>
                  <p:nvPr/>
                </p:nvSpPr>
                <p:spPr>
                  <a:xfrm>
                    <a:off x="2216782" y="1276994"/>
                    <a:ext cx="1578831" cy="31051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eaLnBrk="0" fontAlgn="base" hangingPunct="0">
                      <a:lnSpc>
                        <a:spcPct val="115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</a:pPr>
                    <a:r>
                      <a:rPr lang="en-US" sz="1200">
                        <a:solidFill>
                          <a:srgbClr val="21212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Verifikasi data</a:t>
                    </a:r>
                    <a:endParaRPr lang="en-ID" sz="1100">
                      <a:solidFill>
                        <a:srgbClr val="21212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8" name="Straight Arrow Connector 17">
                    <a:extLst>
                      <a:ext uri="{FF2B5EF4-FFF2-40B4-BE49-F238E27FC236}">
                        <a16:creationId xmlns:a16="http://schemas.microsoft.com/office/drawing/2014/main" xmlns="" id="{E76E4383-D13B-4020-B97F-19711E5D1582}"/>
                      </a:ext>
                    </a:extLst>
                  </p:cNvPr>
                  <p:cNvCxnSpPr>
                    <a:stCxn id="17" idx="1"/>
                  </p:cNvCxnSpPr>
                  <p:nvPr/>
                </p:nvCxnSpPr>
                <p:spPr>
                  <a:xfrm flipH="1" flipV="1">
                    <a:off x="1947225" y="1428883"/>
                    <a:ext cx="269558" cy="3369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  <a:tailEnd type="arrow"/>
                  </a:ln>
                  <a:effectLst/>
                </p:spPr>
              </p:cxnSp>
              <p:sp>
                <p:nvSpPr>
                  <p:cNvPr id="19" name="Text Box 96">
                    <a:extLst>
                      <a:ext uri="{FF2B5EF4-FFF2-40B4-BE49-F238E27FC236}">
                        <a16:creationId xmlns:a16="http://schemas.microsoft.com/office/drawing/2014/main" xmlns="" id="{28D15C50-E1D7-4816-976F-27E25C2B3A46}"/>
                      </a:ext>
                    </a:extLst>
                  </p:cNvPr>
                  <p:cNvSpPr txBox="1"/>
                  <p:nvPr/>
                </p:nvSpPr>
                <p:spPr>
                  <a:xfrm>
                    <a:off x="309441" y="1288238"/>
                    <a:ext cx="1637786" cy="31051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eaLnBrk="0" fontAlgn="base" hangingPunct="0">
                      <a:lnSpc>
                        <a:spcPct val="115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</a:pPr>
                    <a:r>
                      <a:rPr lang="en-US" sz="1200">
                        <a:solidFill>
                          <a:srgbClr val="21212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Edit data</a:t>
                    </a:r>
                    <a:endParaRPr lang="en-ID" sz="1100">
                      <a:solidFill>
                        <a:srgbClr val="21212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Text Box 98">
                    <a:extLst>
                      <a:ext uri="{FF2B5EF4-FFF2-40B4-BE49-F238E27FC236}">
                        <a16:creationId xmlns:a16="http://schemas.microsoft.com/office/drawing/2014/main" xmlns="" id="{A0B5ECF8-152A-4F7F-B9FD-A5472CD2586F}"/>
                      </a:ext>
                    </a:extLst>
                  </p:cNvPr>
                  <p:cNvSpPr txBox="1"/>
                  <p:nvPr/>
                </p:nvSpPr>
                <p:spPr>
                  <a:xfrm>
                    <a:off x="309442" y="1913975"/>
                    <a:ext cx="1596994" cy="31051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6350">
                    <a:solidFill>
                      <a:prstClr val="black"/>
                    </a:solidFill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eaLnBrk="0" fontAlgn="base" hangingPunct="0">
                      <a:lnSpc>
                        <a:spcPct val="115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</a:pPr>
                    <a:r>
                      <a:rPr lang="en-US" sz="1200">
                        <a:solidFill>
                          <a:srgbClr val="21212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Data Entry</a:t>
                    </a:r>
                    <a:endParaRPr lang="en-ID" sz="1100">
                      <a:solidFill>
                        <a:srgbClr val="21212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xmlns="" id="{701B358D-6AC7-4904-8B73-C933D824E7F8}"/>
                    </a:ext>
                  </a:extLst>
                </p:cNvPr>
                <p:cNvCxnSpPr/>
                <p:nvPr/>
              </p:nvCxnSpPr>
              <p:spPr>
                <a:xfrm>
                  <a:off x="1145222" y="1598754"/>
                  <a:ext cx="0" cy="301625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  <a:tailEnd type="arrow"/>
                </a:ln>
                <a:effectLst/>
              </p:spPr>
            </p:cxnSp>
            <p:sp>
              <p:nvSpPr>
                <p:cNvPr id="11" name="Text Box 100">
                  <a:extLst>
                    <a:ext uri="{FF2B5EF4-FFF2-40B4-BE49-F238E27FC236}">
                      <a16:creationId xmlns:a16="http://schemas.microsoft.com/office/drawing/2014/main" xmlns="" id="{F51215E8-95B0-4280-889E-95D5700E8DAB}"/>
                    </a:ext>
                  </a:extLst>
                </p:cNvPr>
                <p:cNvSpPr txBox="1"/>
                <p:nvPr/>
              </p:nvSpPr>
              <p:spPr>
                <a:xfrm>
                  <a:off x="2220176" y="1927569"/>
                  <a:ext cx="1575416" cy="310515"/>
                </a:xfrm>
                <a:prstGeom prst="rect">
                  <a:avLst/>
                </a:prstGeom>
                <a:solidFill>
                  <a:sysClr val="window" lastClr="FFFFFF"/>
                </a:solidFill>
                <a:ln w="63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eaLnBrk="0" fontAlgn="base" hangingPunct="0">
                    <a:lnSpc>
                      <a:spcPct val="115000"/>
                    </a:lnSpc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US" sz="1200">
                      <a:solidFill>
                        <a:srgbClr val="212121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Analisis Data</a:t>
                  </a:r>
                  <a:endParaRPr lang="en-ID" sz="1100">
                    <a:solidFill>
                      <a:srgbClr val="21212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xmlns="" id="{A259271F-44FB-4551-8884-1A66DDD6F392}"/>
                    </a:ext>
                  </a:extLst>
                </p:cNvPr>
                <p:cNvCxnSpPr/>
                <p:nvPr/>
              </p:nvCxnSpPr>
              <p:spPr>
                <a:xfrm>
                  <a:off x="3839283" y="2056574"/>
                  <a:ext cx="421005" cy="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  <a:tailEnd type="arrow"/>
                </a:ln>
                <a:effectLst/>
              </p:spPr>
            </p:cxnSp>
            <p:sp>
              <p:nvSpPr>
                <p:cNvPr id="13" name="Text Box 102">
                  <a:extLst>
                    <a:ext uri="{FF2B5EF4-FFF2-40B4-BE49-F238E27FC236}">
                      <a16:creationId xmlns:a16="http://schemas.microsoft.com/office/drawing/2014/main" xmlns="" id="{85EA6542-45B3-407E-8737-317F5AA1E5E8}"/>
                    </a:ext>
                  </a:extLst>
                </p:cNvPr>
                <p:cNvSpPr txBox="1"/>
                <p:nvPr/>
              </p:nvSpPr>
              <p:spPr>
                <a:xfrm>
                  <a:off x="4260287" y="1927569"/>
                  <a:ext cx="1396365" cy="310515"/>
                </a:xfrm>
                <a:prstGeom prst="rect">
                  <a:avLst/>
                </a:prstGeom>
                <a:solidFill>
                  <a:sysClr val="window" lastClr="FFFFFF"/>
                </a:solidFill>
                <a:ln w="63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eaLnBrk="0" fontAlgn="base" hangingPunct="0">
                    <a:lnSpc>
                      <a:spcPct val="115000"/>
                    </a:lnSpc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US" sz="1200">
                      <a:solidFill>
                        <a:srgbClr val="212121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Membuat laporan</a:t>
                  </a:r>
                  <a:endParaRPr lang="en-ID" sz="1100">
                    <a:solidFill>
                      <a:srgbClr val="21212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Text Box 104">
                  <a:extLst>
                    <a:ext uri="{FF2B5EF4-FFF2-40B4-BE49-F238E27FC236}">
                      <a16:creationId xmlns:a16="http://schemas.microsoft.com/office/drawing/2014/main" xmlns="" id="{1F25E1CB-58A1-43D3-8CEF-294BA147D964}"/>
                    </a:ext>
                  </a:extLst>
                </p:cNvPr>
                <p:cNvSpPr txBox="1"/>
                <p:nvPr/>
              </p:nvSpPr>
              <p:spPr>
                <a:xfrm>
                  <a:off x="4260287" y="2539775"/>
                  <a:ext cx="1396365" cy="310515"/>
                </a:xfrm>
                <a:prstGeom prst="rect">
                  <a:avLst/>
                </a:prstGeom>
                <a:solidFill>
                  <a:sysClr val="window" lastClr="FFFFFF"/>
                </a:solidFill>
                <a:ln w="6350">
                  <a:solidFill>
                    <a:prstClr val="black"/>
                  </a:solidFill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eaLnBrk="0" fontAlgn="base" hangingPunct="0">
                    <a:lnSpc>
                      <a:spcPct val="115000"/>
                    </a:lnSpc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US" sz="1200">
                      <a:solidFill>
                        <a:srgbClr val="212121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Penulisan akhir</a:t>
                  </a:r>
                  <a:endParaRPr lang="en-ID" sz="1100">
                    <a:solidFill>
                      <a:srgbClr val="21212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xmlns="" id="{2D42CADA-46AE-461C-B181-C330B9D27014}"/>
                  </a:ext>
                </a:extLst>
              </p:cNvPr>
              <p:cNvCxnSpPr/>
              <p:nvPr/>
            </p:nvCxnSpPr>
            <p:spPr>
              <a:xfrm>
                <a:off x="3010549" y="310551"/>
                <a:ext cx="0" cy="250166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xmlns="" id="{EDDC5292-1FEC-4AFE-9EA7-2473ED0FBC3B}"/>
                </a:ext>
              </a:extLst>
            </p:cNvPr>
            <p:cNvCxnSpPr/>
            <p:nvPr/>
          </p:nvCxnSpPr>
          <p:spPr>
            <a:xfrm>
              <a:off x="5253841" y="2237391"/>
              <a:ext cx="0" cy="301597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69419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FF16BB-31CB-41B1-939F-004DCF0D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Consort Diagram (</a:t>
            </a:r>
            <a:r>
              <a:rPr lang="en-ID" dirty="0" err="1"/>
              <a:t>Eksperimental</a:t>
            </a:r>
            <a:r>
              <a:rPr lang="en-ID" dirty="0"/>
              <a:t>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B31B027-A0FE-494D-B9EC-634C847BE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1218" y="2218932"/>
            <a:ext cx="4092671" cy="419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0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0D4D7F6-2C0A-47B6-88B5-7A5394BB5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KESIMPULAN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ABB546F0-D852-490A-97D1-04A897D42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: </a:t>
            </a:r>
            <a:r>
              <a:rPr lang="en-ID" dirty="0" err="1"/>
              <a:t>Ringkasan</a:t>
            </a:r>
            <a:r>
              <a:rPr lang="en-ID" dirty="0"/>
              <a:t> </a:t>
            </a:r>
            <a:r>
              <a:rPr lang="en-ID" dirty="0" err="1"/>
              <a:t>skematis</a:t>
            </a:r>
            <a:r>
              <a:rPr lang="en-ID" dirty="0"/>
              <a:t> </a:t>
            </a:r>
            <a:r>
              <a:rPr lang="en-ID" dirty="0" err="1"/>
              <a:t>kumpulan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yang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tergantung</a:t>
            </a:r>
            <a:r>
              <a:rPr lang="en-ID" dirty="0"/>
              <a:t> yang </a:t>
            </a:r>
            <a:r>
              <a:rPr lang="en-ID" dirty="0" err="1"/>
              <a:t>anda</a:t>
            </a:r>
            <a:r>
              <a:rPr lang="en-ID" dirty="0"/>
              <a:t> </a:t>
            </a:r>
            <a:r>
              <a:rPr lang="en-ID" dirty="0" err="1"/>
              <a:t>teliti</a:t>
            </a:r>
            <a:endParaRPr lang="en-ID" dirty="0"/>
          </a:p>
          <a:p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: </a:t>
            </a:r>
            <a:r>
              <a:rPr lang="en-ID" dirty="0" err="1"/>
              <a:t>Ringkasan</a:t>
            </a:r>
            <a:r>
              <a:rPr lang="en-ID" dirty="0"/>
              <a:t> </a:t>
            </a:r>
            <a:r>
              <a:rPr lang="en-ID" dirty="0" err="1"/>
              <a:t>skematis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variabel-variabel</a:t>
            </a:r>
            <a:r>
              <a:rPr lang="en-ID" dirty="0"/>
              <a:t> (</a:t>
            </a:r>
            <a:r>
              <a:rPr lang="en-ID" dirty="0" err="1"/>
              <a:t>bebas</a:t>
            </a:r>
            <a:r>
              <a:rPr lang="en-ID" dirty="0"/>
              <a:t>, </a:t>
            </a:r>
            <a:r>
              <a:rPr lang="en-ID" dirty="0" err="1"/>
              <a:t>tergantung</a:t>
            </a:r>
            <a:r>
              <a:rPr lang="en-ID" dirty="0"/>
              <a:t> dan </a:t>
            </a:r>
            <a:r>
              <a:rPr lang="en-ID" dirty="0" err="1"/>
              <a:t>perancu</a:t>
            </a:r>
            <a:r>
              <a:rPr lang="en-ID" dirty="0"/>
              <a:t>)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anda</a:t>
            </a:r>
            <a:r>
              <a:rPr lang="en-ID" dirty="0"/>
              <a:t> </a:t>
            </a:r>
            <a:r>
              <a:rPr lang="en-ID" dirty="0" err="1"/>
              <a:t>kumpulkan</a:t>
            </a:r>
            <a:r>
              <a:rPr lang="en-ID" dirty="0"/>
              <a:t> </a:t>
            </a:r>
            <a:r>
              <a:rPr lang="en-ID" dirty="0" err="1"/>
              <a:t>datanya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  <a:p>
            <a:r>
              <a:rPr lang="en-ID" dirty="0"/>
              <a:t>Alur </a:t>
            </a:r>
            <a:r>
              <a:rPr lang="en-ID" dirty="0" err="1"/>
              <a:t>penelitian</a:t>
            </a:r>
            <a:r>
              <a:rPr lang="en-ID" dirty="0"/>
              <a:t>: </a:t>
            </a:r>
            <a:r>
              <a:rPr lang="en-ID" dirty="0" err="1"/>
              <a:t>Ringkasan</a:t>
            </a:r>
            <a:r>
              <a:rPr lang="en-ID" dirty="0"/>
              <a:t> </a:t>
            </a:r>
            <a:r>
              <a:rPr lang="en-ID" dirty="0" err="1"/>
              <a:t>skematis</a:t>
            </a:r>
            <a:r>
              <a:rPr lang="en-ID" dirty="0"/>
              <a:t> </a:t>
            </a:r>
            <a:r>
              <a:rPr lang="en-ID" dirty="0" err="1"/>
              <a:t>kronologis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6769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74925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id-ID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250" dirty="0"/>
              <a:t>1. </a:t>
            </a:r>
            <a:r>
              <a:rPr lang="en-US" sz="2250" dirty="0" err="1"/>
              <a:t>Judul</a:t>
            </a:r>
            <a:endParaRPr lang="en-US" sz="225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250" dirty="0"/>
              <a:t>2. </a:t>
            </a:r>
            <a:r>
              <a:rPr lang="en-US" sz="2250" dirty="0" err="1"/>
              <a:t>Pendahuluan</a:t>
            </a:r>
            <a:r>
              <a:rPr lang="en-US" sz="225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250" dirty="0"/>
              <a:t>3. </a:t>
            </a:r>
            <a:r>
              <a:rPr lang="en-US" sz="2250" dirty="0" err="1"/>
              <a:t>Tinjauan</a:t>
            </a:r>
            <a:r>
              <a:rPr lang="en-US" sz="2250" dirty="0"/>
              <a:t> </a:t>
            </a:r>
            <a:r>
              <a:rPr lang="en-US" sz="2250" dirty="0" err="1"/>
              <a:t>pustaka</a:t>
            </a:r>
            <a:r>
              <a:rPr lang="en-US" sz="225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dirty="0"/>
              <a:t>	(+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)</a:t>
            </a:r>
          </a:p>
          <a:p>
            <a:pPr marL="0" indent="0">
              <a:buNone/>
              <a:defRPr/>
            </a:pPr>
            <a:r>
              <a:rPr lang="en-US" dirty="0"/>
              <a:t>4. </a:t>
            </a:r>
            <a:r>
              <a:rPr lang="en-US" dirty="0" err="1"/>
              <a:t>Metode</a:t>
            </a:r>
            <a:r>
              <a:rPr lang="en-US" dirty="0"/>
              <a:t> (Bab 3)</a:t>
            </a:r>
          </a:p>
          <a:p>
            <a:pPr marL="0" indent="0">
              <a:buNone/>
              <a:defRPr/>
            </a:pPr>
            <a:r>
              <a:rPr lang="en-US" dirty="0"/>
              <a:t>5. </a:t>
            </a:r>
            <a:r>
              <a:rPr lang="en-US" dirty="0" err="1"/>
              <a:t>Lampiran</a:t>
            </a:r>
            <a:r>
              <a:rPr lang="en-US" dirty="0"/>
              <a:t> </a:t>
            </a:r>
          </a:p>
          <a:p>
            <a:pPr>
              <a:buNone/>
              <a:defRPr/>
            </a:pPr>
            <a:r>
              <a:rPr lang="en-US" dirty="0"/>
              <a:t>6.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pustaka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2.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Tergantung</a:t>
            </a:r>
            <a:r>
              <a:rPr lang="en-US" sz="1950" dirty="0"/>
              <a:t> </a:t>
            </a:r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Epidemiologi</a:t>
            </a:r>
            <a:endParaRPr lang="en-US" sz="1650" dirty="0"/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Instrumen</a:t>
            </a:r>
            <a:r>
              <a:rPr lang="en-US" sz="1650" dirty="0"/>
              <a:t> </a:t>
            </a:r>
            <a:r>
              <a:rPr lang="en-US" sz="1650" dirty="0" err="1"/>
              <a:t>pengukuran</a:t>
            </a:r>
            <a:r>
              <a:rPr lang="en-US" sz="1650" dirty="0"/>
              <a:t> / Diagnosis </a:t>
            </a:r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Faktor</a:t>
            </a:r>
            <a:r>
              <a:rPr lang="en-US" sz="1950" dirty="0"/>
              <a:t> </a:t>
            </a:r>
            <a:r>
              <a:rPr lang="en-US" sz="1950" dirty="0" err="1"/>
              <a:t>risiko</a:t>
            </a:r>
            <a:r>
              <a:rPr lang="en-US" sz="1950" dirty="0"/>
              <a:t> yang </a:t>
            </a:r>
            <a:r>
              <a:rPr lang="en-US" sz="1950" dirty="0" err="1"/>
              <a:t>berhubungan</a:t>
            </a:r>
            <a:r>
              <a:rPr lang="en-US" sz="1950" dirty="0"/>
              <a:t> </a:t>
            </a:r>
            <a:r>
              <a:rPr lang="en-US" sz="1950" dirty="0" err="1"/>
              <a:t>dengan</a:t>
            </a:r>
            <a:r>
              <a:rPr lang="en-US" sz="1950" dirty="0"/>
              <a:t> </a:t>
            </a: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tergantung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bebas</a:t>
            </a:r>
            <a:r>
              <a:rPr lang="en-US" sz="1950" dirty="0"/>
              <a:t> </a:t>
            </a:r>
            <a:r>
              <a:rPr lang="en-US" sz="1950" dirty="0" err="1"/>
              <a:t>utama</a:t>
            </a:r>
            <a:r>
              <a:rPr lang="en-US" sz="1950" dirty="0"/>
              <a:t> / </a:t>
            </a:r>
            <a:r>
              <a:rPr lang="en-US" sz="1950" dirty="0" err="1"/>
              <a:t>Intervensi</a:t>
            </a:r>
            <a:endParaRPr lang="en-US" sz="1950" dirty="0"/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Alasan</a:t>
            </a:r>
            <a:r>
              <a:rPr lang="en-US" sz="1650" dirty="0"/>
              <a:t> </a:t>
            </a:r>
            <a:r>
              <a:rPr lang="en-US" sz="1650" dirty="0" err="1"/>
              <a:t>pemilihan</a:t>
            </a:r>
            <a:r>
              <a:rPr lang="en-US" sz="1650" dirty="0"/>
              <a:t> </a:t>
            </a:r>
            <a:r>
              <a:rPr lang="en-US" sz="1650" dirty="0" err="1"/>
              <a:t>variabel</a:t>
            </a:r>
            <a:r>
              <a:rPr lang="en-US" sz="1650" dirty="0"/>
              <a:t> </a:t>
            </a:r>
            <a:r>
              <a:rPr lang="en-US" sz="1650" dirty="0" err="1"/>
              <a:t>bebas</a:t>
            </a:r>
            <a:r>
              <a:rPr lang="en-US" sz="1650" dirty="0"/>
              <a:t> / </a:t>
            </a:r>
            <a:r>
              <a:rPr lang="en-US" sz="1650" dirty="0" err="1"/>
              <a:t>intervensi</a:t>
            </a:r>
            <a:r>
              <a:rPr lang="en-US" sz="1650" dirty="0"/>
              <a:t> </a:t>
            </a:r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 err="1"/>
              <a:t>Pemetaan</a:t>
            </a:r>
            <a:r>
              <a:rPr lang="en-US" sz="1650" dirty="0"/>
              <a:t> </a:t>
            </a:r>
            <a:r>
              <a:rPr lang="en-US" sz="1650" dirty="0" err="1"/>
              <a:t>intervensi</a:t>
            </a:r>
            <a:r>
              <a:rPr lang="en-US" sz="1650" dirty="0"/>
              <a:t> yang </a:t>
            </a:r>
            <a:r>
              <a:rPr lang="en-US" sz="1650" dirty="0" err="1"/>
              <a:t>sudah</a:t>
            </a:r>
            <a:r>
              <a:rPr lang="en-US" sz="1650" dirty="0"/>
              <a:t> </a:t>
            </a:r>
            <a:r>
              <a:rPr lang="en-US" sz="1650" dirty="0" err="1"/>
              <a:t>pernah</a:t>
            </a:r>
            <a:r>
              <a:rPr lang="en-US" sz="1650" dirty="0"/>
              <a:t> </a:t>
            </a:r>
            <a:r>
              <a:rPr lang="en-US" sz="1650" dirty="0" err="1"/>
              <a:t>dilakukan</a:t>
            </a:r>
            <a:r>
              <a:rPr lang="en-US" sz="1650" dirty="0"/>
              <a:t> </a:t>
            </a:r>
          </a:p>
          <a:p>
            <a:pPr marL="1071563" lvl="2" indent="-385763">
              <a:buFont typeface="+mj-lt"/>
              <a:buAutoNum type="alphaLcPeriod"/>
              <a:defRPr/>
            </a:pPr>
            <a:r>
              <a:rPr lang="en-US" sz="1650" dirty="0"/>
              <a:t>Cara </a:t>
            </a:r>
            <a:r>
              <a:rPr lang="en-US" sz="1650" dirty="0" err="1"/>
              <a:t>pengukuran</a:t>
            </a:r>
            <a:r>
              <a:rPr lang="en-US" sz="1650" dirty="0"/>
              <a:t> / </a:t>
            </a:r>
            <a:r>
              <a:rPr lang="en-US" sz="1650" dirty="0" err="1"/>
              <a:t>Indikator</a:t>
            </a:r>
            <a:r>
              <a:rPr lang="en-US" sz="1650" dirty="0"/>
              <a:t> </a:t>
            </a:r>
            <a:r>
              <a:rPr lang="en-US" sz="1650" dirty="0" err="1"/>
              <a:t>keberhasilan</a:t>
            </a:r>
            <a:r>
              <a:rPr lang="en-US" sz="1650" dirty="0"/>
              <a:t> </a:t>
            </a:r>
            <a:r>
              <a:rPr lang="en-US" sz="1650" dirty="0" err="1"/>
              <a:t>intervensi</a:t>
            </a:r>
            <a:r>
              <a:rPr lang="en-US" sz="1650" dirty="0"/>
              <a:t> </a:t>
            </a:r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Kondisi</a:t>
            </a:r>
            <a:r>
              <a:rPr lang="en-US" sz="1950" dirty="0"/>
              <a:t> Perusahaan / </a:t>
            </a:r>
            <a:r>
              <a:rPr lang="en-US" sz="1950" dirty="0" err="1"/>
              <a:t>Lokasi</a:t>
            </a:r>
            <a:r>
              <a:rPr lang="en-US" sz="1950" dirty="0"/>
              <a:t> </a:t>
            </a:r>
            <a:r>
              <a:rPr lang="en-US" sz="1950" dirty="0" err="1"/>
              <a:t>Penelitian</a:t>
            </a:r>
            <a:r>
              <a:rPr lang="en-US" sz="1950" dirty="0"/>
              <a:t> dan </a:t>
            </a:r>
            <a:r>
              <a:rPr lang="en-US" sz="1950" dirty="0" err="1"/>
              <a:t>alur</a:t>
            </a:r>
            <a:r>
              <a:rPr lang="en-US" sz="1950" dirty="0"/>
              <a:t> </a:t>
            </a:r>
            <a:r>
              <a:rPr lang="en-US" sz="1950" dirty="0" err="1"/>
              <a:t>produksi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Kerangka</a:t>
            </a:r>
            <a:r>
              <a:rPr lang="en-US" sz="1950" dirty="0"/>
              <a:t> </a:t>
            </a:r>
            <a:r>
              <a:rPr lang="en-US" sz="1950" dirty="0" err="1"/>
              <a:t>Teori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Kerangka</a:t>
            </a:r>
            <a:r>
              <a:rPr lang="en-US" sz="1950" dirty="0"/>
              <a:t> </a:t>
            </a:r>
            <a:r>
              <a:rPr lang="en-US" sz="1950" dirty="0" err="1"/>
              <a:t>Konsep</a:t>
            </a:r>
            <a:endParaRPr lang="en-US" sz="195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36799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  <a:defRPr/>
            </a:pPr>
            <a:r>
              <a:rPr lang="en-US" sz="2600" dirty="0"/>
              <a:t>- </a:t>
            </a:r>
            <a:r>
              <a:rPr lang="en-US" sz="2600" dirty="0" err="1"/>
              <a:t>Contoh</a:t>
            </a:r>
            <a:r>
              <a:rPr lang="en-US" sz="2600" dirty="0"/>
              <a:t> </a:t>
            </a:r>
            <a:r>
              <a:rPr lang="en-US" sz="2600" dirty="0" err="1"/>
              <a:t>Kerangka</a:t>
            </a:r>
            <a:r>
              <a:rPr lang="en-US" sz="2600" dirty="0"/>
              <a:t> </a:t>
            </a:r>
            <a:r>
              <a:rPr lang="en-US" sz="2600" dirty="0" err="1"/>
              <a:t>Teori</a:t>
            </a:r>
            <a:r>
              <a:rPr lang="en-US" sz="2600" dirty="0"/>
              <a:t> dan </a:t>
            </a:r>
            <a:r>
              <a:rPr lang="en-US" sz="2600" dirty="0" err="1"/>
              <a:t>Kerangka</a:t>
            </a:r>
            <a:r>
              <a:rPr lang="en-US" sz="2600" dirty="0"/>
              <a:t> </a:t>
            </a:r>
            <a:r>
              <a:rPr lang="en-US" sz="2600" dirty="0" err="1"/>
              <a:t>Konsep</a:t>
            </a:r>
            <a:r>
              <a:rPr lang="en-US" sz="2600" dirty="0"/>
              <a:t> </a:t>
            </a:r>
          </a:p>
          <a:p>
            <a:pPr lvl="1">
              <a:buFontTx/>
              <a:buChar char="-"/>
              <a:defRPr/>
            </a:pPr>
            <a:r>
              <a:rPr lang="en-US" sz="2600" dirty="0" err="1"/>
              <a:t>Konsep</a:t>
            </a:r>
            <a:r>
              <a:rPr lang="en-US" sz="2600" dirty="0"/>
              <a:t> </a:t>
            </a:r>
            <a:r>
              <a:rPr lang="en-US" sz="2600" dirty="0" err="1"/>
              <a:t>Perbedaan</a:t>
            </a:r>
            <a:r>
              <a:rPr lang="en-US" sz="2600" dirty="0"/>
              <a:t> </a:t>
            </a:r>
            <a:r>
              <a:rPr lang="en-US" sz="2600" dirty="0" err="1"/>
              <a:t>Kerangka</a:t>
            </a:r>
            <a:r>
              <a:rPr lang="en-US" sz="2600" dirty="0"/>
              <a:t> </a:t>
            </a:r>
            <a:r>
              <a:rPr lang="en-US" sz="2600" dirty="0" err="1"/>
              <a:t>Teori</a:t>
            </a:r>
            <a:r>
              <a:rPr lang="en-US" sz="2600" dirty="0"/>
              <a:t> dan </a:t>
            </a:r>
            <a:r>
              <a:rPr lang="en-US" sz="2600" dirty="0" err="1"/>
              <a:t>Kerangka</a:t>
            </a:r>
            <a:r>
              <a:rPr lang="en-US" sz="2600" dirty="0"/>
              <a:t> </a:t>
            </a:r>
            <a:r>
              <a:rPr lang="en-US" sz="2600" dirty="0" err="1"/>
              <a:t>Konsep</a:t>
            </a:r>
            <a:endParaRPr lang="en-US" sz="2600" dirty="0"/>
          </a:p>
          <a:p>
            <a:pPr lvl="1">
              <a:buFontTx/>
              <a:buChar char="-"/>
              <a:defRPr/>
            </a:pPr>
            <a:r>
              <a:rPr lang="en-US" sz="2600" dirty="0" err="1"/>
              <a:t>Hubungan</a:t>
            </a:r>
            <a:r>
              <a:rPr lang="en-US" sz="2600" dirty="0"/>
              <a:t> </a:t>
            </a:r>
            <a:r>
              <a:rPr lang="en-US" sz="2600" dirty="0" err="1"/>
              <a:t>Kerangka</a:t>
            </a:r>
            <a:r>
              <a:rPr lang="en-US" sz="2600" dirty="0"/>
              <a:t> </a:t>
            </a:r>
            <a:r>
              <a:rPr lang="en-US" sz="2600" dirty="0" err="1"/>
              <a:t>Teori</a:t>
            </a:r>
            <a:r>
              <a:rPr lang="en-US" sz="2600" dirty="0"/>
              <a:t> dan </a:t>
            </a:r>
            <a:r>
              <a:rPr lang="en-US" sz="2600" dirty="0" err="1"/>
              <a:t>Kerangka</a:t>
            </a:r>
            <a:r>
              <a:rPr lang="en-US" sz="2600" dirty="0"/>
              <a:t> </a:t>
            </a:r>
            <a:r>
              <a:rPr lang="en-US" sz="2600" dirty="0" err="1"/>
              <a:t>Konsep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menentukan</a:t>
            </a:r>
            <a:r>
              <a:rPr lang="en-US" sz="2600" dirty="0"/>
              <a:t> </a:t>
            </a:r>
            <a:r>
              <a:rPr lang="en-US" sz="2600" dirty="0" err="1"/>
              <a:t>benang</a:t>
            </a:r>
            <a:r>
              <a:rPr lang="en-US" sz="2600" dirty="0"/>
              <a:t> </a:t>
            </a:r>
            <a:r>
              <a:rPr lang="en-US" sz="2600" dirty="0" err="1"/>
              <a:t>merah</a:t>
            </a:r>
            <a:r>
              <a:rPr lang="en-US" sz="2600" dirty="0"/>
              <a:t> proposal </a:t>
            </a:r>
            <a:r>
              <a:rPr lang="en-US" sz="2600" dirty="0" err="1"/>
              <a:t>penelitian</a:t>
            </a:r>
            <a:r>
              <a:rPr lang="en-US" sz="2600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5308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66119" y="600393"/>
            <a:ext cx="8404225" cy="6223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err="1"/>
              <a:t>Kerangka</a:t>
            </a:r>
            <a:r>
              <a:rPr lang="en-US" sz="3600" dirty="0"/>
              <a:t> </a:t>
            </a:r>
            <a:r>
              <a:rPr lang="en-US" sz="3600" dirty="0" err="1"/>
              <a:t>teori</a:t>
            </a:r>
            <a:r>
              <a:rPr lang="en-US" sz="3600" dirty="0"/>
              <a:t> dan </a:t>
            </a:r>
            <a:r>
              <a:rPr lang="en-US" sz="3600" dirty="0" err="1"/>
              <a:t>kerangka</a:t>
            </a:r>
            <a:r>
              <a:rPr lang="en-US" sz="3600" dirty="0"/>
              <a:t> </a:t>
            </a:r>
            <a:r>
              <a:rPr lang="en-US" sz="3600" dirty="0" err="1"/>
              <a:t>konsep</a:t>
            </a:r>
            <a:endParaRPr lang="id-ID" sz="3600" dirty="0"/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2424114" y="1484314"/>
            <a:ext cx="7488237" cy="45751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/>
              <a:t>Kerangka teori = diagram yang menjelaskan hubungan komprehensif semua variabel yang dibahas dalam tinjauan pustaka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/>
              <a:t>Kerangka konsep = diagram yang merupakan bagian dari kerangka teori yang menjelaskan variabel-variabel yang akan diteliti dan hubungannya dengan variabel lain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400"/>
              <a:t>Catatan:  Di Indonesia kerangka teori dan kerangka konsep biasanya perlu dicantumkan dalam protokol. Di luar negeri tidak ada keharusan untuk ini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endParaRPr lang="en-ID" dirty="0"/>
          </a:p>
        </p:txBody>
      </p:sp>
      <p:pic>
        <p:nvPicPr>
          <p:cNvPr id="2560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41" y="1596321"/>
            <a:ext cx="6360346" cy="451714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5" y="447188"/>
            <a:ext cx="8352927" cy="970450"/>
          </a:xfrm>
        </p:spPr>
        <p:txBody>
          <a:bodyPr>
            <a:normAutofit/>
          </a:bodyPr>
          <a:lstStyle/>
          <a:p>
            <a:r>
              <a:rPr lang="en-ID" dirty="0"/>
              <a:t>Common False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penjelasannya</a:t>
            </a:r>
            <a:r>
              <a:rPr lang="en-ID" dirty="0"/>
              <a:t> di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yang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teoritis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pengaruhnya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yang </a:t>
            </a:r>
            <a:r>
              <a:rPr lang="en-ID" dirty="0" err="1"/>
              <a:t>dikaji</a:t>
            </a:r>
            <a:r>
              <a:rPr lang="en-ID" dirty="0"/>
              <a:t>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diikutsertakan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suplementasi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anemia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asupan</a:t>
            </a:r>
            <a:r>
              <a:rPr lang="en-ID" dirty="0"/>
              <a:t> </a:t>
            </a:r>
            <a:r>
              <a:rPr lang="en-ID" dirty="0" err="1"/>
              <a:t>makanan</a:t>
            </a:r>
            <a:endParaRPr lang="en-ID" dirty="0"/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patofisiologis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alur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6500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endParaRPr lang="en-ID" dirty="0"/>
          </a:p>
        </p:txBody>
      </p:sp>
      <p:pic>
        <p:nvPicPr>
          <p:cNvPr id="8" name="Gambar 7" descr="Sebuah gambar berisi teks&#10;&#10;Deskripsi dibuat secara otomatis">
            <a:extLst>
              <a:ext uri="{FF2B5EF4-FFF2-40B4-BE49-F238E27FC236}">
                <a16:creationId xmlns:a16="http://schemas.microsoft.com/office/drawing/2014/main" xmlns="" id="{19612B6A-C1E4-4EDA-932B-A443B703A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615" y="1690688"/>
            <a:ext cx="5309530" cy="4358975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106975F6-0000-41AE-92DB-DBAC4218A80A}"/>
              </a:ext>
            </a:extLst>
          </p:cNvPr>
          <p:cNvSpPr/>
          <p:nvPr/>
        </p:nvSpPr>
        <p:spPr>
          <a:xfrm>
            <a:off x="8061434" y="4513398"/>
            <a:ext cx="371250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err="1"/>
              <a:t>Leshem</a:t>
            </a:r>
            <a:r>
              <a:rPr lang="en-US" sz="900" dirty="0"/>
              <a:t>, S. and Trafford, V. (2007) ‘Overlooking the conceptual framework’, </a:t>
            </a:r>
            <a:r>
              <a:rPr lang="en-US" sz="900" i="1" dirty="0"/>
              <a:t>Innovations in Education and Teaching International</a:t>
            </a:r>
            <a:r>
              <a:rPr lang="en-US" sz="900" dirty="0"/>
              <a:t>, 44(1), pp. 93–105. </a:t>
            </a:r>
            <a:r>
              <a:rPr lang="en-US" sz="900" dirty="0" err="1"/>
              <a:t>doi</a:t>
            </a:r>
            <a:r>
              <a:rPr lang="en-US" sz="900" dirty="0"/>
              <a:t>: 10.1080/14703290601081407.</a:t>
            </a:r>
          </a:p>
          <a:p>
            <a:r>
              <a:rPr lang="en-US" sz="900" dirty="0"/>
              <a:t>Grant, C. and </a:t>
            </a:r>
            <a:r>
              <a:rPr lang="en-US" sz="900" dirty="0" err="1"/>
              <a:t>Osanloo</a:t>
            </a:r>
            <a:r>
              <a:rPr lang="en-US" sz="900" dirty="0"/>
              <a:t>, A. (2014) ‘Understanding, Selecting, and Integrating a Theoretical Framework in Dissertation Research: Creating the Blueprint for Your “House”’, </a:t>
            </a:r>
            <a:r>
              <a:rPr lang="en-US" sz="900" i="1" dirty="0"/>
              <a:t>Administrative Issues Journal Education Practice and Research</a:t>
            </a:r>
            <a:r>
              <a:rPr lang="en-US" sz="900" dirty="0"/>
              <a:t>, pp. 12–26. </a:t>
            </a:r>
            <a:r>
              <a:rPr lang="en-US" sz="900" dirty="0" err="1"/>
              <a:t>doi</a:t>
            </a:r>
            <a:r>
              <a:rPr lang="en-US" sz="900" dirty="0"/>
              <a:t>: 10.5929/2014.4.2.9.</a:t>
            </a:r>
            <a:endParaRPr lang="en-ID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5" y="447188"/>
            <a:ext cx="8352927" cy="970450"/>
          </a:xfrm>
        </p:spPr>
        <p:txBody>
          <a:bodyPr>
            <a:normAutofit fontScale="90000"/>
          </a:bodyPr>
          <a:lstStyle/>
          <a:p>
            <a:r>
              <a:rPr lang="en-ID" dirty="0"/>
              <a:t>Common False </a:t>
            </a:r>
            <a:br>
              <a:rPr lang="en-ID" dirty="0"/>
            </a:b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penjelasannya</a:t>
            </a:r>
            <a:r>
              <a:rPr lang="en-ID" dirty="0"/>
              <a:t> di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  <a:p>
            <a:r>
              <a:rPr lang="en-ID" dirty="0"/>
              <a:t>Ada </a:t>
            </a:r>
            <a:r>
              <a:rPr lang="en-ID" dirty="0" err="1"/>
              <a:t>variabel</a:t>
            </a:r>
            <a:r>
              <a:rPr lang="en-ID" dirty="0"/>
              <a:t> di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penjelasannya</a:t>
            </a:r>
            <a:r>
              <a:rPr lang="en-ID" dirty="0"/>
              <a:t> di </a:t>
            </a:r>
            <a:r>
              <a:rPr lang="en-ID" dirty="0" err="1"/>
              <a:t>definisi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, </a:t>
            </a:r>
            <a:r>
              <a:rPr lang="en-ID" dirty="0" err="1"/>
              <a:t>kecuali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ditandai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diikutsertakan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(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inklusi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eksklusi</a:t>
            </a:r>
            <a:r>
              <a:rPr lang="en-ID" dirty="0"/>
              <a:t>)</a:t>
            </a:r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patofisiologis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alur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25530202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5691</TotalTime>
  <Words>487</Words>
  <Application>Microsoft Office PowerPoint</Application>
  <PresentationFormat>Widescreen</PresentationFormat>
  <Paragraphs>77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Times New Roman</vt:lpstr>
      <vt:lpstr>Wingdings</vt:lpstr>
      <vt:lpstr>Konten MOOCs MKK revisi logo UI</vt:lpstr>
      <vt:lpstr>PowerPoint Presentation</vt:lpstr>
      <vt:lpstr>Menyusun kerangka protokol penelitian</vt:lpstr>
      <vt:lpstr>Bab 2. Tinjauan Pustaka </vt:lpstr>
      <vt:lpstr>Outline</vt:lpstr>
      <vt:lpstr>Kerangka teori dan kerangka konsep</vt:lpstr>
      <vt:lpstr>Kerangka teori</vt:lpstr>
      <vt:lpstr>Common False Kerangka Teori</vt:lpstr>
      <vt:lpstr>Kerangka Konsep</vt:lpstr>
      <vt:lpstr>Common False  Kerangka Konsep</vt:lpstr>
      <vt:lpstr>Bedakan dengan Alur Penelitian </vt:lpstr>
      <vt:lpstr>Alur Penelitian </vt:lpstr>
      <vt:lpstr>Consort Diagram (Eksperimental)</vt:lpstr>
      <vt:lpstr>KESIMPULAN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Blanc et Noir</dc:creator>
  <cp:lastModifiedBy>Blanc et Noir</cp:lastModifiedBy>
  <cp:revision>82</cp:revision>
  <dcterms:created xsi:type="dcterms:W3CDTF">2019-09-16T03:53:43Z</dcterms:created>
  <dcterms:modified xsi:type="dcterms:W3CDTF">2020-11-06T11:46:14Z</dcterms:modified>
</cp:coreProperties>
</file>