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91" r:id="rId3"/>
    <p:sldId id="433" r:id="rId4"/>
    <p:sldId id="429" r:id="rId5"/>
    <p:sldId id="397" r:id="rId6"/>
    <p:sldId id="402" r:id="rId7"/>
    <p:sldId id="422" r:id="rId8"/>
    <p:sldId id="403" r:id="rId9"/>
    <p:sldId id="423" r:id="rId10"/>
    <p:sldId id="431" r:id="rId11"/>
    <p:sldId id="450" r:id="rId12"/>
    <p:sldId id="447" r:id="rId13"/>
    <p:sldId id="432" r:id="rId14"/>
    <p:sldId id="27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76" d="100"/>
          <a:sy n="76" d="100"/>
        </p:scale>
        <p:origin x="49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3F2BC3-6827-4EDC-8CC4-AE5A3544A102}" type="datetimeFigureOut">
              <a:rPr lang="en-ID" smtClean="0"/>
              <a:t>06/11/2020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FA8137-D8AF-4F1D-BE64-D1A33790252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41710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 eaLnBrk="1" hangingPunct="1">
              <a:buFont typeface="+mj-lt"/>
              <a:buNone/>
              <a:defRPr/>
            </a:pPr>
            <a:r>
              <a:rPr lang="en-US" sz="2600" dirty="0" err="1"/>
              <a:t>Pendahuluan</a:t>
            </a:r>
            <a:r>
              <a:rPr lang="en-US" sz="2600" dirty="0"/>
              <a:t> </a:t>
            </a:r>
            <a:r>
              <a:rPr lang="en-US" sz="2600" dirty="0" err="1"/>
              <a:t>terdiri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Latar</a:t>
            </a:r>
            <a:r>
              <a:rPr lang="en-US" sz="2600" dirty="0"/>
              <a:t> </a:t>
            </a:r>
            <a:r>
              <a:rPr lang="en-US" sz="2600" dirty="0" err="1"/>
              <a:t>belakang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Rumusan</a:t>
            </a:r>
            <a:r>
              <a:rPr lang="en-US" sz="2600" dirty="0"/>
              <a:t> </a:t>
            </a:r>
            <a:r>
              <a:rPr lang="en-US" sz="2600" dirty="0" err="1"/>
              <a:t>masalah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Pertanyaan</a:t>
            </a:r>
            <a:r>
              <a:rPr lang="en-US" sz="2600" baseline="0" dirty="0"/>
              <a:t> </a:t>
            </a:r>
            <a:r>
              <a:rPr lang="en-US" sz="2600" baseline="0" dirty="0" err="1"/>
              <a:t>penelitian</a:t>
            </a:r>
            <a:r>
              <a:rPr lang="en-US" sz="2600" baseline="0" dirty="0"/>
              <a:t> 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Hipotesis</a:t>
            </a:r>
            <a:r>
              <a:rPr lang="en-US" sz="2600" dirty="0"/>
              <a:t> (</a:t>
            </a:r>
            <a:r>
              <a:rPr lang="en-US" sz="2600" dirty="0" err="1"/>
              <a:t>bila</a:t>
            </a:r>
            <a:r>
              <a:rPr lang="en-US" sz="2600" dirty="0"/>
              <a:t> </a:t>
            </a:r>
            <a:r>
              <a:rPr lang="en-US" sz="2600" dirty="0" err="1"/>
              <a:t>analitik</a:t>
            </a:r>
            <a:r>
              <a:rPr lang="en-US" sz="2600" dirty="0"/>
              <a:t>)</a:t>
            </a:r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Tujuan</a:t>
            </a:r>
            <a:r>
              <a:rPr lang="en-US" sz="2600" dirty="0"/>
              <a:t> </a:t>
            </a:r>
            <a:r>
              <a:rPr lang="en-US" sz="2600" dirty="0" err="1"/>
              <a:t>penelitian</a:t>
            </a:r>
            <a:endParaRPr lang="en-US" sz="2600" dirty="0"/>
          </a:p>
          <a:p>
            <a:pPr marL="971550" lvl="1" indent="-514350" eaLnBrk="1" hangingPunct="1">
              <a:buFont typeface="+mj-lt"/>
              <a:buAutoNum type="alphaLcPeriod"/>
              <a:defRPr/>
            </a:pPr>
            <a:r>
              <a:rPr lang="en-US" sz="2600" dirty="0" err="1"/>
              <a:t>Manfaat</a:t>
            </a:r>
            <a:r>
              <a:rPr lang="en-US" sz="2600" dirty="0"/>
              <a:t> </a:t>
            </a:r>
          </a:p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252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7797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77978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57838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Tugas</a:t>
            </a:r>
            <a:r>
              <a:rPr lang="en-ID" dirty="0"/>
              <a:t> 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32A8DFF-9209-4B83-9B33-C4DBF70F7DE6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99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E1A7A-E1B0-451A-AA81-01535FDFB50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D0A4F9DC-2EDB-472E-BFC9-19CA2E80326A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29722742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2042FF2-E837-48BD-9BFC-0EBF5B3186D3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2736219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452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5FE9C43-2C81-4823-9771-E3AEF3817C06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306938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9973" y="1709740"/>
            <a:ext cx="10157478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973" y="4589465"/>
            <a:ext cx="10157478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0F93B93-C535-4602-9947-18F05341D711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2408442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9972" y="1825625"/>
            <a:ext cx="4829828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DAEE6461-6C85-4FCB-8EC2-EB4EDC1BEEFE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2226512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DC4A08A1-BDA7-41A9-B25D-9A780E61EA3C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3844215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97A36D1-75BB-4664-A6C3-C454328CCA3A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3687651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6FB3023-D331-4987-94F1-684769196097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316939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35A930A-26E6-4934-86F1-D717D7B4CA8B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3319543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7377-927D-47E5-84F9-78E9BBC48B34}" type="datetimeFigureOut">
              <a:rPr lang="en-US" smtClean="0"/>
              <a:t>11/6/2020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B993C62-7068-4923-97E4-54829961AEF5}"/>
              </a:ext>
            </a:extLst>
          </p:cNvPr>
          <p:cNvSpPr/>
          <p:nvPr userDrawn="1"/>
        </p:nvSpPr>
        <p:spPr>
          <a:xfrm>
            <a:off x="7056783" y="6311347"/>
            <a:ext cx="1679713" cy="22860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1400" dirty="0"/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76800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89972" y="365127"/>
            <a:ext cx="1016382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89972" y="1825625"/>
            <a:ext cx="1016382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2 September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F32ED-A36D-4ABA-9241-751B546C391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524039" y="6356350"/>
            <a:ext cx="7443537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75" b="0" i="0" dirty="0" smtClean="0"/>
              <a:t>Program</a:t>
            </a:r>
            <a:r>
              <a:rPr lang="en-US" sz="975" b="0" i="0" baseline="0" dirty="0" smtClean="0"/>
              <a:t> </a:t>
            </a:r>
            <a:r>
              <a:rPr lang="en-US" sz="975" b="0" i="0" baseline="0" dirty="0" err="1" smtClean="0"/>
              <a:t>Studi</a:t>
            </a:r>
            <a:r>
              <a:rPr lang="en-US" sz="975" b="0" i="0" baseline="0" dirty="0" smtClean="0"/>
              <a:t> Magister </a:t>
            </a:r>
            <a:r>
              <a:rPr lang="en-US" sz="975" b="0" i="0" baseline="0" dirty="0" err="1" smtClean="0"/>
              <a:t>Kedokteran</a:t>
            </a:r>
            <a:r>
              <a:rPr lang="en-US" sz="975" b="0" i="0" baseline="0" dirty="0" smtClean="0"/>
              <a:t> </a:t>
            </a:r>
            <a:r>
              <a:rPr lang="en-US" sz="975" b="0" i="0" baseline="0" dirty="0" err="1" smtClean="0"/>
              <a:t>Kerja</a:t>
            </a:r>
            <a:endParaRPr lang="en-US" sz="975" b="0" i="0" dirty="0"/>
          </a:p>
        </p:txBody>
      </p:sp>
      <p:sp>
        <p:nvSpPr>
          <p:cNvPr id="9" name="TextBox 8"/>
          <p:cNvSpPr txBox="1"/>
          <p:nvPr/>
        </p:nvSpPr>
        <p:spPr>
          <a:xfrm>
            <a:off x="228600" y="6356350"/>
            <a:ext cx="520967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MASSIVE</a:t>
            </a:r>
            <a:r>
              <a:rPr lang="en-US" sz="900" baseline="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 OPEN ONLINE COURSES (MOOCs)</a:t>
            </a:r>
            <a:endParaRPr lang="en-US" sz="9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24" t="9879" r="18448" b="5547"/>
          <a:stretch/>
        </p:blipFill>
        <p:spPr>
          <a:xfrm>
            <a:off x="99164" y="47954"/>
            <a:ext cx="932245" cy="1273141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6080760" y="5989320"/>
            <a:ext cx="4663440" cy="367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082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77440" y="1105895"/>
            <a:ext cx="9174480" cy="1655762"/>
          </a:xfrm>
        </p:spPr>
        <p:txBody>
          <a:bodyPr>
            <a:noAutofit/>
          </a:bodyPr>
          <a:lstStyle/>
          <a:p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Kerangka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Teori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dan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Kerangka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Konsep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: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Perbedaan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dan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benang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merahnya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dalam</a:t>
            </a: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 proposal </a:t>
            </a:r>
            <a:r>
              <a:rPr lang="en-US" sz="4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" panose="020B0603020102020204" pitchFamily="34" charset="0"/>
              </a:rPr>
              <a:t>penelitian</a:t>
            </a:r>
            <a:endParaRPr lang="en-US" sz="6000" dirty="0">
              <a:solidFill>
                <a:schemeClr val="tx1">
                  <a:lumMod val="75000"/>
                  <a:lumOff val="25000"/>
                </a:schemeClr>
              </a:solidFill>
              <a:latin typeface="Franklin Gothic Medium" panose="020B06030201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796" y="3210704"/>
            <a:ext cx="1663611" cy="13321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389123" y="4933504"/>
            <a:ext cx="5245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Medium Cond" panose="020B0606030402020204" pitchFamily="34" charset="0"/>
              </a:rPr>
              <a:t>Aria Kekalih</a:t>
            </a:r>
          </a:p>
        </p:txBody>
      </p:sp>
    </p:spTree>
    <p:extLst>
      <p:ext uri="{BB962C8B-B14F-4D97-AF65-F5344CB8AC3E}">
        <p14:creationId xmlns:p14="http://schemas.microsoft.com/office/powerpoint/2010/main" val="1644466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8D65BE97-F395-414E-B58F-FBB8C4C12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Bedakan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Alur </a:t>
            </a:r>
            <a:r>
              <a:rPr lang="en-ID" dirty="0" err="1"/>
              <a:t>Penelitian</a:t>
            </a:r>
            <a:r>
              <a:rPr lang="en-ID" dirty="0"/>
              <a:t> </a:t>
            </a:r>
          </a:p>
        </p:txBody>
      </p:sp>
      <p:pic>
        <p:nvPicPr>
          <p:cNvPr id="9" name="Tampungan Konten 8">
            <a:extLst>
              <a:ext uri="{FF2B5EF4-FFF2-40B4-BE49-F238E27FC236}">
                <a16:creationId xmlns:a16="http://schemas.microsoft.com/office/drawing/2014/main" xmlns="" id="{8932DCE2-0847-4BE8-9616-A9D3117955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8132" y="1690688"/>
            <a:ext cx="3759319" cy="4351338"/>
          </a:xfrm>
        </p:spPr>
      </p:pic>
    </p:spTree>
    <p:extLst>
      <p:ext uri="{BB962C8B-B14F-4D97-AF65-F5344CB8AC3E}">
        <p14:creationId xmlns:p14="http://schemas.microsoft.com/office/powerpoint/2010/main" val="261042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33A13886-1F8C-4BB5-A4C9-5435FE4FF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Alur </a:t>
            </a:r>
            <a:r>
              <a:rPr lang="en-ID" dirty="0" err="1"/>
              <a:t>Penelitian</a:t>
            </a:r>
            <a:r>
              <a:rPr lang="en-ID" dirty="0"/>
              <a:t> 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7C65A05E-5E51-4F8C-810F-F7C99763C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EDA3F244-6104-44C4-84CB-EFE4724E215D}"/>
              </a:ext>
            </a:extLst>
          </p:cNvPr>
          <p:cNvGrpSpPr/>
          <p:nvPr/>
        </p:nvGrpSpPr>
        <p:grpSpPr>
          <a:xfrm>
            <a:off x="3423918" y="2708920"/>
            <a:ext cx="5344160" cy="2849246"/>
            <a:chOff x="590542" y="0"/>
            <a:chExt cx="5344225" cy="284940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xmlns="" id="{05DE4244-DC03-4158-A5DF-385E2545E4B8}"/>
                </a:ext>
              </a:extLst>
            </p:cNvPr>
            <p:cNvGrpSpPr/>
            <p:nvPr/>
          </p:nvGrpSpPr>
          <p:grpSpPr>
            <a:xfrm>
              <a:off x="590542" y="0"/>
              <a:ext cx="5344225" cy="2849406"/>
              <a:chOff x="309434" y="0"/>
              <a:chExt cx="5347218" cy="2850290"/>
            </a:xfrm>
          </p:grpSpPr>
          <p:grpSp>
            <p:nvGrpSpPr>
              <p:cNvPr id="7" name="Group 6">
                <a:extLst>
                  <a:ext uri="{FF2B5EF4-FFF2-40B4-BE49-F238E27FC236}">
                    <a16:creationId xmlns:a16="http://schemas.microsoft.com/office/drawing/2014/main" xmlns="" id="{A0EA551A-85E8-444E-8C96-E0ADC50EE359}"/>
                  </a:ext>
                </a:extLst>
              </p:cNvPr>
              <p:cNvGrpSpPr/>
              <p:nvPr/>
            </p:nvGrpSpPr>
            <p:grpSpPr>
              <a:xfrm>
                <a:off x="309434" y="0"/>
                <a:ext cx="5347218" cy="2850290"/>
                <a:chOff x="309434" y="0"/>
                <a:chExt cx="5347218" cy="2850290"/>
              </a:xfrm>
            </p:grpSpPr>
            <p:grpSp>
              <p:nvGrpSpPr>
                <p:cNvPr id="9" name="Group 8">
                  <a:extLst>
                    <a:ext uri="{FF2B5EF4-FFF2-40B4-BE49-F238E27FC236}">
                      <a16:creationId xmlns:a16="http://schemas.microsoft.com/office/drawing/2014/main" xmlns="" id="{0EEF0193-3AC9-4FF3-B7BD-BE0487F03EB3}"/>
                    </a:ext>
                  </a:extLst>
                </p:cNvPr>
                <p:cNvGrpSpPr/>
                <p:nvPr/>
              </p:nvGrpSpPr>
              <p:grpSpPr>
                <a:xfrm>
                  <a:off x="309434" y="0"/>
                  <a:ext cx="5347210" cy="2224490"/>
                  <a:chOff x="309434" y="0"/>
                  <a:chExt cx="5347210" cy="2224490"/>
                </a:xfrm>
              </p:grpSpPr>
              <p:grpSp>
                <p:nvGrpSpPr>
                  <p:cNvPr id="15" name="Group 14">
                    <a:extLst>
                      <a:ext uri="{FF2B5EF4-FFF2-40B4-BE49-F238E27FC236}">
                        <a16:creationId xmlns:a16="http://schemas.microsoft.com/office/drawing/2014/main" xmlns="" id="{F063B90C-2025-4275-BE57-26BB5BAF7C87}"/>
                      </a:ext>
                    </a:extLst>
                  </p:cNvPr>
                  <p:cNvGrpSpPr/>
                  <p:nvPr/>
                </p:nvGrpSpPr>
                <p:grpSpPr>
                  <a:xfrm>
                    <a:off x="309434" y="0"/>
                    <a:ext cx="5347210" cy="1224651"/>
                    <a:chOff x="309434" y="0"/>
                    <a:chExt cx="5347210" cy="1224651"/>
                  </a:xfrm>
                </p:grpSpPr>
                <p:sp>
                  <p:nvSpPr>
                    <p:cNvPr id="21" name="Text Box 68">
                      <a:extLst>
                        <a:ext uri="{FF2B5EF4-FFF2-40B4-BE49-F238E27FC236}">
                          <a16:creationId xmlns:a16="http://schemas.microsoft.com/office/drawing/2014/main" xmlns="" id="{D3051826-02C2-47E1-828B-DEF9143E0C5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216988" y="0"/>
                      <a:ext cx="1578634" cy="310551"/>
                    </a:xfrm>
                    <a:prstGeom prst="rect">
                      <a:avLst/>
                    </a:prstGeom>
                    <a:solidFill>
                      <a:sysClr val="window" lastClr="FFFFFF"/>
                    </a:solidFill>
                    <a:ln w="6350">
                      <a:solidFill>
                        <a:prstClr val="black"/>
                      </a:solidFill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 eaLnBrk="0" fontAlgn="base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solidFill>
                            <a:srgbClr val="21212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Ijin Penelitian</a:t>
                      </a:r>
                      <a:endParaRPr lang="en-ID" sz="1100">
                        <a:solidFill>
                          <a:srgbClr val="21212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" name="Text Box 70">
                      <a:extLst>
                        <a:ext uri="{FF2B5EF4-FFF2-40B4-BE49-F238E27FC236}">
                          <a16:creationId xmlns:a16="http://schemas.microsoft.com/office/drawing/2014/main" xmlns="" id="{8540BCBF-2584-49F2-B9A8-2139C35C898C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216988" y="612475"/>
                      <a:ext cx="1578610" cy="310515"/>
                    </a:xfrm>
                    <a:prstGeom prst="rect">
                      <a:avLst/>
                    </a:prstGeom>
                    <a:solidFill>
                      <a:sysClr val="window" lastClr="FFFFFF"/>
                    </a:solidFill>
                    <a:ln w="6350">
                      <a:solidFill>
                        <a:prstClr val="black"/>
                      </a:solidFill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 eaLnBrk="0" fontAlgn="base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</a:pPr>
                      <a:r>
                        <a:rPr lang="en-ID" sz="1200">
                          <a:solidFill>
                            <a:srgbClr val="21212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Data sekunder</a:t>
                      </a:r>
                      <a:endParaRPr lang="en-ID" sz="1100">
                        <a:solidFill>
                          <a:srgbClr val="21212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cxnSp>
                  <p:nvCxnSpPr>
                    <p:cNvPr id="23" name="Straight Arrow Connector 22">
                      <a:extLst>
                        <a:ext uri="{FF2B5EF4-FFF2-40B4-BE49-F238E27FC236}">
                          <a16:creationId xmlns:a16="http://schemas.microsoft.com/office/drawing/2014/main" xmlns="" id="{2BC6F129-0774-4470-998D-5EC122F99851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3019245" y="923026"/>
                      <a:ext cx="0" cy="301625"/>
                    </a:xfrm>
                    <a:prstGeom prst="straightConnector1">
                      <a:avLst/>
                    </a:prstGeom>
                    <a:noFill/>
                    <a:ln w="9525" cap="flat" cmpd="sng" algn="ctr">
                      <a:solidFill>
                        <a:sysClr val="windowText" lastClr="000000"/>
                      </a:solidFill>
                      <a:prstDash val="solid"/>
                      <a:tailEnd type="arrow"/>
                    </a:ln>
                    <a:effectLst/>
                  </p:spPr>
                </p:cxnSp>
                <p:cxnSp>
                  <p:nvCxnSpPr>
                    <p:cNvPr id="24" name="Straight Arrow Connector 23">
                      <a:extLst>
                        <a:ext uri="{FF2B5EF4-FFF2-40B4-BE49-F238E27FC236}">
                          <a16:creationId xmlns:a16="http://schemas.microsoft.com/office/drawing/2014/main" xmlns="" id="{4E7B7609-F06D-42E8-9E10-E7D570D006D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1947227" y="807790"/>
                      <a:ext cx="269558" cy="0"/>
                    </a:xfrm>
                    <a:prstGeom prst="straightConnector1">
                      <a:avLst/>
                    </a:prstGeom>
                    <a:noFill/>
                    <a:ln w="9525" cap="flat" cmpd="sng" algn="ctr">
                      <a:solidFill>
                        <a:sysClr val="windowText" lastClr="000000"/>
                      </a:solidFill>
                      <a:prstDash val="solid"/>
                      <a:tailEnd type="arrow"/>
                    </a:ln>
                    <a:effectLst/>
                  </p:spPr>
                </p:cxnSp>
                <p:cxnSp>
                  <p:nvCxnSpPr>
                    <p:cNvPr id="25" name="Straight Arrow Connector 24">
                      <a:extLst>
                        <a:ext uri="{FF2B5EF4-FFF2-40B4-BE49-F238E27FC236}">
                          <a16:creationId xmlns:a16="http://schemas.microsoft.com/office/drawing/2014/main" xmlns="" id="{F3A88C30-7A90-4C0B-B2E2-A74330CE1078}"/>
                        </a:ext>
                      </a:extLst>
                    </p:cNvPr>
                    <p:cNvCxnSpPr>
                      <a:stCxn id="26" idx="1"/>
                    </p:cNvCxnSpPr>
                    <p:nvPr/>
                  </p:nvCxnSpPr>
                  <p:spPr>
                    <a:xfrm flipH="1">
                      <a:off x="3795621" y="767768"/>
                      <a:ext cx="388185" cy="4393"/>
                    </a:xfrm>
                    <a:prstGeom prst="straightConnector1">
                      <a:avLst/>
                    </a:prstGeom>
                    <a:noFill/>
                    <a:ln w="9525" cap="flat" cmpd="sng" algn="ctr">
                      <a:solidFill>
                        <a:sysClr val="windowText" lastClr="000000"/>
                      </a:solidFill>
                      <a:prstDash val="solid"/>
                      <a:tailEnd type="arrow"/>
                    </a:ln>
                    <a:effectLst/>
                  </p:spPr>
                </p:cxnSp>
                <p:sp>
                  <p:nvSpPr>
                    <p:cNvPr id="26" name="Text Box 75">
                      <a:extLst>
                        <a:ext uri="{FF2B5EF4-FFF2-40B4-BE49-F238E27FC236}">
                          <a16:creationId xmlns:a16="http://schemas.microsoft.com/office/drawing/2014/main" xmlns="" id="{256F2C6D-D7E7-480D-B620-BEB18898875F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183806" y="612510"/>
                      <a:ext cx="1472838" cy="310515"/>
                    </a:xfrm>
                    <a:prstGeom prst="rect">
                      <a:avLst/>
                    </a:prstGeom>
                    <a:solidFill>
                      <a:sysClr val="window" lastClr="FFFFFF"/>
                    </a:solidFill>
                    <a:ln w="6350">
                      <a:solidFill>
                        <a:prstClr val="black"/>
                      </a:solidFill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 eaLnBrk="0" fontAlgn="base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solidFill>
                            <a:srgbClr val="21212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Kriteria eksklusi</a:t>
                      </a:r>
                      <a:endParaRPr lang="en-ID" sz="1100">
                        <a:solidFill>
                          <a:srgbClr val="21212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7" name="Text Box 76">
                      <a:extLst>
                        <a:ext uri="{FF2B5EF4-FFF2-40B4-BE49-F238E27FC236}">
                          <a16:creationId xmlns:a16="http://schemas.microsoft.com/office/drawing/2014/main" xmlns="" id="{12470B6D-8D98-4859-A9EE-88CB3D076C2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09434" y="612511"/>
                      <a:ext cx="1637734" cy="310515"/>
                    </a:xfrm>
                    <a:prstGeom prst="rect">
                      <a:avLst/>
                    </a:prstGeom>
                    <a:solidFill>
                      <a:sysClr val="window" lastClr="FFFFFF"/>
                    </a:solidFill>
                    <a:ln w="6350">
                      <a:solidFill>
                        <a:prstClr val="black"/>
                      </a:solidFill>
                    </a:ln>
                    <a:effectLst/>
                  </p:spPr>
                  <p:txBody>
                    <a:bodyPr rot="0" spcFirstLastPara="0" vert="horz" wrap="square" lIns="91440" tIns="45720" rIns="91440" bIns="45720" numCol="1" spcCol="0" rtlCol="0" fromWordArt="0" anchor="t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 eaLnBrk="0" fontAlgn="base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</a:pPr>
                      <a:r>
                        <a:rPr lang="en-US" sz="1200">
                          <a:solidFill>
                            <a:srgbClr val="212121"/>
                          </a:solidFill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Kriteria inklusi </a:t>
                      </a:r>
                      <a:endParaRPr lang="en-ID" sz="1100">
                        <a:solidFill>
                          <a:srgbClr val="21212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cxnSp>
                <p:nvCxnSpPr>
                  <p:cNvPr id="16" name="Straight Arrow Connector 15">
                    <a:extLst>
                      <a:ext uri="{FF2B5EF4-FFF2-40B4-BE49-F238E27FC236}">
                        <a16:creationId xmlns:a16="http://schemas.microsoft.com/office/drawing/2014/main" xmlns="" id="{0D2C46DD-E8FB-480E-88AC-A908EE1283C4}"/>
                      </a:ext>
                    </a:extLst>
                  </p:cNvPr>
                  <p:cNvCxnSpPr/>
                  <p:nvPr/>
                </p:nvCxnSpPr>
                <p:spPr>
                  <a:xfrm>
                    <a:off x="1906435" y="2066594"/>
                    <a:ext cx="310550" cy="0"/>
                  </a:xfrm>
                  <a:prstGeom prst="straightConnector1">
                    <a:avLst/>
                  </a:prstGeom>
                  <a:noFill/>
                  <a:ln w="9525" cap="flat" cmpd="sng" algn="ctr">
                    <a:solidFill>
                      <a:sysClr val="windowText" lastClr="000000"/>
                    </a:solidFill>
                    <a:prstDash val="solid"/>
                    <a:tailEnd type="arrow"/>
                  </a:ln>
                  <a:effectLst/>
                </p:spPr>
              </p:cxnSp>
              <p:sp>
                <p:nvSpPr>
                  <p:cNvPr id="17" name="Text Box 94">
                    <a:extLst>
                      <a:ext uri="{FF2B5EF4-FFF2-40B4-BE49-F238E27FC236}">
                        <a16:creationId xmlns:a16="http://schemas.microsoft.com/office/drawing/2014/main" xmlns="" id="{D8A11E97-9585-4E6C-A18A-28A3FECBDE80}"/>
                      </a:ext>
                    </a:extLst>
                  </p:cNvPr>
                  <p:cNvSpPr txBox="1"/>
                  <p:nvPr/>
                </p:nvSpPr>
                <p:spPr>
                  <a:xfrm>
                    <a:off x="2216782" y="1276994"/>
                    <a:ext cx="1578831" cy="310515"/>
                  </a:xfrm>
                  <a:prstGeom prst="rect">
                    <a:avLst/>
                  </a:prstGeom>
                  <a:solidFill>
                    <a:sysClr val="window" lastClr="FFFFFF"/>
                  </a:solidFill>
                  <a:ln w="6350">
                    <a:solidFill>
                      <a:prstClr val="black"/>
                    </a:solidFill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 eaLnBrk="0" fontAlgn="base" hangingPunct="0">
                      <a:lnSpc>
                        <a:spcPct val="115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</a:pPr>
                    <a:r>
                      <a:rPr lang="en-US" sz="1200">
                        <a:solidFill>
                          <a:srgbClr val="212121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Verifikasi data</a:t>
                    </a:r>
                    <a:endParaRPr lang="en-ID" sz="1100">
                      <a:solidFill>
                        <a:srgbClr val="21212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cxnSp>
                <p:nvCxnSpPr>
                  <p:cNvPr id="18" name="Straight Arrow Connector 17">
                    <a:extLst>
                      <a:ext uri="{FF2B5EF4-FFF2-40B4-BE49-F238E27FC236}">
                        <a16:creationId xmlns:a16="http://schemas.microsoft.com/office/drawing/2014/main" xmlns="" id="{E76E4383-D13B-4020-B97F-19711E5D1582}"/>
                      </a:ext>
                    </a:extLst>
                  </p:cNvPr>
                  <p:cNvCxnSpPr>
                    <a:stCxn id="17" idx="1"/>
                  </p:cNvCxnSpPr>
                  <p:nvPr/>
                </p:nvCxnSpPr>
                <p:spPr>
                  <a:xfrm flipH="1" flipV="1">
                    <a:off x="1947225" y="1428883"/>
                    <a:ext cx="269558" cy="3369"/>
                  </a:xfrm>
                  <a:prstGeom prst="straightConnector1">
                    <a:avLst/>
                  </a:prstGeom>
                  <a:noFill/>
                  <a:ln w="9525" cap="flat" cmpd="sng" algn="ctr">
                    <a:solidFill>
                      <a:sysClr val="windowText" lastClr="000000"/>
                    </a:solidFill>
                    <a:prstDash val="solid"/>
                    <a:tailEnd type="arrow"/>
                  </a:ln>
                  <a:effectLst/>
                </p:spPr>
              </p:cxnSp>
              <p:sp>
                <p:nvSpPr>
                  <p:cNvPr id="19" name="Text Box 96">
                    <a:extLst>
                      <a:ext uri="{FF2B5EF4-FFF2-40B4-BE49-F238E27FC236}">
                        <a16:creationId xmlns:a16="http://schemas.microsoft.com/office/drawing/2014/main" xmlns="" id="{28D15C50-E1D7-4816-976F-27E25C2B3A46}"/>
                      </a:ext>
                    </a:extLst>
                  </p:cNvPr>
                  <p:cNvSpPr txBox="1"/>
                  <p:nvPr/>
                </p:nvSpPr>
                <p:spPr>
                  <a:xfrm>
                    <a:off x="309441" y="1288238"/>
                    <a:ext cx="1637786" cy="310515"/>
                  </a:xfrm>
                  <a:prstGeom prst="rect">
                    <a:avLst/>
                  </a:prstGeom>
                  <a:solidFill>
                    <a:sysClr val="window" lastClr="FFFFFF"/>
                  </a:solidFill>
                  <a:ln w="6350">
                    <a:solidFill>
                      <a:prstClr val="black"/>
                    </a:solidFill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 eaLnBrk="0" fontAlgn="base" hangingPunct="0">
                      <a:lnSpc>
                        <a:spcPct val="115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</a:pPr>
                    <a:r>
                      <a:rPr lang="en-US" sz="1200">
                        <a:solidFill>
                          <a:srgbClr val="212121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Edit data</a:t>
                    </a:r>
                    <a:endParaRPr lang="en-ID" sz="1100">
                      <a:solidFill>
                        <a:srgbClr val="21212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0" name="Text Box 98">
                    <a:extLst>
                      <a:ext uri="{FF2B5EF4-FFF2-40B4-BE49-F238E27FC236}">
                        <a16:creationId xmlns:a16="http://schemas.microsoft.com/office/drawing/2014/main" xmlns="" id="{A0B5ECF8-152A-4F7F-B9FD-A5472CD2586F}"/>
                      </a:ext>
                    </a:extLst>
                  </p:cNvPr>
                  <p:cNvSpPr txBox="1"/>
                  <p:nvPr/>
                </p:nvSpPr>
                <p:spPr>
                  <a:xfrm>
                    <a:off x="309442" y="1913975"/>
                    <a:ext cx="1596994" cy="310515"/>
                  </a:xfrm>
                  <a:prstGeom prst="rect">
                    <a:avLst/>
                  </a:prstGeom>
                  <a:solidFill>
                    <a:sysClr val="window" lastClr="FFFFFF"/>
                  </a:solidFill>
                  <a:ln w="6350">
                    <a:solidFill>
                      <a:prstClr val="black"/>
                    </a:solidFill>
                  </a:ln>
                  <a:effectLst/>
                </p:spPr>
                <p:txBody>
                  <a:bodyPr rot="0" spcFirstLastPara="0" vert="horz" wrap="square" lIns="91440" tIns="45720" rIns="91440" bIns="45720" numCol="1" spcCol="0" rtlCol="0" fromWordArt="0" anchor="t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 eaLnBrk="0" fontAlgn="base" hangingPunct="0">
                      <a:lnSpc>
                        <a:spcPct val="115000"/>
                      </a:lnSpc>
                      <a:spcBef>
                        <a:spcPct val="0"/>
                      </a:spcBef>
                      <a:spcAft>
                        <a:spcPts val="1000"/>
                      </a:spcAft>
                    </a:pPr>
                    <a:r>
                      <a:rPr lang="en-US" sz="1200">
                        <a:solidFill>
                          <a:srgbClr val="212121"/>
                        </a:solidFill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Data Entry</a:t>
                    </a:r>
                    <a:endParaRPr lang="en-ID" sz="1100">
                      <a:solidFill>
                        <a:srgbClr val="212121"/>
                      </a:solidFill>
                      <a:latin typeface="Calibri" panose="020F0502020204030204" pitchFamily="34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cxnSp>
              <p:nvCxnSpPr>
                <p:cNvPr id="10" name="Straight Arrow Connector 9">
                  <a:extLst>
                    <a:ext uri="{FF2B5EF4-FFF2-40B4-BE49-F238E27FC236}">
                      <a16:creationId xmlns:a16="http://schemas.microsoft.com/office/drawing/2014/main" xmlns="" id="{701B358D-6AC7-4904-8B73-C933D824E7F8}"/>
                    </a:ext>
                  </a:extLst>
                </p:cNvPr>
                <p:cNvCxnSpPr/>
                <p:nvPr/>
              </p:nvCxnSpPr>
              <p:spPr>
                <a:xfrm>
                  <a:off x="1145222" y="1598754"/>
                  <a:ext cx="0" cy="301625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ysClr val="windowText" lastClr="000000"/>
                  </a:solidFill>
                  <a:prstDash val="solid"/>
                  <a:tailEnd type="arrow"/>
                </a:ln>
                <a:effectLst/>
              </p:spPr>
            </p:cxnSp>
            <p:sp>
              <p:nvSpPr>
                <p:cNvPr id="11" name="Text Box 100">
                  <a:extLst>
                    <a:ext uri="{FF2B5EF4-FFF2-40B4-BE49-F238E27FC236}">
                      <a16:creationId xmlns:a16="http://schemas.microsoft.com/office/drawing/2014/main" xmlns="" id="{F51215E8-95B0-4280-889E-95D5700E8DAB}"/>
                    </a:ext>
                  </a:extLst>
                </p:cNvPr>
                <p:cNvSpPr txBox="1"/>
                <p:nvPr/>
              </p:nvSpPr>
              <p:spPr>
                <a:xfrm>
                  <a:off x="2220176" y="1927569"/>
                  <a:ext cx="1575416" cy="310515"/>
                </a:xfrm>
                <a:prstGeom prst="rect">
                  <a:avLst/>
                </a:prstGeom>
                <a:solidFill>
                  <a:sysClr val="window" lastClr="FFFFFF"/>
                </a:solidFill>
                <a:ln w="6350">
                  <a:solidFill>
                    <a:prstClr val="black"/>
                  </a:solidFill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eaLnBrk="0" fontAlgn="base" hangingPunct="0">
                    <a:lnSpc>
                      <a:spcPct val="115000"/>
                    </a:lnSpc>
                    <a:spcBef>
                      <a:spcPct val="0"/>
                    </a:spcBef>
                    <a:spcAft>
                      <a:spcPts val="1000"/>
                    </a:spcAft>
                  </a:pPr>
                  <a:r>
                    <a:rPr lang="en-US" sz="1200">
                      <a:solidFill>
                        <a:srgbClr val="212121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Analisis Data</a:t>
                  </a:r>
                  <a:endParaRPr lang="en-ID" sz="1100">
                    <a:solidFill>
                      <a:srgbClr val="21212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12" name="Straight Arrow Connector 11">
                  <a:extLst>
                    <a:ext uri="{FF2B5EF4-FFF2-40B4-BE49-F238E27FC236}">
                      <a16:creationId xmlns:a16="http://schemas.microsoft.com/office/drawing/2014/main" xmlns="" id="{A259271F-44FB-4551-8884-1A66DDD6F392}"/>
                    </a:ext>
                  </a:extLst>
                </p:cNvPr>
                <p:cNvCxnSpPr/>
                <p:nvPr/>
              </p:nvCxnSpPr>
              <p:spPr>
                <a:xfrm>
                  <a:off x="3839283" y="2056574"/>
                  <a:ext cx="421005" cy="0"/>
                </a:xfrm>
                <a:prstGeom prst="straightConnector1">
                  <a:avLst/>
                </a:prstGeom>
                <a:noFill/>
                <a:ln w="9525" cap="flat" cmpd="sng" algn="ctr">
                  <a:solidFill>
                    <a:sysClr val="windowText" lastClr="000000"/>
                  </a:solidFill>
                  <a:prstDash val="solid"/>
                  <a:tailEnd type="arrow"/>
                </a:ln>
                <a:effectLst/>
              </p:spPr>
            </p:cxnSp>
            <p:sp>
              <p:nvSpPr>
                <p:cNvPr id="13" name="Text Box 102">
                  <a:extLst>
                    <a:ext uri="{FF2B5EF4-FFF2-40B4-BE49-F238E27FC236}">
                      <a16:creationId xmlns:a16="http://schemas.microsoft.com/office/drawing/2014/main" xmlns="" id="{85EA6542-45B3-407E-8737-317F5AA1E5E8}"/>
                    </a:ext>
                  </a:extLst>
                </p:cNvPr>
                <p:cNvSpPr txBox="1"/>
                <p:nvPr/>
              </p:nvSpPr>
              <p:spPr>
                <a:xfrm>
                  <a:off x="4260287" y="1927569"/>
                  <a:ext cx="1396365" cy="310515"/>
                </a:xfrm>
                <a:prstGeom prst="rect">
                  <a:avLst/>
                </a:prstGeom>
                <a:solidFill>
                  <a:sysClr val="window" lastClr="FFFFFF"/>
                </a:solidFill>
                <a:ln w="6350">
                  <a:solidFill>
                    <a:prstClr val="black"/>
                  </a:solidFill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eaLnBrk="0" fontAlgn="base" hangingPunct="0">
                    <a:lnSpc>
                      <a:spcPct val="115000"/>
                    </a:lnSpc>
                    <a:spcBef>
                      <a:spcPct val="0"/>
                    </a:spcBef>
                    <a:spcAft>
                      <a:spcPts val="1000"/>
                    </a:spcAft>
                  </a:pPr>
                  <a:r>
                    <a:rPr lang="en-US" sz="1200">
                      <a:solidFill>
                        <a:srgbClr val="212121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Membuat laporan</a:t>
                  </a:r>
                  <a:endParaRPr lang="en-ID" sz="1100">
                    <a:solidFill>
                      <a:srgbClr val="21212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4" name="Text Box 104">
                  <a:extLst>
                    <a:ext uri="{FF2B5EF4-FFF2-40B4-BE49-F238E27FC236}">
                      <a16:creationId xmlns:a16="http://schemas.microsoft.com/office/drawing/2014/main" xmlns="" id="{1F25E1CB-58A1-43D3-8CEF-294BA147D964}"/>
                    </a:ext>
                  </a:extLst>
                </p:cNvPr>
                <p:cNvSpPr txBox="1"/>
                <p:nvPr/>
              </p:nvSpPr>
              <p:spPr>
                <a:xfrm>
                  <a:off x="4260287" y="2539775"/>
                  <a:ext cx="1396365" cy="310515"/>
                </a:xfrm>
                <a:prstGeom prst="rect">
                  <a:avLst/>
                </a:prstGeom>
                <a:solidFill>
                  <a:sysClr val="window" lastClr="FFFFFF"/>
                </a:solidFill>
                <a:ln w="6350">
                  <a:solidFill>
                    <a:prstClr val="black"/>
                  </a:solidFill>
                </a:ln>
                <a:effectLst/>
              </p:spPr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 eaLnBrk="0" fontAlgn="base" hangingPunct="0">
                    <a:lnSpc>
                      <a:spcPct val="115000"/>
                    </a:lnSpc>
                    <a:spcBef>
                      <a:spcPct val="0"/>
                    </a:spcBef>
                    <a:spcAft>
                      <a:spcPts val="1000"/>
                    </a:spcAft>
                  </a:pPr>
                  <a:r>
                    <a:rPr lang="en-US" sz="1200">
                      <a:solidFill>
                        <a:srgbClr val="212121"/>
                      </a:solidFill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Penulisan akhir</a:t>
                  </a:r>
                  <a:endParaRPr lang="en-ID" sz="1100">
                    <a:solidFill>
                      <a:srgbClr val="21212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</p:grpSp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xmlns="" id="{2D42CADA-46AE-461C-B181-C330B9D27014}"/>
                  </a:ext>
                </a:extLst>
              </p:cNvPr>
              <p:cNvCxnSpPr/>
              <p:nvPr/>
            </p:nvCxnSpPr>
            <p:spPr>
              <a:xfrm>
                <a:off x="3010549" y="310551"/>
                <a:ext cx="0" cy="250166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  <a:tailEnd type="arrow"/>
              </a:ln>
              <a:effectLst/>
            </p:spPr>
          </p:cxnSp>
        </p:grp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xmlns="" id="{EDDC5292-1FEC-4AFE-9EA7-2473ED0FBC3B}"/>
                </a:ext>
              </a:extLst>
            </p:cNvPr>
            <p:cNvCxnSpPr/>
            <p:nvPr/>
          </p:nvCxnSpPr>
          <p:spPr>
            <a:xfrm>
              <a:off x="5253841" y="2237391"/>
              <a:ext cx="0" cy="301597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69419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FF16BB-31CB-41B1-939F-004DCF0D9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Consort Diagram (</a:t>
            </a:r>
            <a:r>
              <a:rPr lang="en-ID" dirty="0" err="1"/>
              <a:t>Eksperimental</a:t>
            </a:r>
            <a:r>
              <a:rPr lang="en-ID" dirty="0"/>
              <a:t>)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0B31B027-A0FE-494D-B9EC-634C847BE2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1218" y="2218932"/>
            <a:ext cx="4092671" cy="4191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402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xmlns="" id="{E0D4D7F6-2C0A-47B6-88B5-7A5394BB5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KESIMPULAN</a:t>
            </a:r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xmlns="" id="{ABB546F0-D852-490A-97D1-04A897D42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Teori</a:t>
            </a:r>
            <a:r>
              <a:rPr lang="en-ID" dirty="0"/>
              <a:t>: </a:t>
            </a:r>
            <a:r>
              <a:rPr lang="en-ID" dirty="0" err="1"/>
              <a:t>Ringkasan</a:t>
            </a:r>
            <a:r>
              <a:rPr lang="en-ID" dirty="0"/>
              <a:t> </a:t>
            </a:r>
            <a:r>
              <a:rPr lang="en-ID" dirty="0" err="1"/>
              <a:t>skematis</a:t>
            </a:r>
            <a:r>
              <a:rPr lang="en-ID" dirty="0"/>
              <a:t> </a:t>
            </a:r>
            <a:r>
              <a:rPr lang="en-ID" dirty="0" err="1"/>
              <a:t>kumpulan</a:t>
            </a:r>
            <a:r>
              <a:rPr lang="en-ID" dirty="0"/>
              <a:t> </a:t>
            </a:r>
            <a:r>
              <a:rPr lang="en-ID" dirty="0" err="1"/>
              <a:t>teori</a:t>
            </a:r>
            <a:r>
              <a:rPr lang="en-ID" dirty="0"/>
              <a:t> yang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variabel</a:t>
            </a:r>
            <a:r>
              <a:rPr lang="en-ID" dirty="0"/>
              <a:t> </a:t>
            </a:r>
            <a:r>
              <a:rPr lang="en-ID" dirty="0" err="1"/>
              <a:t>tergantung</a:t>
            </a:r>
            <a:r>
              <a:rPr lang="en-ID" dirty="0"/>
              <a:t> yang </a:t>
            </a:r>
            <a:r>
              <a:rPr lang="en-ID" dirty="0" err="1"/>
              <a:t>anda</a:t>
            </a:r>
            <a:r>
              <a:rPr lang="en-ID" dirty="0"/>
              <a:t> </a:t>
            </a:r>
            <a:r>
              <a:rPr lang="en-ID" dirty="0" err="1"/>
              <a:t>teliti</a:t>
            </a:r>
            <a:endParaRPr lang="en-ID" dirty="0"/>
          </a:p>
          <a:p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: </a:t>
            </a:r>
            <a:r>
              <a:rPr lang="en-ID" dirty="0" err="1"/>
              <a:t>Ringkasan</a:t>
            </a:r>
            <a:r>
              <a:rPr lang="en-ID" dirty="0"/>
              <a:t> </a:t>
            </a:r>
            <a:r>
              <a:rPr lang="en-ID" dirty="0" err="1"/>
              <a:t>skematis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variabel-variabel</a:t>
            </a:r>
            <a:r>
              <a:rPr lang="en-ID" dirty="0"/>
              <a:t> (</a:t>
            </a:r>
            <a:r>
              <a:rPr lang="en-ID" dirty="0" err="1"/>
              <a:t>bebas</a:t>
            </a:r>
            <a:r>
              <a:rPr lang="en-ID" dirty="0"/>
              <a:t>, </a:t>
            </a:r>
            <a:r>
              <a:rPr lang="en-ID" dirty="0" err="1"/>
              <a:t>tergantung</a:t>
            </a:r>
            <a:r>
              <a:rPr lang="en-ID" dirty="0"/>
              <a:t> dan </a:t>
            </a:r>
            <a:r>
              <a:rPr lang="en-ID" dirty="0" err="1"/>
              <a:t>perancu</a:t>
            </a:r>
            <a:r>
              <a:rPr lang="en-ID" dirty="0"/>
              <a:t>) yang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anda</a:t>
            </a:r>
            <a:r>
              <a:rPr lang="en-ID" dirty="0"/>
              <a:t> </a:t>
            </a:r>
            <a:r>
              <a:rPr lang="en-ID" dirty="0" err="1"/>
              <a:t>kumpulkan</a:t>
            </a:r>
            <a:r>
              <a:rPr lang="en-ID" dirty="0"/>
              <a:t> </a:t>
            </a:r>
            <a:r>
              <a:rPr lang="en-ID" dirty="0" err="1"/>
              <a:t>datanya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</a:p>
          <a:p>
            <a:r>
              <a:rPr lang="en-ID" dirty="0"/>
              <a:t>Alur </a:t>
            </a:r>
            <a:r>
              <a:rPr lang="en-ID" dirty="0" err="1"/>
              <a:t>penelitian</a:t>
            </a:r>
            <a:r>
              <a:rPr lang="en-ID" dirty="0"/>
              <a:t>: </a:t>
            </a:r>
            <a:r>
              <a:rPr lang="en-ID" dirty="0" err="1"/>
              <a:t>Ringkasan</a:t>
            </a:r>
            <a:r>
              <a:rPr lang="en-ID" dirty="0"/>
              <a:t> </a:t>
            </a:r>
            <a:r>
              <a:rPr lang="en-ID" dirty="0" err="1"/>
              <a:t>skematis</a:t>
            </a:r>
            <a:r>
              <a:rPr lang="en-ID" dirty="0"/>
              <a:t> </a:t>
            </a:r>
            <a:r>
              <a:rPr lang="en-ID" dirty="0" err="1"/>
              <a:t>kronologis</a:t>
            </a:r>
            <a:r>
              <a:rPr lang="en-ID" dirty="0"/>
              <a:t> </a:t>
            </a:r>
            <a:r>
              <a:rPr lang="en-ID" dirty="0" err="1"/>
              <a:t>tahapan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67699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64276" y="2527069"/>
            <a:ext cx="9908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Heavy" panose="020B0903020102020204" pitchFamily="34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3749250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protokol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id-ID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250" dirty="0"/>
              <a:t>1. </a:t>
            </a:r>
            <a:r>
              <a:rPr lang="en-US" sz="2250" dirty="0" err="1"/>
              <a:t>Judul</a:t>
            </a:r>
            <a:endParaRPr lang="en-US" sz="2250" dirty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sz="2250" dirty="0"/>
              <a:t>2. </a:t>
            </a:r>
            <a:r>
              <a:rPr lang="en-US" sz="2250" dirty="0" err="1"/>
              <a:t>Pendahuluan</a:t>
            </a:r>
            <a:r>
              <a:rPr lang="en-US" sz="2250" dirty="0"/>
              <a:t> (Bab 1):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sz="2250" dirty="0"/>
              <a:t>3. </a:t>
            </a:r>
            <a:r>
              <a:rPr lang="en-US" sz="2250" dirty="0" err="1"/>
              <a:t>Tinjauan</a:t>
            </a:r>
            <a:r>
              <a:rPr lang="en-US" sz="2250" dirty="0"/>
              <a:t> </a:t>
            </a:r>
            <a:r>
              <a:rPr lang="en-US" sz="2250" dirty="0" err="1"/>
              <a:t>pustaka</a:t>
            </a:r>
            <a:r>
              <a:rPr lang="en-US" sz="2250" dirty="0"/>
              <a:t> (Bab 2)</a:t>
            </a:r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en-US" dirty="0"/>
              <a:t>	(+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)</a:t>
            </a:r>
          </a:p>
          <a:p>
            <a:pPr marL="0" indent="0">
              <a:buNone/>
              <a:defRPr/>
            </a:pPr>
            <a:r>
              <a:rPr lang="en-US" dirty="0"/>
              <a:t>4. </a:t>
            </a:r>
            <a:r>
              <a:rPr lang="en-US" dirty="0" err="1"/>
              <a:t>Metode</a:t>
            </a:r>
            <a:r>
              <a:rPr lang="en-US" dirty="0"/>
              <a:t> (Bab 3)</a:t>
            </a:r>
          </a:p>
          <a:p>
            <a:pPr marL="0" indent="0">
              <a:buNone/>
              <a:defRPr/>
            </a:pPr>
            <a:r>
              <a:rPr lang="en-US" dirty="0"/>
              <a:t>5. </a:t>
            </a:r>
            <a:r>
              <a:rPr lang="en-US" dirty="0" err="1"/>
              <a:t>Lampiran</a:t>
            </a:r>
            <a:r>
              <a:rPr lang="en-US" dirty="0"/>
              <a:t> </a:t>
            </a:r>
          </a:p>
          <a:p>
            <a:pPr>
              <a:buNone/>
              <a:defRPr/>
            </a:pPr>
            <a:r>
              <a:rPr lang="en-US" dirty="0"/>
              <a:t>6.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pustaka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Bab 2. </a:t>
            </a:r>
            <a:r>
              <a:rPr lang="en-ID" dirty="0" err="1"/>
              <a:t>Tinjauan</a:t>
            </a:r>
            <a:r>
              <a:rPr lang="en-ID" dirty="0"/>
              <a:t> </a:t>
            </a:r>
            <a:r>
              <a:rPr lang="en-ID" dirty="0" err="1"/>
              <a:t>Pustaka</a:t>
            </a:r>
            <a:r>
              <a:rPr lang="en-ID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28663" lvl="1" indent="-385763">
              <a:buFont typeface="+mj-lt"/>
              <a:buAutoNum type="alphaLcPeriod"/>
              <a:defRPr/>
            </a:pPr>
            <a:r>
              <a:rPr lang="en-US" sz="1950" dirty="0" err="1"/>
              <a:t>Variabel</a:t>
            </a:r>
            <a:r>
              <a:rPr lang="en-US" sz="1950" dirty="0"/>
              <a:t> </a:t>
            </a:r>
            <a:r>
              <a:rPr lang="en-US" sz="1950" dirty="0" err="1"/>
              <a:t>Tergantung</a:t>
            </a:r>
            <a:r>
              <a:rPr lang="en-US" sz="1950" dirty="0"/>
              <a:t> </a:t>
            </a:r>
          </a:p>
          <a:p>
            <a:pPr marL="1071563" lvl="2" indent="-385763">
              <a:buFont typeface="+mj-lt"/>
              <a:buAutoNum type="alphaLcPeriod"/>
              <a:defRPr/>
            </a:pPr>
            <a:r>
              <a:rPr lang="en-US" sz="1650" dirty="0" err="1"/>
              <a:t>Epidemiologi</a:t>
            </a:r>
            <a:endParaRPr lang="en-US" sz="1650" dirty="0"/>
          </a:p>
          <a:p>
            <a:pPr marL="1071563" lvl="2" indent="-385763">
              <a:buFont typeface="+mj-lt"/>
              <a:buAutoNum type="alphaLcPeriod"/>
              <a:defRPr/>
            </a:pPr>
            <a:r>
              <a:rPr lang="en-US" sz="1650" dirty="0" err="1"/>
              <a:t>Instrumen</a:t>
            </a:r>
            <a:r>
              <a:rPr lang="en-US" sz="1650" dirty="0"/>
              <a:t> </a:t>
            </a:r>
            <a:r>
              <a:rPr lang="en-US" sz="1650" dirty="0" err="1"/>
              <a:t>pengukuran</a:t>
            </a:r>
            <a:r>
              <a:rPr lang="en-US" sz="1650" dirty="0"/>
              <a:t> / Diagnosis </a:t>
            </a:r>
          </a:p>
          <a:p>
            <a:pPr marL="728663" lvl="1" indent="-385763">
              <a:buFont typeface="+mj-lt"/>
              <a:buAutoNum type="alphaLcPeriod"/>
              <a:defRPr/>
            </a:pPr>
            <a:r>
              <a:rPr lang="en-US" sz="1950" dirty="0" err="1"/>
              <a:t>Faktor</a:t>
            </a:r>
            <a:r>
              <a:rPr lang="en-US" sz="1950" dirty="0"/>
              <a:t> </a:t>
            </a:r>
            <a:r>
              <a:rPr lang="en-US" sz="1950" dirty="0" err="1"/>
              <a:t>risiko</a:t>
            </a:r>
            <a:r>
              <a:rPr lang="en-US" sz="1950" dirty="0"/>
              <a:t> yang </a:t>
            </a:r>
            <a:r>
              <a:rPr lang="en-US" sz="1950" dirty="0" err="1"/>
              <a:t>berhubungan</a:t>
            </a:r>
            <a:r>
              <a:rPr lang="en-US" sz="1950" dirty="0"/>
              <a:t> </a:t>
            </a:r>
            <a:r>
              <a:rPr lang="en-US" sz="1950" dirty="0" err="1"/>
              <a:t>dengan</a:t>
            </a:r>
            <a:r>
              <a:rPr lang="en-US" sz="1950" dirty="0"/>
              <a:t> </a:t>
            </a:r>
            <a:r>
              <a:rPr lang="en-US" sz="1950" dirty="0" err="1"/>
              <a:t>variabel</a:t>
            </a:r>
            <a:r>
              <a:rPr lang="en-US" sz="1950" dirty="0"/>
              <a:t> </a:t>
            </a:r>
            <a:r>
              <a:rPr lang="en-US" sz="1950" dirty="0" err="1"/>
              <a:t>tergantung</a:t>
            </a:r>
            <a:endParaRPr lang="en-US" sz="1950" dirty="0"/>
          </a:p>
          <a:p>
            <a:pPr marL="728663" lvl="1" indent="-385763">
              <a:buFont typeface="+mj-lt"/>
              <a:buAutoNum type="alphaLcPeriod"/>
              <a:defRPr/>
            </a:pPr>
            <a:r>
              <a:rPr lang="en-US" sz="1950" dirty="0" err="1"/>
              <a:t>Variabel</a:t>
            </a:r>
            <a:r>
              <a:rPr lang="en-US" sz="1950" dirty="0"/>
              <a:t> </a:t>
            </a:r>
            <a:r>
              <a:rPr lang="en-US" sz="1950" dirty="0" err="1"/>
              <a:t>bebas</a:t>
            </a:r>
            <a:r>
              <a:rPr lang="en-US" sz="1950" dirty="0"/>
              <a:t> </a:t>
            </a:r>
            <a:r>
              <a:rPr lang="en-US" sz="1950" dirty="0" err="1"/>
              <a:t>utama</a:t>
            </a:r>
            <a:r>
              <a:rPr lang="en-US" sz="1950" dirty="0"/>
              <a:t> / </a:t>
            </a:r>
            <a:r>
              <a:rPr lang="en-US" sz="1950" dirty="0" err="1"/>
              <a:t>Intervensi</a:t>
            </a:r>
            <a:endParaRPr lang="en-US" sz="1950" dirty="0"/>
          </a:p>
          <a:p>
            <a:pPr marL="1071563" lvl="2" indent="-385763">
              <a:buFont typeface="+mj-lt"/>
              <a:buAutoNum type="alphaLcPeriod"/>
              <a:defRPr/>
            </a:pPr>
            <a:r>
              <a:rPr lang="en-US" sz="1650" dirty="0" err="1"/>
              <a:t>Alasan</a:t>
            </a:r>
            <a:r>
              <a:rPr lang="en-US" sz="1650" dirty="0"/>
              <a:t> </a:t>
            </a:r>
            <a:r>
              <a:rPr lang="en-US" sz="1650" dirty="0" err="1"/>
              <a:t>pemilihan</a:t>
            </a:r>
            <a:r>
              <a:rPr lang="en-US" sz="1650" dirty="0"/>
              <a:t> </a:t>
            </a:r>
            <a:r>
              <a:rPr lang="en-US" sz="1650" dirty="0" err="1"/>
              <a:t>variabel</a:t>
            </a:r>
            <a:r>
              <a:rPr lang="en-US" sz="1650" dirty="0"/>
              <a:t> </a:t>
            </a:r>
            <a:r>
              <a:rPr lang="en-US" sz="1650" dirty="0" err="1"/>
              <a:t>bebas</a:t>
            </a:r>
            <a:r>
              <a:rPr lang="en-US" sz="1650" dirty="0"/>
              <a:t> / </a:t>
            </a:r>
            <a:r>
              <a:rPr lang="en-US" sz="1650" dirty="0" err="1"/>
              <a:t>intervensi</a:t>
            </a:r>
            <a:r>
              <a:rPr lang="en-US" sz="1650" dirty="0"/>
              <a:t> </a:t>
            </a:r>
          </a:p>
          <a:p>
            <a:pPr marL="1071563" lvl="2" indent="-385763">
              <a:buFont typeface="+mj-lt"/>
              <a:buAutoNum type="alphaLcPeriod"/>
              <a:defRPr/>
            </a:pPr>
            <a:r>
              <a:rPr lang="en-US" sz="1650" dirty="0" err="1"/>
              <a:t>Pemetaan</a:t>
            </a:r>
            <a:r>
              <a:rPr lang="en-US" sz="1650" dirty="0"/>
              <a:t> </a:t>
            </a:r>
            <a:r>
              <a:rPr lang="en-US" sz="1650" dirty="0" err="1"/>
              <a:t>intervensi</a:t>
            </a:r>
            <a:r>
              <a:rPr lang="en-US" sz="1650" dirty="0"/>
              <a:t> yang </a:t>
            </a:r>
            <a:r>
              <a:rPr lang="en-US" sz="1650" dirty="0" err="1"/>
              <a:t>sudah</a:t>
            </a:r>
            <a:r>
              <a:rPr lang="en-US" sz="1650" dirty="0"/>
              <a:t> </a:t>
            </a:r>
            <a:r>
              <a:rPr lang="en-US" sz="1650" dirty="0" err="1"/>
              <a:t>pernah</a:t>
            </a:r>
            <a:r>
              <a:rPr lang="en-US" sz="1650" dirty="0"/>
              <a:t> </a:t>
            </a:r>
            <a:r>
              <a:rPr lang="en-US" sz="1650" dirty="0" err="1"/>
              <a:t>dilakukan</a:t>
            </a:r>
            <a:r>
              <a:rPr lang="en-US" sz="1650" dirty="0"/>
              <a:t> </a:t>
            </a:r>
          </a:p>
          <a:p>
            <a:pPr marL="1071563" lvl="2" indent="-385763">
              <a:buFont typeface="+mj-lt"/>
              <a:buAutoNum type="alphaLcPeriod"/>
              <a:defRPr/>
            </a:pPr>
            <a:r>
              <a:rPr lang="en-US" sz="1650" dirty="0"/>
              <a:t>Cara </a:t>
            </a:r>
            <a:r>
              <a:rPr lang="en-US" sz="1650" dirty="0" err="1"/>
              <a:t>pengukuran</a:t>
            </a:r>
            <a:r>
              <a:rPr lang="en-US" sz="1650" dirty="0"/>
              <a:t> / </a:t>
            </a:r>
            <a:r>
              <a:rPr lang="en-US" sz="1650" dirty="0" err="1"/>
              <a:t>Indikator</a:t>
            </a:r>
            <a:r>
              <a:rPr lang="en-US" sz="1650" dirty="0"/>
              <a:t> </a:t>
            </a:r>
            <a:r>
              <a:rPr lang="en-US" sz="1650" dirty="0" err="1"/>
              <a:t>keberhasilan</a:t>
            </a:r>
            <a:r>
              <a:rPr lang="en-US" sz="1650" dirty="0"/>
              <a:t> </a:t>
            </a:r>
            <a:r>
              <a:rPr lang="en-US" sz="1650" dirty="0" err="1"/>
              <a:t>intervensi</a:t>
            </a:r>
            <a:r>
              <a:rPr lang="en-US" sz="1650" dirty="0"/>
              <a:t> </a:t>
            </a:r>
          </a:p>
          <a:p>
            <a:pPr marL="728663" lvl="1" indent="-385763">
              <a:buFont typeface="+mj-lt"/>
              <a:buAutoNum type="alphaLcPeriod"/>
              <a:defRPr/>
            </a:pPr>
            <a:r>
              <a:rPr lang="en-US" sz="1950" dirty="0" err="1"/>
              <a:t>Kondisi</a:t>
            </a:r>
            <a:r>
              <a:rPr lang="en-US" sz="1950" dirty="0"/>
              <a:t> Perusahaan / </a:t>
            </a:r>
            <a:r>
              <a:rPr lang="en-US" sz="1950" dirty="0" err="1"/>
              <a:t>Lokasi</a:t>
            </a:r>
            <a:r>
              <a:rPr lang="en-US" sz="1950" dirty="0"/>
              <a:t> </a:t>
            </a:r>
            <a:r>
              <a:rPr lang="en-US" sz="1950" dirty="0" err="1"/>
              <a:t>Penelitian</a:t>
            </a:r>
            <a:r>
              <a:rPr lang="en-US" sz="1950" dirty="0"/>
              <a:t> dan </a:t>
            </a:r>
            <a:r>
              <a:rPr lang="en-US" sz="1950" dirty="0" err="1"/>
              <a:t>alur</a:t>
            </a:r>
            <a:r>
              <a:rPr lang="en-US" sz="1950" dirty="0"/>
              <a:t> </a:t>
            </a:r>
            <a:r>
              <a:rPr lang="en-US" sz="1950" dirty="0" err="1"/>
              <a:t>produksi</a:t>
            </a:r>
            <a:endParaRPr lang="en-US" sz="1950" dirty="0"/>
          </a:p>
          <a:p>
            <a:pPr marL="728663" lvl="1" indent="-385763">
              <a:buFont typeface="+mj-lt"/>
              <a:buAutoNum type="alphaLcPeriod"/>
              <a:defRPr/>
            </a:pPr>
            <a:r>
              <a:rPr lang="en-US" sz="1950" dirty="0" err="1"/>
              <a:t>Kerangka</a:t>
            </a:r>
            <a:r>
              <a:rPr lang="en-US" sz="1950" dirty="0"/>
              <a:t> </a:t>
            </a:r>
            <a:r>
              <a:rPr lang="en-US" sz="1950" dirty="0" err="1"/>
              <a:t>Teori</a:t>
            </a:r>
            <a:endParaRPr lang="en-US" sz="1950" dirty="0"/>
          </a:p>
          <a:p>
            <a:pPr marL="728663" lvl="1" indent="-385763">
              <a:buFont typeface="+mj-lt"/>
              <a:buAutoNum type="alphaLcPeriod"/>
              <a:defRPr/>
            </a:pPr>
            <a:r>
              <a:rPr lang="en-US" sz="1950" dirty="0" err="1"/>
              <a:t>Kerangka</a:t>
            </a:r>
            <a:r>
              <a:rPr lang="en-US" sz="1950" dirty="0"/>
              <a:t> </a:t>
            </a:r>
            <a:r>
              <a:rPr lang="en-US" sz="1950" dirty="0" err="1"/>
              <a:t>Konsep</a:t>
            </a:r>
            <a:endParaRPr lang="en-US" sz="1950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43679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Outline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>
              <a:buNone/>
              <a:defRPr/>
            </a:pPr>
            <a:r>
              <a:rPr lang="en-US" sz="2600" dirty="0"/>
              <a:t>- </a:t>
            </a:r>
            <a:r>
              <a:rPr lang="en-US" sz="2600" dirty="0" err="1"/>
              <a:t>Contoh</a:t>
            </a:r>
            <a:r>
              <a:rPr lang="en-US" sz="2600" dirty="0"/>
              <a:t> </a:t>
            </a:r>
            <a:r>
              <a:rPr lang="en-US" sz="2600" dirty="0" err="1"/>
              <a:t>Kerangka</a:t>
            </a:r>
            <a:r>
              <a:rPr lang="en-US" sz="2600" dirty="0"/>
              <a:t> </a:t>
            </a:r>
            <a:r>
              <a:rPr lang="en-US" sz="2600" dirty="0" err="1"/>
              <a:t>Teori</a:t>
            </a:r>
            <a:r>
              <a:rPr lang="en-US" sz="2600" dirty="0"/>
              <a:t> dan </a:t>
            </a:r>
            <a:r>
              <a:rPr lang="en-US" sz="2600" dirty="0" err="1"/>
              <a:t>Kerangka</a:t>
            </a:r>
            <a:r>
              <a:rPr lang="en-US" sz="2600" dirty="0"/>
              <a:t> </a:t>
            </a:r>
            <a:r>
              <a:rPr lang="en-US" sz="2600" dirty="0" err="1"/>
              <a:t>Konsep</a:t>
            </a:r>
            <a:r>
              <a:rPr lang="en-US" sz="2600" dirty="0"/>
              <a:t> </a:t>
            </a:r>
          </a:p>
          <a:p>
            <a:pPr lvl="1">
              <a:buFontTx/>
              <a:buChar char="-"/>
              <a:defRPr/>
            </a:pPr>
            <a:r>
              <a:rPr lang="en-US" sz="2600" dirty="0" err="1"/>
              <a:t>Konsep</a:t>
            </a:r>
            <a:r>
              <a:rPr lang="en-US" sz="2600" dirty="0"/>
              <a:t> </a:t>
            </a:r>
            <a:r>
              <a:rPr lang="en-US" sz="2600" dirty="0" err="1"/>
              <a:t>Perbedaan</a:t>
            </a:r>
            <a:r>
              <a:rPr lang="en-US" sz="2600" dirty="0"/>
              <a:t> </a:t>
            </a:r>
            <a:r>
              <a:rPr lang="en-US" sz="2600" dirty="0" err="1"/>
              <a:t>Kerangka</a:t>
            </a:r>
            <a:r>
              <a:rPr lang="en-US" sz="2600" dirty="0"/>
              <a:t> </a:t>
            </a:r>
            <a:r>
              <a:rPr lang="en-US" sz="2600" dirty="0" err="1"/>
              <a:t>Teori</a:t>
            </a:r>
            <a:r>
              <a:rPr lang="en-US" sz="2600" dirty="0"/>
              <a:t> dan </a:t>
            </a:r>
            <a:r>
              <a:rPr lang="en-US" sz="2600" dirty="0" err="1"/>
              <a:t>Kerangka</a:t>
            </a:r>
            <a:r>
              <a:rPr lang="en-US" sz="2600" dirty="0"/>
              <a:t> </a:t>
            </a:r>
            <a:r>
              <a:rPr lang="en-US" sz="2600" dirty="0" err="1"/>
              <a:t>Konsep</a:t>
            </a:r>
            <a:endParaRPr lang="en-US" sz="2600" dirty="0"/>
          </a:p>
          <a:p>
            <a:pPr lvl="1">
              <a:buFontTx/>
              <a:buChar char="-"/>
              <a:defRPr/>
            </a:pPr>
            <a:r>
              <a:rPr lang="en-US" sz="2600" dirty="0" err="1"/>
              <a:t>Hubungan</a:t>
            </a:r>
            <a:r>
              <a:rPr lang="en-US" sz="2600" dirty="0"/>
              <a:t> </a:t>
            </a:r>
            <a:r>
              <a:rPr lang="en-US" sz="2600" dirty="0" err="1"/>
              <a:t>Kerangka</a:t>
            </a:r>
            <a:r>
              <a:rPr lang="en-US" sz="2600" dirty="0"/>
              <a:t> </a:t>
            </a:r>
            <a:r>
              <a:rPr lang="en-US" sz="2600" dirty="0" err="1"/>
              <a:t>Teori</a:t>
            </a:r>
            <a:r>
              <a:rPr lang="en-US" sz="2600" dirty="0"/>
              <a:t> dan </a:t>
            </a:r>
            <a:r>
              <a:rPr lang="en-US" sz="2600" dirty="0" err="1"/>
              <a:t>Kerangka</a:t>
            </a:r>
            <a:r>
              <a:rPr lang="en-US" sz="2600" dirty="0"/>
              <a:t> </a:t>
            </a:r>
            <a:r>
              <a:rPr lang="en-US" sz="2600" dirty="0" err="1"/>
              <a:t>Konsep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menentukan</a:t>
            </a:r>
            <a:r>
              <a:rPr lang="en-US" sz="2600" dirty="0"/>
              <a:t> </a:t>
            </a:r>
            <a:r>
              <a:rPr lang="en-US" sz="2600" dirty="0" err="1"/>
              <a:t>benang</a:t>
            </a:r>
            <a:r>
              <a:rPr lang="en-US" sz="2600" dirty="0"/>
              <a:t> </a:t>
            </a:r>
            <a:r>
              <a:rPr lang="en-US" sz="2600" dirty="0" err="1"/>
              <a:t>merah</a:t>
            </a:r>
            <a:r>
              <a:rPr lang="en-US" sz="2600" dirty="0"/>
              <a:t> proposal </a:t>
            </a:r>
            <a:r>
              <a:rPr lang="en-US" sz="2600" dirty="0" err="1"/>
              <a:t>penelitian</a:t>
            </a:r>
            <a:r>
              <a:rPr lang="en-US" sz="2600" dirty="0"/>
              <a:t>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530898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66119" y="600393"/>
            <a:ext cx="8404225" cy="6223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dirty="0" err="1"/>
              <a:t>Kerangka</a:t>
            </a:r>
            <a:r>
              <a:rPr lang="en-US" sz="3600" dirty="0"/>
              <a:t> </a:t>
            </a:r>
            <a:r>
              <a:rPr lang="en-US" sz="3600" dirty="0" err="1"/>
              <a:t>teori</a:t>
            </a:r>
            <a:r>
              <a:rPr lang="en-US" sz="3600" dirty="0"/>
              <a:t> dan </a:t>
            </a:r>
            <a:r>
              <a:rPr lang="en-US" sz="3600" dirty="0" err="1"/>
              <a:t>kerangka</a:t>
            </a:r>
            <a:r>
              <a:rPr lang="en-US" sz="3600" dirty="0"/>
              <a:t> </a:t>
            </a:r>
            <a:r>
              <a:rPr lang="en-US" sz="3600" dirty="0" err="1"/>
              <a:t>konsep</a:t>
            </a:r>
            <a:endParaRPr lang="id-ID" sz="3600" dirty="0"/>
          </a:p>
        </p:txBody>
      </p:sp>
      <p:sp>
        <p:nvSpPr>
          <p:cNvPr id="197635" name="Rectangle 3"/>
          <p:cNvSpPr>
            <a:spLocks noGrp="1" noChangeArrowheads="1"/>
          </p:cNvSpPr>
          <p:nvPr>
            <p:ph idx="1"/>
          </p:nvPr>
        </p:nvSpPr>
        <p:spPr>
          <a:xfrm>
            <a:off x="2424114" y="1484314"/>
            <a:ext cx="7488237" cy="457517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/>
              <a:t>Kerangka teori = diagram yang menjelaskan hubungan komprehensif semua variabel yang dibahas dalam tinjauan pustaka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/>
              <a:t>Kerangka konsep = diagram yang merupakan bagian dari kerangka teori yang menjelaskan variabel-variabel yang akan diteliti dan hubungannya dengan variabel lain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400"/>
              <a:t>Catatan:  Di Indonesia kerangka teori dan kerangka konsep biasanya perlu dicantumkan dalam protokol. Di luar negeri tidak ada keharusan untuk ini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teori</a:t>
            </a:r>
            <a:endParaRPr lang="en-ID" dirty="0"/>
          </a:p>
        </p:txBody>
      </p:sp>
      <p:pic>
        <p:nvPicPr>
          <p:cNvPr id="25603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241" y="1596321"/>
            <a:ext cx="6360346" cy="4517144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545" y="447188"/>
            <a:ext cx="8352927" cy="970450"/>
          </a:xfrm>
        </p:spPr>
        <p:txBody>
          <a:bodyPr>
            <a:normAutofit/>
          </a:bodyPr>
          <a:lstStyle/>
          <a:p>
            <a:r>
              <a:rPr lang="en-ID" dirty="0"/>
              <a:t>Common False </a:t>
            </a: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Teori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Ada </a:t>
            </a:r>
            <a:r>
              <a:rPr lang="en-ID" dirty="0" err="1"/>
              <a:t>variabel</a:t>
            </a:r>
            <a:r>
              <a:rPr lang="en-ID" dirty="0"/>
              <a:t> di </a:t>
            </a: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teori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penjelasannya</a:t>
            </a:r>
            <a:r>
              <a:rPr lang="en-ID" dirty="0"/>
              <a:t> di </a:t>
            </a:r>
            <a:r>
              <a:rPr lang="en-ID" dirty="0" err="1"/>
              <a:t>tinjauan</a:t>
            </a:r>
            <a:r>
              <a:rPr lang="en-ID" dirty="0"/>
              <a:t> </a:t>
            </a:r>
            <a:r>
              <a:rPr lang="en-ID" dirty="0" err="1"/>
              <a:t>pustaka</a:t>
            </a:r>
            <a:r>
              <a:rPr lang="en-ID" dirty="0"/>
              <a:t> </a:t>
            </a:r>
          </a:p>
          <a:p>
            <a:r>
              <a:rPr lang="en-ID" dirty="0"/>
              <a:t>Ada </a:t>
            </a:r>
            <a:r>
              <a:rPr lang="en-ID" dirty="0" err="1"/>
              <a:t>variabel</a:t>
            </a:r>
            <a:r>
              <a:rPr lang="en-ID" dirty="0"/>
              <a:t> yang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teoritis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 </a:t>
            </a:r>
            <a:r>
              <a:rPr lang="en-ID" dirty="0" err="1"/>
              <a:t>pengaruhnya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 yang </a:t>
            </a:r>
            <a:r>
              <a:rPr lang="en-ID" dirty="0" err="1"/>
              <a:t>dikaji</a:t>
            </a:r>
            <a:r>
              <a:rPr lang="en-ID" dirty="0"/>
              <a:t> </a:t>
            </a:r>
            <a:r>
              <a:rPr lang="en-ID" dirty="0" err="1"/>
              <a:t>tapi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diikutsertakan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teori</a:t>
            </a:r>
            <a:r>
              <a:rPr lang="en-ID" dirty="0"/>
              <a:t> </a:t>
            </a:r>
          </a:p>
          <a:p>
            <a:pPr lvl="1"/>
            <a:r>
              <a:rPr lang="en-ID" dirty="0" err="1"/>
              <a:t>Membahas</a:t>
            </a:r>
            <a:r>
              <a:rPr lang="en-ID" dirty="0"/>
              <a:t> </a:t>
            </a:r>
            <a:r>
              <a:rPr lang="en-ID" dirty="0" err="1"/>
              <a:t>suplementasi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tingkat</a:t>
            </a:r>
            <a:r>
              <a:rPr lang="en-ID" dirty="0"/>
              <a:t> </a:t>
            </a:r>
            <a:r>
              <a:rPr lang="en-ID" dirty="0" err="1"/>
              <a:t>anemia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membahas</a:t>
            </a:r>
            <a:r>
              <a:rPr lang="en-ID" dirty="0"/>
              <a:t> </a:t>
            </a:r>
            <a:r>
              <a:rPr lang="en-ID" dirty="0" err="1"/>
              <a:t>asupan</a:t>
            </a:r>
            <a:r>
              <a:rPr lang="en-ID" dirty="0"/>
              <a:t> </a:t>
            </a:r>
            <a:r>
              <a:rPr lang="en-ID" dirty="0" err="1"/>
              <a:t>makanan</a:t>
            </a:r>
            <a:endParaRPr lang="en-ID" dirty="0"/>
          </a:p>
          <a:p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patofisiologis</a:t>
            </a:r>
            <a:r>
              <a:rPr lang="en-ID" dirty="0"/>
              <a:t> </a:t>
            </a:r>
            <a:r>
              <a:rPr lang="en-ID" dirty="0" err="1"/>
              <a:t>penyebab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, </a:t>
            </a:r>
            <a:r>
              <a:rPr lang="en-ID" dirty="0" err="1"/>
              <a:t>tapi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alur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465000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Konsep</a:t>
            </a:r>
            <a:endParaRPr lang="en-ID" dirty="0"/>
          </a:p>
        </p:txBody>
      </p:sp>
      <p:pic>
        <p:nvPicPr>
          <p:cNvPr id="8" name="Gambar 7" descr="Sebuah gambar berisi teks&#10;&#10;Deskripsi dibuat secara otomatis">
            <a:extLst>
              <a:ext uri="{FF2B5EF4-FFF2-40B4-BE49-F238E27FC236}">
                <a16:creationId xmlns:a16="http://schemas.microsoft.com/office/drawing/2014/main" xmlns="" id="{19612B6A-C1E4-4EDA-932B-A443B703AD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3615" y="1690688"/>
            <a:ext cx="5309530" cy="4358975"/>
          </a:xfrm>
          <a:prstGeom prst="rect">
            <a:avLst/>
          </a:prstGeom>
        </p:spPr>
      </p:pic>
      <p:sp>
        <p:nvSpPr>
          <p:cNvPr id="10" name="Rectangle 8">
            <a:extLst>
              <a:ext uri="{FF2B5EF4-FFF2-40B4-BE49-F238E27FC236}">
                <a16:creationId xmlns:a16="http://schemas.microsoft.com/office/drawing/2014/main" xmlns="" id="{106975F6-0000-41AE-92DB-DBAC4218A80A}"/>
              </a:ext>
            </a:extLst>
          </p:cNvPr>
          <p:cNvSpPr/>
          <p:nvPr/>
        </p:nvSpPr>
        <p:spPr>
          <a:xfrm>
            <a:off x="8061434" y="4513398"/>
            <a:ext cx="3712504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 err="1"/>
              <a:t>Leshem</a:t>
            </a:r>
            <a:r>
              <a:rPr lang="en-US" sz="900" dirty="0"/>
              <a:t>, S. and Trafford, V. (2007) ‘Overlooking the conceptual framework’, </a:t>
            </a:r>
            <a:r>
              <a:rPr lang="en-US" sz="900" i="1" dirty="0"/>
              <a:t>Innovations in Education and Teaching International</a:t>
            </a:r>
            <a:r>
              <a:rPr lang="en-US" sz="900" dirty="0"/>
              <a:t>, 44(1), pp. 93–105. </a:t>
            </a:r>
            <a:r>
              <a:rPr lang="en-US" sz="900" dirty="0" err="1"/>
              <a:t>doi</a:t>
            </a:r>
            <a:r>
              <a:rPr lang="en-US" sz="900" dirty="0"/>
              <a:t>: 10.1080/14703290601081407.</a:t>
            </a:r>
          </a:p>
          <a:p>
            <a:r>
              <a:rPr lang="en-US" sz="900" dirty="0"/>
              <a:t>Grant, C. and </a:t>
            </a:r>
            <a:r>
              <a:rPr lang="en-US" sz="900" dirty="0" err="1"/>
              <a:t>Osanloo</a:t>
            </a:r>
            <a:r>
              <a:rPr lang="en-US" sz="900" dirty="0"/>
              <a:t>, A. (2014) ‘Understanding, Selecting, and Integrating a Theoretical Framework in Dissertation Research: Creating the Blueprint for Your “House”’, </a:t>
            </a:r>
            <a:r>
              <a:rPr lang="en-US" sz="900" i="1" dirty="0"/>
              <a:t>Administrative Issues Journal Education Practice and Research</a:t>
            </a:r>
            <a:r>
              <a:rPr lang="en-US" sz="900" dirty="0"/>
              <a:t>, pp. 12–26. </a:t>
            </a:r>
            <a:r>
              <a:rPr lang="en-US" sz="900" dirty="0" err="1"/>
              <a:t>doi</a:t>
            </a:r>
            <a:r>
              <a:rPr lang="en-US" sz="900" dirty="0"/>
              <a:t>: 10.5929/2014.4.2.9.</a:t>
            </a:r>
            <a:endParaRPr lang="en-ID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1545" y="447188"/>
            <a:ext cx="8352927" cy="970450"/>
          </a:xfrm>
        </p:spPr>
        <p:txBody>
          <a:bodyPr>
            <a:normAutofit fontScale="90000"/>
          </a:bodyPr>
          <a:lstStyle/>
          <a:p>
            <a:r>
              <a:rPr lang="en-ID" dirty="0"/>
              <a:t>Common False </a:t>
            </a:r>
            <a:br>
              <a:rPr lang="en-ID" dirty="0"/>
            </a:b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Konsep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Ada </a:t>
            </a:r>
            <a:r>
              <a:rPr lang="en-ID" dirty="0" err="1"/>
              <a:t>variabel</a:t>
            </a:r>
            <a:r>
              <a:rPr lang="en-ID" dirty="0"/>
              <a:t> di </a:t>
            </a: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penjelasannya</a:t>
            </a:r>
            <a:r>
              <a:rPr lang="en-ID" dirty="0"/>
              <a:t> di </a:t>
            </a:r>
            <a:r>
              <a:rPr lang="en-ID" dirty="0" err="1"/>
              <a:t>tinjauan</a:t>
            </a:r>
            <a:r>
              <a:rPr lang="en-ID" dirty="0"/>
              <a:t> </a:t>
            </a:r>
            <a:r>
              <a:rPr lang="en-ID" dirty="0" err="1"/>
              <a:t>pustaka</a:t>
            </a:r>
            <a:r>
              <a:rPr lang="en-ID" dirty="0"/>
              <a:t> </a:t>
            </a:r>
          </a:p>
          <a:p>
            <a:r>
              <a:rPr lang="en-ID" dirty="0"/>
              <a:t>Ada </a:t>
            </a:r>
            <a:r>
              <a:rPr lang="en-ID" dirty="0" err="1"/>
              <a:t>variabel</a:t>
            </a:r>
            <a:r>
              <a:rPr lang="en-ID" dirty="0"/>
              <a:t> di </a:t>
            </a: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penjelasannya</a:t>
            </a:r>
            <a:r>
              <a:rPr lang="en-ID" dirty="0"/>
              <a:t> di </a:t>
            </a:r>
            <a:r>
              <a:rPr lang="en-ID" dirty="0" err="1"/>
              <a:t>definisi</a:t>
            </a:r>
            <a:r>
              <a:rPr lang="en-ID" dirty="0"/>
              <a:t> </a:t>
            </a:r>
            <a:r>
              <a:rPr lang="en-ID" dirty="0" err="1"/>
              <a:t>operasional</a:t>
            </a:r>
            <a:r>
              <a:rPr lang="en-ID" dirty="0"/>
              <a:t>, </a:t>
            </a:r>
            <a:r>
              <a:rPr lang="en-ID" dirty="0" err="1"/>
              <a:t>kecuali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ditandai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diikutsertakan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analisis</a:t>
            </a:r>
            <a:r>
              <a:rPr lang="en-ID" dirty="0"/>
              <a:t> (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memenuhi</a:t>
            </a:r>
            <a:r>
              <a:rPr lang="en-ID" dirty="0"/>
              <a:t> </a:t>
            </a:r>
            <a:r>
              <a:rPr lang="en-ID" dirty="0" err="1"/>
              <a:t>inklusi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eksklusi</a:t>
            </a:r>
            <a:r>
              <a:rPr lang="en-ID" dirty="0"/>
              <a:t>)</a:t>
            </a:r>
          </a:p>
          <a:p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patofisiologis</a:t>
            </a:r>
            <a:r>
              <a:rPr lang="en-ID" dirty="0"/>
              <a:t> </a:t>
            </a:r>
            <a:r>
              <a:rPr lang="en-ID" dirty="0" err="1"/>
              <a:t>penyebab</a:t>
            </a:r>
            <a:r>
              <a:rPr lang="en-ID" dirty="0"/>
              <a:t> </a:t>
            </a:r>
            <a:r>
              <a:rPr lang="en-ID" dirty="0" err="1"/>
              <a:t>masalah</a:t>
            </a:r>
            <a:r>
              <a:rPr lang="en-ID" dirty="0"/>
              <a:t>, </a:t>
            </a:r>
            <a:r>
              <a:rPr lang="en-ID" dirty="0" err="1"/>
              <a:t>tapi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alur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425530202"/>
      </p:ext>
    </p:extLst>
  </p:cSld>
  <p:clrMapOvr>
    <a:masterClrMapping/>
  </p:clrMapOvr>
</p:sld>
</file>

<file path=ppt/theme/theme1.xml><?xml version="1.0" encoding="utf-8"?>
<a:theme xmlns:a="http://schemas.openxmlformats.org/drawingml/2006/main" name="Konten MOOCs MKK revisi logo U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onten MOOCs MKK revisi logo UI" id="{3E02BE36-552B-446E-9E54-6F9DB478F4A2}" vid="{BC7068CE-4713-41B0-847F-431D6724248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Konten MOOCs MKK revisi logo UI</Template>
  <TotalTime>5691</TotalTime>
  <Words>487</Words>
  <Application>Microsoft Office PowerPoint</Application>
  <PresentationFormat>Widescreen</PresentationFormat>
  <Paragraphs>77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Calibri</vt:lpstr>
      <vt:lpstr>Calibri Light</vt:lpstr>
      <vt:lpstr>Franklin Gothic Heavy</vt:lpstr>
      <vt:lpstr>Franklin Gothic Medium</vt:lpstr>
      <vt:lpstr>Franklin Gothic Medium Cond</vt:lpstr>
      <vt:lpstr>Times New Roman</vt:lpstr>
      <vt:lpstr>Wingdings</vt:lpstr>
      <vt:lpstr>Konten MOOCs MKK revisi logo UI</vt:lpstr>
      <vt:lpstr>PowerPoint Presentation</vt:lpstr>
      <vt:lpstr>Menyusun kerangka protokol penelitian</vt:lpstr>
      <vt:lpstr>Bab 2. Tinjauan Pustaka </vt:lpstr>
      <vt:lpstr>Outline</vt:lpstr>
      <vt:lpstr>Kerangka teori dan kerangka konsep</vt:lpstr>
      <vt:lpstr>Kerangka teori</vt:lpstr>
      <vt:lpstr>Common False Kerangka Teori</vt:lpstr>
      <vt:lpstr>Kerangka Konsep</vt:lpstr>
      <vt:lpstr>Common False  Kerangka Konsep</vt:lpstr>
      <vt:lpstr>Bedakan dengan Alur Penelitian </vt:lpstr>
      <vt:lpstr>Alur Penelitian </vt:lpstr>
      <vt:lpstr>Consort Diagram (Eksperimental)</vt:lpstr>
      <vt:lpstr>KESIMPULAN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Blanc et Noir</dc:creator>
  <cp:lastModifiedBy>Blanc et Noir</cp:lastModifiedBy>
  <cp:revision>82</cp:revision>
  <dcterms:created xsi:type="dcterms:W3CDTF">2019-09-16T03:53:43Z</dcterms:created>
  <dcterms:modified xsi:type="dcterms:W3CDTF">2020-11-06T11:46:14Z</dcterms:modified>
</cp:coreProperties>
</file>