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22"/>
  </p:notesMasterIdLst>
  <p:sldIdLst>
    <p:sldId id="256" r:id="rId4"/>
    <p:sldId id="297" r:id="rId5"/>
    <p:sldId id="298" r:id="rId6"/>
    <p:sldId id="301" r:id="rId7"/>
    <p:sldId id="299" r:id="rId8"/>
    <p:sldId id="300" r:id="rId9"/>
    <p:sldId id="302" r:id="rId10"/>
    <p:sldId id="303" r:id="rId11"/>
    <p:sldId id="304" r:id="rId12"/>
    <p:sldId id="305" r:id="rId13"/>
    <p:sldId id="306" r:id="rId14"/>
    <p:sldId id="308" r:id="rId15"/>
    <p:sldId id="309" r:id="rId16"/>
    <p:sldId id="307" r:id="rId17"/>
    <p:sldId id="310" r:id="rId18"/>
    <p:sldId id="311" r:id="rId19"/>
    <p:sldId id="312" r:id="rId20"/>
    <p:sldId id="262" r:id="rId2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F2BF27"/>
    <a:srgbClr val="FFC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4" y="450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C195B-D4E4-4F16-BB85-53CD757552E4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830ABEA-7411-4A70-AA77-4106886DFF3E}">
      <dgm:prSet/>
      <dgm:spPr/>
      <dgm:t>
        <a:bodyPr/>
        <a:lstStyle/>
        <a:p>
          <a:r>
            <a:rPr lang="en-US"/>
            <a:t>Job</a:t>
          </a:r>
        </a:p>
      </dgm:t>
    </dgm:pt>
    <dgm:pt modelId="{F9E8BAA2-A4C0-43EA-B80E-8C03F78E3DDE}" type="parTrans" cxnId="{E9204797-D091-4173-AEF9-658DDEC215E4}">
      <dgm:prSet/>
      <dgm:spPr/>
      <dgm:t>
        <a:bodyPr/>
        <a:lstStyle/>
        <a:p>
          <a:endParaRPr lang="en-US"/>
        </a:p>
      </dgm:t>
    </dgm:pt>
    <dgm:pt modelId="{0A0B80F9-C44D-4A90-9938-8773CBD12DD4}" type="sibTrans" cxnId="{E9204797-D091-4173-AEF9-658DDEC215E4}">
      <dgm:prSet/>
      <dgm:spPr/>
      <dgm:t>
        <a:bodyPr/>
        <a:lstStyle/>
        <a:p>
          <a:endParaRPr lang="en-US"/>
        </a:p>
      </dgm:t>
    </dgm:pt>
    <dgm:pt modelId="{9E9D7BED-3B40-4670-B2CF-796D495390AB}">
      <dgm:prSet/>
      <dgm:spPr/>
      <dgm:t>
        <a:bodyPr/>
        <a:lstStyle/>
        <a:p>
          <a:r>
            <a:rPr lang="en-US"/>
            <a:t>Tasks</a:t>
          </a:r>
        </a:p>
      </dgm:t>
    </dgm:pt>
    <dgm:pt modelId="{E137811A-94BB-42A9-9F9A-5C1E0DC8DF2E}" type="parTrans" cxnId="{0D7FC2AC-E0D0-477D-8928-A6B5A255CD5B}">
      <dgm:prSet/>
      <dgm:spPr/>
      <dgm:t>
        <a:bodyPr/>
        <a:lstStyle/>
        <a:p>
          <a:endParaRPr lang="en-US"/>
        </a:p>
      </dgm:t>
    </dgm:pt>
    <dgm:pt modelId="{67B739B1-023F-41DC-BB92-1708F5B9B6EB}" type="sibTrans" cxnId="{0D7FC2AC-E0D0-477D-8928-A6B5A255CD5B}">
      <dgm:prSet/>
      <dgm:spPr/>
      <dgm:t>
        <a:bodyPr/>
        <a:lstStyle/>
        <a:p>
          <a:endParaRPr lang="en-US"/>
        </a:p>
      </dgm:t>
    </dgm:pt>
    <dgm:pt modelId="{457FF74B-AAFD-415D-A7A9-A7AC7F323D42}">
      <dgm:prSet/>
      <dgm:spPr/>
      <dgm:t>
        <a:bodyPr/>
        <a:lstStyle/>
        <a:p>
          <a:r>
            <a:rPr lang="en-US"/>
            <a:t>Hazards</a:t>
          </a:r>
        </a:p>
      </dgm:t>
    </dgm:pt>
    <dgm:pt modelId="{4640BD88-7980-48C0-BEC8-F1BAB5EA6163}" type="parTrans" cxnId="{D820EC23-9321-439F-A7FA-D3899DE957C0}">
      <dgm:prSet/>
      <dgm:spPr/>
      <dgm:t>
        <a:bodyPr/>
        <a:lstStyle/>
        <a:p>
          <a:endParaRPr lang="en-US"/>
        </a:p>
      </dgm:t>
    </dgm:pt>
    <dgm:pt modelId="{2B8ECB86-EA2A-4298-B94D-B73A4F64057E}" type="sibTrans" cxnId="{D820EC23-9321-439F-A7FA-D3899DE957C0}">
      <dgm:prSet/>
      <dgm:spPr/>
      <dgm:t>
        <a:bodyPr/>
        <a:lstStyle/>
        <a:p>
          <a:endParaRPr lang="en-US"/>
        </a:p>
      </dgm:t>
    </dgm:pt>
    <dgm:pt modelId="{D4B40ABB-6E25-452E-AEF0-B1B4A4349924}" type="pres">
      <dgm:prSet presAssocID="{BC9C195B-D4E4-4F16-BB85-53CD757552E4}" presName="Name0" presStyleCnt="0">
        <dgm:presLayoutVars>
          <dgm:dir/>
          <dgm:resizeHandles val="exact"/>
        </dgm:presLayoutVars>
      </dgm:prSet>
      <dgm:spPr/>
    </dgm:pt>
    <dgm:pt modelId="{35E17331-155D-4D84-9BAE-C83E9819DD00}" type="pres">
      <dgm:prSet presAssocID="{3830ABEA-7411-4A70-AA77-4106886DFF3E}" presName="node" presStyleLbl="node1" presStyleIdx="0" presStyleCnt="3">
        <dgm:presLayoutVars>
          <dgm:bulletEnabled val="1"/>
        </dgm:presLayoutVars>
      </dgm:prSet>
      <dgm:spPr/>
    </dgm:pt>
    <dgm:pt modelId="{08F2712F-C7C8-48F8-A481-F1A557E6F5D2}" type="pres">
      <dgm:prSet presAssocID="{0A0B80F9-C44D-4A90-9938-8773CBD12DD4}" presName="sibTrans" presStyleLbl="sibTrans2D1" presStyleIdx="0" presStyleCnt="2"/>
      <dgm:spPr/>
    </dgm:pt>
    <dgm:pt modelId="{003582E7-8784-46C7-881F-AF5A23449A1E}" type="pres">
      <dgm:prSet presAssocID="{0A0B80F9-C44D-4A90-9938-8773CBD12DD4}" presName="connectorText" presStyleLbl="sibTrans2D1" presStyleIdx="0" presStyleCnt="2"/>
      <dgm:spPr/>
    </dgm:pt>
    <dgm:pt modelId="{632B79E0-9A91-44A8-B3AC-6E9C12FF9357}" type="pres">
      <dgm:prSet presAssocID="{9E9D7BED-3B40-4670-B2CF-796D495390AB}" presName="node" presStyleLbl="node1" presStyleIdx="1" presStyleCnt="3">
        <dgm:presLayoutVars>
          <dgm:bulletEnabled val="1"/>
        </dgm:presLayoutVars>
      </dgm:prSet>
      <dgm:spPr/>
    </dgm:pt>
    <dgm:pt modelId="{04C16840-EA7D-48A5-A75C-0BB07E1FF337}" type="pres">
      <dgm:prSet presAssocID="{67B739B1-023F-41DC-BB92-1708F5B9B6EB}" presName="sibTrans" presStyleLbl="sibTrans2D1" presStyleIdx="1" presStyleCnt="2"/>
      <dgm:spPr/>
    </dgm:pt>
    <dgm:pt modelId="{9C84E7B9-E005-44EF-A9FE-9D4446F8DE24}" type="pres">
      <dgm:prSet presAssocID="{67B739B1-023F-41DC-BB92-1708F5B9B6EB}" presName="connectorText" presStyleLbl="sibTrans2D1" presStyleIdx="1" presStyleCnt="2"/>
      <dgm:spPr/>
    </dgm:pt>
    <dgm:pt modelId="{94389BFA-2081-4C4D-AD9C-C43C6E4BEB74}" type="pres">
      <dgm:prSet presAssocID="{457FF74B-AAFD-415D-A7A9-A7AC7F323D42}" presName="node" presStyleLbl="node1" presStyleIdx="2" presStyleCnt="3">
        <dgm:presLayoutVars>
          <dgm:bulletEnabled val="1"/>
        </dgm:presLayoutVars>
      </dgm:prSet>
      <dgm:spPr/>
    </dgm:pt>
  </dgm:ptLst>
  <dgm:cxnLst>
    <dgm:cxn modelId="{D820EC23-9321-439F-A7FA-D3899DE957C0}" srcId="{BC9C195B-D4E4-4F16-BB85-53CD757552E4}" destId="{457FF74B-AAFD-415D-A7A9-A7AC7F323D42}" srcOrd="2" destOrd="0" parTransId="{4640BD88-7980-48C0-BEC8-F1BAB5EA6163}" sibTransId="{2B8ECB86-EA2A-4298-B94D-B73A4F64057E}"/>
    <dgm:cxn modelId="{C3CC0A2F-C88A-4C6A-BCB2-2CFCA935C0E4}" type="presOf" srcId="{0A0B80F9-C44D-4A90-9938-8773CBD12DD4}" destId="{08F2712F-C7C8-48F8-A481-F1A557E6F5D2}" srcOrd="0" destOrd="0" presId="urn:microsoft.com/office/officeart/2005/8/layout/process1"/>
    <dgm:cxn modelId="{8C4F5B47-EAB0-4118-B006-59CDF42F6D8F}" type="presOf" srcId="{67B739B1-023F-41DC-BB92-1708F5B9B6EB}" destId="{9C84E7B9-E005-44EF-A9FE-9D4446F8DE24}" srcOrd="1" destOrd="0" presId="urn:microsoft.com/office/officeart/2005/8/layout/process1"/>
    <dgm:cxn modelId="{8E8F9C7F-0496-451E-A030-780C2C06275E}" type="presOf" srcId="{BC9C195B-D4E4-4F16-BB85-53CD757552E4}" destId="{D4B40ABB-6E25-452E-AEF0-B1B4A4349924}" srcOrd="0" destOrd="0" presId="urn:microsoft.com/office/officeart/2005/8/layout/process1"/>
    <dgm:cxn modelId="{F2168987-953A-4A5D-A8E6-77D00C25660C}" type="presOf" srcId="{67B739B1-023F-41DC-BB92-1708F5B9B6EB}" destId="{04C16840-EA7D-48A5-A75C-0BB07E1FF337}" srcOrd="0" destOrd="0" presId="urn:microsoft.com/office/officeart/2005/8/layout/process1"/>
    <dgm:cxn modelId="{E9204797-D091-4173-AEF9-658DDEC215E4}" srcId="{BC9C195B-D4E4-4F16-BB85-53CD757552E4}" destId="{3830ABEA-7411-4A70-AA77-4106886DFF3E}" srcOrd="0" destOrd="0" parTransId="{F9E8BAA2-A4C0-43EA-B80E-8C03F78E3DDE}" sibTransId="{0A0B80F9-C44D-4A90-9938-8773CBD12DD4}"/>
    <dgm:cxn modelId="{36745FA7-4E4C-4AD8-92B2-341134649827}" type="presOf" srcId="{3830ABEA-7411-4A70-AA77-4106886DFF3E}" destId="{35E17331-155D-4D84-9BAE-C83E9819DD00}" srcOrd="0" destOrd="0" presId="urn:microsoft.com/office/officeart/2005/8/layout/process1"/>
    <dgm:cxn modelId="{0D7FC2AC-E0D0-477D-8928-A6B5A255CD5B}" srcId="{BC9C195B-D4E4-4F16-BB85-53CD757552E4}" destId="{9E9D7BED-3B40-4670-B2CF-796D495390AB}" srcOrd="1" destOrd="0" parTransId="{E137811A-94BB-42A9-9F9A-5C1E0DC8DF2E}" sibTransId="{67B739B1-023F-41DC-BB92-1708F5B9B6EB}"/>
    <dgm:cxn modelId="{697189CD-3678-4A5D-A337-08F70570DF38}" type="presOf" srcId="{9E9D7BED-3B40-4670-B2CF-796D495390AB}" destId="{632B79E0-9A91-44A8-B3AC-6E9C12FF9357}" srcOrd="0" destOrd="0" presId="urn:microsoft.com/office/officeart/2005/8/layout/process1"/>
    <dgm:cxn modelId="{4523D3D8-748B-478D-BDFE-6D037B04478C}" type="presOf" srcId="{457FF74B-AAFD-415D-A7A9-A7AC7F323D42}" destId="{94389BFA-2081-4C4D-AD9C-C43C6E4BEB74}" srcOrd="0" destOrd="0" presId="urn:microsoft.com/office/officeart/2005/8/layout/process1"/>
    <dgm:cxn modelId="{D2986FFF-83FA-4FF7-A1B0-9E835690D544}" type="presOf" srcId="{0A0B80F9-C44D-4A90-9938-8773CBD12DD4}" destId="{003582E7-8784-46C7-881F-AF5A23449A1E}" srcOrd="1" destOrd="0" presId="urn:microsoft.com/office/officeart/2005/8/layout/process1"/>
    <dgm:cxn modelId="{881D4840-9F08-4EB0-9F52-BC23070F3DD0}" type="presParOf" srcId="{D4B40ABB-6E25-452E-AEF0-B1B4A4349924}" destId="{35E17331-155D-4D84-9BAE-C83E9819DD00}" srcOrd="0" destOrd="0" presId="urn:microsoft.com/office/officeart/2005/8/layout/process1"/>
    <dgm:cxn modelId="{73C8ACDE-6CA1-4AED-839A-7746DE5CFDA0}" type="presParOf" srcId="{D4B40ABB-6E25-452E-AEF0-B1B4A4349924}" destId="{08F2712F-C7C8-48F8-A481-F1A557E6F5D2}" srcOrd="1" destOrd="0" presId="urn:microsoft.com/office/officeart/2005/8/layout/process1"/>
    <dgm:cxn modelId="{E1FF0494-0E81-4ADA-928C-1366EE699FF1}" type="presParOf" srcId="{08F2712F-C7C8-48F8-A481-F1A557E6F5D2}" destId="{003582E7-8784-46C7-881F-AF5A23449A1E}" srcOrd="0" destOrd="0" presId="urn:microsoft.com/office/officeart/2005/8/layout/process1"/>
    <dgm:cxn modelId="{3A03B4FB-B29C-4EAC-AA40-7BCAB3BE18F5}" type="presParOf" srcId="{D4B40ABB-6E25-452E-AEF0-B1B4A4349924}" destId="{632B79E0-9A91-44A8-B3AC-6E9C12FF9357}" srcOrd="2" destOrd="0" presId="urn:microsoft.com/office/officeart/2005/8/layout/process1"/>
    <dgm:cxn modelId="{E945E8CC-7B43-4B1F-BEBA-1733F09E17C8}" type="presParOf" srcId="{D4B40ABB-6E25-452E-AEF0-B1B4A4349924}" destId="{04C16840-EA7D-48A5-A75C-0BB07E1FF337}" srcOrd="3" destOrd="0" presId="urn:microsoft.com/office/officeart/2005/8/layout/process1"/>
    <dgm:cxn modelId="{68808B6B-73A4-4414-AC8F-D09886B8F295}" type="presParOf" srcId="{04C16840-EA7D-48A5-A75C-0BB07E1FF337}" destId="{9C84E7B9-E005-44EF-A9FE-9D4446F8DE24}" srcOrd="0" destOrd="0" presId="urn:microsoft.com/office/officeart/2005/8/layout/process1"/>
    <dgm:cxn modelId="{4EE92795-45A8-4998-841B-C233BFE16F52}" type="presParOf" srcId="{D4B40ABB-6E25-452E-AEF0-B1B4A4349924}" destId="{94389BFA-2081-4C4D-AD9C-C43C6E4BEB7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51DDE-682F-4737-9C07-5683CC01170E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6380EFA-CBDA-431B-944E-5177A0C51595}">
      <dgm:prSet/>
      <dgm:spPr/>
      <dgm:t>
        <a:bodyPr/>
        <a:lstStyle/>
        <a:p>
          <a:r>
            <a:rPr lang="en-US"/>
            <a:t>Hazards</a:t>
          </a:r>
        </a:p>
      </dgm:t>
    </dgm:pt>
    <dgm:pt modelId="{06A67D48-62C6-4C77-BA98-67476098D0B1}" type="parTrans" cxnId="{6E3646D7-8F35-4B58-9093-F31E71B3ADE8}">
      <dgm:prSet/>
      <dgm:spPr/>
      <dgm:t>
        <a:bodyPr/>
        <a:lstStyle/>
        <a:p>
          <a:endParaRPr lang="en-US"/>
        </a:p>
      </dgm:t>
    </dgm:pt>
    <dgm:pt modelId="{8BEE09E4-19CC-4664-8FD5-E42057ACE626}" type="sibTrans" cxnId="{6E3646D7-8F35-4B58-9093-F31E71B3ADE8}">
      <dgm:prSet/>
      <dgm:spPr/>
      <dgm:t>
        <a:bodyPr/>
        <a:lstStyle/>
        <a:p>
          <a:endParaRPr lang="en-US"/>
        </a:p>
      </dgm:t>
    </dgm:pt>
    <dgm:pt modelId="{5DCF74A5-43C3-469D-AA70-79B499ECAACC}">
      <dgm:prSet/>
      <dgm:spPr/>
      <dgm:t>
        <a:bodyPr/>
        <a:lstStyle/>
        <a:p>
          <a:r>
            <a:rPr lang="en-US"/>
            <a:t>Exposure</a:t>
          </a:r>
        </a:p>
      </dgm:t>
    </dgm:pt>
    <dgm:pt modelId="{677318C0-6987-4939-8E71-4D0A4D957825}" type="parTrans" cxnId="{1680BE37-3BD6-40C7-9098-244BBAE2D4B5}">
      <dgm:prSet/>
      <dgm:spPr/>
      <dgm:t>
        <a:bodyPr/>
        <a:lstStyle/>
        <a:p>
          <a:endParaRPr lang="en-US"/>
        </a:p>
      </dgm:t>
    </dgm:pt>
    <dgm:pt modelId="{63F2B986-18C7-49A3-AAED-EC0EC6F3F059}" type="sibTrans" cxnId="{1680BE37-3BD6-40C7-9098-244BBAE2D4B5}">
      <dgm:prSet/>
      <dgm:spPr/>
      <dgm:t>
        <a:bodyPr/>
        <a:lstStyle/>
        <a:p>
          <a:endParaRPr lang="en-US"/>
        </a:p>
      </dgm:t>
    </dgm:pt>
    <dgm:pt modelId="{75C76CAD-F16E-4139-97F5-7CEB7693A9E5}">
      <dgm:prSet/>
      <dgm:spPr/>
      <dgm:t>
        <a:bodyPr/>
        <a:lstStyle/>
        <a:p>
          <a:r>
            <a:rPr lang="en-US"/>
            <a:t>Accident</a:t>
          </a:r>
        </a:p>
      </dgm:t>
    </dgm:pt>
    <dgm:pt modelId="{4C9386E0-B3A0-48C7-9360-6398E12F1F4F}" type="parTrans" cxnId="{32E779F6-0F11-4184-AFBE-A93C2BC75B73}">
      <dgm:prSet/>
      <dgm:spPr/>
      <dgm:t>
        <a:bodyPr/>
        <a:lstStyle/>
        <a:p>
          <a:endParaRPr lang="en-US"/>
        </a:p>
      </dgm:t>
    </dgm:pt>
    <dgm:pt modelId="{E12A9900-F0BE-4FAE-9A63-15CF94933A0A}" type="sibTrans" cxnId="{32E779F6-0F11-4184-AFBE-A93C2BC75B73}">
      <dgm:prSet/>
      <dgm:spPr/>
      <dgm:t>
        <a:bodyPr/>
        <a:lstStyle/>
        <a:p>
          <a:endParaRPr lang="en-US"/>
        </a:p>
      </dgm:t>
    </dgm:pt>
    <dgm:pt modelId="{585DD93D-3074-4D3A-93A1-9D1C2912CAED}" type="pres">
      <dgm:prSet presAssocID="{64451DDE-682F-4737-9C07-5683CC01170E}" presName="Name0" presStyleCnt="0">
        <dgm:presLayoutVars>
          <dgm:dir/>
          <dgm:resizeHandles val="exact"/>
        </dgm:presLayoutVars>
      </dgm:prSet>
      <dgm:spPr/>
    </dgm:pt>
    <dgm:pt modelId="{11A6571B-90E3-4E1B-BADB-395D4EDDE5AF}" type="pres">
      <dgm:prSet presAssocID="{F6380EFA-CBDA-431B-944E-5177A0C51595}" presName="node" presStyleLbl="node1" presStyleIdx="0" presStyleCnt="3">
        <dgm:presLayoutVars>
          <dgm:bulletEnabled val="1"/>
        </dgm:presLayoutVars>
      </dgm:prSet>
      <dgm:spPr/>
    </dgm:pt>
    <dgm:pt modelId="{AC975E89-AE2F-4567-AE37-A55C52A77CCB}" type="pres">
      <dgm:prSet presAssocID="{8BEE09E4-19CC-4664-8FD5-E42057ACE626}" presName="sibTrans" presStyleLbl="sibTrans2D1" presStyleIdx="0" presStyleCnt="2"/>
      <dgm:spPr/>
    </dgm:pt>
    <dgm:pt modelId="{8198EEE4-CAA8-4151-80A9-9DB70CBD9CEF}" type="pres">
      <dgm:prSet presAssocID="{8BEE09E4-19CC-4664-8FD5-E42057ACE626}" presName="connectorText" presStyleLbl="sibTrans2D1" presStyleIdx="0" presStyleCnt="2"/>
      <dgm:spPr/>
    </dgm:pt>
    <dgm:pt modelId="{2BAC490C-7D49-4749-B951-4934E46BA589}" type="pres">
      <dgm:prSet presAssocID="{5DCF74A5-43C3-469D-AA70-79B499ECAACC}" presName="node" presStyleLbl="node1" presStyleIdx="1" presStyleCnt="3">
        <dgm:presLayoutVars>
          <dgm:bulletEnabled val="1"/>
        </dgm:presLayoutVars>
      </dgm:prSet>
      <dgm:spPr/>
    </dgm:pt>
    <dgm:pt modelId="{3A08DAD1-A665-4FB2-9DF5-35102A2DF4A4}" type="pres">
      <dgm:prSet presAssocID="{63F2B986-18C7-49A3-AAED-EC0EC6F3F059}" presName="sibTrans" presStyleLbl="sibTrans2D1" presStyleIdx="1" presStyleCnt="2"/>
      <dgm:spPr/>
    </dgm:pt>
    <dgm:pt modelId="{A09912FB-0449-4307-86CB-6E3E5B8DC19F}" type="pres">
      <dgm:prSet presAssocID="{63F2B986-18C7-49A3-AAED-EC0EC6F3F059}" presName="connectorText" presStyleLbl="sibTrans2D1" presStyleIdx="1" presStyleCnt="2"/>
      <dgm:spPr/>
    </dgm:pt>
    <dgm:pt modelId="{73FC3B8F-0B00-4E71-A1D2-18125E9A8BA5}" type="pres">
      <dgm:prSet presAssocID="{75C76CAD-F16E-4139-97F5-7CEB7693A9E5}" presName="node" presStyleLbl="node1" presStyleIdx="2" presStyleCnt="3">
        <dgm:presLayoutVars>
          <dgm:bulletEnabled val="1"/>
        </dgm:presLayoutVars>
      </dgm:prSet>
      <dgm:spPr/>
    </dgm:pt>
  </dgm:ptLst>
  <dgm:cxnLst>
    <dgm:cxn modelId="{F4D2751A-0D8B-414B-9300-F0E85CA268D8}" type="presOf" srcId="{63F2B986-18C7-49A3-AAED-EC0EC6F3F059}" destId="{3A08DAD1-A665-4FB2-9DF5-35102A2DF4A4}" srcOrd="0" destOrd="0" presId="urn:microsoft.com/office/officeart/2005/8/layout/process1"/>
    <dgm:cxn modelId="{4A329824-BAC0-41BC-BCFC-CE50C3E9E68A}" type="presOf" srcId="{8BEE09E4-19CC-4664-8FD5-E42057ACE626}" destId="{AC975E89-AE2F-4567-AE37-A55C52A77CCB}" srcOrd="0" destOrd="0" presId="urn:microsoft.com/office/officeart/2005/8/layout/process1"/>
    <dgm:cxn modelId="{16B59427-742B-4507-892A-D7842160D8E8}" type="presOf" srcId="{75C76CAD-F16E-4139-97F5-7CEB7693A9E5}" destId="{73FC3B8F-0B00-4E71-A1D2-18125E9A8BA5}" srcOrd="0" destOrd="0" presId="urn:microsoft.com/office/officeart/2005/8/layout/process1"/>
    <dgm:cxn modelId="{1680BE37-3BD6-40C7-9098-244BBAE2D4B5}" srcId="{64451DDE-682F-4737-9C07-5683CC01170E}" destId="{5DCF74A5-43C3-469D-AA70-79B499ECAACC}" srcOrd="1" destOrd="0" parTransId="{677318C0-6987-4939-8E71-4D0A4D957825}" sibTransId="{63F2B986-18C7-49A3-AAED-EC0EC6F3F059}"/>
    <dgm:cxn modelId="{52BFB347-459A-4F74-BB10-72329C58F14E}" type="presOf" srcId="{F6380EFA-CBDA-431B-944E-5177A0C51595}" destId="{11A6571B-90E3-4E1B-BADB-395D4EDDE5AF}" srcOrd="0" destOrd="0" presId="urn:microsoft.com/office/officeart/2005/8/layout/process1"/>
    <dgm:cxn modelId="{D6F17D6C-60C1-46D8-9EB0-DAC252218A09}" type="presOf" srcId="{63F2B986-18C7-49A3-AAED-EC0EC6F3F059}" destId="{A09912FB-0449-4307-86CB-6E3E5B8DC19F}" srcOrd="1" destOrd="0" presId="urn:microsoft.com/office/officeart/2005/8/layout/process1"/>
    <dgm:cxn modelId="{1B87AD77-B3EC-4330-87BE-3C73F8F35B33}" type="presOf" srcId="{5DCF74A5-43C3-469D-AA70-79B499ECAACC}" destId="{2BAC490C-7D49-4749-B951-4934E46BA589}" srcOrd="0" destOrd="0" presId="urn:microsoft.com/office/officeart/2005/8/layout/process1"/>
    <dgm:cxn modelId="{20F75BBC-AAD2-4493-BF2A-332B7A521ACD}" type="presOf" srcId="{8BEE09E4-19CC-4664-8FD5-E42057ACE626}" destId="{8198EEE4-CAA8-4151-80A9-9DB70CBD9CEF}" srcOrd="1" destOrd="0" presId="urn:microsoft.com/office/officeart/2005/8/layout/process1"/>
    <dgm:cxn modelId="{6E3646D7-8F35-4B58-9093-F31E71B3ADE8}" srcId="{64451DDE-682F-4737-9C07-5683CC01170E}" destId="{F6380EFA-CBDA-431B-944E-5177A0C51595}" srcOrd="0" destOrd="0" parTransId="{06A67D48-62C6-4C77-BA98-67476098D0B1}" sibTransId="{8BEE09E4-19CC-4664-8FD5-E42057ACE626}"/>
    <dgm:cxn modelId="{A57ADBEA-807F-4EB9-94FF-68C44F1AB107}" type="presOf" srcId="{64451DDE-682F-4737-9C07-5683CC01170E}" destId="{585DD93D-3074-4D3A-93A1-9D1C2912CAED}" srcOrd="0" destOrd="0" presId="urn:microsoft.com/office/officeart/2005/8/layout/process1"/>
    <dgm:cxn modelId="{32E779F6-0F11-4184-AFBE-A93C2BC75B73}" srcId="{64451DDE-682F-4737-9C07-5683CC01170E}" destId="{75C76CAD-F16E-4139-97F5-7CEB7693A9E5}" srcOrd="2" destOrd="0" parTransId="{4C9386E0-B3A0-48C7-9360-6398E12F1F4F}" sibTransId="{E12A9900-F0BE-4FAE-9A63-15CF94933A0A}"/>
    <dgm:cxn modelId="{264E6058-1B26-43C9-95AB-753C25613087}" type="presParOf" srcId="{585DD93D-3074-4D3A-93A1-9D1C2912CAED}" destId="{11A6571B-90E3-4E1B-BADB-395D4EDDE5AF}" srcOrd="0" destOrd="0" presId="urn:microsoft.com/office/officeart/2005/8/layout/process1"/>
    <dgm:cxn modelId="{C378AE9B-3EB6-4F98-8D00-B1E349B052ED}" type="presParOf" srcId="{585DD93D-3074-4D3A-93A1-9D1C2912CAED}" destId="{AC975E89-AE2F-4567-AE37-A55C52A77CCB}" srcOrd="1" destOrd="0" presId="urn:microsoft.com/office/officeart/2005/8/layout/process1"/>
    <dgm:cxn modelId="{8DB3171B-F9AF-48CD-801B-0932813BF2F0}" type="presParOf" srcId="{AC975E89-AE2F-4567-AE37-A55C52A77CCB}" destId="{8198EEE4-CAA8-4151-80A9-9DB70CBD9CEF}" srcOrd="0" destOrd="0" presId="urn:microsoft.com/office/officeart/2005/8/layout/process1"/>
    <dgm:cxn modelId="{B1D5F847-FB14-4604-BF1C-9D8C5F37B9EE}" type="presParOf" srcId="{585DD93D-3074-4D3A-93A1-9D1C2912CAED}" destId="{2BAC490C-7D49-4749-B951-4934E46BA589}" srcOrd="2" destOrd="0" presId="urn:microsoft.com/office/officeart/2005/8/layout/process1"/>
    <dgm:cxn modelId="{32D1C143-DD84-4F56-BB9F-68EBB01B93D9}" type="presParOf" srcId="{585DD93D-3074-4D3A-93A1-9D1C2912CAED}" destId="{3A08DAD1-A665-4FB2-9DF5-35102A2DF4A4}" srcOrd="3" destOrd="0" presId="urn:microsoft.com/office/officeart/2005/8/layout/process1"/>
    <dgm:cxn modelId="{E66151D7-5D7C-4FCC-9997-8167FC59F527}" type="presParOf" srcId="{3A08DAD1-A665-4FB2-9DF5-35102A2DF4A4}" destId="{A09912FB-0449-4307-86CB-6E3E5B8DC19F}" srcOrd="0" destOrd="0" presId="urn:microsoft.com/office/officeart/2005/8/layout/process1"/>
    <dgm:cxn modelId="{1EA1C2CC-C67C-405D-9E83-AA522923228E}" type="presParOf" srcId="{585DD93D-3074-4D3A-93A1-9D1C2912CAED}" destId="{73FC3B8F-0B00-4E71-A1D2-18125E9A8BA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9A24DE-BAB1-4E6C-B472-3BC0B0CC8AA2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5FC1D75-E347-4E92-93F4-B76D48D5A6CF}">
      <dgm:prSet/>
      <dgm:spPr/>
      <dgm:t>
        <a:bodyPr/>
        <a:lstStyle/>
        <a:p>
          <a:r>
            <a:rPr lang="en-US"/>
            <a:t>Accident </a:t>
          </a:r>
        </a:p>
      </dgm:t>
    </dgm:pt>
    <dgm:pt modelId="{3E33DF1D-AE3C-458F-85AA-771911575B0C}" type="parTrans" cxnId="{7AF724CF-43ED-4378-9FF9-D877ECFC2A6E}">
      <dgm:prSet/>
      <dgm:spPr/>
      <dgm:t>
        <a:bodyPr/>
        <a:lstStyle/>
        <a:p>
          <a:endParaRPr lang="en-US"/>
        </a:p>
      </dgm:t>
    </dgm:pt>
    <dgm:pt modelId="{3438C912-FE10-472E-B991-7B585670BA2B}" type="sibTrans" cxnId="{7AF724CF-43ED-4378-9FF9-D877ECFC2A6E}">
      <dgm:prSet/>
      <dgm:spPr/>
      <dgm:t>
        <a:bodyPr/>
        <a:lstStyle/>
        <a:p>
          <a:endParaRPr lang="en-US"/>
        </a:p>
      </dgm:t>
    </dgm:pt>
    <dgm:pt modelId="{F304F551-34EE-4A19-B0B9-D5CE159B4CCB}">
      <dgm:prSet/>
      <dgm:spPr/>
      <dgm:t>
        <a:bodyPr/>
        <a:lstStyle/>
        <a:p>
          <a:r>
            <a:rPr lang="en-US"/>
            <a:t>Loss</a:t>
          </a:r>
        </a:p>
      </dgm:t>
    </dgm:pt>
    <dgm:pt modelId="{B02BFEF3-7E3D-410E-9AE3-D453181788FF}" type="parTrans" cxnId="{CD01D680-003D-4B83-9C96-F105C255189E}">
      <dgm:prSet/>
      <dgm:spPr/>
      <dgm:t>
        <a:bodyPr/>
        <a:lstStyle/>
        <a:p>
          <a:endParaRPr lang="en-US"/>
        </a:p>
      </dgm:t>
    </dgm:pt>
    <dgm:pt modelId="{78126164-818D-4773-B407-F91E74914376}" type="sibTrans" cxnId="{CD01D680-003D-4B83-9C96-F105C255189E}">
      <dgm:prSet/>
      <dgm:spPr/>
      <dgm:t>
        <a:bodyPr/>
        <a:lstStyle/>
        <a:p>
          <a:endParaRPr lang="en-US"/>
        </a:p>
      </dgm:t>
    </dgm:pt>
    <dgm:pt modelId="{4620D592-075A-41A0-A658-D6520886956D}" type="pres">
      <dgm:prSet presAssocID="{079A24DE-BAB1-4E6C-B472-3BC0B0CC8AA2}" presName="Name0" presStyleCnt="0">
        <dgm:presLayoutVars>
          <dgm:dir/>
          <dgm:resizeHandles val="exact"/>
        </dgm:presLayoutVars>
      </dgm:prSet>
      <dgm:spPr/>
    </dgm:pt>
    <dgm:pt modelId="{1B2E11F2-473D-4B5A-9BDB-1A42748DDBBD}" type="pres">
      <dgm:prSet presAssocID="{75FC1D75-E347-4E92-93F4-B76D48D5A6CF}" presName="node" presStyleLbl="node1" presStyleIdx="0" presStyleCnt="2">
        <dgm:presLayoutVars>
          <dgm:bulletEnabled val="1"/>
        </dgm:presLayoutVars>
      </dgm:prSet>
      <dgm:spPr/>
    </dgm:pt>
    <dgm:pt modelId="{130EF848-8CE0-4E8E-BD96-53E2EA93C745}" type="pres">
      <dgm:prSet presAssocID="{3438C912-FE10-472E-B991-7B585670BA2B}" presName="sibTrans" presStyleLbl="sibTrans2D1" presStyleIdx="0" presStyleCnt="1"/>
      <dgm:spPr/>
    </dgm:pt>
    <dgm:pt modelId="{8B651166-CE89-46AF-A626-91B27CAA3250}" type="pres">
      <dgm:prSet presAssocID="{3438C912-FE10-472E-B991-7B585670BA2B}" presName="connectorText" presStyleLbl="sibTrans2D1" presStyleIdx="0" presStyleCnt="1"/>
      <dgm:spPr/>
    </dgm:pt>
    <dgm:pt modelId="{C3D4A534-B421-490D-BE62-E2A4B1889480}" type="pres">
      <dgm:prSet presAssocID="{F304F551-34EE-4A19-B0B9-D5CE159B4CCB}" presName="node" presStyleLbl="node1" presStyleIdx="1" presStyleCnt="2">
        <dgm:presLayoutVars>
          <dgm:bulletEnabled val="1"/>
        </dgm:presLayoutVars>
      </dgm:prSet>
      <dgm:spPr/>
    </dgm:pt>
  </dgm:ptLst>
  <dgm:cxnLst>
    <dgm:cxn modelId="{C80F0B2E-2598-45E1-A464-66E3ED9164F8}" type="presOf" srcId="{3438C912-FE10-472E-B991-7B585670BA2B}" destId="{8B651166-CE89-46AF-A626-91B27CAA3250}" srcOrd="1" destOrd="0" presId="urn:microsoft.com/office/officeart/2005/8/layout/process1"/>
    <dgm:cxn modelId="{CD01D680-003D-4B83-9C96-F105C255189E}" srcId="{079A24DE-BAB1-4E6C-B472-3BC0B0CC8AA2}" destId="{F304F551-34EE-4A19-B0B9-D5CE159B4CCB}" srcOrd="1" destOrd="0" parTransId="{B02BFEF3-7E3D-410E-9AE3-D453181788FF}" sibTransId="{78126164-818D-4773-B407-F91E74914376}"/>
    <dgm:cxn modelId="{2A42BB83-8CC9-46EB-80DB-17C345F0582D}" type="presOf" srcId="{75FC1D75-E347-4E92-93F4-B76D48D5A6CF}" destId="{1B2E11F2-473D-4B5A-9BDB-1A42748DDBBD}" srcOrd="0" destOrd="0" presId="urn:microsoft.com/office/officeart/2005/8/layout/process1"/>
    <dgm:cxn modelId="{CD74F287-DA54-4BE2-A7D5-1AD6C954B21B}" type="presOf" srcId="{3438C912-FE10-472E-B991-7B585670BA2B}" destId="{130EF848-8CE0-4E8E-BD96-53E2EA93C745}" srcOrd="0" destOrd="0" presId="urn:microsoft.com/office/officeart/2005/8/layout/process1"/>
    <dgm:cxn modelId="{2FDAA9A7-EE08-4233-981A-7A5891C313ED}" type="presOf" srcId="{079A24DE-BAB1-4E6C-B472-3BC0B0CC8AA2}" destId="{4620D592-075A-41A0-A658-D6520886956D}" srcOrd="0" destOrd="0" presId="urn:microsoft.com/office/officeart/2005/8/layout/process1"/>
    <dgm:cxn modelId="{7AF724CF-43ED-4378-9FF9-D877ECFC2A6E}" srcId="{079A24DE-BAB1-4E6C-B472-3BC0B0CC8AA2}" destId="{75FC1D75-E347-4E92-93F4-B76D48D5A6CF}" srcOrd="0" destOrd="0" parTransId="{3E33DF1D-AE3C-458F-85AA-771911575B0C}" sibTransId="{3438C912-FE10-472E-B991-7B585670BA2B}"/>
    <dgm:cxn modelId="{958C56ED-4A93-49D0-AEB6-25A5106DC5C1}" type="presOf" srcId="{F304F551-34EE-4A19-B0B9-D5CE159B4CCB}" destId="{C3D4A534-B421-490D-BE62-E2A4B1889480}" srcOrd="0" destOrd="0" presId="urn:microsoft.com/office/officeart/2005/8/layout/process1"/>
    <dgm:cxn modelId="{0F314593-FF5D-41C7-9DDB-5B3B98F39CE6}" type="presParOf" srcId="{4620D592-075A-41A0-A658-D6520886956D}" destId="{1B2E11F2-473D-4B5A-9BDB-1A42748DDBBD}" srcOrd="0" destOrd="0" presId="urn:microsoft.com/office/officeart/2005/8/layout/process1"/>
    <dgm:cxn modelId="{AAF9A2F9-DD3C-40BF-8EC2-62898B1D337D}" type="presParOf" srcId="{4620D592-075A-41A0-A658-D6520886956D}" destId="{130EF848-8CE0-4E8E-BD96-53E2EA93C745}" srcOrd="1" destOrd="0" presId="urn:microsoft.com/office/officeart/2005/8/layout/process1"/>
    <dgm:cxn modelId="{EED6029D-6CD6-4AF1-A477-2E37E2D7CC4A}" type="presParOf" srcId="{130EF848-8CE0-4E8E-BD96-53E2EA93C745}" destId="{8B651166-CE89-46AF-A626-91B27CAA3250}" srcOrd="0" destOrd="0" presId="urn:microsoft.com/office/officeart/2005/8/layout/process1"/>
    <dgm:cxn modelId="{F7487F72-4681-46DC-84D0-94FBB6BA95E4}" type="presParOf" srcId="{4620D592-075A-41A0-A658-D6520886956D}" destId="{C3D4A534-B421-490D-BE62-E2A4B188948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611B98-8C89-4383-BABD-FF7C5995CADC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33039ECF-E66C-4EF5-BF80-F6DB3E24F34A}">
      <dgm:prSet/>
      <dgm:spPr/>
      <dgm:t>
        <a:bodyPr/>
        <a:lstStyle/>
        <a:p>
          <a:r>
            <a:rPr lang="en-US" b="0" i="0" baseline="0"/>
            <a:t>The idea was first developed by the UK HSE in the context of the tolerability of risk from nuclear power stations (HSE, 1988). </a:t>
          </a:r>
          <a:endParaRPr lang="en-US"/>
        </a:p>
      </dgm:t>
    </dgm:pt>
    <dgm:pt modelId="{DF965FF5-746E-417C-99CD-D435557BEA9C}" type="parTrans" cxnId="{8A125B4E-39F4-4EDD-BC99-31F371074FD5}">
      <dgm:prSet/>
      <dgm:spPr/>
      <dgm:t>
        <a:bodyPr/>
        <a:lstStyle/>
        <a:p>
          <a:endParaRPr lang="en-US"/>
        </a:p>
      </dgm:t>
    </dgm:pt>
    <dgm:pt modelId="{F1EC9FFD-258F-4E27-AA5F-25EC13404627}" type="sibTrans" cxnId="{8A125B4E-39F4-4EDD-BC99-31F371074FD5}">
      <dgm:prSet/>
      <dgm:spPr/>
      <dgm:t>
        <a:bodyPr/>
        <a:lstStyle/>
        <a:p>
          <a:endParaRPr lang="en-US"/>
        </a:p>
      </dgm:t>
    </dgm:pt>
    <dgm:pt modelId="{E2F60360-ED7E-49E5-8152-04FBC310D53C}">
      <dgm:prSet/>
      <dgm:spPr/>
      <dgm:t>
        <a:bodyPr/>
        <a:lstStyle/>
        <a:p>
          <a:r>
            <a:rPr lang="en-US" b="0" i="0" baseline="0"/>
            <a:t>The principle also includes the idea of a sliding scale for how much it is reasonable to spend improving safety. </a:t>
          </a:r>
          <a:endParaRPr lang="en-US"/>
        </a:p>
      </dgm:t>
    </dgm:pt>
    <dgm:pt modelId="{9DF0BDD0-F51E-4850-A150-48F22FC6464B}" type="parTrans" cxnId="{EF643EC1-D65E-476F-8139-58AC598030EF}">
      <dgm:prSet/>
      <dgm:spPr/>
      <dgm:t>
        <a:bodyPr/>
        <a:lstStyle/>
        <a:p>
          <a:endParaRPr lang="en-US"/>
        </a:p>
      </dgm:t>
    </dgm:pt>
    <dgm:pt modelId="{6B0D3878-9F58-4D50-8912-C0E0D340D5E2}" type="sibTrans" cxnId="{EF643EC1-D65E-476F-8139-58AC598030EF}">
      <dgm:prSet/>
      <dgm:spPr/>
      <dgm:t>
        <a:bodyPr/>
        <a:lstStyle/>
        <a:p>
          <a:endParaRPr lang="en-US"/>
        </a:p>
      </dgm:t>
    </dgm:pt>
    <dgm:pt modelId="{E126555D-0E30-4F82-9484-2866FCAD0CC3}">
      <dgm:prSet/>
      <dgm:spPr/>
      <dgm:t>
        <a:bodyPr/>
        <a:lstStyle/>
        <a:p>
          <a:r>
            <a:rPr lang="en-US" b="0" i="0" baseline="0"/>
            <a:t>Close to the broadly acceptable level a strict cost benefit comparison is permitted. </a:t>
          </a:r>
          <a:endParaRPr lang="en-US"/>
        </a:p>
      </dgm:t>
    </dgm:pt>
    <dgm:pt modelId="{C02DBFFA-5D31-48A0-923E-37083FDB66AB}" type="parTrans" cxnId="{D6DCF271-47A3-42DC-A4FF-3055FBC786B8}">
      <dgm:prSet/>
      <dgm:spPr/>
      <dgm:t>
        <a:bodyPr/>
        <a:lstStyle/>
        <a:p>
          <a:endParaRPr lang="en-US"/>
        </a:p>
      </dgm:t>
    </dgm:pt>
    <dgm:pt modelId="{90C7EB81-0377-4B29-BA03-18C526B703EB}" type="sibTrans" cxnId="{D6DCF271-47A3-42DC-A4FF-3055FBC786B8}">
      <dgm:prSet/>
      <dgm:spPr/>
      <dgm:t>
        <a:bodyPr/>
        <a:lstStyle/>
        <a:p>
          <a:endParaRPr lang="en-US"/>
        </a:p>
      </dgm:t>
    </dgm:pt>
    <dgm:pt modelId="{6D8438C4-A552-42E7-8B2E-98342604EE15}">
      <dgm:prSet/>
      <dgm:spPr/>
      <dgm:t>
        <a:bodyPr/>
        <a:lstStyle/>
        <a:p>
          <a:r>
            <a:rPr lang="en-US" b="0" i="0" baseline="0"/>
            <a:t>Close to the unacceptable level it is expected that a risk will only be accepted if the cost of further control is grossly disproportionate to the improvement gained. </a:t>
          </a:r>
          <a:endParaRPr lang="en-US"/>
        </a:p>
      </dgm:t>
    </dgm:pt>
    <dgm:pt modelId="{53176668-E1BE-4D1A-BFE5-537FDACC1B20}" type="parTrans" cxnId="{70A6E03B-0480-40DA-976A-805BBCFE5B52}">
      <dgm:prSet/>
      <dgm:spPr/>
      <dgm:t>
        <a:bodyPr/>
        <a:lstStyle/>
        <a:p>
          <a:endParaRPr lang="en-US"/>
        </a:p>
      </dgm:t>
    </dgm:pt>
    <dgm:pt modelId="{E77BC921-FE20-47CB-895B-4C7AEB973DC9}" type="sibTrans" cxnId="{70A6E03B-0480-40DA-976A-805BBCFE5B52}">
      <dgm:prSet/>
      <dgm:spPr/>
      <dgm:t>
        <a:bodyPr/>
        <a:lstStyle/>
        <a:p>
          <a:endParaRPr lang="en-US"/>
        </a:p>
      </dgm:t>
    </dgm:pt>
    <dgm:pt modelId="{28D6ED55-95FE-4C72-A50A-177A93E8A7F6}">
      <dgm:prSet/>
      <dgm:spPr/>
      <dgm:t>
        <a:bodyPr/>
        <a:lstStyle/>
        <a:p>
          <a:r>
            <a:rPr lang="en-US" b="0" i="0" baseline="0"/>
            <a:t>The HSE now only refers to this diagram in the context of major hazards regulation where it sets an upper level of tolerable risk as :</a:t>
          </a:r>
          <a:endParaRPr lang="en-US"/>
        </a:p>
      </dgm:t>
    </dgm:pt>
    <dgm:pt modelId="{7CC3B98A-F69E-4ED3-B29B-2D3056702F14}" type="parTrans" cxnId="{B83CBD42-758C-42A2-A1A5-0D8AA4240FB5}">
      <dgm:prSet/>
      <dgm:spPr/>
      <dgm:t>
        <a:bodyPr/>
        <a:lstStyle/>
        <a:p>
          <a:endParaRPr lang="en-US"/>
        </a:p>
      </dgm:t>
    </dgm:pt>
    <dgm:pt modelId="{16B57228-02AD-421B-8250-81D00581D29E}" type="sibTrans" cxnId="{B83CBD42-758C-42A2-A1A5-0D8AA4240FB5}">
      <dgm:prSet/>
      <dgm:spPr/>
      <dgm:t>
        <a:bodyPr/>
        <a:lstStyle/>
        <a:p>
          <a:endParaRPr lang="en-US"/>
        </a:p>
      </dgm:t>
    </dgm:pt>
    <dgm:pt modelId="{907E51D1-2EDD-4325-846B-B0A4F94555B5}">
      <dgm:prSet/>
      <dgm:spPr/>
      <dgm:t>
        <a:bodyPr/>
        <a:lstStyle/>
        <a:p>
          <a:r>
            <a:rPr lang="en-US" b="0" i="0" baseline="0"/>
            <a:t>1 in 1000 fatalities per year for a worker and </a:t>
          </a:r>
          <a:endParaRPr lang="en-US"/>
        </a:p>
      </dgm:t>
    </dgm:pt>
    <dgm:pt modelId="{CD13F8EE-8E11-4D9C-A6B7-A05B8B7811E3}" type="parTrans" cxnId="{4B8EC39E-574C-472B-8DEC-B7E143F92847}">
      <dgm:prSet/>
      <dgm:spPr/>
      <dgm:t>
        <a:bodyPr/>
        <a:lstStyle/>
        <a:p>
          <a:endParaRPr lang="en-US"/>
        </a:p>
      </dgm:t>
    </dgm:pt>
    <dgm:pt modelId="{8DD7911F-8104-4F58-A4B1-98F3229CCDF3}" type="sibTrans" cxnId="{4B8EC39E-574C-472B-8DEC-B7E143F92847}">
      <dgm:prSet/>
      <dgm:spPr/>
      <dgm:t>
        <a:bodyPr/>
        <a:lstStyle/>
        <a:p>
          <a:endParaRPr lang="en-US"/>
        </a:p>
      </dgm:t>
    </dgm:pt>
    <dgm:pt modelId="{CCA539C4-3930-4E59-8715-6DB68F0B77D4}">
      <dgm:prSet/>
      <dgm:spPr/>
      <dgm:t>
        <a:bodyPr/>
        <a:lstStyle/>
        <a:p>
          <a:r>
            <a:rPr lang="en-US" b="0" i="0" baseline="0"/>
            <a:t>1 in 10000 fatalities per year for a member of the public and </a:t>
          </a:r>
          <a:endParaRPr lang="en-US"/>
        </a:p>
      </dgm:t>
    </dgm:pt>
    <dgm:pt modelId="{715C0D43-AC01-4384-ACAF-0B8F34CC42AE}" type="parTrans" cxnId="{57D9716C-5A6F-4CE6-89DA-C678A136CEFA}">
      <dgm:prSet/>
      <dgm:spPr/>
      <dgm:t>
        <a:bodyPr/>
        <a:lstStyle/>
        <a:p>
          <a:endParaRPr lang="en-US"/>
        </a:p>
      </dgm:t>
    </dgm:pt>
    <dgm:pt modelId="{BF701B2A-041A-4B24-9D1A-43F8362DCD2A}" type="sibTrans" cxnId="{57D9716C-5A6F-4CE6-89DA-C678A136CEFA}">
      <dgm:prSet/>
      <dgm:spPr/>
      <dgm:t>
        <a:bodyPr/>
        <a:lstStyle/>
        <a:p>
          <a:endParaRPr lang="en-US"/>
        </a:p>
      </dgm:t>
    </dgm:pt>
    <dgm:pt modelId="{8236AC88-C3ED-4C3E-ACD0-0CE0974D9F8E}">
      <dgm:prSet/>
      <dgm:spPr/>
      <dgm:t>
        <a:bodyPr/>
        <a:lstStyle/>
        <a:p>
          <a:r>
            <a:rPr lang="en-US" b="0" i="0" baseline="0"/>
            <a:t>a lower bound of 1 in 1 million for all (HSE, 2011b).</a:t>
          </a:r>
          <a:endParaRPr lang="en-US"/>
        </a:p>
      </dgm:t>
    </dgm:pt>
    <dgm:pt modelId="{AA138E71-0B2D-4239-AB1A-3119363D0A84}" type="parTrans" cxnId="{65A5F8E5-04C7-4071-A8B4-46ED50F9118D}">
      <dgm:prSet/>
      <dgm:spPr/>
      <dgm:t>
        <a:bodyPr/>
        <a:lstStyle/>
        <a:p>
          <a:endParaRPr lang="en-US"/>
        </a:p>
      </dgm:t>
    </dgm:pt>
    <dgm:pt modelId="{F69F8C5B-8C2B-4F29-9C03-D55A910BB4E9}" type="sibTrans" cxnId="{65A5F8E5-04C7-4071-A8B4-46ED50F9118D}">
      <dgm:prSet/>
      <dgm:spPr/>
      <dgm:t>
        <a:bodyPr/>
        <a:lstStyle/>
        <a:p>
          <a:endParaRPr lang="en-US"/>
        </a:p>
      </dgm:t>
    </dgm:pt>
    <dgm:pt modelId="{54E7E874-F48C-4870-BF5D-C30B2C94E181}" type="pres">
      <dgm:prSet presAssocID="{0C611B98-8C89-4383-BABD-FF7C5995CADC}" presName="linear" presStyleCnt="0">
        <dgm:presLayoutVars>
          <dgm:animLvl val="lvl"/>
          <dgm:resizeHandles val="exact"/>
        </dgm:presLayoutVars>
      </dgm:prSet>
      <dgm:spPr/>
    </dgm:pt>
    <dgm:pt modelId="{4E762500-E620-499E-8142-8C7DFD0A3D16}" type="pres">
      <dgm:prSet presAssocID="{33039ECF-E66C-4EF5-BF80-F6DB3E24F34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F73BF4-B14C-4A32-875A-695AF60534C1}" type="pres">
      <dgm:prSet presAssocID="{F1EC9FFD-258F-4E27-AA5F-25EC13404627}" presName="spacer" presStyleCnt="0"/>
      <dgm:spPr/>
    </dgm:pt>
    <dgm:pt modelId="{5B92EA44-13A2-4DBA-A51B-5CC0CAF18820}" type="pres">
      <dgm:prSet presAssocID="{E2F60360-ED7E-49E5-8152-04FBC310D5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E92E7A7-BEF8-4D0F-90C4-E2BF04E0BAB7}" type="pres">
      <dgm:prSet presAssocID="{E2F60360-ED7E-49E5-8152-04FBC310D53C}" presName="childText" presStyleLbl="revTx" presStyleIdx="0" presStyleCnt="2">
        <dgm:presLayoutVars>
          <dgm:bulletEnabled val="1"/>
        </dgm:presLayoutVars>
      </dgm:prSet>
      <dgm:spPr/>
    </dgm:pt>
    <dgm:pt modelId="{5347689C-5B2F-4FC9-8A20-9FCE27A9F5BB}" type="pres">
      <dgm:prSet presAssocID="{28D6ED55-95FE-4C72-A50A-177A93E8A7F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9327C82-9BAE-4877-9825-456EF451F4B4}" type="pres">
      <dgm:prSet presAssocID="{28D6ED55-95FE-4C72-A50A-177A93E8A7F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8251E2A-BA5E-49BE-B4F3-0106FBED6216}" type="presOf" srcId="{CCA539C4-3930-4E59-8715-6DB68F0B77D4}" destId="{59327C82-9BAE-4877-9825-456EF451F4B4}" srcOrd="0" destOrd="1" presId="urn:microsoft.com/office/officeart/2005/8/layout/vList2"/>
    <dgm:cxn modelId="{C85CAD33-E5BF-4D43-A541-BF9F96EA7671}" type="presOf" srcId="{8236AC88-C3ED-4C3E-ACD0-0CE0974D9F8E}" destId="{59327C82-9BAE-4877-9825-456EF451F4B4}" srcOrd="0" destOrd="2" presId="urn:microsoft.com/office/officeart/2005/8/layout/vList2"/>
    <dgm:cxn modelId="{F11A6C37-F673-4CBA-AEF3-7206E8C7A1AC}" type="presOf" srcId="{907E51D1-2EDD-4325-846B-B0A4F94555B5}" destId="{59327C82-9BAE-4877-9825-456EF451F4B4}" srcOrd="0" destOrd="0" presId="urn:microsoft.com/office/officeart/2005/8/layout/vList2"/>
    <dgm:cxn modelId="{70A6E03B-0480-40DA-976A-805BBCFE5B52}" srcId="{E2F60360-ED7E-49E5-8152-04FBC310D53C}" destId="{6D8438C4-A552-42E7-8B2E-98342604EE15}" srcOrd="1" destOrd="0" parTransId="{53176668-E1BE-4D1A-BFE5-537FDACC1B20}" sibTransId="{E77BC921-FE20-47CB-895B-4C7AEB973DC9}"/>
    <dgm:cxn modelId="{B83CBD42-758C-42A2-A1A5-0D8AA4240FB5}" srcId="{0C611B98-8C89-4383-BABD-FF7C5995CADC}" destId="{28D6ED55-95FE-4C72-A50A-177A93E8A7F6}" srcOrd="2" destOrd="0" parTransId="{7CC3B98A-F69E-4ED3-B29B-2D3056702F14}" sibTransId="{16B57228-02AD-421B-8250-81D00581D29E}"/>
    <dgm:cxn modelId="{57D9716C-5A6F-4CE6-89DA-C678A136CEFA}" srcId="{28D6ED55-95FE-4C72-A50A-177A93E8A7F6}" destId="{CCA539C4-3930-4E59-8715-6DB68F0B77D4}" srcOrd="1" destOrd="0" parTransId="{715C0D43-AC01-4384-ACAF-0B8F34CC42AE}" sibTransId="{BF701B2A-041A-4B24-9D1A-43F8362DCD2A}"/>
    <dgm:cxn modelId="{8A125B4E-39F4-4EDD-BC99-31F371074FD5}" srcId="{0C611B98-8C89-4383-BABD-FF7C5995CADC}" destId="{33039ECF-E66C-4EF5-BF80-F6DB3E24F34A}" srcOrd="0" destOrd="0" parTransId="{DF965FF5-746E-417C-99CD-D435557BEA9C}" sibTransId="{F1EC9FFD-258F-4E27-AA5F-25EC13404627}"/>
    <dgm:cxn modelId="{D6DCF271-47A3-42DC-A4FF-3055FBC786B8}" srcId="{E2F60360-ED7E-49E5-8152-04FBC310D53C}" destId="{E126555D-0E30-4F82-9484-2866FCAD0CC3}" srcOrd="0" destOrd="0" parTransId="{C02DBFFA-5D31-48A0-923E-37083FDB66AB}" sibTransId="{90C7EB81-0377-4B29-BA03-18C526B703EB}"/>
    <dgm:cxn modelId="{B896CD72-5012-4E8A-AF7A-FC6E3B162CF5}" type="presOf" srcId="{33039ECF-E66C-4EF5-BF80-F6DB3E24F34A}" destId="{4E762500-E620-499E-8142-8C7DFD0A3D16}" srcOrd="0" destOrd="0" presId="urn:microsoft.com/office/officeart/2005/8/layout/vList2"/>
    <dgm:cxn modelId="{63D63456-2869-4D8B-B534-8C94606F467B}" type="presOf" srcId="{0C611B98-8C89-4383-BABD-FF7C5995CADC}" destId="{54E7E874-F48C-4870-BF5D-C30B2C94E181}" srcOrd="0" destOrd="0" presId="urn:microsoft.com/office/officeart/2005/8/layout/vList2"/>
    <dgm:cxn modelId="{CCF2AE7E-AB5E-4DE2-ADD2-35C3C3CC094B}" type="presOf" srcId="{28D6ED55-95FE-4C72-A50A-177A93E8A7F6}" destId="{5347689C-5B2F-4FC9-8A20-9FCE27A9F5BB}" srcOrd="0" destOrd="0" presId="urn:microsoft.com/office/officeart/2005/8/layout/vList2"/>
    <dgm:cxn modelId="{9F138589-34CC-4072-BCDD-43AF30EAFAFC}" type="presOf" srcId="{6D8438C4-A552-42E7-8B2E-98342604EE15}" destId="{4E92E7A7-BEF8-4D0F-90C4-E2BF04E0BAB7}" srcOrd="0" destOrd="1" presId="urn:microsoft.com/office/officeart/2005/8/layout/vList2"/>
    <dgm:cxn modelId="{27E3C099-DE38-4167-BF8E-385386991BD0}" type="presOf" srcId="{E2F60360-ED7E-49E5-8152-04FBC310D53C}" destId="{5B92EA44-13A2-4DBA-A51B-5CC0CAF18820}" srcOrd="0" destOrd="0" presId="urn:microsoft.com/office/officeart/2005/8/layout/vList2"/>
    <dgm:cxn modelId="{4B8EC39E-574C-472B-8DEC-B7E143F92847}" srcId="{28D6ED55-95FE-4C72-A50A-177A93E8A7F6}" destId="{907E51D1-2EDD-4325-846B-B0A4F94555B5}" srcOrd="0" destOrd="0" parTransId="{CD13F8EE-8E11-4D9C-A6B7-A05B8B7811E3}" sibTransId="{8DD7911F-8104-4F58-A4B1-98F3229CCDF3}"/>
    <dgm:cxn modelId="{937F68B6-E697-47DB-9988-F809E983D9AC}" type="presOf" srcId="{E126555D-0E30-4F82-9484-2866FCAD0CC3}" destId="{4E92E7A7-BEF8-4D0F-90C4-E2BF04E0BAB7}" srcOrd="0" destOrd="0" presId="urn:microsoft.com/office/officeart/2005/8/layout/vList2"/>
    <dgm:cxn modelId="{EF643EC1-D65E-476F-8139-58AC598030EF}" srcId="{0C611B98-8C89-4383-BABD-FF7C5995CADC}" destId="{E2F60360-ED7E-49E5-8152-04FBC310D53C}" srcOrd="1" destOrd="0" parTransId="{9DF0BDD0-F51E-4850-A150-48F22FC6464B}" sibTransId="{6B0D3878-9F58-4D50-8912-C0E0D340D5E2}"/>
    <dgm:cxn modelId="{65A5F8E5-04C7-4071-A8B4-46ED50F9118D}" srcId="{28D6ED55-95FE-4C72-A50A-177A93E8A7F6}" destId="{8236AC88-C3ED-4C3E-ACD0-0CE0974D9F8E}" srcOrd="2" destOrd="0" parTransId="{AA138E71-0B2D-4239-AB1A-3119363D0A84}" sibTransId="{F69F8C5B-8C2B-4F29-9C03-D55A910BB4E9}"/>
    <dgm:cxn modelId="{66838976-07E0-4B20-993D-4013795AAE04}" type="presParOf" srcId="{54E7E874-F48C-4870-BF5D-C30B2C94E181}" destId="{4E762500-E620-499E-8142-8C7DFD0A3D16}" srcOrd="0" destOrd="0" presId="urn:microsoft.com/office/officeart/2005/8/layout/vList2"/>
    <dgm:cxn modelId="{D00FF619-F822-4B37-B6D1-397E5523996D}" type="presParOf" srcId="{54E7E874-F48C-4870-BF5D-C30B2C94E181}" destId="{54F73BF4-B14C-4A32-875A-695AF60534C1}" srcOrd="1" destOrd="0" presId="urn:microsoft.com/office/officeart/2005/8/layout/vList2"/>
    <dgm:cxn modelId="{30FD1C78-AEFB-4317-86DF-573D6BDFCF2D}" type="presParOf" srcId="{54E7E874-F48C-4870-BF5D-C30B2C94E181}" destId="{5B92EA44-13A2-4DBA-A51B-5CC0CAF18820}" srcOrd="2" destOrd="0" presId="urn:microsoft.com/office/officeart/2005/8/layout/vList2"/>
    <dgm:cxn modelId="{BB4E7FAF-1233-4B3B-9C65-40794890173C}" type="presParOf" srcId="{54E7E874-F48C-4870-BF5D-C30B2C94E181}" destId="{4E92E7A7-BEF8-4D0F-90C4-E2BF04E0BAB7}" srcOrd="3" destOrd="0" presId="urn:microsoft.com/office/officeart/2005/8/layout/vList2"/>
    <dgm:cxn modelId="{6503BC93-47D9-4971-BA23-5A8D38BECCE2}" type="presParOf" srcId="{54E7E874-F48C-4870-BF5D-C30B2C94E181}" destId="{5347689C-5B2F-4FC9-8A20-9FCE27A9F5BB}" srcOrd="4" destOrd="0" presId="urn:microsoft.com/office/officeart/2005/8/layout/vList2"/>
    <dgm:cxn modelId="{036CC793-B0BB-4247-B786-BC88958FA4BE}" type="presParOf" srcId="{54E7E874-F48C-4870-BF5D-C30B2C94E181}" destId="{59327C82-9BAE-4877-9825-456EF451F4B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E2514E-F563-4624-9C8F-604E059AF56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D80F7F2C-6340-4D40-B794-0949F9C034F8}">
      <dgm:prSet/>
      <dgm:spPr/>
      <dgm:t>
        <a:bodyPr/>
        <a:lstStyle/>
        <a:p>
          <a:r>
            <a:rPr lang="en-US"/>
            <a:t>The way that risk is perceived by individuals depends on the nature of the risk (including the potential benefits) and a range of demographic, cultural and socio-economic determinants (Whyte, 1983; Sandman, 1993; Slovic, Fischoff and Lichtenstein, 1979;</a:t>
          </a:r>
        </a:p>
      </dgm:t>
    </dgm:pt>
    <dgm:pt modelId="{408F50A3-FD74-409C-826D-CA2F36FDC3ED}" type="parTrans" cxnId="{9FB34F5C-AD74-489B-A48F-EF69F76830FE}">
      <dgm:prSet/>
      <dgm:spPr/>
      <dgm:t>
        <a:bodyPr/>
        <a:lstStyle/>
        <a:p>
          <a:endParaRPr lang="en-US"/>
        </a:p>
      </dgm:t>
    </dgm:pt>
    <dgm:pt modelId="{0801D4E8-4D76-4728-80BA-102BB0BB474A}" type="sibTrans" cxnId="{9FB34F5C-AD74-489B-A48F-EF69F76830FE}">
      <dgm:prSet/>
      <dgm:spPr/>
      <dgm:t>
        <a:bodyPr/>
        <a:lstStyle/>
        <a:p>
          <a:endParaRPr lang="en-US"/>
        </a:p>
      </dgm:t>
    </dgm:pt>
    <dgm:pt modelId="{42E7D81A-5AC9-4844-942F-A5817AD94602}">
      <dgm:prSet/>
      <dgm:spPr/>
      <dgm:t>
        <a:bodyPr/>
        <a:lstStyle/>
        <a:p>
          <a:r>
            <a:rPr lang="en-US"/>
            <a:t>Douglas and Wildavsky, 1982). Kasperson et al., ( 2003) referred to this as the “social amplification of risk.”</a:t>
          </a:r>
        </a:p>
      </dgm:t>
    </dgm:pt>
    <dgm:pt modelId="{5B601DA6-743A-4095-8FA9-E9AC45849CD5}" type="parTrans" cxnId="{6F6477A6-C67C-4DCC-815E-6D7F421A51BB}">
      <dgm:prSet/>
      <dgm:spPr/>
      <dgm:t>
        <a:bodyPr/>
        <a:lstStyle/>
        <a:p>
          <a:endParaRPr lang="en-US"/>
        </a:p>
      </dgm:t>
    </dgm:pt>
    <dgm:pt modelId="{ECAFE2C8-357A-4C00-A201-01FAB850947A}" type="sibTrans" cxnId="{6F6477A6-C67C-4DCC-815E-6D7F421A51BB}">
      <dgm:prSet/>
      <dgm:spPr/>
      <dgm:t>
        <a:bodyPr/>
        <a:lstStyle/>
        <a:p>
          <a:endParaRPr lang="en-US"/>
        </a:p>
      </dgm:t>
    </dgm:pt>
    <dgm:pt modelId="{21A91CD8-52BF-427D-BD80-1CCA61BCB683}">
      <dgm:prSet/>
      <dgm:spPr/>
      <dgm:t>
        <a:bodyPr/>
        <a:lstStyle/>
        <a:p>
          <a:r>
            <a:rPr lang="en-US"/>
            <a:t>Slovic (1993, 1999) identified trust in the analyst as an important component of how a level of risk is perceived and demonstrated the “differential impact of </a:t>
          </a:r>
          <a:r>
            <a:rPr lang="en-US" b="1" i="1"/>
            <a:t>trust-increasing and trust-decreasing events</a:t>
          </a:r>
          <a:r>
            <a:rPr lang="en-US"/>
            <a:t>” (Slovic, 1993). Wilson and Crouch (2001) point out that the way trust is lost is not always consistent. For example, people retain a trust in air travel despite accidents.</a:t>
          </a:r>
        </a:p>
      </dgm:t>
    </dgm:pt>
    <dgm:pt modelId="{F3AA69C9-E63B-4D1A-8F80-7AD326E58810}" type="parTrans" cxnId="{30F5E9D5-58AA-4BBE-B28B-D7AC9978E1DF}">
      <dgm:prSet/>
      <dgm:spPr/>
      <dgm:t>
        <a:bodyPr/>
        <a:lstStyle/>
        <a:p>
          <a:endParaRPr lang="en-US"/>
        </a:p>
      </dgm:t>
    </dgm:pt>
    <dgm:pt modelId="{5BD12D42-D6CF-46AF-AA8B-992244AF270D}" type="sibTrans" cxnId="{30F5E9D5-58AA-4BBE-B28B-D7AC9978E1DF}">
      <dgm:prSet/>
      <dgm:spPr/>
      <dgm:t>
        <a:bodyPr/>
        <a:lstStyle/>
        <a:p>
          <a:endParaRPr lang="en-US"/>
        </a:p>
      </dgm:t>
    </dgm:pt>
    <dgm:pt modelId="{14F9E295-CE75-4CDA-8F9E-EFFE9345353D}">
      <dgm:prSet/>
      <dgm:spPr/>
      <dgm:t>
        <a:bodyPr/>
        <a:lstStyle/>
        <a:p>
          <a:r>
            <a:rPr lang="en-US"/>
            <a:t>The way people respond to a question about risk depends on the way the question is posed. For example, choices are affected by whether the alternatives are framed as losses (people dying of a disease) or gains (people being cured). (Tversky &amp; Kahneman, 1981).</a:t>
          </a:r>
        </a:p>
      </dgm:t>
    </dgm:pt>
    <dgm:pt modelId="{640A6DE1-C69A-477C-BBE9-04AB1CC9191E}" type="parTrans" cxnId="{E5348798-BDB3-4805-B0FD-058E31481DBE}">
      <dgm:prSet/>
      <dgm:spPr/>
      <dgm:t>
        <a:bodyPr/>
        <a:lstStyle/>
        <a:p>
          <a:endParaRPr lang="en-US"/>
        </a:p>
      </dgm:t>
    </dgm:pt>
    <dgm:pt modelId="{93C7F227-8E80-4D8F-83F1-7F715EB9C3B2}" type="sibTrans" cxnId="{E5348798-BDB3-4805-B0FD-058E31481DBE}">
      <dgm:prSet/>
      <dgm:spPr/>
      <dgm:t>
        <a:bodyPr/>
        <a:lstStyle/>
        <a:p>
          <a:endParaRPr lang="en-US"/>
        </a:p>
      </dgm:t>
    </dgm:pt>
    <dgm:pt modelId="{B19FA778-A6AF-4D58-8E8D-7B85553716DD}" type="pres">
      <dgm:prSet presAssocID="{17E2514E-F563-4624-9C8F-604E059AF56A}" presName="linear" presStyleCnt="0">
        <dgm:presLayoutVars>
          <dgm:animLvl val="lvl"/>
          <dgm:resizeHandles val="exact"/>
        </dgm:presLayoutVars>
      </dgm:prSet>
      <dgm:spPr/>
    </dgm:pt>
    <dgm:pt modelId="{E5C57290-7CD6-44E9-A760-AFB8E78573CB}" type="pres">
      <dgm:prSet presAssocID="{D80F7F2C-6340-4D40-B794-0949F9C034F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29287C0-E5DF-438A-8BBD-600CF4B00A11}" type="pres">
      <dgm:prSet presAssocID="{0801D4E8-4D76-4728-80BA-102BB0BB474A}" presName="spacer" presStyleCnt="0"/>
      <dgm:spPr/>
    </dgm:pt>
    <dgm:pt modelId="{74F0D41C-D179-44D9-A1FF-B6CB5A0A7541}" type="pres">
      <dgm:prSet presAssocID="{42E7D81A-5AC9-4844-942F-A5817AD9460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E343F51-2EA5-4741-9A30-F07CDEFE6992}" type="pres">
      <dgm:prSet presAssocID="{ECAFE2C8-357A-4C00-A201-01FAB850947A}" presName="spacer" presStyleCnt="0"/>
      <dgm:spPr/>
    </dgm:pt>
    <dgm:pt modelId="{5123501B-5400-4EBC-B063-721BC844E974}" type="pres">
      <dgm:prSet presAssocID="{21A91CD8-52BF-427D-BD80-1CCA61BCB68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E569B55-9555-432C-B0CC-2A2BD783DDC7}" type="pres">
      <dgm:prSet presAssocID="{5BD12D42-D6CF-46AF-AA8B-992244AF270D}" presName="spacer" presStyleCnt="0"/>
      <dgm:spPr/>
    </dgm:pt>
    <dgm:pt modelId="{C418215F-30B6-4ADF-92C9-3B4DD803BBD3}" type="pres">
      <dgm:prSet presAssocID="{14F9E295-CE75-4CDA-8F9E-EFFE9345353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FB34F5C-AD74-489B-A48F-EF69F76830FE}" srcId="{17E2514E-F563-4624-9C8F-604E059AF56A}" destId="{D80F7F2C-6340-4D40-B794-0949F9C034F8}" srcOrd="0" destOrd="0" parTransId="{408F50A3-FD74-409C-826D-CA2F36FDC3ED}" sibTransId="{0801D4E8-4D76-4728-80BA-102BB0BB474A}"/>
    <dgm:cxn modelId="{F8E64247-3EA4-444A-A16B-66436C50D0D7}" type="presOf" srcId="{17E2514E-F563-4624-9C8F-604E059AF56A}" destId="{B19FA778-A6AF-4D58-8E8D-7B85553716DD}" srcOrd="0" destOrd="0" presId="urn:microsoft.com/office/officeart/2005/8/layout/vList2"/>
    <dgm:cxn modelId="{2ABB884F-30B0-4757-A0A7-65B2EDF3C1BA}" type="presOf" srcId="{21A91CD8-52BF-427D-BD80-1CCA61BCB683}" destId="{5123501B-5400-4EBC-B063-721BC844E974}" srcOrd="0" destOrd="0" presId="urn:microsoft.com/office/officeart/2005/8/layout/vList2"/>
    <dgm:cxn modelId="{E5348798-BDB3-4805-B0FD-058E31481DBE}" srcId="{17E2514E-F563-4624-9C8F-604E059AF56A}" destId="{14F9E295-CE75-4CDA-8F9E-EFFE9345353D}" srcOrd="3" destOrd="0" parTransId="{640A6DE1-C69A-477C-BBE9-04AB1CC9191E}" sibTransId="{93C7F227-8E80-4D8F-83F1-7F715EB9C3B2}"/>
    <dgm:cxn modelId="{6BDEC398-2C08-4943-A34F-04B552B27E3C}" type="presOf" srcId="{14F9E295-CE75-4CDA-8F9E-EFFE9345353D}" destId="{C418215F-30B6-4ADF-92C9-3B4DD803BBD3}" srcOrd="0" destOrd="0" presId="urn:microsoft.com/office/officeart/2005/8/layout/vList2"/>
    <dgm:cxn modelId="{6F6477A6-C67C-4DCC-815E-6D7F421A51BB}" srcId="{17E2514E-F563-4624-9C8F-604E059AF56A}" destId="{42E7D81A-5AC9-4844-942F-A5817AD94602}" srcOrd="1" destOrd="0" parTransId="{5B601DA6-743A-4095-8FA9-E9AC45849CD5}" sibTransId="{ECAFE2C8-357A-4C00-A201-01FAB850947A}"/>
    <dgm:cxn modelId="{945C4EB8-6EED-4894-A3B0-74176E59F513}" type="presOf" srcId="{D80F7F2C-6340-4D40-B794-0949F9C034F8}" destId="{E5C57290-7CD6-44E9-A760-AFB8E78573CB}" srcOrd="0" destOrd="0" presId="urn:microsoft.com/office/officeart/2005/8/layout/vList2"/>
    <dgm:cxn modelId="{30F5E9D5-58AA-4BBE-B28B-D7AC9978E1DF}" srcId="{17E2514E-F563-4624-9C8F-604E059AF56A}" destId="{21A91CD8-52BF-427D-BD80-1CCA61BCB683}" srcOrd="2" destOrd="0" parTransId="{F3AA69C9-E63B-4D1A-8F80-7AD326E58810}" sibTransId="{5BD12D42-D6CF-46AF-AA8B-992244AF270D}"/>
    <dgm:cxn modelId="{57DEC1EA-E71B-4431-88D4-4D4047B2C3EE}" type="presOf" srcId="{42E7D81A-5AC9-4844-942F-A5817AD94602}" destId="{74F0D41C-D179-44D9-A1FF-B6CB5A0A7541}" srcOrd="0" destOrd="0" presId="urn:microsoft.com/office/officeart/2005/8/layout/vList2"/>
    <dgm:cxn modelId="{EBAEB166-A457-40BE-9484-DEB3F5A117DF}" type="presParOf" srcId="{B19FA778-A6AF-4D58-8E8D-7B85553716DD}" destId="{E5C57290-7CD6-44E9-A760-AFB8E78573CB}" srcOrd="0" destOrd="0" presId="urn:microsoft.com/office/officeart/2005/8/layout/vList2"/>
    <dgm:cxn modelId="{5E59B468-9FC2-491E-9D30-421EFD891CFC}" type="presParOf" srcId="{B19FA778-A6AF-4D58-8E8D-7B85553716DD}" destId="{929287C0-E5DF-438A-8BBD-600CF4B00A11}" srcOrd="1" destOrd="0" presId="urn:microsoft.com/office/officeart/2005/8/layout/vList2"/>
    <dgm:cxn modelId="{F1DF36EF-F0C8-43AA-A65F-9402F630D3AA}" type="presParOf" srcId="{B19FA778-A6AF-4D58-8E8D-7B85553716DD}" destId="{74F0D41C-D179-44D9-A1FF-B6CB5A0A7541}" srcOrd="2" destOrd="0" presId="urn:microsoft.com/office/officeart/2005/8/layout/vList2"/>
    <dgm:cxn modelId="{65CDF5F9-8056-4B62-8E27-970E39A9D7E6}" type="presParOf" srcId="{B19FA778-A6AF-4D58-8E8D-7B85553716DD}" destId="{7E343F51-2EA5-4741-9A30-F07CDEFE6992}" srcOrd="3" destOrd="0" presId="urn:microsoft.com/office/officeart/2005/8/layout/vList2"/>
    <dgm:cxn modelId="{A4834FA8-0A2E-4F71-8431-D94AC20C1855}" type="presParOf" srcId="{B19FA778-A6AF-4D58-8E8D-7B85553716DD}" destId="{5123501B-5400-4EBC-B063-721BC844E974}" srcOrd="4" destOrd="0" presId="urn:microsoft.com/office/officeart/2005/8/layout/vList2"/>
    <dgm:cxn modelId="{9907CB15-F913-42BC-9C67-745BA78C600E}" type="presParOf" srcId="{B19FA778-A6AF-4D58-8E8D-7B85553716DD}" destId="{DE569B55-9555-432C-B0CC-2A2BD783DDC7}" srcOrd="5" destOrd="0" presId="urn:microsoft.com/office/officeart/2005/8/layout/vList2"/>
    <dgm:cxn modelId="{DE3346EF-D62D-4680-B3D6-E48220DD1A50}" type="presParOf" srcId="{B19FA778-A6AF-4D58-8E8D-7B85553716DD}" destId="{C418215F-30B6-4ADF-92C9-3B4DD803BBD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17331-155D-4D84-9BAE-C83E9819DD00}">
      <dsp:nvSpPr>
        <dsp:cNvPr id="0" name=""/>
        <dsp:cNvSpPr/>
      </dsp:nvSpPr>
      <dsp:spPr>
        <a:xfrm>
          <a:off x="4018" y="702261"/>
          <a:ext cx="1201042" cy="7206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Job</a:t>
          </a:r>
        </a:p>
      </dsp:txBody>
      <dsp:txXfrm>
        <a:off x="25124" y="723367"/>
        <a:ext cx="1158830" cy="678413"/>
      </dsp:txXfrm>
    </dsp:sp>
    <dsp:sp modelId="{08F2712F-C7C8-48F8-A481-F1A557E6F5D2}">
      <dsp:nvSpPr>
        <dsp:cNvPr id="0" name=""/>
        <dsp:cNvSpPr/>
      </dsp:nvSpPr>
      <dsp:spPr>
        <a:xfrm>
          <a:off x="1325165" y="913645"/>
          <a:ext cx="254621" cy="2978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325165" y="973217"/>
        <a:ext cx="178235" cy="178714"/>
      </dsp:txXfrm>
    </dsp:sp>
    <dsp:sp modelId="{632B79E0-9A91-44A8-B3AC-6E9C12FF9357}">
      <dsp:nvSpPr>
        <dsp:cNvPr id="0" name=""/>
        <dsp:cNvSpPr/>
      </dsp:nvSpPr>
      <dsp:spPr>
        <a:xfrm>
          <a:off x="1685478" y="702261"/>
          <a:ext cx="1201042" cy="7206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Tasks</a:t>
          </a:r>
        </a:p>
      </dsp:txBody>
      <dsp:txXfrm>
        <a:off x="1706584" y="723367"/>
        <a:ext cx="1158830" cy="678413"/>
      </dsp:txXfrm>
    </dsp:sp>
    <dsp:sp modelId="{04C16840-EA7D-48A5-A75C-0BB07E1FF337}">
      <dsp:nvSpPr>
        <dsp:cNvPr id="0" name=""/>
        <dsp:cNvSpPr/>
      </dsp:nvSpPr>
      <dsp:spPr>
        <a:xfrm>
          <a:off x="3006625" y="913645"/>
          <a:ext cx="254621" cy="2978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006625" y="973217"/>
        <a:ext cx="178235" cy="178714"/>
      </dsp:txXfrm>
    </dsp:sp>
    <dsp:sp modelId="{94389BFA-2081-4C4D-AD9C-C43C6E4BEB74}">
      <dsp:nvSpPr>
        <dsp:cNvPr id="0" name=""/>
        <dsp:cNvSpPr/>
      </dsp:nvSpPr>
      <dsp:spPr>
        <a:xfrm>
          <a:off x="3366938" y="702261"/>
          <a:ext cx="1201042" cy="7206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Hazards</a:t>
          </a:r>
        </a:p>
      </dsp:txBody>
      <dsp:txXfrm>
        <a:off x="3388044" y="723367"/>
        <a:ext cx="1158830" cy="678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6571B-90E3-4E1B-BADB-395D4EDDE5AF}">
      <dsp:nvSpPr>
        <dsp:cNvPr id="0" name=""/>
        <dsp:cNvSpPr/>
      </dsp:nvSpPr>
      <dsp:spPr>
        <a:xfrm>
          <a:off x="4018" y="101352"/>
          <a:ext cx="1201042" cy="7206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Hazards</a:t>
          </a:r>
        </a:p>
      </dsp:txBody>
      <dsp:txXfrm>
        <a:off x="25124" y="122458"/>
        <a:ext cx="1158830" cy="678413"/>
      </dsp:txXfrm>
    </dsp:sp>
    <dsp:sp modelId="{AC975E89-AE2F-4567-AE37-A55C52A77CCB}">
      <dsp:nvSpPr>
        <dsp:cNvPr id="0" name=""/>
        <dsp:cNvSpPr/>
      </dsp:nvSpPr>
      <dsp:spPr>
        <a:xfrm>
          <a:off x="1325165" y="312735"/>
          <a:ext cx="254621" cy="2978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325165" y="372307"/>
        <a:ext cx="178235" cy="178714"/>
      </dsp:txXfrm>
    </dsp:sp>
    <dsp:sp modelId="{2BAC490C-7D49-4749-B951-4934E46BA589}">
      <dsp:nvSpPr>
        <dsp:cNvPr id="0" name=""/>
        <dsp:cNvSpPr/>
      </dsp:nvSpPr>
      <dsp:spPr>
        <a:xfrm>
          <a:off x="1685478" y="101352"/>
          <a:ext cx="1201042" cy="7206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Exposure</a:t>
          </a:r>
        </a:p>
      </dsp:txBody>
      <dsp:txXfrm>
        <a:off x="1706584" y="122458"/>
        <a:ext cx="1158830" cy="678413"/>
      </dsp:txXfrm>
    </dsp:sp>
    <dsp:sp modelId="{3A08DAD1-A665-4FB2-9DF5-35102A2DF4A4}">
      <dsp:nvSpPr>
        <dsp:cNvPr id="0" name=""/>
        <dsp:cNvSpPr/>
      </dsp:nvSpPr>
      <dsp:spPr>
        <a:xfrm>
          <a:off x="3006625" y="312735"/>
          <a:ext cx="254621" cy="2978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006625" y="372307"/>
        <a:ext cx="178235" cy="178714"/>
      </dsp:txXfrm>
    </dsp:sp>
    <dsp:sp modelId="{73FC3B8F-0B00-4E71-A1D2-18125E9A8BA5}">
      <dsp:nvSpPr>
        <dsp:cNvPr id="0" name=""/>
        <dsp:cNvSpPr/>
      </dsp:nvSpPr>
      <dsp:spPr>
        <a:xfrm>
          <a:off x="3366938" y="101352"/>
          <a:ext cx="1201042" cy="7206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Accident</a:t>
          </a:r>
        </a:p>
      </dsp:txBody>
      <dsp:txXfrm>
        <a:off x="3388044" y="122458"/>
        <a:ext cx="1158830" cy="6784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E11F2-473D-4B5A-9BDB-1A42748DDBBD}">
      <dsp:nvSpPr>
        <dsp:cNvPr id="0" name=""/>
        <dsp:cNvSpPr/>
      </dsp:nvSpPr>
      <dsp:spPr>
        <a:xfrm>
          <a:off x="561" y="153677"/>
          <a:ext cx="1198439" cy="7190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Accident </a:t>
          </a:r>
        </a:p>
      </dsp:txBody>
      <dsp:txXfrm>
        <a:off x="21622" y="174738"/>
        <a:ext cx="1156317" cy="676941"/>
      </dsp:txXfrm>
    </dsp:sp>
    <dsp:sp modelId="{130EF848-8CE0-4E8E-BD96-53E2EA93C745}">
      <dsp:nvSpPr>
        <dsp:cNvPr id="0" name=""/>
        <dsp:cNvSpPr/>
      </dsp:nvSpPr>
      <dsp:spPr>
        <a:xfrm>
          <a:off x="1318845" y="364602"/>
          <a:ext cx="254069" cy="29721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318845" y="424045"/>
        <a:ext cx="177848" cy="178327"/>
      </dsp:txXfrm>
    </dsp:sp>
    <dsp:sp modelId="{C3D4A534-B421-490D-BE62-E2A4B1889480}">
      <dsp:nvSpPr>
        <dsp:cNvPr id="0" name=""/>
        <dsp:cNvSpPr/>
      </dsp:nvSpPr>
      <dsp:spPr>
        <a:xfrm>
          <a:off x="1678377" y="153677"/>
          <a:ext cx="1198439" cy="7190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Loss</a:t>
          </a:r>
        </a:p>
      </dsp:txBody>
      <dsp:txXfrm>
        <a:off x="1699438" y="174738"/>
        <a:ext cx="1156317" cy="676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62500-E620-499E-8142-8C7DFD0A3D16}">
      <dsp:nvSpPr>
        <dsp:cNvPr id="0" name=""/>
        <dsp:cNvSpPr/>
      </dsp:nvSpPr>
      <dsp:spPr>
        <a:xfrm>
          <a:off x="0" y="240464"/>
          <a:ext cx="8640960" cy="849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The idea was first developed by the UK HSE in the context of the tolerability of risk from nuclear power stations (HSE, 1988). </a:t>
          </a:r>
          <a:endParaRPr lang="en-US" sz="2200" kern="1200"/>
        </a:p>
      </dsp:txBody>
      <dsp:txXfrm>
        <a:off x="41465" y="281929"/>
        <a:ext cx="8558030" cy="766490"/>
      </dsp:txXfrm>
    </dsp:sp>
    <dsp:sp modelId="{5B92EA44-13A2-4DBA-A51B-5CC0CAF18820}">
      <dsp:nvSpPr>
        <dsp:cNvPr id="0" name=""/>
        <dsp:cNvSpPr/>
      </dsp:nvSpPr>
      <dsp:spPr>
        <a:xfrm>
          <a:off x="0" y="1153244"/>
          <a:ext cx="8640960" cy="849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The principle also includes the idea of a sliding scale for how much it is reasonable to spend improving safety. </a:t>
          </a:r>
          <a:endParaRPr lang="en-US" sz="2200" kern="1200"/>
        </a:p>
      </dsp:txBody>
      <dsp:txXfrm>
        <a:off x="41465" y="1194709"/>
        <a:ext cx="8558030" cy="766490"/>
      </dsp:txXfrm>
    </dsp:sp>
    <dsp:sp modelId="{4E92E7A7-BEF8-4D0F-90C4-E2BF04E0BAB7}">
      <dsp:nvSpPr>
        <dsp:cNvPr id="0" name=""/>
        <dsp:cNvSpPr/>
      </dsp:nvSpPr>
      <dsp:spPr>
        <a:xfrm>
          <a:off x="0" y="2002665"/>
          <a:ext cx="8640960" cy="796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i="0" kern="1200" baseline="0"/>
            <a:t>Close to the broadly acceptable level a strict cost benefit comparison is permitted.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i="0" kern="1200" baseline="0"/>
            <a:t>Close to the unacceptable level it is expected that a risk will only be accepted if the cost of further control is grossly disproportionate to the improvement gained. </a:t>
          </a:r>
          <a:endParaRPr lang="en-US" sz="1700" kern="1200"/>
        </a:p>
      </dsp:txBody>
      <dsp:txXfrm>
        <a:off x="0" y="2002665"/>
        <a:ext cx="8640960" cy="796950"/>
      </dsp:txXfrm>
    </dsp:sp>
    <dsp:sp modelId="{5347689C-5B2F-4FC9-8A20-9FCE27A9F5BB}">
      <dsp:nvSpPr>
        <dsp:cNvPr id="0" name=""/>
        <dsp:cNvSpPr/>
      </dsp:nvSpPr>
      <dsp:spPr>
        <a:xfrm>
          <a:off x="0" y="2799615"/>
          <a:ext cx="8640960" cy="849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The HSE now only refers to this diagram in the context of major hazards regulation where it sets an upper level of tolerable risk as :</a:t>
          </a:r>
          <a:endParaRPr lang="en-US" sz="2200" kern="1200"/>
        </a:p>
      </dsp:txBody>
      <dsp:txXfrm>
        <a:off x="41465" y="2841080"/>
        <a:ext cx="8558030" cy="766490"/>
      </dsp:txXfrm>
    </dsp:sp>
    <dsp:sp modelId="{59327C82-9BAE-4877-9825-456EF451F4B4}">
      <dsp:nvSpPr>
        <dsp:cNvPr id="0" name=""/>
        <dsp:cNvSpPr/>
      </dsp:nvSpPr>
      <dsp:spPr>
        <a:xfrm>
          <a:off x="0" y="3649035"/>
          <a:ext cx="8640960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i="0" kern="1200" baseline="0"/>
            <a:t>1 in 1000 fatalities per year for a worker and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i="0" kern="1200" baseline="0"/>
            <a:t>1 in 10000 fatalities per year for a member of the public and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i="0" kern="1200" baseline="0"/>
            <a:t>a lower bound of 1 in 1 million for all (HSE, 2011b).</a:t>
          </a:r>
          <a:endParaRPr lang="en-US" sz="1700" kern="1200"/>
        </a:p>
      </dsp:txBody>
      <dsp:txXfrm>
        <a:off x="0" y="3649035"/>
        <a:ext cx="8640960" cy="8424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57290-7CD6-44E9-A760-AFB8E78573CB}">
      <dsp:nvSpPr>
        <dsp:cNvPr id="0" name=""/>
        <dsp:cNvSpPr/>
      </dsp:nvSpPr>
      <dsp:spPr>
        <a:xfrm>
          <a:off x="0" y="30921"/>
          <a:ext cx="8064896" cy="9444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way that risk is perceived by individuals depends on the nature of the risk (including the potential benefits) and a range of demographic, cultural and socio-economic determinants (Whyte, 1983; Sandman, 1993; Slovic, Fischoff and Lichtenstein, 1979;</a:t>
          </a:r>
        </a:p>
      </dsp:txBody>
      <dsp:txXfrm>
        <a:off x="46102" y="77023"/>
        <a:ext cx="7972692" cy="852205"/>
      </dsp:txXfrm>
    </dsp:sp>
    <dsp:sp modelId="{74F0D41C-D179-44D9-A1FF-B6CB5A0A7541}">
      <dsp:nvSpPr>
        <dsp:cNvPr id="0" name=""/>
        <dsp:cNvSpPr/>
      </dsp:nvSpPr>
      <dsp:spPr>
        <a:xfrm>
          <a:off x="0" y="1015650"/>
          <a:ext cx="8064896" cy="9444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Douglas and Wildavsky, 1982). Kasperson et al., ( 2003) referred to this as the “social amplification of risk.”</a:t>
          </a:r>
        </a:p>
      </dsp:txBody>
      <dsp:txXfrm>
        <a:off x="46102" y="1061752"/>
        <a:ext cx="7972692" cy="852205"/>
      </dsp:txXfrm>
    </dsp:sp>
    <dsp:sp modelId="{5123501B-5400-4EBC-B063-721BC844E974}">
      <dsp:nvSpPr>
        <dsp:cNvPr id="0" name=""/>
        <dsp:cNvSpPr/>
      </dsp:nvSpPr>
      <dsp:spPr>
        <a:xfrm>
          <a:off x="0" y="2000380"/>
          <a:ext cx="8064896" cy="9444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Slovic (1993, 1999) identified trust in the analyst as an important component of how a level of risk is perceived and demonstrated the “differential impact of </a:t>
          </a:r>
          <a:r>
            <a:rPr lang="en-US" sz="1400" b="1" i="1" kern="1200"/>
            <a:t>trust-increasing and trust-decreasing events</a:t>
          </a:r>
          <a:r>
            <a:rPr lang="en-US" sz="1400" kern="1200"/>
            <a:t>” (Slovic, 1993). Wilson and Crouch (2001) point out that the way trust is lost is not always consistent. For example, people retain a trust in air travel despite accidents.</a:t>
          </a:r>
        </a:p>
      </dsp:txBody>
      <dsp:txXfrm>
        <a:off x="46102" y="2046482"/>
        <a:ext cx="7972692" cy="852205"/>
      </dsp:txXfrm>
    </dsp:sp>
    <dsp:sp modelId="{C418215F-30B6-4ADF-92C9-3B4DD803BBD3}">
      <dsp:nvSpPr>
        <dsp:cNvPr id="0" name=""/>
        <dsp:cNvSpPr/>
      </dsp:nvSpPr>
      <dsp:spPr>
        <a:xfrm>
          <a:off x="0" y="2985109"/>
          <a:ext cx="8064896" cy="9444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way people respond to a question about risk depends on the way the question is posed. For example, choices are affected by whether the alternatives are framed as losses (people dying of a disease) or gains (people being cured). (Tversky &amp; Kahneman, 1981).</a:t>
          </a:r>
        </a:p>
      </dsp:txBody>
      <dsp:txXfrm>
        <a:off x="46102" y="3031211"/>
        <a:ext cx="7972692" cy="852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DA3F-ED3A-4897-B8F3-C49A97F730D1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ED4F-90B4-4BD8-A817-6A0A9D03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80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10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921D975-47B7-40FA-B919-8B79C77FC0F2}"/>
              </a:ext>
            </a:extLst>
          </p:cNvPr>
          <p:cNvGrpSpPr/>
          <p:nvPr userDrawn="1"/>
        </p:nvGrpSpPr>
        <p:grpSpPr>
          <a:xfrm>
            <a:off x="4572000" y="387072"/>
            <a:ext cx="4569687" cy="4756528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:a16="http://schemas.microsoft.com/office/drawing/2014/main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:a16="http://schemas.microsoft.com/office/drawing/2014/main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:a16="http://schemas.microsoft.com/office/drawing/2014/main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:a16="http://schemas.microsoft.com/office/drawing/2014/main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:a16="http://schemas.microsoft.com/office/drawing/2014/main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8" y="2787774"/>
            <a:ext cx="381642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23380" y="3867894"/>
            <a:ext cx="38164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3707904" y="1203090"/>
            <a:ext cx="1710999" cy="3600908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87227" y="1312181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9035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0843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243611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515419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33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329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192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48065" y="1431235"/>
            <a:ext cx="2568434" cy="228027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704000" y="370350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708064" y="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35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861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9597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48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984000" y="-1"/>
            <a:ext cx="2160000" cy="51435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34004" y="2131318"/>
            <a:ext cx="2160000" cy="3012182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92000" y="2131318"/>
            <a:ext cx="1152008" cy="3012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492000" y="-1"/>
            <a:ext cx="3393830" cy="2043485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8779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711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95536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911680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911680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5736054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5736055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7252198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7252198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27823" y="1275605"/>
            <a:ext cx="2232248" cy="3528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:a16="http://schemas.microsoft.com/office/drawing/2014/main" id="{98E1F27A-257B-4D1A-B672-BC3E23A06118}"/>
              </a:ext>
            </a:extLst>
          </p:cNvPr>
          <p:cNvGrpSpPr/>
          <p:nvPr userDrawn="1"/>
        </p:nvGrpSpPr>
        <p:grpSpPr>
          <a:xfrm>
            <a:off x="1902711" y="1537517"/>
            <a:ext cx="5620059" cy="3598510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11">
              <a:extLst>
                <a:ext uri="{FF2B5EF4-FFF2-40B4-BE49-F238E27FC236}">
                  <a16:creationId xmlns:a16="http://schemas.microsoft.com/office/drawing/2014/main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11">
              <a:extLst>
                <a:ext uri="{FF2B5EF4-FFF2-40B4-BE49-F238E27FC236}">
                  <a16:creationId xmlns:a16="http://schemas.microsoft.com/office/drawing/2014/main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11">
              <a:extLst>
                <a:ext uri="{FF2B5EF4-FFF2-40B4-BE49-F238E27FC236}">
                  <a16:creationId xmlns:a16="http://schemas.microsoft.com/office/drawing/2014/main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11">
              <a:extLst>
                <a:ext uri="{FF2B5EF4-FFF2-40B4-BE49-F238E27FC236}">
                  <a16:creationId xmlns:a16="http://schemas.microsoft.com/office/drawing/2014/main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11">
              <a:extLst>
                <a:ext uri="{FF2B5EF4-FFF2-40B4-BE49-F238E27FC236}">
                  <a16:creationId xmlns:a16="http://schemas.microsoft.com/office/drawing/2014/main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1">
              <a:extLst>
                <a:ext uri="{FF2B5EF4-FFF2-40B4-BE49-F238E27FC236}">
                  <a16:creationId xmlns:a16="http://schemas.microsoft.com/office/drawing/2014/main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11">
              <a:extLst>
                <a:ext uri="{FF2B5EF4-FFF2-40B4-BE49-F238E27FC236}">
                  <a16:creationId xmlns:a16="http://schemas.microsoft.com/office/drawing/2014/main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11">
              <a:extLst>
                <a:ext uri="{FF2B5EF4-FFF2-40B4-BE49-F238E27FC236}">
                  <a16:creationId xmlns:a16="http://schemas.microsoft.com/office/drawing/2014/main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11">
              <a:extLst>
                <a:ext uri="{FF2B5EF4-FFF2-40B4-BE49-F238E27FC236}">
                  <a16:creationId xmlns:a16="http://schemas.microsoft.com/office/drawing/2014/main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11">
              <a:extLst>
                <a:ext uri="{FF2B5EF4-FFF2-40B4-BE49-F238E27FC236}">
                  <a16:creationId xmlns:a16="http://schemas.microsoft.com/office/drawing/2014/main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3798740"/>
            <a:ext cx="9144000" cy="1344760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07580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72387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:a16="http://schemas.microsoft.com/office/drawing/2014/main" id="{D94CBEB5-5417-46B1-88F6-CC8EAFA04538}"/>
              </a:ext>
            </a:extLst>
          </p:cNvPr>
          <p:cNvGrpSpPr/>
          <p:nvPr userDrawn="1"/>
        </p:nvGrpSpPr>
        <p:grpSpPr>
          <a:xfrm>
            <a:off x="4249055" y="497586"/>
            <a:ext cx="645890" cy="1241591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:a16="http://schemas.microsoft.com/office/drawing/2014/main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:a16="http://schemas.microsoft.com/office/drawing/2014/main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:a16="http://schemas.microsoft.com/office/drawing/2014/main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:a16="http://schemas.microsoft.com/office/drawing/2014/main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:a16="http://schemas.microsoft.com/office/drawing/2014/main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264676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0162-4C1B-464A-AFF9-5FFE2D5C162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0BD1-D8C0-4BD3-8C94-2F83D724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69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4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6880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7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7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23EB7A4-0598-4887-ACB7-E8220F8DDFED}"/>
              </a:ext>
            </a:extLst>
          </p:cNvPr>
          <p:cNvGrpSpPr/>
          <p:nvPr userDrawn="1"/>
        </p:nvGrpSpPr>
        <p:grpSpPr>
          <a:xfrm>
            <a:off x="1902711" y="232356"/>
            <a:ext cx="5620059" cy="4638441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:a16="http://schemas.microsoft.com/office/drawing/2014/main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:a16="http://schemas.microsoft.com/office/drawing/2014/main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:a16="http://schemas.microsoft.com/office/drawing/2014/main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:a16="http://schemas.microsoft.com/office/drawing/2014/main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:a16="http://schemas.microsoft.com/office/drawing/2014/main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:a16="http://schemas.microsoft.com/office/drawing/2014/main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:a16="http://schemas.microsoft.com/office/drawing/2014/main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:a16="http://schemas.microsoft.com/office/drawing/2014/main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:a16="http://schemas.microsoft.com/office/drawing/2014/main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:a16="http://schemas.microsoft.com/office/drawing/2014/main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:a16="http://schemas.microsoft.com/office/drawing/2014/main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:a16="http://schemas.microsoft.com/office/drawing/2014/main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:a16="http://schemas.microsoft.com/office/drawing/2014/main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:a16="http://schemas.microsoft.com/office/drawing/2014/main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:a16="http://schemas.microsoft.com/office/drawing/2014/main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:a16="http://schemas.microsoft.com/office/drawing/2014/main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:a16="http://schemas.microsoft.com/office/drawing/2014/main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:a16="http://schemas.microsoft.com/office/drawing/2014/main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:a16="http://schemas.microsoft.com/office/drawing/2014/main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:a16="http://schemas.microsoft.com/office/drawing/2014/main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:a16="http://schemas.microsoft.com/office/drawing/2014/main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16057" y="2931790"/>
            <a:ext cx="389493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15909" y="3579862"/>
            <a:ext cx="389493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60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6" r:id="rId4"/>
    <p:sldLayoutId id="2147483677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65" r:id="rId14"/>
    <p:sldLayoutId id="2147483672" r:id="rId15"/>
    <p:sldLayoutId id="2147483656" r:id="rId16"/>
    <p:sldLayoutId id="2147483674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3380" y="2021105"/>
            <a:ext cx="5616772" cy="108012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dirty="0"/>
              <a:t>Magnitude of Risk</a:t>
            </a:r>
            <a:endParaRPr lang="en-US" altLang="ko-KR" sz="44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FD8B874-8315-4ABE-9DD8-864E4D6A1D4D}"/>
              </a:ext>
            </a:extLst>
          </p:cNvPr>
          <p:cNvSpPr txBox="1">
            <a:spLocks/>
          </p:cNvSpPr>
          <p:nvPr/>
        </p:nvSpPr>
        <p:spPr>
          <a:xfrm>
            <a:off x="-684584" y="3101226"/>
            <a:ext cx="6400800" cy="13716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/>
              <a:t>DR.dr. Zulkifli Djunaidi, MAppSc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Sesi 7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16/10/2020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">
            <a:extLst>
              <a:ext uri="{FF2B5EF4-FFF2-40B4-BE49-F238E27FC236}">
                <a16:creationId xmlns:a16="http://schemas.microsoft.com/office/drawing/2014/main" id="{6CF7D119-3005-4002-854B-24EB3E55F6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486258"/>
              </p:ext>
            </p:extLst>
          </p:nvPr>
        </p:nvGraphicFramePr>
        <p:xfrm>
          <a:off x="251520" y="0"/>
          <a:ext cx="8640960" cy="4731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19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9A24E3-91D3-4FB4-AC16-2CF245FF32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468560" y="3903675"/>
            <a:ext cx="9144000" cy="576064"/>
          </a:xfrm>
        </p:spPr>
        <p:txBody>
          <a:bodyPr/>
          <a:lstStyle/>
          <a:p>
            <a:r>
              <a:rPr lang="en-US" sz="2400" dirty="0"/>
              <a:t>Individual fatality risk criteria (NSW Government, 2011)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6B05046-E21D-4F0D-910D-007E8B806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783"/>
            <a:ext cx="8303840" cy="3714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37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9A24E3-91D3-4FB4-AC16-2CF245FF32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252536" y="4121359"/>
            <a:ext cx="9144000" cy="576064"/>
          </a:xfrm>
        </p:spPr>
        <p:txBody>
          <a:bodyPr/>
          <a:lstStyle/>
          <a:p>
            <a:r>
              <a:rPr lang="en-US" sz="2400" dirty="0">
                <a:latin typeface="TimesNewRomanPS-BoldMT"/>
              </a:rPr>
              <a:t>Societal risk criteria (modified from NSW Government, 2011)</a:t>
            </a:r>
            <a:endParaRPr lang="en-US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5356FD5-BA5E-4B37-B390-44C4763A0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3478"/>
            <a:ext cx="6502424" cy="397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499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1560" y="195486"/>
            <a:ext cx="5018916" cy="576064"/>
          </a:xfrm>
        </p:spPr>
        <p:txBody>
          <a:bodyPr/>
          <a:lstStyle/>
          <a:p>
            <a:r>
              <a:rPr lang="en-US" dirty="0"/>
              <a:t>Conclusion 1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79912" y="2859782"/>
            <a:ext cx="5018916" cy="2880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ALARP is not only contain the meaning of risk level but also the level of capability/effort to handle the risk.</a:t>
            </a:r>
            <a:endParaRPr lang="id-ID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(</a:t>
            </a:r>
            <a:r>
              <a:rPr lang="en-US" sz="2400" b="1" i="1" dirty="0"/>
              <a:t>reasonably practicable</a:t>
            </a:r>
            <a:r>
              <a:rPr lang="en-US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8488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A589E6AB-839C-4FF0-BDF6-8290B9CD9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7042860" cy="5011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7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02F916-9A3B-46EA-A997-8CFE7DBD17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536" y="627534"/>
            <a:ext cx="2520280" cy="1368152"/>
          </a:xfrm>
        </p:spPr>
        <p:txBody>
          <a:bodyPr/>
          <a:lstStyle/>
          <a:p>
            <a:r>
              <a:rPr lang="en-US" sz="2800" dirty="0"/>
              <a:t>BASIC </a:t>
            </a:r>
            <a:endParaRPr lang="id-ID" sz="2800" dirty="0"/>
          </a:p>
          <a:p>
            <a:r>
              <a:rPr lang="en-US" sz="2800" dirty="0"/>
              <a:t>CONCEPT OF RISK MATRIX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6B2567-A44F-4AEF-861D-244287F85F92}"/>
              </a:ext>
            </a:extLst>
          </p:cNvPr>
          <p:cNvSpPr txBox="1">
            <a:spLocks/>
          </p:cNvSpPr>
          <p:nvPr/>
        </p:nvSpPr>
        <p:spPr>
          <a:xfrm>
            <a:off x="2920026" y="987574"/>
            <a:ext cx="5832648" cy="291576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Sejalan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ALARP</a:t>
            </a:r>
            <a:r>
              <a:rPr lang="id-ID" sz="2400" dirty="0"/>
              <a:t> </a:t>
            </a:r>
          </a:p>
          <a:p>
            <a:endParaRPr lang="en-US" sz="2400" dirty="0"/>
          </a:p>
          <a:p>
            <a:r>
              <a:rPr lang="en-US" sz="2400" dirty="0" err="1"/>
              <a:t>Komposisi</a:t>
            </a:r>
            <a:r>
              <a:rPr lang="en-US" sz="2400" dirty="0"/>
              <a:t> level low, medium and high, </a:t>
            </a:r>
            <a:r>
              <a:rPr lang="en-US" sz="2400" dirty="0" err="1"/>
              <a:t>proporsional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nature of </a:t>
            </a:r>
            <a:r>
              <a:rPr lang="id-ID" sz="2400" dirty="0"/>
              <a:t> </a:t>
            </a:r>
            <a:r>
              <a:rPr lang="en-US" sz="2400" dirty="0"/>
              <a:t>risk dan normal distribution of risk.</a:t>
            </a:r>
          </a:p>
          <a:p>
            <a:pPr lvl="1"/>
            <a:r>
              <a:rPr lang="en-US" sz="2000" dirty="0"/>
              <a:t>High level consequences – low frequency </a:t>
            </a:r>
            <a:r>
              <a:rPr lang="id-ID" sz="2000" dirty="0"/>
              <a:t> </a:t>
            </a:r>
            <a:r>
              <a:rPr lang="en-US" sz="2000" dirty="0"/>
              <a:t>of probability</a:t>
            </a:r>
          </a:p>
          <a:p>
            <a:pPr lvl="1"/>
            <a:r>
              <a:rPr lang="en-US" sz="2000" dirty="0"/>
              <a:t>Low level consequences – high frequency of probability.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5709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197760-1212-43B2-9943-824190B274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PERCEIVED RISK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400475-5BF5-426E-AFB9-4D649797D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735808"/>
              </p:ext>
            </p:extLst>
          </p:nvPr>
        </p:nvGraphicFramePr>
        <p:xfrm>
          <a:off x="107504" y="843558"/>
          <a:ext cx="806489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7952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EF2F0E-A8FE-4A2E-A1F5-C6E5DB20B3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b="1" dirty="0">
                <a:latin typeface="TimesNewRomanPS-BoldMT"/>
              </a:rPr>
              <a:t>Risk management process </a:t>
            </a:r>
            <a:br>
              <a:rPr lang="en-US" sz="2400" b="1" dirty="0">
                <a:latin typeface="TimesNewRomanPS-BoldMT"/>
              </a:rPr>
            </a:br>
            <a:r>
              <a:rPr lang="en-US" sz="2400" b="1" dirty="0">
                <a:latin typeface="TimesNewRomanPS-BoldMT"/>
              </a:rPr>
              <a:t>[Modified from AS/NZS/ISO 31000 (SA/SNZ, 2009)]</a:t>
            </a:r>
            <a:endParaRPr lang="en-US" sz="2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CE5F305-0DA0-49BE-8DEB-54B8BCDAE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84" y="931695"/>
            <a:ext cx="5745831" cy="420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071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7504" y="3435846"/>
            <a:ext cx="9144000" cy="576063"/>
          </a:xfr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Topics</a:t>
            </a:r>
            <a:endParaRPr lang="ko-KR" alt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3854258" y="1770622"/>
            <a:ext cx="3332582" cy="2999495"/>
            <a:chOff x="3203848" y="1779662"/>
            <a:chExt cx="3332582" cy="299949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3203848" y="1779662"/>
              <a:ext cx="108000" cy="27733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7" name="Block Arc 86"/>
            <p:cNvSpPr/>
            <p:nvPr/>
          </p:nvSpPr>
          <p:spPr>
            <a:xfrm>
              <a:off x="320384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25216" y="4671157"/>
              <a:ext cx="2916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9" name="Block Arc 88"/>
            <p:cNvSpPr/>
            <p:nvPr/>
          </p:nvSpPr>
          <p:spPr>
            <a:xfrm rot="16200000">
              <a:off x="608416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28430" y="3989950"/>
              <a:ext cx="108000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685906" y="1635646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ectangle 91"/>
          <p:cNvSpPr/>
          <p:nvPr/>
        </p:nvSpPr>
        <p:spPr>
          <a:xfrm>
            <a:off x="792027" y="1744673"/>
            <a:ext cx="540000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TextBox 94"/>
          <p:cNvSpPr txBox="1"/>
          <p:nvPr/>
        </p:nvSpPr>
        <p:spPr>
          <a:xfrm>
            <a:off x="923354" y="1732730"/>
            <a:ext cx="4562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err="1"/>
              <a:t>Konsep</a:t>
            </a:r>
            <a:r>
              <a:rPr lang="en-US" sz="2000" dirty="0"/>
              <a:t> Acceptable</a:t>
            </a:r>
            <a:endParaRPr lang="id-ID" sz="2000" dirty="0"/>
          </a:p>
          <a:p>
            <a:pPr lvl="1"/>
            <a:r>
              <a:rPr lang="en-US" sz="2000" dirty="0"/>
              <a:t>Level of Risk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29373" y="188661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94290" y="2619288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ectangle 97"/>
          <p:cNvSpPr/>
          <p:nvPr/>
        </p:nvSpPr>
        <p:spPr>
          <a:xfrm>
            <a:off x="800411" y="2728315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1" name="TextBox 100"/>
          <p:cNvSpPr txBox="1"/>
          <p:nvPr/>
        </p:nvSpPr>
        <p:spPr>
          <a:xfrm>
            <a:off x="949512" y="2866664"/>
            <a:ext cx="287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err="1"/>
              <a:t>Konsep</a:t>
            </a:r>
            <a:r>
              <a:rPr lang="en-US" sz="2000" dirty="0"/>
              <a:t> Risk Matrix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37757" y="287026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767918" y="1056963"/>
            <a:ext cx="2758049" cy="2928608"/>
            <a:chOff x="4848046" y="3681671"/>
            <a:chExt cx="2758049" cy="2928608"/>
          </a:xfrm>
        </p:grpSpPr>
        <p:sp>
          <p:nvSpPr>
            <p:cNvPr id="110" name="Teardrop 30"/>
            <p:cNvSpPr/>
            <p:nvPr/>
          </p:nvSpPr>
          <p:spPr>
            <a:xfrm rot="8100000">
              <a:off x="5417737" y="4225696"/>
              <a:ext cx="1602534" cy="1602536"/>
            </a:xfrm>
            <a:custGeom>
              <a:avLst/>
              <a:gdLst>
                <a:gd name="connsiteX0" fmla="*/ 293361 w 2192670"/>
                <a:gd name="connsiteY0" fmla="*/ 1899310 h 2192671"/>
                <a:gd name="connsiteX1" fmla="*/ 0 w 2192670"/>
                <a:gd name="connsiteY1" fmla="*/ 1191074 h 2192671"/>
                <a:gd name="connsiteX2" fmla="*/ 1001597 w 2192670"/>
                <a:gd name="connsiteY2" fmla="*/ 189477 h 2192671"/>
                <a:gd name="connsiteX3" fmla="*/ 1341342 w 2192670"/>
                <a:gd name="connsiteY3" fmla="*/ 189477 h 2192671"/>
                <a:gd name="connsiteX4" fmla="*/ 1530818 w 2192670"/>
                <a:gd name="connsiteY4" fmla="*/ 0 h 2192671"/>
                <a:gd name="connsiteX5" fmla="*/ 1806586 w 2192670"/>
                <a:gd name="connsiteY5" fmla="*/ 0 h 2192671"/>
                <a:gd name="connsiteX6" fmla="*/ 1996062 w 2192670"/>
                <a:gd name="connsiteY6" fmla="*/ 189477 h 2192671"/>
                <a:gd name="connsiteX7" fmla="*/ 2003194 w 2192670"/>
                <a:gd name="connsiteY7" fmla="*/ 189477 h 2192671"/>
                <a:gd name="connsiteX8" fmla="*/ 2003194 w 2192670"/>
                <a:gd name="connsiteY8" fmla="*/ 196609 h 2192671"/>
                <a:gd name="connsiteX9" fmla="*/ 2192670 w 2192670"/>
                <a:gd name="connsiteY9" fmla="*/ 386085 h 2192671"/>
                <a:gd name="connsiteX10" fmla="*/ 2192670 w 2192670"/>
                <a:gd name="connsiteY10" fmla="*/ 661852 h 2192671"/>
                <a:gd name="connsiteX11" fmla="*/ 2003193 w 2192670"/>
                <a:gd name="connsiteY11" fmla="*/ 851329 h 2192671"/>
                <a:gd name="connsiteX12" fmla="*/ 2003194 w 2192670"/>
                <a:gd name="connsiteY12" fmla="*/ 1191074 h 2192671"/>
                <a:gd name="connsiteX13" fmla="*/ 1001597 w 2192670"/>
                <a:gd name="connsiteY13" fmla="*/ 2192671 h 2192671"/>
                <a:gd name="connsiteX14" fmla="*/ 293361 w 2192670"/>
                <a:gd name="connsiteY14" fmla="*/ 1899310 h 21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2670" h="2192671">
                  <a:moveTo>
                    <a:pt x="293361" y="1899310"/>
                  </a:moveTo>
                  <a:cubicBezTo>
                    <a:pt x="112107" y="1718057"/>
                    <a:pt x="0" y="1467657"/>
                    <a:pt x="0" y="1191074"/>
                  </a:cubicBezTo>
                  <a:cubicBezTo>
                    <a:pt x="0" y="637907"/>
                    <a:pt x="448430" y="189477"/>
                    <a:pt x="1001597" y="189477"/>
                  </a:cubicBezTo>
                  <a:lnTo>
                    <a:pt x="1341342" y="189477"/>
                  </a:lnTo>
                  <a:lnTo>
                    <a:pt x="1530818" y="0"/>
                  </a:lnTo>
                  <a:cubicBezTo>
                    <a:pt x="1606970" y="-76151"/>
                    <a:pt x="1730435" y="-76151"/>
                    <a:pt x="1806586" y="0"/>
                  </a:cubicBezTo>
                  <a:lnTo>
                    <a:pt x="1996062" y="189477"/>
                  </a:lnTo>
                  <a:lnTo>
                    <a:pt x="2003194" y="189477"/>
                  </a:lnTo>
                  <a:lnTo>
                    <a:pt x="2003194" y="196609"/>
                  </a:lnTo>
                  <a:lnTo>
                    <a:pt x="2192670" y="386085"/>
                  </a:lnTo>
                  <a:cubicBezTo>
                    <a:pt x="2268822" y="462236"/>
                    <a:pt x="2268822" y="585701"/>
                    <a:pt x="2192670" y="661852"/>
                  </a:cubicBezTo>
                  <a:lnTo>
                    <a:pt x="2003193" y="851329"/>
                  </a:lnTo>
                  <a:cubicBezTo>
                    <a:pt x="2003193" y="964577"/>
                    <a:pt x="2003194" y="1077826"/>
                    <a:pt x="2003194" y="1191074"/>
                  </a:cubicBezTo>
                  <a:cubicBezTo>
                    <a:pt x="2003194" y="1744241"/>
                    <a:pt x="1554764" y="2192671"/>
                    <a:pt x="1001597" y="2192671"/>
                  </a:cubicBezTo>
                  <a:cubicBezTo>
                    <a:pt x="725014" y="2192671"/>
                    <a:pt x="474614" y="2080563"/>
                    <a:pt x="293361" y="1899310"/>
                  </a:cubicBezTo>
                  <a:close/>
                </a:path>
              </a:pathLst>
            </a:custGeom>
            <a:solidFill>
              <a:schemeClr val="bg1"/>
            </a:solidFill>
            <a:ln w="698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903273" y="6071006"/>
              <a:ext cx="631463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929584" y="6274865"/>
              <a:ext cx="578841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982205" y="6478724"/>
              <a:ext cx="473597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Rounded Rectangle 113"/>
            <p:cNvSpPr/>
            <p:nvPr/>
          </p:nvSpPr>
          <p:spPr>
            <a:xfrm rot="2700000">
              <a:off x="7086448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 rot="18900000" flipH="1">
              <a:off x="5218102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155070" y="3681671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5400000">
              <a:off x="7354095" y="4745637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 flipH="1">
              <a:off x="4956046" y="4745638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695459" y="1705261"/>
            <a:ext cx="677334" cy="1442553"/>
            <a:chOff x="6777274" y="1831284"/>
            <a:chExt cx="552841" cy="1177414"/>
          </a:xfrm>
        </p:grpSpPr>
        <p:grpSp>
          <p:nvGrpSpPr>
            <p:cNvPr id="124" name="Group 123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22" name="Freeform 121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5" name="Freeform 124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546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101367-C37F-4D16-AAF8-64428D6A3D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8" y="843558"/>
            <a:ext cx="2592288" cy="1368152"/>
          </a:xfrm>
        </p:spPr>
        <p:txBody>
          <a:bodyPr/>
          <a:lstStyle/>
          <a:p>
            <a:r>
              <a:rPr lang="en-US" sz="2800" dirty="0"/>
              <a:t>Proses</a:t>
            </a:r>
            <a:r>
              <a:rPr lang="id-ID" sz="2800" dirty="0"/>
              <a:t> </a:t>
            </a:r>
            <a:r>
              <a:rPr lang="en-US" sz="2800" dirty="0"/>
              <a:t>Hazard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endParaRPr lang="id-ID" sz="2800" dirty="0"/>
          </a:p>
          <a:p>
            <a:r>
              <a:rPr lang="en-US" sz="2800" dirty="0"/>
              <a:t>Accident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FEF672E-5691-448B-9453-5D673E9E3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9143907"/>
              </p:ext>
            </p:extLst>
          </p:nvPr>
        </p:nvGraphicFramePr>
        <p:xfrm>
          <a:off x="3131840" y="446601"/>
          <a:ext cx="4572000" cy="2125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63B1188-DF75-4C17-8729-9310D0697A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69149"/>
              </p:ext>
            </p:extLst>
          </p:nvPr>
        </p:nvGraphicFramePr>
        <p:xfrm>
          <a:off x="3136404" y="2481131"/>
          <a:ext cx="4572000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7B63342-C7A0-4CCC-B5DB-97D4FDBA90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961988"/>
              </p:ext>
            </p:extLst>
          </p:nvPr>
        </p:nvGraphicFramePr>
        <p:xfrm>
          <a:off x="3151414" y="3692337"/>
          <a:ext cx="2877379" cy="1026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E381C2E-876D-4DA5-8DF2-B259F0A22552}"/>
              </a:ext>
            </a:extLst>
          </p:cNvPr>
          <p:cNvSpPr txBox="1">
            <a:spLocks/>
          </p:cNvSpPr>
          <p:nvPr/>
        </p:nvSpPr>
        <p:spPr>
          <a:xfrm>
            <a:off x="3131840" y="608518"/>
            <a:ext cx="8085584" cy="4759176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JHA (Job Hazards Analysis)</a:t>
            </a:r>
            <a:endParaRPr lang="id-ID" sz="2400" dirty="0"/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  <a:p>
            <a:pPr>
              <a:buFont typeface="Arial" pitchFamily="34" charset="0"/>
              <a:buNone/>
              <a:defRPr/>
            </a:pPr>
            <a:endParaRPr lang="en-US" sz="2400" dirty="0"/>
          </a:p>
          <a:p>
            <a:pPr marL="514350" indent="-514350">
              <a:buFont typeface="Arial" pitchFamily="34" charset="0"/>
              <a:buAutoNum type="arabicPeriod" startAt="2"/>
              <a:defRPr/>
            </a:pPr>
            <a:r>
              <a:rPr lang="en-US" sz="2400" dirty="0"/>
              <a:t>Probability</a:t>
            </a:r>
            <a:endParaRPr lang="id-ID" sz="2400" dirty="0"/>
          </a:p>
          <a:p>
            <a:pPr marL="0" indent="0">
              <a:buNone/>
              <a:defRPr/>
            </a:pPr>
            <a:endParaRPr lang="en-US" sz="2400" dirty="0"/>
          </a:p>
          <a:p>
            <a:pPr marL="514350" indent="-514350">
              <a:buFont typeface="Arial" pitchFamily="34" charset="0"/>
              <a:buNone/>
              <a:defRPr/>
            </a:pPr>
            <a:endParaRPr lang="en-US" sz="2400" dirty="0"/>
          </a:p>
          <a:p>
            <a:pPr marL="514350" indent="-514350">
              <a:buFont typeface="Arial" pitchFamily="34" charset="0"/>
              <a:buNone/>
              <a:defRPr/>
            </a:pPr>
            <a:r>
              <a:rPr lang="en-US" sz="2400" dirty="0"/>
              <a:t>3. Consequences</a:t>
            </a:r>
          </a:p>
        </p:txBody>
      </p:sp>
    </p:spTree>
    <p:extLst>
      <p:ext uri="{BB962C8B-B14F-4D97-AF65-F5344CB8AC3E}">
        <p14:creationId xmlns:p14="http://schemas.microsoft.com/office/powerpoint/2010/main" val="191440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127" y="-11311"/>
            <a:ext cx="6172200" cy="479822"/>
          </a:xfrm>
        </p:spPr>
        <p:txBody>
          <a:bodyPr>
            <a:normAutofit fontScale="90000"/>
          </a:bodyPr>
          <a:lstStyle/>
          <a:p>
            <a:r>
              <a:rPr lang="en-US" dirty="0"/>
              <a:t>Acceptable Level of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843558"/>
            <a:ext cx="6614492" cy="40576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Konsep</a:t>
            </a:r>
            <a:r>
              <a:rPr lang="en-US" dirty="0"/>
              <a:t> Reasonably Practicable :</a:t>
            </a:r>
          </a:p>
          <a:p>
            <a:r>
              <a:rPr lang="en-US" b="0" i="0" u="none" strike="noStrike" baseline="0" dirty="0">
                <a:latin typeface="Times New Roman"/>
              </a:rPr>
              <a:t>reasonably able to be done in relation to ensuring health and safety, taking into account and weighing up all relevant matters (WHSA) including:</a:t>
            </a:r>
          </a:p>
          <a:p>
            <a:r>
              <a:rPr lang="en-US" b="0" i="0" u="none" strike="noStrike" baseline="0" dirty="0">
                <a:latin typeface="Times New Roman"/>
              </a:rPr>
              <a:t>(a) the likelihood of the hazard or the risk concerned occurring; and</a:t>
            </a:r>
          </a:p>
          <a:p>
            <a:r>
              <a:rPr lang="en-US" b="0" i="0" u="none" strike="noStrike" baseline="0" dirty="0">
                <a:latin typeface="Times New Roman"/>
              </a:rPr>
              <a:t>(b) the degree of harm that might result from the hazard or the risk; and</a:t>
            </a:r>
          </a:p>
        </p:txBody>
      </p:sp>
    </p:spTree>
    <p:extLst>
      <p:ext uri="{BB962C8B-B14F-4D97-AF65-F5344CB8AC3E}">
        <p14:creationId xmlns:p14="http://schemas.microsoft.com/office/powerpoint/2010/main" val="158455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1E079E-6961-4FB5-A2AC-01358877A3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536" y="627534"/>
            <a:ext cx="2303282" cy="1368152"/>
          </a:xfrm>
        </p:spPr>
        <p:txBody>
          <a:bodyPr/>
          <a:lstStyle/>
          <a:p>
            <a:r>
              <a:rPr lang="en-US" sz="3200" dirty="0"/>
              <a:t>Acceptable Level of</a:t>
            </a:r>
            <a:endParaRPr lang="id-ID" sz="3200" dirty="0"/>
          </a:p>
          <a:p>
            <a:r>
              <a:rPr lang="en-US" sz="3200" dirty="0"/>
              <a:t>Risk</a:t>
            </a:r>
            <a:r>
              <a:rPr lang="id-ID" sz="3200" dirty="0"/>
              <a:t> (1)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79B44-F646-4FB4-92BA-9F9AB5682B21}"/>
              </a:ext>
            </a:extLst>
          </p:cNvPr>
          <p:cNvSpPr/>
          <p:nvPr/>
        </p:nvSpPr>
        <p:spPr>
          <a:xfrm>
            <a:off x="2987824" y="483518"/>
            <a:ext cx="57606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Konsep</a:t>
            </a:r>
            <a:r>
              <a:rPr lang="en-US" sz="2400" b="1" dirty="0"/>
              <a:t> Reasonably Practicable :</a:t>
            </a:r>
            <a:endParaRPr lang="id-ID" sz="2400" b="1" dirty="0"/>
          </a:p>
          <a:p>
            <a:endParaRPr lang="en-US" sz="2400" b="1" dirty="0"/>
          </a:p>
          <a:p>
            <a:r>
              <a:rPr lang="en-US" sz="2400" dirty="0">
                <a:latin typeface="Times New Roman"/>
              </a:rPr>
              <a:t>reasonably able to be done in relation to </a:t>
            </a:r>
            <a:endParaRPr lang="id-ID" sz="2400" dirty="0">
              <a:latin typeface="Times New Roman"/>
            </a:endParaRPr>
          </a:p>
          <a:p>
            <a:r>
              <a:rPr lang="en-US" sz="2400" dirty="0">
                <a:latin typeface="Times New Roman"/>
              </a:rPr>
              <a:t>ensuring health and safety, taking into </a:t>
            </a:r>
            <a:endParaRPr lang="id-ID" sz="2400" dirty="0">
              <a:latin typeface="Times New Roman"/>
            </a:endParaRPr>
          </a:p>
          <a:p>
            <a:r>
              <a:rPr lang="en-US" sz="2400" dirty="0">
                <a:latin typeface="Times New Roman"/>
              </a:rPr>
              <a:t>account and weighing up all relevant matters (WHSA) including:</a:t>
            </a:r>
            <a:endParaRPr lang="id-ID" sz="2400" dirty="0">
              <a:latin typeface="Times New Roman"/>
            </a:endParaRPr>
          </a:p>
          <a:p>
            <a:endParaRPr lang="en-US" sz="2400" dirty="0">
              <a:latin typeface="Times New Roman"/>
            </a:endParaRPr>
          </a:p>
          <a:p>
            <a:pPr marL="457200" indent="-457200">
              <a:buAutoNum type="alphaLcParenBoth"/>
            </a:pPr>
            <a:r>
              <a:rPr lang="en-US" sz="2400" dirty="0">
                <a:latin typeface="Times New Roman"/>
              </a:rPr>
              <a:t>the likelihood of the hazard or the risk concerned occurring; </a:t>
            </a:r>
            <a:endParaRPr lang="id-ID" sz="2400" dirty="0">
              <a:latin typeface="Times New Roman"/>
            </a:endParaRPr>
          </a:p>
          <a:p>
            <a:r>
              <a:rPr lang="en-US" sz="2400" dirty="0">
                <a:latin typeface="Times New Roman"/>
              </a:rPr>
              <a:t>(b) the degree of harm that might result from the hazard or the risk; </a:t>
            </a:r>
          </a:p>
        </p:txBody>
      </p:sp>
    </p:spTree>
    <p:extLst>
      <p:ext uri="{BB962C8B-B14F-4D97-AF65-F5344CB8AC3E}">
        <p14:creationId xmlns:p14="http://schemas.microsoft.com/office/powerpoint/2010/main" val="125708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1E079E-6961-4FB5-A2AC-01358877A3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536" y="627534"/>
            <a:ext cx="2303282" cy="1368152"/>
          </a:xfrm>
        </p:spPr>
        <p:txBody>
          <a:bodyPr/>
          <a:lstStyle/>
          <a:p>
            <a:r>
              <a:rPr lang="en-US" sz="3200" dirty="0"/>
              <a:t>Acceptable Level of</a:t>
            </a:r>
            <a:endParaRPr lang="id-ID" sz="3200" dirty="0"/>
          </a:p>
          <a:p>
            <a:r>
              <a:rPr lang="en-US" sz="3200" dirty="0"/>
              <a:t>Risk</a:t>
            </a:r>
            <a:r>
              <a:rPr lang="id-ID" sz="3200" dirty="0"/>
              <a:t> (2)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F70D35-0DA2-4F6F-876A-6C56EB31B2EF}"/>
              </a:ext>
            </a:extLst>
          </p:cNvPr>
          <p:cNvSpPr/>
          <p:nvPr/>
        </p:nvSpPr>
        <p:spPr>
          <a:xfrm>
            <a:off x="3131840" y="627534"/>
            <a:ext cx="57606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/>
              </a:rPr>
              <a:t>(c) what the person concerned knows, or </a:t>
            </a:r>
            <a:endParaRPr lang="id-ID" sz="2000" dirty="0">
              <a:latin typeface="Times New Roman"/>
            </a:endParaRPr>
          </a:p>
          <a:p>
            <a:r>
              <a:rPr lang="en-US" sz="2000" dirty="0">
                <a:latin typeface="Times New Roman"/>
              </a:rPr>
              <a:t>ought reasonably to know, about:</a:t>
            </a:r>
          </a:p>
          <a:p>
            <a:pPr lvl="1"/>
            <a:r>
              <a:rPr lang="en-US" sz="2000" dirty="0">
                <a:latin typeface="Times New Roman"/>
              </a:rPr>
              <a:t>(</a:t>
            </a:r>
            <a:r>
              <a:rPr lang="en-US" sz="2000" dirty="0" err="1">
                <a:latin typeface="Times New Roman"/>
              </a:rPr>
              <a:t>i</a:t>
            </a:r>
            <a:r>
              <a:rPr lang="en-US" sz="2000" dirty="0">
                <a:latin typeface="Times New Roman"/>
              </a:rPr>
              <a:t>) the hazard or the risk; and</a:t>
            </a:r>
          </a:p>
          <a:p>
            <a:pPr lvl="1"/>
            <a:r>
              <a:rPr lang="en-US" sz="2000" dirty="0">
                <a:latin typeface="Times New Roman"/>
              </a:rPr>
              <a:t>(ii) ways of eliminating or </a:t>
            </a:r>
            <a:r>
              <a:rPr lang="en-US" sz="2000" dirty="0" err="1">
                <a:latin typeface="Times New Roman"/>
              </a:rPr>
              <a:t>minimising</a:t>
            </a:r>
            <a:r>
              <a:rPr lang="en-US" sz="2000" dirty="0">
                <a:latin typeface="Times New Roman"/>
              </a:rPr>
              <a:t> the risk; </a:t>
            </a:r>
            <a:endParaRPr lang="id-ID" sz="2000" dirty="0">
              <a:latin typeface="Times New Roman"/>
            </a:endParaRPr>
          </a:p>
          <a:p>
            <a:pPr lvl="1"/>
            <a:endParaRPr lang="en-US" sz="2000" dirty="0">
              <a:latin typeface="Times New Roman"/>
            </a:endParaRPr>
          </a:p>
          <a:p>
            <a:r>
              <a:rPr lang="en-US" sz="2000" dirty="0">
                <a:latin typeface="Times New Roman"/>
              </a:rPr>
              <a:t>(d) the availability and suitability of ways to eliminate or </a:t>
            </a:r>
            <a:r>
              <a:rPr lang="en-US" sz="2000" dirty="0" err="1">
                <a:latin typeface="Times New Roman"/>
              </a:rPr>
              <a:t>minimise</a:t>
            </a:r>
            <a:r>
              <a:rPr lang="en-US" sz="2000" dirty="0">
                <a:latin typeface="Times New Roman"/>
              </a:rPr>
              <a:t> the risk; </a:t>
            </a:r>
            <a:endParaRPr lang="id-ID" sz="2000" dirty="0">
              <a:latin typeface="Times New Roman"/>
            </a:endParaRPr>
          </a:p>
          <a:p>
            <a:endParaRPr lang="id-ID" sz="2000" dirty="0">
              <a:latin typeface="Times New Roman"/>
            </a:endParaRPr>
          </a:p>
          <a:p>
            <a:r>
              <a:rPr lang="en-US" sz="2000" dirty="0">
                <a:latin typeface="Times New Roman"/>
              </a:rPr>
              <a:t>(e) after assessing the extent of the risk and the </a:t>
            </a:r>
            <a:endParaRPr lang="id-ID" sz="2000" dirty="0">
              <a:latin typeface="Times New Roman"/>
            </a:endParaRPr>
          </a:p>
          <a:p>
            <a:r>
              <a:rPr lang="en-US" sz="2000" dirty="0">
                <a:latin typeface="Times New Roman"/>
              </a:rPr>
              <a:t>available ways of eliminating or </a:t>
            </a:r>
            <a:r>
              <a:rPr lang="en-US" sz="2000" dirty="0" err="1">
                <a:latin typeface="Times New Roman"/>
              </a:rPr>
              <a:t>minimising</a:t>
            </a:r>
            <a:r>
              <a:rPr lang="en-US" sz="2000" dirty="0">
                <a:latin typeface="Times New Roman"/>
              </a:rPr>
              <a:t> the risk, </a:t>
            </a:r>
            <a:endParaRPr lang="id-ID" sz="2000" dirty="0">
              <a:latin typeface="Times New Roman"/>
            </a:endParaRPr>
          </a:p>
          <a:p>
            <a:r>
              <a:rPr lang="en-US" sz="2000" dirty="0">
                <a:latin typeface="Times New Roman"/>
              </a:rPr>
              <a:t>the cost associated with available ways of eliminating or </a:t>
            </a:r>
            <a:r>
              <a:rPr lang="en-US" sz="2000" dirty="0" err="1">
                <a:latin typeface="Times New Roman"/>
              </a:rPr>
              <a:t>minimising</a:t>
            </a:r>
            <a:r>
              <a:rPr lang="en-US" sz="2000" dirty="0">
                <a:latin typeface="Times New Roman"/>
              </a:rPr>
              <a:t> the risk, including whether the cost is</a:t>
            </a:r>
            <a:endParaRPr lang="id-ID" sz="2000" dirty="0">
              <a:latin typeface="Times New Roman"/>
            </a:endParaRPr>
          </a:p>
          <a:p>
            <a:r>
              <a:rPr lang="en-US" sz="2000" dirty="0">
                <a:latin typeface="Times New Roman"/>
              </a:rPr>
              <a:t>grossly disproportionate to the risk.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867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02F916-9A3B-46EA-A997-8CFE7DBD17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Essential Meaning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0739F0-D762-4C4C-90F9-B3A0DA5CDF47}"/>
              </a:ext>
            </a:extLst>
          </p:cNvPr>
          <p:cNvSpPr txBox="1">
            <a:spLocks/>
          </p:cNvSpPr>
          <p:nvPr/>
        </p:nvSpPr>
        <p:spPr>
          <a:xfrm>
            <a:off x="2987824" y="411511"/>
            <a:ext cx="5688632" cy="424847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imes New Roman"/>
              </a:rPr>
              <a:t>This indicates that the test for acceptability is not the level of risk that is achieved, but what more it is reasonably practicable to do. </a:t>
            </a:r>
          </a:p>
          <a:p>
            <a:endParaRPr lang="en-US" sz="2400" dirty="0">
              <a:latin typeface="Times New Roman"/>
            </a:endParaRPr>
          </a:p>
          <a:p>
            <a:r>
              <a:rPr lang="en-US" sz="2400" dirty="0">
                <a:latin typeface="Times New Roman"/>
              </a:rPr>
              <a:t>The duty holder is required to take into </a:t>
            </a:r>
            <a:r>
              <a:rPr lang="id-ID" sz="2400" dirty="0">
                <a:latin typeface="Times New Roman"/>
              </a:rPr>
              <a:t>         </a:t>
            </a:r>
            <a:r>
              <a:rPr lang="en-US" sz="2400" dirty="0">
                <a:latin typeface="Times New Roman"/>
              </a:rPr>
              <a:t>account the likelihood of harm occurring and the degree of harm and the extent of the risk </a:t>
            </a:r>
            <a:r>
              <a:rPr lang="id-ID" sz="2400" dirty="0">
                <a:latin typeface="Times New Roman"/>
              </a:rPr>
              <a:t> </a:t>
            </a:r>
            <a:r>
              <a:rPr lang="en-US" sz="2400" dirty="0">
                <a:latin typeface="Times New Roman"/>
              </a:rPr>
              <a:t>but not necessarily to define a ‘level of risk’. </a:t>
            </a:r>
            <a:endParaRPr lang="id-ID" sz="2400" dirty="0">
              <a:latin typeface="Times New Roman"/>
            </a:endParaRPr>
          </a:p>
          <a:p>
            <a:endParaRPr lang="en-US" sz="2400" dirty="0">
              <a:latin typeface="Times New Roman"/>
            </a:endParaRPr>
          </a:p>
          <a:p>
            <a:r>
              <a:rPr lang="en-US" sz="2400" dirty="0">
                <a:latin typeface="Times New Roman"/>
              </a:rPr>
              <a:t>(Extent of risk is undefined but the word </a:t>
            </a:r>
            <a:r>
              <a:rPr lang="id-ID" sz="2400" dirty="0">
                <a:latin typeface="Times New Roman"/>
              </a:rPr>
              <a:t>      </a:t>
            </a:r>
            <a:r>
              <a:rPr lang="en-US" sz="2400" dirty="0">
                <a:latin typeface="Times New Roman"/>
              </a:rPr>
              <a:t>would normally have a broader interpretation than magnitude of risk).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653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02F916-9A3B-46EA-A997-8CFE7DBD17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Essential Meaning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AA2F00-A4E2-44C1-BD34-6DB5E4C921BE}"/>
              </a:ext>
            </a:extLst>
          </p:cNvPr>
          <p:cNvSpPr txBox="1">
            <a:spLocks/>
          </p:cNvSpPr>
          <p:nvPr/>
        </p:nvSpPr>
        <p:spPr>
          <a:xfrm>
            <a:off x="2770826" y="445889"/>
            <a:ext cx="6121654" cy="4251722"/>
          </a:xfrm>
        </p:spPr>
        <p:txBody>
          <a:bodyPr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latin typeface="Times New Roman"/>
              </a:rPr>
              <a:t>The UK Health and Safety Executive (HSE) </a:t>
            </a:r>
            <a:r>
              <a:rPr lang="id-ID" sz="2200" dirty="0">
                <a:latin typeface="Times New Roman"/>
              </a:rPr>
              <a:t>       </a:t>
            </a:r>
            <a:r>
              <a:rPr lang="en-US" sz="2200" dirty="0">
                <a:latin typeface="Times New Roman"/>
              </a:rPr>
              <a:t>explained the meaning of reasonably practicable </a:t>
            </a:r>
            <a:r>
              <a:rPr lang="id-ID" sz="2200" dirty="0">
                <a:latin typeface="Times New Roman"/>
              </a:rPr>
              <a:t> </a:t>
            </a:r>
            <a:r>
              <a:rPr lang="en-US" sz="2200" dirty="0">
                <a:latin typeface="Times New Roman"/>
              </a:rPr>
              <a:t>(in the context of both the terms ‘as low as</a:t>
            </a:r>
            <a:r>
              <a:rPr lang="id-ID" sz="2200" dirty="0">
                <a:latin typeface="Times New Roman"/>
              </a:rPr>
              <a:t>           </a:t>
            </a:r>
            <a:r>
              <a:rPr lang="en-US" sz="2200" dirty="0">
                <a:latin typeface="Times New Roman"/>
              </a:rPr>
              <a:t>reasonably practicable’ and ‘so far as reasonably practicable’) as follows:</a:t>
            </a:r>
          </a:p>
          <a:p>
            <a:pPr lvl="1"/>
            <a:r>
              <a:rPr lang="en-US" sz="1800" dirty="0">
                <a:latin typeface="Times New Roman"/>
              </a:rPr>
              <a:t>“In most situations, deciding whether the risks are </a:t>
            </a:r>
            <a:r>
              <a:rPr lang="id-ID" sz="1800" dirty="0">
                <a:latin typeface="Times New Roman"/>
              </a:rPr>
              <a:t>       </a:t>
            </a:r>
            <a:r>
              <a:rPr lang="en-US" sz="1800" dirty="0">
                <a:latin typeface="Times New Roman"/>
              </a:rPr>
              <a:t>ALARP involves a comparison between the control </a:t>
            </a:r>
            <a:r>
              <a:rPr lang="id-ID" sz="1800" dirty="0">
                <a:latin typeface="Times New Roman"/>
              </a:rPr>
              <a:t>     </a:t>
            </a:r>
            <a:r>
              <a:rPr lang="en-US" sz="1800" dirty="0">
                <a:latin typeface="Times New Roman"/>
              </a:rPr>
              <a:t>measures a duty-holder has in place or is proposing and the measures we would normally expect to see in such </a:t>
            </a:r>
            <a:r>
              <a:rPr lang="id-ID" sz="1800" dirty="0">
                <a:latin typeface="Times New Roman"/>
              </a:rPr>
              <a:t>  </a:t>
            </a:r>
            <a:r>
              <a:rPr lang="en-US" sz="1800" dirty="0">
                <a:latin typeface="Times New Roman"/>
              </a:rPr>
              <a:t>circumstances i.e. relevant good practice” (HSE, 1988)</a:t>
            </a:r>
          </a:p>
          <a:p>
            <a:r>
              <a:rPr lang="en-US" sz="2200" dirty="0">
                <a:latin typeface="Times New Roman"/>
              </a:rPr>
              <a:t>An indication of levels generally considered </a:t>
            </a:r>
            <a:r>
              <a:rPr lang="id-ID" sz="2200" dirty="0">
                <a:latin typeface="Times New Roman"/>
              </a:rPr>
              <a:t>       </a:t>
            </a:r>
            <a:r>
              <a:rPr lang="en-US" sz="2200" dirty="0">
                <a:latin typeface="Times New Roman"/>
              </a:rPr>
              <a:t>acceptable can be taken from other jurisdictions </a:t>
            </a:r>
            <a:r>
              <a:rPr lang="id-ID" sz="2200" dirty="0">
                <a:latin typeface="Times New Roman"/>
              </a:rPr>
              <a:t> </a:t>
            </a:r>
            <a:r>
              <a:rPr lang="en-US" sz="2200" dirty="0">
                <a:latin typeface="Times New Roman"/>
              </a:rPr>
              <a:t>and other countries.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6906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B3E9E4-78B3-4B14-9E85-EE5D2C1FD1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714" y="4371950"/>
            <a:ext cx="3030234" cy="576064"/>
          </a:xfrm>
        </p:spPr>
        <p:txBody>
          <a:bodyPr/>
          <a:lstStyle/>
          <a:p>
            <a:r>
              <a:rPr lang="en-US" sz="1800" dirty="0"/>
              <a:t>Levels of Risk and ALARP </a:t>
            </a:r>
            <a:r>
              <a:rPr lang="id-ID" sz="1800" dirty="0"/>
              <a:t> </a:t>
            </a:r>
            <a:r>
              <a:rPr lang="en-US" sz="1800" dirty="0"/>
              <a:t>(modified from HSE, 1988)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C6BFF-1FD0-495A-BB17-16F5F3DA9F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7D61C0E-977F-438F-A25D-5DA64451E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74389"/>
            <a:ext cx="6042338" cy="49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53125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968</Words>
  <Application>Microsoft Office PowerPoint</Application>
  <PresentationFormat>On-screen Show (16:9)</PresentationFormat>
  <Paragraphs>97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맑은 고딕</vt:lpstr>
      <vt:lpstr>Arial</vt:lpstr>
      <vt:lpstr>Times New Roman</vt:lpstr>
      <vt:lpstr>TimesNewRomanPS-BoldMT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Acceptable Level of Risk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Sutrani Rachmawati</cp:lastModifiedBy>
  <cp:revision>104</cp:revision>
  <dcterms:created xsi:type="dcterms:W3CDTF">2016-12-05T23:26:54Z</dcterms:created>
  <dcterms:modified xsi:type="dcterms:W3CDTF">2020-10-06T13:26:05Z</dcterms:modified>
</cp:coreProperties>
</file>