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29"/>
  </p:notesMasterIdLst>
  <p:sldIdLst>
    <p:sldId id="400" r:id="rId2"/>
    <p:sldId id="402" r:id="rId3"/>
    <p:sldId id="406" r:id="rId4"/>
    <p:sldId id="407" r:id="rId5"/>
    <p:sldId id="408" r:id="rId6"/>
    <p:sldId id="410" r:id="rId7"/>
    <p:sldId id="411" r:id="rId8"/>
    <p:sldId id="412" r:id="rId9"/>
    <p:sldId id="426" r:id="rId10"/>
    <p:sldId id="405" r:id="rId11"/>
    <p:sldId id="401" r:id="rId12"/>
    <p:sldId id="424" r:id="rId13"/>
    <p:sldId id="403" r:id="rId14"/>
    <p:sldId id="404" r:id="rId15"/>
    <p:sldId id="409" r:id="rId16"/>
    <p:sldId id="413" r:id="rId17"/>
    <p:sldId id="414" r:id="rId18"/>
    <p:sldId id="415" r:id="rId19"/>
    <p:sldId id="425" r:id="rId20"/>
    <p:sldId id="416" r:id="rId21"/>
    <p:sldId id="417" r:id="rId22"/>
    <p:sldId id="418" r:id="rId23"/>
    <p:sldId id="419" r:id="rId24"/>
    <p:sldId id="421" r:id="rId25"/>
    <p:sldId id="422" r:id="rId26"/>
    <p:sldId id="423" r:id="rId27"/>
    <p:sldId id="278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79585" autoAdjust="0"/>
  </p:normalViewPr>
  <p:slideViewPr>
    <p:cSldViewPr snapToGrid="0">
      <p:cViewPr varScale="1">
        <p:scale>
          <a:sx n="90" d="100"/>
          <a:sy n="90" d="100"/>
        </p:scale>
        <p:origin x="54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hotos/dock-feet-footwear-jetty-mat-1846008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4375050/logo_python_icon" TargetMode="External"/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  <a:p>
            <a:pPr marL="139700" indent="0">
              <a:buNone/>
            </a:pPr>
            <a:r>
              <a:rPr lang="en-US">
                <a:hlinkClick r:id="rId3"/>
              </a:rPr>
              <a:t>https://pixabay.com/photos/dock-feet-footwear-jetty-mat-1846008/</a:t>
            </a:r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8379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921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2630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21656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string = rangkaian karakter (huruf/angka)</a:t>
            </a:r>
          </a:p>
        </p:txBody>
      </p:sp>
    </p:spTree>
    <p:extLst>
      <p:ext uri="{BB962C8B-B14F-4D97-AF65-F5344CB8AC3E}">
        <p14:creationId xmlns:p14="http://schemas.microsoft.com/office/powerpoint/2010/main" val="2735017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4060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79445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95746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https://www.w3schools.com/python/gloss_python_arithmetic_operators.asp</a:t>
            </a:r>
          </a:p>
        </p:txBody>
      </p:sp>
    </p:spTree>
    <p:extLst>
      <p:ext uri="{BB962C8B-B14F-4D97-AF65-F5344CB8AC3E}">
        <p14:creationId xmlns:p14="http://schemas.microsoft.com/office/powerpoint/2010/main" val="2686192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https://www.w3schools.com/python/gloss_python_arithmetic_operators.asp</a:t>
            </a:r>
          </a:p>
        </p:txBody>
      </p:sp>
    </p:spTree>
    <p:extLst>
      <p:ext uri="{BB962C8B-B14F-4D97-AF65-F5344CB8AC3E}">
        <p14:creationId xmlns:p14="http://schemas.microsoft.com/office/powerpoint/2010/main" val="2382333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https://www.w3schools.com/python/gloss_python_arithmetic_operators.asp</a:t>
            </a:r>
          </a:p>
        </p:txBody>
      </p:sp>
    </p:spTree>
    <p:extLst>
      <p:ext uri="{BB962C8B-B14F-4D97-AF65-F5344CB8AC3E}">
        <p14:creationId xmlns:p14="http://schemas.microsoft.com/office/powerpoint/2010/main" val="7526265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https://www.w3schools.com/python/gloss_python_arithmetic_operators.asp</a:t>
            </a:r>
          </a:p>
        </p:txBody>
      </p:sp>
    </p:spTree>
    <p:extLst>
      <p:ext uri="{BB962C8B-B14F-4D97-AF65-F5344CB8AC3E}">
        <p14:creationId xmlns:p14="http://schemas.microsoft.com/office/powerpoint/2010/main" val="166598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https://www.iconfinder.com/icons/2561308/circle_pause_icon</a:t>
            </a:r>
          </a:p>
        </p:txBody>
      </p:sp>
    </p:spTree>
    <p:extLst>
      <p:ext uri="{BB962C8B-B14F-4D97-AF65-F5344CB8AC3E}">
        <p14:creationId xmlns:p14="http://schemas.microsoft.com/office/powerpoint/2010/main" val="23624271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319017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5373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30953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53154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hlinkClick r:id="rId3"/>
              </a:rPr>
              <a:t>https://www.iconfinder.com/icons/4375050/logo_python_icon</a:t>
            </a:r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https://www.iconfinder.com/icons/3099466/determined_face_icon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60684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1690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3393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1583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52506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6271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903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python.org/downloads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Waterfall Signage">
            <a:extLst>
              <a:ext uri="{FF2B5EF4-FFF2-40B4-BE49-F238E27FC236}">
                <a16:creationId xmlns:a16="http://schemas.microsoft.com/office/drawing/2014/main" id="{E16D0D1C-FA2D-4071-B0C9-88E57F5F9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55" y="-23020"/>
            <a:ext cx="9155910" cy="610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Variables and Data Types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Dasar-Dasar Pemrograman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681ACE-49E3-4C0B-92E0-818F5870415C}"/>
              </a:ext>
            </a:extLst>
          </p:cNvPr>
          <p:cNvSpPr txBox="1"/>
          <p:nvPr/>
        </p:nvSpPr>
        <p:spPr>
          <a:xfrm>
            <a:off x="2762633" y="4510216"/>
            <a:ext cx="636584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lesson videos):</a:t>
            </a:r>
          </a:p>
          <a:p>
            <a:pPr algn="r"/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24"/>
    </mc:Choice>
    <mc:Fallback xmlns="">
      <p:transition spd="slow" advTm="1162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</p:spTree>
    <p:extLst>
      <p:ext uri="{BB962C8B-B14F-4D97-AF65-F5344CB8AC3E}">
        <p14:creationId xmlns:p14="http://schemas.microsoft.com/office/powerpoint/2010/main" val="316202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442"/>
    </mc:Choice>
    <mc:Fallback xmlns="">
      <p:transition spd="slow" advTm="2144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7E958-F306-4533-B8D5-559D8885D0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1380" b="43434"/>
          <a:stretch/>
        </p:blipFill>
        <p:spPr>
          <a:xfrm>
            <a:off x="649600" y="2730460"/>
            <a:ext cx="988700" cy="36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55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23"/>
    </mc:Choice>
    <mc:Fallback xmlns="">
      <p:transition spd="slow" advTm="1272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12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7E958-F306-4533-B8D5-559D8885D0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85"/>
          <a:stretch/>
        </p:blipFill>
        <p:spPr>
          <a:xfrm>
            <a:off x="649600" y="2730460"/>
            <a:ext cx="2560058" cy="33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90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96"/>
    </mc:Choice>
    <mc:Fallback xmlns="">
      <p:transition spd="slow" advTm="13196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13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C7E958-F306-4533-B8D5-559D8885D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00" y="2730460"/>
            <a:ext cx="2560058" cy="65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42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822"/>
    </mc:Choice>
    <mc:Fallback xmlns="">
      <p:transition spd="slow" advTm="10822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14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2225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name adalah suatu variable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input() adalah suatu fungsi, yang: 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(1) mencetak "Name: " pada command line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(2) menunggu masukan nama yang akan kita ketik (diakhiri Enter)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(3) mengembalikan nama yang kita ketik sebagai suatu string</a:t>
            </a:r>
          </a:p>
        </p:txBody>
      </p:sp>
    </p:spTree>
    <p:extLst>
      <p:ext uri="{BB962C8B-B14F-4D97-AF65-F5344CB8AC3E}">
        <p14:creationId xmlns:p14="http://schemas.microsoft.com/office/powerpoint/2010/main" val="370098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067"/>
    </mc:Choice>
    <mc:Fallback xmlns="">
      <p:transition spd="slow" advTm="5706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15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2225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Tanda </a:t>
            </a:r>
            <a:r>
              <a:rPr lang="en-ID" sz="18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=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menyatakan assignment: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Nilai sebelah kanan diasosiasikan dengan variabel sebelah kiri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Dengan kata lain, nama yang kita input akan di-assign ke variabel name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Ingat, </a:t>
            </a:r>
            <a:r>
              <a:rPr lang="en-ID" sz="18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=</a:t>
            </a: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 bukan math equality</a:t>
            </a:r>
          </a:p>
        </p:txBody>
      </p:sp>
    </p:spTree>
    <p:extLst>
      <p:ext uri="{BB962C8B-B14F-4D97-AF65-F5344CB8AC3E}">
        <p14:creationId xmlns:p14="http://schemas.microsoft.com/office/powerpoint/2010/main" val="253975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503"/>
    </mc:Choice>
    <mc:Fallback xmlns="">
      <p:transition spd="slow" advTm="25503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16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2225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print() adalah suatu fungsi yang mencetak pada command line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Dalam hal ini, yang dicetak adalah hasil "penambahan" antara: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"Hello, " + name + "!"</a:t>
            </a:r>
            <a:endParaRPr lang="en-ID" sz="2000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Penambahan yang terjadi di sini adalah: string concatenation</a:t>
            </a:r>
          </a:p>
        </p:txBody>
      </p:sp>
    </p:spTree>
    <p:extLst>
      <p:ext uri="{BB962C8B-B14F-4D97-AF65-F5344CB8AC3E}">
        <p14:creationId xmlns:p14="http://schemas.microsoft.com/office/powerpoint/2010/main" val="34598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78"/>
    </mc:Choice>
    <mc:Fallback xmlns="">
      <p:transition spd="slow" advTm="37378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Hello, name!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17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name = input("Name: ")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print("Hello, " + name + "!")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2225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print() adalah suatu fungsi yang mencetak pada command line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Dalam hal ini, yang dicetak adalah hasil "penambahan" antara: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"Hello, " + name + "!"</a:t>
            </a:r>
            <a:endParaRPr lang="en-ID" sz="2000">
              <a:solidFill>
                <a:schemeClr val="tx1">
                  <a:lumMod val="50000"/>
                  <a:lumOff val="50000"/>
                </a:schemeClr>
              </a:solidFill>
              <a:latin typeface="Abadi" panose="020B0604020104020204" pitchFamily="34" charset="0"/>
            </a:endParaRP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Penambahan yang terjadi di sini adalah: string concatenation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Ingat, yang dicetak akan bervariasi bergantung pada input nama yang kita berikan!</a:t>
            </a:r>
          </a:p>
        </p:txBody>
      </p:sp>
    </p:spTree>
    <p:extLst>
      <p:ext uri="{BB962C8B-B14F-4D97-AF65-F5344CB8AC3E}">
        <p14:creationId xmlns:p14="http://schemas.microsoft.com/office/powerpoint/2010/main" val="216403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43"/>
    </mc:Choice>
    <mc:Fallback xmlns="">
      <p:transition spd="slow" advTm="27143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Python sebagai calculator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18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radius = 10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print(3.14 * radius * radius)</a:t>
            </a:r>
          </a:p>
        </p:txBody>
      </p:sp>
    </p:spTree>
    <p:extLst>
      <p:ext uri="{BB962C8B-B14F-4D97-AF65-F5344CB8AC3E}">
        <p14:creationId xmlns:p14="http://schemas.microsoft.com/office/powerpoint/2010/main" val="284309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789"/>
    </mc:Choice>
    <mc:Fallback xmlns="">
      <p:transition spd="slow" advTm="3978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Python sebagai calculator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19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radius = 10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print(3.14 * radius * radius)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EF101F-EFD3-40D5-BF46-3733EC37D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200" y="2481239"/>
            <a:ext cx="990738" cy="33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6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96"/>
    </mc:Choice>
    <mc:Fallback xmlns="">
      <p:transition spd="slow" advTm="1239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27A283-26CB-4AE4-98DF-488DFBADD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600" y="872802"/>
            <a:ext cx="5130800" cy="34486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ABC8CB3-7A40-4515-A31E-AFBCAA1AB477}"/>
              </a:ext>
            </a:extLst>
          </p:cNvPr>
          <p:cNvSpPr txBox="1"/>
          <p:nvPr/>
        </p:nvSpPr>
        <p:spPr>
          <a:xfrm>
            <a:off x="2286000" y="433969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Abadi" panose="020B0604020104020204" pitchFamily="34" charset="0"/>
                <a:hlinkClick r:id="rId4"/>
              </a:rPr>
              <a:t>https://www.python.org/downloads/</a:t>
            </a:r>
            <a:r>
              <a:rPr lang="en-US">
                <a:latin typeface="Abadi" panose="020B06040201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176"/>
    </mc:Choice>
    <mc:Fallback xmlns="">
      <p:transition spd="slow" advTm="33176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Python sebagai calculator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20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radius = 10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print(3.14 * radius * radius)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8829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Kita juga dapat menggunakan Python sebagai calculator lho, dengan bermacam pilihan operator: +, -, *, /, %, **, //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EF101F-EFD3-40D5-BF46-3733EC37D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200" y="2481239"/>
            <a:ext cx="990738" cy="3334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EE6EBAD-4835-4058-841E-0D393678501B}"/>
              </a:ext>
            </a:extLst>
          </p:cNvPr>
          <p:cNvSpPr txBox="1"/>
          <p:nvPr/>
        </p:nvSpPr>
        <p:spPr>
          <a:xfrm>
            <a:off x="2946400" y="1524123"/>
            <a:ext cx="869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chemeClr val="accent5"/>
                </a:solidFill>
                <a:latin typeface="Abadi" panose="020B0604020104020204" pitchFamily="34" charset="0"/>
              </a:rPr>
              <a:t>Perkalian</a:t>
            </a:r>
            <a:endParaRPr lang="en-US" b="1">
              <a:solidFill>
                <a:schemeClr val="accent5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28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40"/>
    </mc:Choice>
    <mc:Fallback xmlns="">
      <p:transition spd="slow" advTm="2884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Python sebagai calculator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21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radius = 10</a:t>
            </a:r>
          </a:p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print(3.14 * radius**2)</a:t>
            </a:r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2882901"/>
            <a:ext cx="8520599" cy="3009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Kita juga dapat menggunakan Python sebagai calculator lho, dengan bermacam pilihan operator: +, -, *, /, %, **, //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EF101F-EFD3-40D5-BF46-3733EC37D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200" y="2481239"/>
            <a:ext cx="990738" cy="3334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7C0935-D4FC-426E-A764-ACF45D3B24A6}"/>
              </a:ext>
            </a:extLst>
          </p:cNvPr>
          <p:cNvSpPr txBox="1"/>
          <p:nvPr/>
        </p:nvSpPr>
        <p:spPr>
          <a:xfrm>
            <a:off x="2946400" y="1524123"/>
            <a:ext cx="12153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chemeClr val="accent1"/>
                </a:solidFill>
                <a:latin typeface="Abadi" panose="020B0604020104020204" pitchFamily="34" charset="0"/>
              </a:rPr>
              <a:t>Pemangkatan</a:t>
            </a:r>
            <a:endParaRPr lang="en-US" b="1">
              <a:solidFill>
                <a:schemeClr val="accent1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69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585"/>
    </mc:Choice>
    <mc:Fallback xmlns="">
      <p:transition spd="slow" advTm="22585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Quiz time: Calculate the area of a square!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22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9921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 lvl="0">
              <a:lnSpc>
                <a:spcPct val="130000"/>
              </a:lnSpc>
              <a:buClr>
                <a:srgbClr val="999999"/>
              </a:buClr>
              <a:buSzPts val="1000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# pause the video and write down your program</a:t>
            </a:r>
          </a:p>
        </p:txBody>
      </p:sp>
      <p:pic>
        <p:nvPicPr>
          <p:cNvPr id="3076" name="Picture 4" descr="Circle, pause icon">
            <a:extLst>
              <a:ext uri="{FF2B5EF4-FFF2-40B4-BE49-F238E27FC236}">
                <a16:creationId xmlns:a16="http://schemas.microsoft.com/office/drawing/2014/main" id="{BE27A995-6412-4948-8A29-D1B784FA5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381250"/>
            <a:ext cx="215900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920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12"/>
    </mc:Choice>
    <mc:Fallback xmlns="">
      <p:transition spd="slow" advTm="18712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Quiz time: Calculate the area of a square!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23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29463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1: Minta nilai panjang sisi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sisi = input("Sisi: 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sisi_int = int(sisi) # konversi tipe data dari string ke int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2: Hitung sesuai rumus luas persegi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luas = sisi_int * sisi_int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3: Cetak hasil luasnya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print("Luas persegi: " + str(luas))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9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80"/>
    </mc:Choice>
    <mc:Fallback xmlns="">
      <p:transition spd="slow" advTm="2588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Quiz time: Calculate the area of a square!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24</a:t>
            </a:fld>
            <a:endParaRPr lang="en-GB"/>
          </a:p>
        </p:txBody>
      </p:sp>
      <p:sp>
        <p:nvSpPr>
          <p:cNvPr id="8" name="Google Shape;252;p33">
            <a:extLst>
              <a:ext uri="{FF2B5EF4-FFF2-40B4-BE49-F238E27FC236}">
                <a16:creationId xmlns:a16="http://schemas.microsoft.com/office/drawing/2014/main" id="{286A4E3E-6CC1-448B-B6B8-56161C49F6EB}"/>
              </a:ext>
            </a:extLst>
          </p:cNvPr>
          <p:cNvSpPr txBox="1"/>
          <p:nvPr/>
        </p:nvSpPr>
        <p:spPr>
          <a:xfrm>
            <a:off x="400995" y="1231902"/>
            <a:ext cx="8520599" cy="29463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1: Minta nilai panjang sisi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sisi = input("Sisi: ")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sisi_int = int(sisi) # konversi tipe data dari string ke int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2: Hitung sesuai rumus luas persegi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luas = sisi_int * sisi_int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# Step 3: Cetak hasil luasnya</a:t>
            </a:r>
          </a:p>
          <a:p>
            <a:pPr marL="0" indent="0">
              <a:buNone/>
            </a:pPr>
            <a:r>
              <a:rPr lang="en-ID" sz="1800">
                <a:latin typeface="Consolas" panose="020B0609020204030204" pitchFamily="49" charset="0"/>
              </a:rPr>
              <a:t>print("Luas persegi: " + str(luas))</a:t>
            </a:r>
          </a:p>
          <a:p>
            <a:pPr marL="0" indent="0">
              <a:buNone/>
            </a:pPr>
            <a:endParaRPr lang="en-ID" sz="1800">
              <a:latin typeface="Consolas" panose="020B0609020204030204" pitchFamily="49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1C3D56-BEC5-447D-8964-8E5F67D432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726711" y="3441194"/>
            <a:ext cx="3143689" cy="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1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104"/>
    </mc:Choice>
    <mc:Fallback xmlns="">
      <p:transition spd="slow" advTm="46104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Variables and Data Types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25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90170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Variable mengasosiasikan nama dengan suatu nilai data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Contoh variable: name, radius, sisi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Nilai data memiliki tipe data tertentu: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int		: 5, 25, 10, 0, -5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float	: 3.14, -5.5, 0.0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str		: "Hai kamu yang bukan kamu-ku lagi"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bool	: True, False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list	: [1, 2, 3, 4], ["Bob", "Susi"], [1, 2, "Tiga"]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Dan masih banyak lainnya!</a:t>
            </a:r>
          </a:p>
        </p:txBody>
      </p:sp>
    </p:spTree>
    <p:extLst>
      <p:ext uri="{BB962C8B-B14F-4D97-AF65-F5344CB8AC3E}">
        <p14:creationId xmlns:p14="http://schemas.microsoft.com/office/powerpoint/2010/main" val="333675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609"/>
    </mc:Choice>
    <mc:Fallback xmlns="">
      <p:transition spd="slow" advTm="60609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Variables and Data Types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26</a:t>
            </a:fld>
            <a:endParaRPr lang="en-GB"/>
          </a:p>
        </p:txBody>
      </p:sp>
      <p:sp>
        <p:nvSpPr>
          <p:cNvPr id="4" name="Google Shape;252;p33">
            <a:extLst>
              <a:ext uri="{FF2B5EF4-FFF2-40B4-BE49-F238E27FC236}">
                <a16:creationId xmlns:a16="http://schemas.microsoft.com/office/drawing/2014/main" id="{7BA8C87A-83B4-42E2-B75E-61DE68C02967}"/>
              </a:ext>
            </a:extLst>
          </p:cNvPr>
          <p:cNvSpPr txBox="1"/>
          <p:nvPr/>
        </p:nvSpPr>
        <p:spPr>
          <a:xfrm>
            <a:off x="400995" y="901701"/>
            <a:ext cx="8520599" cy="41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Variable mengasosiasikan nama dengan suatu nilai data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Contoh variable: name, radius, sisi</a:t>
            </a:r>
          </a:p>
          <a:p>
            <a:pPr marL="457200" lvl="0" indent="-292100">
              <a:lnSpc>
                <a:spcPct val="130000"/>
              </a:lnSpc>
              <a:buClr>
                <a:srgbClr val="999999"/>
              </a:buClr>
              <a:buSzPts val="1000"/>
              <a:buChar char="➜"/>
            </a:pP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Nilai data memiliki tipe data tertentu: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int		: 5, 25, 10, 0, -5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float	: 3.14, -5.5, 0.0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str		: "Hai kamu yang bukan kamu-ku lagi"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bool	: True, False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list	: [1, 2, 3, 4], ["Bob", "Susi"], [1, 2, "Tiga"]</a:t>
            </a:r>
            <a:b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</a:br>
            <a:r>
              <a:rPr lang="en-ID" sz="2000">
                <a:solidFill>
                  <a:schemeClr val="tx1">
                    <a:lumMod val="50000"/>
                    <a:lumOff val="50000"/>
                  </a:schemeClr>
                </a:solidFill>
                <a:latin typeface="Abadi" panose="020B0604020104020204" pitchFamily="34" charset="0"/>
              </a:rPr>
              <a:t>- Dan masih banyak lainnya!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76CD41-5A28-47D4-817C-EED9D1B74FA9}"/>
              </a:ext>
            </a:extLst>
          </p:cNvPr>
          <p:cNvSpPr txBox="1"/>
          <p:nvPr/>
        </p:nvSpPr>
        <p:spPr>
          <a:xfrm>
            <a:off x="5130800" y="1522740"/>
            <a:ext cx="370150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ID">
                <a:latin typeface="Abadi" panose="020B0604020104020204" pitchFamily="34" charset="0"/>
              </a:rPr>
              <a:t>In Python, variables do </a:t>
            </a:r>
            <a:r>
              <a:rPr lang="en-ID" b="1">
                <a:solidFill>
                  <a:schemeClr val="bg2"/>
                </a:solidFill>
                <a:latin typeface="Abadi" panose="020B0604020104020204" pitchFamily="34" charset="0"/>
              </a:rPr>
              <a:t>not</a:t>
            </a:r>
            <a:r>
              <a:rPr lang="en-ID">
                <a:latin typeface="Abadi" panose="020B0604020104020204" pitchFamily="34" charset="0"/>
              </a:rPr>
              <a:t> have static types!</a:t>
            </a:r>
            <a:br>
              <a:rPr lang="en-ID">
                <a:latin typeface="Abadi" panose="020B0604020104020204" pitchFamily="34" charset="0"/>
              </a:rPr>
            </a:br>
            <a:r>
              <a:rPr lang="en-ID">
                <a:latin typeface="Abadi" panose="020B0604020104020204" pitchFamily="34" charset="0"/>
              </a:rPr>
              <a:t>This is called: </a:t>
            </a:r>
            <a:r>
              <a:rPr lang="en-ID" b="1">
                <a:latin typeface="Abadi" panose="020B0604020104020204" pitchFamily="34" charset="0"/>
              </a:rPr>
              <a:t>Dynamic typing</a:t>
            </a:r>
            <a:endParaRPr lang="en-ID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65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968"/>
    </mc:Choice>
    <mc:Fallback xmlns="">
      <p:transition spd="slow" advTm="37968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2"/>
          <p:cNvSpPr/>
          <p:nvPr/>
        </p:nvSpPr>
        <p:spPr>
          <a:xfrm>
            <a:off x="3742050" y="1094500"/>
            <a:ext cx="1659900" cy="1659900"/>
          </a:xfrm>
          <a:prstGeom prst="ellipse">
            <a:avLst/>
          </a:prstGeom>
          <a:noFill/>
          <a:ln w="9525" cap="flat" cmpd="sng">
            <a:solidFill>
              <a:schemeClr val="bg1">
                <a:lumMod val="9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52"/>
          <p:cNvSpPr txBox="1"/>
          <p:nvPr/>
        </p:nvSpPr>
        <p:spPr>
          <a:xfrm>
            <a:off x="1512711" y="3136800"/>
            <a:ext cx="6118578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Thanks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350" b="1">
                <a:solidFill>
                  <a:srgbClr val="566579"/>
                </a:solidFill>
                <a:latin typeface="Abadi" panose="020B0604020104020204" pitchFamily="34" charset="0"/>
                <a:ea typeface="Trebuchet MS"/>
                <a:cs typeface="Trebuchet MS"/>
                <a:sym typeface="Trebuchet MS"/>
              </a:rPr>
              <a:t>and keep practicing! </a:t>
            </a:r>
          </a:p>
        </p:txBody>
      </p:sp>
      <p:pic>
        <p:nvPicPr>
          <p:cNvPr id="7170" name="Picture 2" descr="logo, python icon">
            <a:extLst>
              <a:ext uri="{FF2B5EF4-FFF2-40B4-BE49-F238E27FC236}">
                <a16:creationId xmlns:a16="http://schemas.microsoft.com/office/drawing/2014/main" id="{213FB561-EB10-444D-8568-100790B9D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173" y="1294097"/>
            <a:ext cx="1277654" cy="127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etermined, face icon">
            <a:extLst>
              <a:ext uri="{FF2B5EF4-FFF2-40B4-BE49-F238E27FC236}">
                <a16:creationId xmlns:a16="http://schemas.microsoft.com/office/drawing/2014/main" id="{E88E7212-0346-4367-8D9C-CDC00F65E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700" y="3461850"/>
            <a:ext cx="1054100" cy="105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48"/>
    </mc:Choice>
    <mc:Fallback xmlns="">
      <p:transition spd="slow" advTm="1534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1854B5-A60D-43D3-AC7D-4D377C6562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180" y="955426"/>
            <a:ext cx="6201640" cy="356284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0650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89"/>
    </mc:Choice>
    <mc:Fallback xmlns="">
      <p:transition spd="slow" advTm="1988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419C9B-4448-49BC-8393-FD54FCC4F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416" y="985589"/>
            <a:ext cx="6211167" cy="35533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4212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83"/>
    </mc:Choice>
    <mc:Fallback xmlns="">
      <p:transition spd="slow" advTm="1048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0C7C52-5A02-4C5C-8430-948992601A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943" y="995116"/>
            <a:ext cx="6192114" cy="35342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73445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0"/>
    </mc:Choice>
    <mc:Fallback xmlns="">
      <p:transition spd="slow" advTm="1656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DDB95AA-CB8D-44C8-9284-7A32F2879448}"/>
              </a:ext>
            </a:extLst>
          </p:cNvPr>
          <p:cNvGrpSpPr/>
          <p:nvPr/>
        </p:nvGrpSpPr>
        <p:grpSpPr>
          <a:xfrm>
            <a:off x="2838208" y="2203428"/>
            <a:ext cx="3467584" cy="808080"/>
            <a:chOff x="2838208" y="3663928"/>
            <a:chExt cx="3467584" cy="80808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DBF92C1-8FF8-4BFB-94D7-3DB8D8F1E8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38208" y="4176692"/>
              <a:ext cx="3467584" cy="29531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45E8359-26AE-4288-84CF-C4CF0EB19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38208" y="3663928"/>
              <a:ext cx="3143689" cy="30484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383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944"/>
    </mc:Choice>
    <mc:Fallback xmlns="">
      <p:transition spd="slow" advTm="2894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9C9BA1-D31F-49EF-82E4-6D8B91C06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56" y="1455564"/>
            <a:ext cx="9040487" cy="24863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0305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921"/>
    </mc:Choice>
    <mc:Fallback xmlns="">
      <p:transition spd="slow" advTm="2492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A510B6-18F4-4D79-8D8B-4D5F03C26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3700" y="1179947"/>
            <a:ext cx="3251200" cy="316460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179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51"/>
    </mc:Choice>
    <mc:Fallback xmlns="">
      <p:transition spd="slow" advTm="2325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Installing Python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B6A510-6C20-4328-B1C7-10494F108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0785" y="2071617"/>
            <a:ext cx="5582429" cy="100026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7130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399"/>
    </mc:Choice>
    <mc:Fallback xmlns="">
      <p:transition spd="slow" advTm="21399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3474</TotalTime>
  <Words>1086</Words>
  <Application>Microsoft Office PowerPoint</Application>
  <PresentationFormat>On-screen Show (16:9)</PresentationFormat>
  <Paragraphs>135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Abadi</vt:lpstr>
      <vt:lpstr>Arial</vt:lpstr>
      <vt:lpstr>Consolas</vt:lpstr>
      <vt:lpstr>Trebuchet MS</vt:lpstr>
      <vt:lpstr>Simple Light</vt:lpstr>
      <vt:lpstr>PowerPoint Presentation</vt:lpstr>
      <vt:lpstr>Installing Python</vt:lpstr>
      <vt:lpstr>Installing Python</vt:lpstr>
      <vt:lpstr>Installing Python</vt:lpstr>
      <vt:lpstr>Installing Python</vt:lpstr>
      <vt:lpstr>Installing Python</vt:lpstr>
      <vt:lpstr>Installing Python</vt:lpstr>
      <vt:lpstr>Installing Python</vt:lpstr>
      <vt:lpstr>Installing Python</vt:lpstr>
      <vt:lpstr>Hello, name!</vt:lpstr>
      <vt:lpstr>Hello, name!</vt:lpstr>
      <vt:lpstr>Hello, name!</vt:lpstr>
      <vt:lpstr>Hello, name!</vt:lpstr>
      <vt:lpstr>Hello, name!</vt:lpstr>
      <vt:lpstr>Hello, name!</vt:lpstr>
      <vt:lpstr>Hello, name!</vt:lpstr>
      <vt:lpstr>Hello, name!</vt:lpstr>
      <vt:lpstr>Python sebagai calculator</vt:lpstr>
      <vt:lpstr>Python sebagai calculator</vt:lpstr>
      <vt:lpstr>Python sebagai calculator</vt:lpstr>
      <vt:lpstr>Python sebagai calculator</vt:lpstr>
      <vt:lpstr>Quiz time: Calculate the area of a square!</vt:lpstr>
      <vt:lpstr>Quiz time: Calculate the area of a square!</vt:lpstr>
      <vt:lpstr>Quiz time: Calculate the area of a square!</vt:lpstr>
      <vt:lpstr>Variables and Data Types</vt:lpstr>
      <vt:lpstr>Variables and Data Types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439</cp:revision>
  <dcterms:modified xsi:type="dcterms:W3CDTF">2020-10-05T00:33:45Z</dcterms:modified>
</cp:coreProperties>
</file>