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8"/>
  </p:notesMasterIdLst>
  <p:sldIdLst>
    <p:sldId id="400" r:id="rId2"/>
    <p:sldId id="548" r:id="rId3"/>
    <p:sldId id="549" r:id="rId4"/>
    <p:sldId id="550" r:id="rId5"/>
    <p:sldId id="551" r:id="rId6"/>
    <p:sldId id="552" r:id="rId7"/>
    <p:sldId id="553" r:id="rId8"/>
    <p:sldId id="554" r:id="rId9"/>
    <p:sldId id="555" r:id="rId10"/>
    <p:sldId id="556" r:id="rId11"/>
    <p:sldId id="557" r:id="rId12"/>
    <p:sldId id="558" r:id="rId13"/>
    <p:sldId id="559" r:id="rId14"/>
    <p:sldId id="561" r:id="rId15"/>
    <p:sldId id="560" r:id="rId16"/>
    <p:sldId id="278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1038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https://pixabay.com/photos/dumbbells-training-fitness-gym-2465478/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883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7656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42951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1258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Mengembalikan jumlah semua elemen (sum) pada list lst?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6203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Mengembalikan jumlah semua elemen (sum) pada list lst?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0899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https://www.iconfinder.com/icons/4375050/logo_python_icon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infinite thank you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str.strip(): 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Return a copy of the string with the leading and trailing characters removed</a:t>
            </a:r>
            <a:endParaRPr lang="en-ID"/>
          </a:p>
          <a:p>
            <a:pPr marL="139700" indent="0">
              <a:buNone/>
            </a:pPr>
            <a:r>
              <a:rPr lang="en-ID"/>
              <a:t>str.replace(): 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Return a copy of the string with all occurrences of substring </a:t>
            </a:r>
            <a:r>
              <a:rPr lang="en-ID" b="0" i="1">
                <a:solidFill>
                  <a:srgbClr val="222222"/>
                </a:solidFill>
                <a:effectLst/>
                <a:latin typeface="Lucida Grande"/>
              </a:rPr>
              <a:t>old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 replaced by </a:t>
            </a:r>
            <a:r>
              <a:rPr lang="en-ID" b="0" i="1">
                <a:solidFill>
                  <a:srgbClr val="222222"/>
                </a:solidFill>
                <a:effectLst/>
                <a:latin typeface="Lucida Grande"/>
              </a:rPr>
              <a:t>new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324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str.strip(): 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Return a copy of the string with the leading and trailing characters removed</a:t>
            </a:r>
            <a:endParaRPr lang="en-ID"/>
          </a:p>
          <a:p>
            <a:pPr marL="139700" indent="0">
              <a:buNone/>
            </a:pPr>
            <a:r>
              <a:rPr lang="en-ID"/>
              <a:t>str.replace(): 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Return a copy of the string with all occurrences of substring </a:t>
            </a:r>
            <a:r>
              <a:rPr lang="en-ID" b="0" i="1">
                <a:solidFill>
                  <a:srgbClr val="222222"/>
                </a:solidFill>
                <a:effectLst/>
                <a:latin typeface="Lucida Grande"/>
              </a:rPr>
              <a:t>old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 replaced by </a:t>
            </a:r>
            <a:r>
              <a:rPr lang="en-ID" b="0" i="1">
                <a:solidFill>
                  <a:srgbClr val="222222"/>
                </a:solidFill>
                <a:effectLst/>
                <a:latin typeface="Lucida Grande"/>
              </a:rPr>
              <a:t>new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9713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Ralat jawaban, ini yg salah:</a:t>
            </a:r>
          </a:p>
          <a:p>
            <a:pPr marL="139700" indent="0">
              <a:buNone/>
            </a:pPr>
            <a:r>
              <a:rPr lang="en-ID"/>
              <a:t>s = """He said, "You are the cause of my euphoria""""</a:t>
            </a:r>
          </a:p>
          <a:p>
            <a:pPr marL="139700" indent="0">
              <a:buNone/>
            </a:pPr>
            <a:r>
              <a:rPr lang="en-ID"/>
              <a:t>print(s)</a:t>
            </a:r>
          </a:p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9995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Ralat jawaban, ini yg salah:</a:t>
            </a:r>
          </a:p>
          <a:p>
            <a:pPr marL="139700" indent="0">
              <a:buNone/>
            </a:pPr>
            <a:r>
              <a:rPr lang="en-ID"/>
              <a:t>s = """He said, "You are the cause of my euphoria""""</a:t>
            </a:r>
          </a:p>
          <a:p>
            <a:pPr marL="139700" indent="0">
              <a:buNone/>
            </a:pPr>
            <a:r>
              <a:rPr lang="en-ID"/>
              <a:t>print(s)</a:t>
            </a:r>
          </a:p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4869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bonus = 1000</a:t>
            </a:r>
          </a:p>
          <a:p>
            <a:pPr marL="139700" indent="0">
              <a:buNone/>
            </a:pPr>
            <a:r>
              <a:rPr lang="en-ID"/>
              <a:t>num_users = 10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if num_users &gt; 0:</a:t>
            </a:r>
          </a:p>
          <a:p>
            <a:pPr marL="139700" indent="0">
              <a:buNone/>
            </a:pPr>
            <a:r>
              <a:rPr lang="en-ID"/>
              <a:t>    bonus_per_user = bonus / num_users # 100.0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# TypeError: can only concatenate str (not "float") to str</a:t>
            </a:r>
          </a:p>
          <a:p>
            <a:pPr marL="139700" indent="0">
              <a:buNone/>
            </a:pPr>
            <a:r>
              <a:rPr lang="en-ID"/>
              <a:t>print("Bonus per user: " + bonus_per_user)</a:t>
            </a:r>
          </a:p>
        </p:txBody>
      </p:sp>
    </p:spTree>
    <p:extLst>
      <p:ext uri="{BB962C8B-B14F-4D97-AF65-F5344CB8AC3E}">
        <p14:creationId xmlns:p14="http://schemas.microsoft.com/office/powerpoint/2010/main" val="2950928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bonus = 1000</a:t>
            </a:r>
          </a:p>
          <a:p>
            <a:pPr marL="139700" indent="0">
              <a:buNone/>
            </a:pPr>
            <a:r>
              <a:rPr lang="en-ID"/>
              <a:t>num_users = 10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if num_users &gt; 0:</a:t>
            </a:r>
          </a:p>
          <a:p>
            <a:pPr marL="139700" indent="0">
              <a:buNone/>
            </a:pPr>
            <a:r>
              <a:rPr lang="en-ID"/>
              <a:t>    bonus_per_user = bonus / num_users # 100.0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# TypeError: can only concatenate str (not "float") to str</a:t>
            </a:r>
          </a:p>
          <a:p>
            <a:pPr marL="139700" indent="0">
              <a:buNone/>
            </a:pPr>
            <a:r>
              <a:rPr lang="en-ID"/>
              <a:t>print("Bonus per user: " + bonus_per_user)</a:t>
            </a:r>
          </a:p>
        </p:txBody>
      </p:sp>
    </p:spTree>
    <p:extLst>
      <p:ext uri="{BB962C8B-B14F-4D97-AF65-F5344CB8AC3E}">
        <p14:creationId xmlns:p14="http://schemas.microsoft.com/office/powerpoint/2010/main" val="4099669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NameError: Raised when a local or global name is not found.</a:t>
            </a:r>
          </a:p>
          <a:p>
            <a:pPr marL="139700" indent="0">
              <a:buNone/>
            </a:pPr>
            <a:r>
              <a:rPr lang="en-ID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NameError means that Python tried to use a variable or function name. If it hasn't been defined at this point, you get the error.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4146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NameError: Raised when a local or global name is not found.</a:t>
            </a:r>
          </a:p>
          <a:p>
            <a:pPr marL="139700" indent="0">
              <a:buNone/>
            </a:pPr>
            <a:r>
              <a:rPr lang="en-ID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NameError means that Python tried to use a variable or function name. If it hasn't been defined at this point, you get the error.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0379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umbbells, Training, Fitness, Gym, Workout, Exercise">
            <a:extLst>
              <a:ext uri="{FF2B5EF4-FFF2-40B4-BE49-F238E27FC236}">
                <a16:creationId xmlns:a16="http://schemas.microsoft.com/office/drawing/2014/main" id="{9D7D35FB-618E-485E-858D-F757A980E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3" y="-478632"/>
            <a:ext cx="9151146" cy="610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Coding Practice Part 01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Foundations of Programming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97428" y="4510216"/>
            <a:ext cx="5562741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of this slideset is available (+ other cool Python tutorial videos):</a:t>
            </a:r>
          </a:p>
          <a:p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66"/>
    </mc:Choice>
    <mc:Fallback xmlns="">
      <p:transition spd="slow" advTm="103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Apa yang dilakukan oleh fungsi berikut, asumsi param x dipastikan bertipe list?</a:t>
            </a:r>
            <a:endParaRPr lang="en-ID" sz="18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00100"/>
            <a:ext cx="8347589" cy="237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m(x):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z = []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for y in x: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if y % 2: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    z += [y]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return sum(z)</a:t>
            </a:r>
          </a:p>
        </p:txBody>
      </p:sp>
    </p:spTree>
    <p:extLst>
      <p:ext uri="{BB962C8B-B14F-4D97-AF65-F5344CB8AC3E}">
        <p14:creationId xmlns:p14="http://schemas.microsoft.com/office/powerpoint/2010/main" val="384147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66"/>
    </mc:Choice>
    <mc:Fallback xmlns="">
      <p:transition spd="slow" advTm="1736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Apa yang dilakukan oleh fungsi berikut, asumsi param x dipastikan bertipe list?</a:t>
            </a:r>
            <a:endParaRPr lang="en-ID" sz="18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00100"/>
            <a:ext cx="8347589" cy="237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m(x):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z = []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for y in x: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if y % 2: </a:t>
            </a:r>
            <a:r>
              <a:rPr lang="en-ID" sz="200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# either 0 (False) or 1 (True)</a:t>
            </a: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    z += [y]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return sum(z)</a:t>
            </a:r>
          </a:p>
        </p:txBody>
      </p: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143731F2-4844-4A52-BFC1-C728DA550ABF}"/>
              </a:ext>
            </a:extLst>
          </p:cNvPr>
          <p:cNvSpPr txBox="1"/>
          <p:nvPr/>
        </p:nvSpPr>
        <p:spPr>
          <a:xfrm>
            <a:off x="395416" y="3299247"/>
            <a:ext cx="8347589" cy="1412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rgbClr val="0070C0"/>
                </a:solidFill>
                <a:latin typeface="Consolas" panose="020B0609020204030204" pitchFamily="49" charset="0"/>
              </a:rPr>
              <a:t>&gt;&gt;&gt; m([1,3,6,6,2,1])</a:t>
            </a:r>
          </a:p>
          <a:p>
            <a:pPr marL="0" indent="0">
              <a:buNone/>
            </a:pPr>
            <a:r>
              <a:rPr lang="en-ID" sz="2000">
                <a:solidFill>
                  <a:srgbClr val="0070C0"/>
                </a:solidFill>
                <a:latin typeface="Consolas" panose="020B0609020204030204" pitchFamily="49" charset="0"/>
              </a:rPr>
              <a:t>5</a:t>
            </a:r>
          </a:p>
          <a:p>
            <a:pPr marL="0" indent="0">
              <a:buNone/>
            </a:pPr>
            <a:r>
              <a:rPr lang="en-ID" sz="2000">
                <a:solidFill>
                  <a:srgbClr val="0070C0"/>
                </a:solidFill>
                <a:latin typeface="Consolas" panose="020B0609020204030204" pitchFamily="49" charset="0"/>
              </a:rPr>
              <a:t>&gt;&gt;&gt; m([6,6,2,2])</a:t>
            </a:r>
          </a:p>
          <a:p>
            <a:pPr marL="0" indent="0">
              <a:buNone/>
            </a:pPr>
            <a:r>
              <a:rPr lang="en-ID" sz="2000">
                <a:solidFill>
                  <a:srgbClr val="0070C0"/>
                </a:solidFill>
                <a:latin typeface="Consolas" panose="020B0609020204030204" pitchFamily="49" charset="0"/>
              </a:rPr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2955CF-73E6-424C-B93B-7F68D491F288}"/>
              </a:ext>
            </a:extLst>
          </p:cNvPr>
          <p:cNvSpPr txBox="1"/>
          <p:nvPr/>
        </p:nvSpPr>
        <p:spPr>
          <a:xfrm>
            <a:off x="3756454" y="335896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Menghitung sum dari elemen-elemen pada x</a:t>
            </a:r>
            <a:br>
              <a:rPr lang="en-ID" sz="180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D" sz="180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yang bersifat ganjil.</a:t>
            </a:r>
            <a:endParaRPr lang="en-US" sz="180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1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55"/>
    </mc:Choice>
    <mc:Fallback xmlns="">
      <p:transition spd="slow" advTm="6185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600">
                <a:latin typeface="Abadi" panose="020B0604020104020204" pitchFamily="34" charset="0"/>
              </a:rPr>
              <a:t>Kode Python berikut dimaksudkan untuk mencari karakter pada suatu string dengan Unicode code point terbesar. Namun, terdapat bug pada kode Python tersebut, yakni pada baris ke?</a:t>
            </a:r>
            <a:endParaRPr lang="en-ID" sz="16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49528"/>
            <a:ext cx="8347589" cy="237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def l4rg3st(s):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if len(s) == 0: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return None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mx = "a"</a:t>
            </a:r>
            <a:endParaRPr lang="en-ID" sz="1600">
              <a:solidFill>
                <a:schemeClr val="tx1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for c in s: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    if c &gt; mx: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        mx = c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return mx</a:t>
            </a:r>
          </a:p>
        </p:txBody>
      </p:sp>
    </p:spTree>
    <p:extLst>
      <p:ext uri="{BB962C8B-B14F-4D97-AF65-F5344CB8AC3E}">
        <p14:creationId xmlns:p14="http://schemas.microsoft.com/office/powerpoint/2010/main" val="111271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77"/>
    </mc:Choice>
    <mc:Fallback xmlns="">
      <p:transition spd="slow" advTm="2227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600">
                <a:latin typeface="Abadi" panose="020B0604020104020204" pitchFamily="34" charset="0"/>
              </a:rPr>
              <a:t>Kode Python berikut dimaksudkan untuk mencari karakter pada suatu string dengan Unicode code point terbesar. Namun, terdapat bug pada kode Python tersebut, yakni pada baris ke?</a:t>
            </a:r>
            <a:endParaRPr lang="en-ID" sz="16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49528"/>
            <a:ext cx="8347589" cy="237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def l4rg3st(s):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if len(s) == 0: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return None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mx = "a" </a:t>
            </a:r>
            <a:r>
              <a:rPr lang="en-ID" sz="160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# harusnya s[0]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for c in s: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    if c &gt; mx: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        mx = c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      return mx</a:t>
            </a:r>
          </a:p>
        </p:txBody>
      </p: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143731F2-4844-4A52-BFC1-C728DA550ABF}"/>
              </a:ext>
            </a:extLst>
          </p:cNvPr>
          <p:cNvSpPr txBox="1"/>
          <p:nvPr/>
        </p:nvSpPr>
        <p:spPr>
          <a:xfrm>
            <a:off x="395416" y="3299247"/>
            <a:ext cx="8347589" cy="1412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&gt;&gt;&gt; l4rg3st("abcd")</a:t>
            </a:r>
          </a:p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'd'</a:t>
            </a:r>
          </a:p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&gt;&gt;&gt; l4rg3st("ABCD")</a:t>
            </a:r>
          </a:p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'a'</a:t>
            </a:r>
          </a:p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&gt;&gt;&gt; l4rg3st("0123")</a:t>
            </a:r>
          </a:p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'a'</a:t>
            </a:r>
          </a:p>
        </p:txBody>
      </p:sp>
    </p:spTree>
    <p:extLst>
      <p:ext uri="{BB962C8B-B14F-4D97-AF65-F5344CB8AC3E}">
        <p14:creationId xmlns:p14="http://schemas.microsoft.com/office/powerpoint/2010/main" val="76945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448"/>
    </mc:Choice>
    <mc:Fallback xmlns="">
      <p:transition spd="slow" advTm="9244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600">
                <a:latin typeface="Abadi" panose="020B0604020104020204" pitchFamily="34" charset="0"/>
              </a:rPr>
              <a:t>Apa yang dilakukan oleh fungsi Python di bawah ini apabila parameter lst dipastikan berupa int list yang tidak kosong?</a:t>
            </a:r>
            <a:endParaRPr lang="en-ID" sz="16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49528"/>
            <a:ext cx="8347589" cy="237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f(lst):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sum = None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for i in lst: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for j in lst: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  return i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return sum</a:t>
            </a:r>
          </a:p>
        </p:txBody>
      </p:sp>
    </p:spTree>
    <p:extLst>
      <p:ext uri="{BB962C8B-B14F-4D97-AF65-F5344CB8AC3E}">
        <p14:creationId xmlns:p14="http://schemas.microsoft.com/office/powerpoint/2010/main" val="274982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34"/>
    </mc:Choice>
    <mc:Fallback xmlns="">
      <p:transition spd="slow" advTm="33934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600">
                <a:latin typeface="Abadi" panose="020B0604020104020204" pitchFamily="34" charset="0"/>
              </a:rPr>
              <a:t>Apa yang dilakukan oleh fungsi Python di bawah ini apabila parameter lst dipastikan berupa int list yang tidak kosong?</a:t>
            </a:r>
            <a:endParaRPr lang="en-ID" sz="16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49528"/>
            <a:ext cx="8347589" cy="237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f(lst):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sum = None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for i in lst: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for j in lst: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  return i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return sum</a:t>
            </a:r>
          </a:p>
        </p:txBody>
      </p: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143731F2-4844-4A52-BFC1-C728DA550ABF}"/>
              </a:ext>
            </a:extLst>
          </p:cNvPr>
          <p:cNvSpPr txBox="1"/>
          <p:nvPr/>
        </p:nvSpPr>
        <p:spPr>
          <a:xfrm>
            <a:off x="395416" y="3299247"/>
            <a:ext cx="8347589" cy="1412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&gt;&gt;&gt; f([1,2,3])</a:t>
            </a:r>
          </a:p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1</a:t>
            </a:r>
          </a:p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&gt;&gt;&gt; f([6,10,9])</a:t>
            </a:r>
          </a:p>
          <a:p>
            <a:pPr marL="0" indent="0">
              <a:buNone/>
            </a:pPr>
            <a:r>
              <a:rPr lang="en-ID" sz="1600">
                <a:solidFill>
                  <a:srgbClr val="0070C0"/>
                </a:solidFill>
                <a:latin typeface="Consolas" panose="020B0609020204030204" pitchFamily="49" charset="0"/>
              </a:rPr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22682A-13CF-4C0C-A947-72273D288D06}"/>
              </a:ext>
            </a:extLst>
          </p:cNvPr>
          <p:cNvSpPr txBox="1"/>
          <p:nvPr/>
        </p:nvSpPr>
        <p:spPr>
          <a:xfrm>
            <a:off x="3731739" y="3394506"/>
            <a:ext cx="5239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Mengembalikan elemen index ke-0 pada list lst</a:t>
            </a:r>
            <a:endParaRPr lang="en-US" sz="180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12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084"/>
    </mc:Choice>
    <mc:Fallback xmlns="">
      <p:transition spd="slow" advTm="56084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742050" y="1330667"/>
            <a:ext cx="1659900" cy="16599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F4670F78-A1EC-4CC9-987E-A3ADF1F89A8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76" t="13371"/>
          <a:stretch/>
        </p:blipFill>
        <p:spPr>
          <a:xfrm>
            <a:off x="3560876" y="3190164"/>
            <a:ext cx="2022248" cy="3713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32"/>
    </mc:Choice>
    <mc:Fallback xmlns="">
      <p:transition spd="slow" advTm="1313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Misalkan </a:t>
            </a:r>
            <a:r>
              <a:rPr lang="en-ID" sz="2000" b="1">
                <a:latin typeface="Abadi" panose="020B0604020104020204" pitchFamily="34" charset="0"/>
              </a:rPr>
              <a:t>program</a:t>
            </a:r>
            <a:r>
              <a:rPr lang="en-ID" sz="2000">
                <a:latin typeface="Abadi" panose="020B0604020104020204" pitchFamily="34" charset="0"/>
              </a:rPr>
              <a:t> di bawah (kolom kiri) dijalankan dan file </a:t>
            </a:r>
            <a:r>
              <a:rPr lang="en-ID" sz="2000" b="1">
                <a:latin typeface="Abadi" panose="020B0604020104020204" pitchFamily="34" charset="0"/>
              </a:rPr>
              <a:t>emails1.txt</a:t>
            </a:r>
            <a:r>
              <a:rPr lang="en-ID" sz="2000">
                <a:latin typeface="Abadi" panose="020B0604020104020204" pitchFamily="34" charset="0"/>
              </a:rPr>
              <a:t> berisi email-email berikut pada baris-baris berbeda (kolom kanan).</a:t>
            </a:r>
            <a:br>
              <a:rPr lang="en-ID" sz="2000">
                <a:latin typeface="Abadi" panose="020B0604020104020204" pitchFamily="34" charset="0"/>
              </a:rPr>
            </a:br>
            <a:r>
              <a:rPr lang="en-ID" sz="2000">
                <a:latin typeface="Abadi" panose="020B0604020104020204" pitchFamily="34" charset="0"/>
              </a:rPr>
              <a:t>Apa yang akan muncul pada emails2.txt?</a:t>
            </a:r>
            <a:endParaRPr lang="en-ID" sz="2000">
              <a:latin typeface="Consolas" panose="020B0609020204030204" pitchFamily="49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D355E2-2CEA-4922-8C0B-71A2545D6C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443" y="1642376"/>
            <a:ext cx="5649113" cy="1886213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0DA161F-F7CA-41BF-816A-FD9721819C93}"/>
              </a:ext>
            </a:extLst>
          </p:cNvPr>
          <p:cNvSpPr txBox="1">
            <a:spLocks/>
          </p:cNvSpPr>
          <p:nvPr/>
        </p:nvSpPr>
        <p:spPr>
          <a:xfrm>
            <a:off x="2328604" y="1300228"/>
            <a:ext cx="224339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ID" sz="1400" b="1">
                <a:latin typeface="Abadi" panose="020B0604020104020204" pitchFamily="34" charset="0"/>
              </a:rPr>
              <a:t>program</a:t>
            </a:r>
            <a:endParaRPr lang="en-ID" sz="1400" b="1">
              <a:latin typeface="Consolas" panose="020B0609020204030204" pitchFamily="49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0898634-D292-4F42-A9BD-AF3F45414FDA}"/>
              </a:ext>
            </a:extLst>
          </p:cNvPr>
          <p:cNvSpPr txBox="1">
            <a:spLocks/>
          </p:cNvSpPr>
          <p:nvPr/>
        </p:nvSpPr>
        <p:spPr>
          <a:xfrm>
            <a:off x="4840158" y="1320252"/>
            <a:ext cx="2652842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ID" sz="1400" b="1">
                <a:latin typeface="Abadi" panose="020B0604020104020204" pitchFamily="34" charset="0"/>
              </a:rPr>
              <a:t>file emails1.txt</a:t>
            </a:r>
            <a:endParaRPr lang="en-ID" sz="1400" b="1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5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06"/>
    </mc:Choice>
    <mc:Fallback xmlns="">
      <p:transition spd="slow" advTm="3370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Misalkan </a:t>
            </a:r>
            <a:r>
              <a:rPr lang="en-ID" sz="2000" b="1">
                <a:latin typeface="Abadi" panose="020B0604020104020204" pitchFamily="34" charset="0"/>
              </a:rPr>
              <a:t>program</a:t>
            </a:r>
            <a:r>
              <a:rPr lang="en-ID" sz="2000">
                <a:latin typeface="Abadi" panose="020B0604020104020204" pitchFamily="34" charset="0"/>
              </a:rPr>
              <a:t> di bawah (kolom kiri) dijalankan dan file </a:t>
            </a:r>
            <a:r>
              <a:rPr lang="en-ID" sz="2000" b="1">
                <a:latin typeface="Abadi" panose="020B0604020104020204" pitchFamily="34" charset="0"/>
              </a:rPr>
              <a:t>emails1.txt</a:t>
            </a:r>
            <a:r>
              <a:rPr lang="en-ID" sz="2000">
                <a:latin typeface="Abadi" panose="020B0604020104020204" pitchFamily="34" charset="0"/>
              </a:rPr>
              <a:t> berisi email-email berikut pada baris-baris berbeda (kolom kanan).</a:t>
            </a:r>
            <a:br>
              <a:rPr lang="en-ID" sz="2000">
                <a:latin typeface="Abadi" panose="020B0604020104020204" pitchFamily="34" charset="0"/>
              </a:rPr>
            </a:br>
            <a:r>
              <a:rPr lang="en-ID" sz="2000">
                <a:latin typeface="Abadi" panose="020B0604020104020204" pitchFamily="34" charset="0"/>
              </a:rPr>
              <a:t>Apa yang akan muncul pada emails2.txt?</a:t>
            </a:r>
            <a:endParaRPr lang="en-ID" sz="2000">
              <a:latin typeface="Consolas" panose="020B0609020204030204" pitchFamily="49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D355E2-2CEA-4922-8C0B-71A2545D6C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443" y="1642376"/>
            <a:ext cx="5649113" cy="1886213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0DA161F-F7CA-41BF-816A-FD9721819C93}"/>
              </a:ext>
            </a:extLst>
          </p:cNvPr>
          <p:cNvSpPr txBox="1">
            <a:spLocks/>
          </p:cNvSpPr>
          <p:nvPr/>
        </p:nvSpPr>
        <p:spPr>
          <a:xfrm>
            <a:off x="2328604" y="1300228"/>
            <a:ext cx="224339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ID" sz="1400" b="1">
                <a:latin typeface="Abadi" panose="020B0604020104020204" pitchFamily="34" charset="0"/>
              </a:rPr>
              <a:t>program</a:t>
            </a:r>
            <a:endParaRPr lang="en-ID" sz="1400" b="1">
              <a:latin typeface="Consolas" panose="020B0609020204030204" pitchFamily="49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0898634-D292-4F42-A9BD-AF3F45414FDA}"/>
              </a:ext>
            </a:extLst>
          </p:cNvPr>
          <p:cNvSpPr txBox="1">
            <a:spLocks/>
          </p:cNvSpPr>
          <p:nvPr/>
        </p:nvSpPr>
        <p:spPr>
          <a:xfrm>
            <a:off x="4840158" y="1320252"/>
            <a:ext cx="2652842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ID" sz="1400" b="1">
                <a:latin typeface="Abadi" panose="020B0604020104020204" pitchFamily="34" charset="0"/>
              </a:rPr>
              <a:t>file emails1.txt</a:t>
            </a:r>
            <a:endParaRPr lang="en-ID" sz="1400" b="1">
              <a:latin typeface="Consolas" panose="020B0609020204030204" pitchFamily="49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88145A-BCBE-4B59-8CBE-D964DA0AF7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7840" y="3857565"/>
            <a:ext cx="2648320" cy="85737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C6B86DAA-5053-4E61-96A4-7A50B25228E9}"/>
              </a:ext>
            </a:extLst>
          </p:cNvPr>
          <p:cNvSpPr txBox="1">
            <a:spLocks/>
          </p:cNvSpPr>
          <p:nvPr/>
        </p:nvSpPr>
        <p:spPr>
          <a:xfrm>
            <a:off x="3163758" y="3517352"/>
            <a:ext cx="2652842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ID" sz="1400" b="1">
                <a:latin typeface="Abadi" panose="020B0604020104020204" pitchFamily="34" charset="0"/>
              </a:rPr>
              <a:t>file emails2.txt</a:t>
            </a:r>
            <a:endParaRPr lang="en-ID" sz="1400" b="1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56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598"/>
    </mc:Choice>
    <mc:Fallback xmlns="">
      <p:transition spd="slow" advTm="8459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Terdapat pesan error </a:t>
            </a:r>
            <a:r>
              <a:rPr lang="en-ID" sz="1800" b="1">
                <a:latin typeface="Abadi" panose="020B0604020104020204" pitchFamily="34" charset="0"/>
              </a:rPr>
              <a:t>invalid syntax</a:t>
            </a:r>
            <a:r>
              <a:rPr lang="en-ID" sz="1800">
                <a:latin typeface="Abadi" panose="020B0604020104020204" pitchFamily="34" charset="0"/>
              </a:rPr>
              <a:t> saat menjalankan baris program berikut ini. Perbaiki kode agar memberikan hasil yang diinginkan tanpa error.</a:t>
            </a:r>
            <a:endParaRPr lang="en-ID" sz="1800">
              <a:latin typeface="Consolas" panose="020B06090202040302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5EC78B-5C49-4314-BD75-85413DBFF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431" y="1150934"/>
            <a:ext cx="7516274" cy="6668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964EFA-102F-4898-83E2-2C700AD9C9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573" y="2376460"/>
            <a:ext cx="7157027" cy="3380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B23FD5-D401-4418-A80D-8F62D32955EC}"/>
              </a:ext>
            </a:extLst>
          </p:cNvPr>
          <p:cNvSpPr txBox="1"/>
          <p:nvPr/>
        </p:nvSpPr>
        <p:spPr>
          <a:xfrm>
            <a:off x="375594" y="2055983"/>
            <a:ext cx="1457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Abadi" panose="020B0604020104020204" pitchFamily="34" charset="0"/>
              </a:rPr>
              <a:t>Expected output:</a:t>
            </a:r>
          </a:p>
        </p:txBody>
      </p:sp>
    </p:spTree>
    <p:extLst>
      <p:ext uri="{BB962C8B-B14F-4D97-AF65-F5344CB8AC3E}">
        <p14:creationId xmlns:p14="http://schemas.microsoft.com/office/powerpoint/2010/main" val="360225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88"/>
    </mc:Choice>
    <mc:Fallback xmlns="">
      <p:transition spd="slow" advTm="1868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Terdapat pesan error </a:t>
            </a:r>
            <a:r>
              <a:rPr lang="en-ID" sz="1800" b="1">
                <a:latin typeface="Abadi" panose="020B0604020104020204" pitchFamily="34" charset="0"/>
              </a:rPr>
              <a:t>invalid syntax</a:t>
            </a:r>
            <a:r>
              <a:rPr lang="en-ID" sz="1800">
                <a:latin typeface="Abadi" panose="020B0604020104020204" pitchFamily="34" charset="0"/>
              </a:rPr>
              <a:t> saat menjalankan baris program berikut ini. Perbaiki kode agar memberikan hasil yang diinginkan tanpa error.</a:t>
            </a:r>
            <a:endParaRPr lang="en-ID" sz="1800">
              <a:latin typeface="Consolas" panose="020B06090202040302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5EC78B-5C49-4314-BD75-85413DBFF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431" y="1150934"/>
            <a:ext cx="7516274" cy="6668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964EFA-102F-4898-83E2-2C700AD9C9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573" y="2376460"/>
            <a:ext cx="7157027" cy="3380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B23FD5-D401-4418-A80D-8F62D32955EC}"/>
              </a:ext>
            </a:extLst>
          </p:cNvPr>
          <p:cNvSpPr txBox="1"/>
          <p:nvPr/>
        </p:nvSpPr>
        <p:spPr>
          <a:xfrm>
            <a:off x="375594" y="2055983"/>
            <a:ext cx="1457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Abadi" panose="020B0604020104020204" pitchFamily="34" charset="0"/>
              </a:rPr>
              <a:t>Expected output:</a:t>
            </a: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3022600"/>
            <a:ext cx="8347589" cy="812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s = "He said, \"You are the cause of my euphoria\""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print(s)</a:t>
            </a:r>
          </a:p>
        </p:txBody>
      </p:sp>
      <p:sp>
        <p:nvSpPr>
          <p:cNvPr id="16" name="Google Shape;252;p33">
            <a:extLst>
              <a:ext uri="{FF2B5EF4-FFF2-40B4-BE49-F238E27FC236}">
                <a16:creationId xmlns:a16="http://schemas.microsoft.com/office/drawing/2014/main" id="{BE83FC65-3B75-41C9-8461-286F167C5C45}"/>
              </a:ext>
            </a:extLst>
          </p:cNvPr>
          <p:cNvSpPr txBox="1"/>
          <p:nvPr/>
        </p:nvSpPr>
        <p:spPr>
          <a:xfrm>
            <a:off x="400995" y="3992566"/>
            <a:ext cx="8347589" cy="812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s = """He said, "You are the cause of my euphoria" """ # perhatikan spasinya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print(s)</a:t>
            </a:r>
          </a:p>
          <a:p>
            <a:pPr marL="0" indent="0">
              <a:buNone/>
            </a:pPr>
            <a:endParaRPr lang="en-ID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20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927"/>
    </mc:Choice>
    <mc:Fallback xmlns="">
      <p:transition spd="slow" advTm="4792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Apa yang dicetak?</a:t>
            </a:r>
            <a:endParaRPr lang="en-ID" sz="18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00100"/>
            <a:ext cx="8347589" cy="2781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bonus = 1000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num_users = 10</a:t>
            </a:r>
          </a:p>
          <a:p>
            <a:pPr marL="0" indent="0">
              <a:buNone/>
            </a:pPr>
            <a:endParaRPr lang="en-ID" sz="12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if num_users &gt; 0: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    bonus_per_user = bonus / num_users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print("Bonus per user: " + bonus_per_user)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except ZeroDivisionError: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print("Can't divide by zero")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except NameError: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print("Variable not assigned")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except: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print("Some other error")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print("Program finishes successfully.")</a:t>
            </a:r>
          </a:p>
        </p:txBody>
      </p:sp>
    </p:spTree>
    <p:extLst>
      <p:ext uri="{BB962C8B-B14F-4D97-AF65-F5344CB8AC3E}">
        <p14:creationId xmlns:p14="http://schemas.microsoft.com/office/powerpoint/2010/main" val="67206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61"/>
    </mc:Choice>
    <mc:Fallback xmlns="">
      <p:transition spd="slow" advTm="1936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Apa yang dicetak?</a:t>
            </a:r>
            <a:endParaRPr lang="en-ID" sz="18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00100"/>
            <a:ext cx="8347589" cy="2781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bonus = 1000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num_users = 10</a:t>
            </a:r>
          </a:p>
          <a:p>
            <a:pPr marL="0" indent="0">
              <a:buNone/>
            </a:pPr>
            <a:endParaRPr lang="en-ID" sz="12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if num_users &gt; 0: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    bonus_per_user = bonus / num_users </a:t>
            </a:r>
            <a:r>
              <a:rPr lang="en-ID" sz="120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# 100.0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print("Bonus per user: " + bonus_per_user)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except ZeroDivisionError: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print("Can't divide by zero")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except NameError: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print("Variable not assigned")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except: </a:t>
            </a:r>
            <a:r>
              <a:rPr lang="en-ID" sz="120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# wildcard, catching any exception types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    print("Some other error")</a:t>
            </a:r>
          </a:p>
          <a:p>
            <a:pPr marL="0" indent="0">
              <a:buNone/>
            </a:pP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print("Program finishes successfully.")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D2D48C-D643-48DC-961A-FAECCAB5B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94" y="3702050"/>
            <a:ext cx="5887272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04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26"/>
    </mc:Choice>
    <mc:Fallback xmlns="">
      <p:transition spd="slow" advTm="8552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Apa yang terjadi, asumsi file pantun.txt tidak ada (nonexisting)?</a:t>
            </a:r>
            <a:endParaRPr lang="en-ID" sz="18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00100"/>
            <a:ext cx="8347589" cy="237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fileku = open("pantun.txt", "r")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x = fileku.read(1)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print(x)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raise Exception("Terjadi exception")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except: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print("File tidak ditemukan")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finally: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fileku.close()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print("Selesai") </a:t>
            </a:r>
          </a:p>
        </p:txBody>
      </p:sp>
    </p:spTree>
    <p:extLst>
      <p:ext uri="{BB962C8B-B14F-4D97-AF65-F5344CB8AC3E}">
        <p14:creationId xmlns:p14="http://schemas.microsoft.com/office/powerpoint/2010/main" val="24497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45"/>
    </mc:Choice>
    <mc:Fallback xmlns="">
      <p:transition spd="slow" advTm="1544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Apa yang terjadi, asumsi file pantun.txt tidak ada (nonexisting)?</a:t>
            </a:r>
            <a:endParaRPr lang="en-ID" sz="1800">
              <a:latin typeface="Consolas" panose="020B0609020204030204" pitchFamily="49" charset="0"/>
            </a:endParaRPr>
          </a:p>
        </p:txBody>
      </p:sp>
      <p:sp>
        <p:nvSpPr>
          <p:cNvPr id="11" name="Google Shape;252;p33">
            <a:extLst>
              <a:ext uri="{FF2B5EF4-FFF2-40B4-BE49-F238E27FC236}">
                <a16:creationId xmlns:a16="http://schemas.microsoft.com/office/drawing/2014/main" id="{7E9BEFC6-4E91-45B2-A571-3E9C9EDCFFBC}"/>
              </a:ext>
            </a:extLst>
          </p:cNvPr>
          <p:cNvSpPr txBox="1"/>
          <p:nvPr/>
        </p:nvSpPr>
        <p:spPr>
          <a:xfrm>
            <a:off x="400995" y="800100"/>
            <a:ext cx="8347589" cy="237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fileku = open("pantun.txt", "r") </a:t>
            </a:r>
            <a:r>
              <a:rPr lang="en-ID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# error happens before variable assignment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x = fileku.read(1)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print(x)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raise Exception("Terjadi exception")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except: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print("File tidak ditemukan")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finally: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fileku.close()</a:t>
            </a:r>
          </a:p>
          <a:p>
            <a:pPr marL="0" indent="0">
              <a:buNone/>
            </a:pP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    print("Selesai")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F0851E-F5A3-4897-A2F0-39510A1F5D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8" t="3418"/>
          <a:stretch/>
        </p:blipFill>
        <p:spPr>
          <a:xfrm>
            <a:off x="457200" y="3352800"/>
            <a:ext cx="6420794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1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80"/>
    </mc:Choice>
    <mc:Fallback xmlns="">
      <p:transition spd="slow" advTm="69380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6455</TotalTime>
  <Words>1323</Words>
  <Application>Microsoft Office PowerPoint</Application>
  <PresentationFormat>On-screen Show (16:9)</PresentationFormat>
  <Paragraphs>172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Abadi</vt:lpstr>
      <vt:lpstr>Arial</vt:lpstr>
      <vt:lpstr>Calibri</vt:lpstr>
      <vt:lpstr>Consolas</vt:lpstr>
      <vt:lpstr>Lucida Grande</vt:lpstr>
      <vt:lpstr>Trebuchet MS</vt:lpstr>
      <vt:lpstr>Verdana</vt:lpstr>
      <vt:lpstr>Simple Light</vt:lpstr>
      <vt:lpstr>PowerPoint Presentation</vt:lpstr>
      <vt:lpstr>Misalkan program di bawah (kolom kiri) dijalankan dan file emails1.txt berisi email-email berikut pada baris-baris berbeda (kolom kanan). Apa yang akan muncul pada emails2.txt?</vt:lpstr>
      <vt:lpstr>Misalkan program di bawah (kolom kiri) dijalankan dan file emails1.txt berisi email-email berikut pada baris-baris berbeda (kolom kanan). Apa yang akan muncul pada emails2.txt?</vt:lpstr>
      <vt:lpstr>Terdapat pesan error invalid syntax saat menjalankan baris program berikut ini. Perbaiki kode agar memberikan hasil yang diinginkan tanpa error.</vt:lpstr>
      <vt:lpstr>Terdapat pesan error invalid syntax saat menjalankan baris program berikut ini. Perbaiki kode agar memberikan hasil yang diinginkan tanpa error.</vt:lpstr>
      <vt:lpstr>Apa yang dicetak?</vt:lpstr>
      <vt:lpstr>Apa yang dicetak?</vt:lpstr>
      <vt:lpstr>Apa yang terjadi, asumsi file pantun.txt tidak ada (nonexisting)?</vt:lpstr>
      <vt:lpstr>Apa yang terjadi, asumsi file pantun.txt tidak ada (nonexisting)?</vt:lpstr>
      <vt:lpstr>Apa yang dilakukan oleh fungsi berikut, asumsi param x dipastikan bertipe list?</vt:lpstr>
      <vt:lpstr>Apa yang dilakukan oleh fungsi berikut, asumsi param x dipastikan bertipe list?</vt:lpstr>
      <vt:lpstr>Kode Python berikut dimaksudkan untuk mencari karakter pada suatu string dengan Unicode code point terbesar. Namun, terdapat bug pada kode Python tersebut, yakni pada baris ke?</vt:lpstr>
      <vt:lpstr>Kode Python berikut dimaksudkan untuk mencari karakter pada suatu string dengan Unicode code point terbesar. Namun, terdapat bug pada kode Python tersebut, yakni pada baris ke?</vt:lpstr>
      <vt:lpstr>Apa yang dilakukan oleh fungsi Python di bawah ini apabila parameter lst dipastikan berupa int list yang tidak kosong?</vt:lpstr>
      <vt:lpstr>Apa yang dilakukan oleh fungsi Python di bawah ini apabila parameter lst dipastikan berupa int list yang tidak kosong?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937</cp:revision>
  <dcterms:modified xsi:type="dcterms:W3CDTF">2020-11-16T03:02:13Z</dcterms:modified>
</cp:coreProperties>
</file>