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5" r:id="rId6"/>
    <p:sldId id="316" r:id="rId7"/>
    <p:sldId id="317" r:id="rId8"/>
    <p:sldId id="318" r:id="rId9"/>
    <p:sldId id="322" r:id="rId10"/>
    <p:sldId id="320" r:id="rId11"/>
    <p:sldId id="321" r:id="rId12"/>
    <p:sldId id="323" r:id="rId13"/>
    <p:sldId id="295" r:id="rId14"/>
    <p:sldId id="300" r:id="rId1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A40"/>
    <a:srgbClr val="588157"/>
    <a:srgbClr val="DAD7CD"/>
    <a:srgbClr val="A3B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704" y="312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182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172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69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046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471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677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922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923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249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210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818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D7F83-04AA-4B50-913B-A41E0871157D}" type="datetimeFigureOut">
              <a:rPr lang="id-ID" smtClean="0"/>
              <a:pPr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42EC4-5D83-441F-8C87-FEFA6EF310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770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710" y="2895600"/>
            <a:ext cx="8568952" cy="208823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id-ID" sz="4500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Jeanne Adiwinata Pawitan</a:t>
            </a:r>
          </a:p>
          <a:p>
            <a:pPr algn="l"/>
            <a:r>
              <a:rPr lang="id-ID" sz="36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Med J Indones</a:t>
            </a:r>
          </a:p>
          <a:p>
            <a:pPr algn="l"/>
            <a:r>
              <a:rPr lang="id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Department of Histology FKUI</a:t>
            </a:r>
          </a:p>
          <a:p>
            <a:pPr algn="l">
              <a:defRPr/>
            </a:pPr>
            <a:r>
              <a:rPr lang="id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Stem cell medical technology integrated service unit</a:t>
            </a:r>
            <a:r>
              <a:rPr lang="en-US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RSCM-FKUI</a:t>
            </a:r>
          </a:p>
          <a:p>
            <a:pPr algn="l">
              <a:defRPr/>
            </a:pPr>
            <a:r>
              <a:rPr lang="en-US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SCTE –IMERI FKUI</a:t>
            </a:r>
            <a:endParaRPr lang="id-ID" sz="2900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 algn="l">
              <a:buFont typeface="Wingdings" pitchFamily="2" charset="2"/>
              <a:buChar char="§"/>
            </a:pP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310" y="1282700"/>
            <a:ext cx="9572090" cy="1600200"/>
          </a:xfrm>
          <a:noFill/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Bioengineering exam: writing review article (narrative review)</a:t>
            </a:r>
            <a:endParaRPr lang="id-ID" b="1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7B5C021-F576-4623-AD61-ED067F980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8100"/>
            <a:ext cx="2831292" cy="113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14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3A5A40"/>
                </a:solidFill>
                <a:latin typeface="Titillium Web" panose="00000500000000000000" pitchFamily="2" charset="0"/>
              </a:rPr>
              <a:t>CONCLUSION</a:t>
            </a:r>
            <a:endParaRPr lang="en-US" dirty="0">
              <a:solidFill>
                <a:srgbClr val="3A5A4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6108700" cy="4191000"/>
          </a:xfrm>
        </p:spPr>
        <p:txBody>
          <a:bodyPr>
            <a:normAutofit/>
          </a:bodyPr>
          <a:lstStyle/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Bioengineering exam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writing a narrative review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Supervisor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subject expert – article topic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Grading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submission readiness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Plagiarism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E</a:t>
            </a:r>
            <a:endParaRPr lang="en-ID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ID" dirty="0"/>
          </a:p>
          <a:p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DAD7CD"/>
                </a:solidFill>
              </a:rPr>
              <a:t>Jeanne A. </a:t>
            </a:r>
            <a:r>
              <a:rPr lang="en-US" dirty="0" err="1">
                <a:solidFill>
                  <a:srgbClr val="DAD7CD"/>
                </a:solidFill>
              </a:rPr>
              <a:t>Pawitan</a:t>
            </a:r>
            <a:endParaRPr lang="en-US" dirty="0">
              <a:solidFill>
                <a:srgbClr val="DAD7CD"/>
              </a:solidFill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8100" y="123824"/>
            <a:ext cx="4495800" cy="1143000"/>
          </a:xfrm>
        </p:spPr>
        <p:txBody>
          <a:bodyPr>
            <a:normAutofit/>
          </a:bodyPr>
          <a:lstStyle/>
          <a:p>
            <a:r>
              <a:rPr lang="en-US" sz="4900" b="1" dirty="0">
                <a:solidFill>
                  <a:srgbClr val="3A5A40"/>
                </a:solidFill>
                <a:latin typeface="Titillium Web" panose="00000500000000000000" pitchFamily="2" charset="0"/>
              </a:rPr>
              <a:t>REFERENCES</a:t>
            </a:r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295400"/>
            <a:ext cx="7772400" cy="4876800"/>
          </a:xfrm>
        </p:spPr>
        <p:txBody>
          <a:bodyPr>
            <a:normAutofit/>
          </a:bodyPr>
          <a:lstStyle/>
          <a:p>
            <a:pPr marL="685800" indent="-685800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n-ID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Byrne DW. Publishing your medical research paper. Baltimore: Williams and Wilkins; 1998</a:t>
            </a:r>
          </a:p>
          <a:p>
            <a:pPr marL="685800" indent="-685800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d-ID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Huth EJ. </a:t>
            </a:r>
            <a:r>
              <a:rPr lang="en-US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Medical style and format. An international manual for author, editors and publishers. Philadelphia: ISI press; 1987.</a:t>
            </a:r>
            <a:endParaRPr lang="id-ID" sz="2900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685800" indent="-685800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d-ID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Day RA. How to write &amp; publish a scientific paper</a:t>
            </a:r>
            <a:r>
              <a:rPr lang="en-US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r>
              <a:rPr lang="id-ID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3rd ed. Cambridge: Cambridge Univ Press. 1989</a:t>
            </a:r>
            <a:r>
              <a:rPr lang="en-US" sz="29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r>
              <a:rPr lang="en-US" sz="2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4800" b="1" dirty="0">
                <a:solidFill>
                  <a:srgbClr val="3A5A40"/>
                </a:solidFill>
                <a:latin typeface="Titillium Web" panose="00000500000000000000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1220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22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981200"/>
            <a:ext cx="8229600" cy="1143000"/>
          </a:xfrm>
        </p:spPr>
        <p:txBody>
          <a:bodyPr>
            <a:normAutofit/>
          </a:bodyPr>
          <a:lstStyle/>
          <a:p>
            <a:r>
              <a:rPr lang="en-ID" sz="6000" b="1" dirty="0">
                <a:solidFill>
                  <a:srgbClr val="3A5A40"/>
                </a:solidFill>
                <a:latin typeface="Titillium Web" panose="00000500000000000000" pitchFamily="2" charset="0"/>
              </a:rPr>
              <a:t>OBJECTIVE</a:t>
            </a:r>
            <a:r>
              <a:rPr lang="en-ID" sz="6000" dirty="0">
                <a:latin typeface="Titillium Web" panose="00000500000000000000" pitchFamily="2" charset="0"/>
              </a:rPr>
              <a:t> </a:t>
            </a:r>
            <a:endParaRPr lang="en-US" sz="6000" dirty="0">
              <a:latin typeface="Titillium Web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7676EC-9A5F-41F1-829A-E878CC34F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78600">
            <a:off x="3147696" y="3300481"/>
            <a:ext cx="1504762" cy="109523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5677" y="3390900"/>
            <a:ext cx="6477000" cy="83820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40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 write a narrative review</a:t>
            </a:r>
            <a:endParaRPr lang="en-US" sz="4000" b="1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68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906" y="249822"/>
            <a:ext cx="9894840" cy="1143000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3A5A40"/>
                </a:solidFill>
                <a:latin typeface="Titillium Web" panose="00000500000000000000" pitchFamily="2" charset="0"/>
              </a:rPr>
              <a:t>S</a:t>
            </a:r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TRUCTURE – SCIENTIFIC ARTICLE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165026" y="1749650"/>
            <a:ext cx="3092932" cy="4858528"/>
          </a:xfrm>
        </p:spPr>
        <p:txBody>
          <a:bodyPr>
            <a:normAutofit fontScale="47500" lnSpcReduction="20000"/>
          </a:bodyPr>
          <a:lstStyle/>
          <a:p>
            <a:r>
              <a:rPr lang="en-US" sz="59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Title</a:t>
            </a:r>
          </a:p>
          <a:p>
            <a:r>
              <a:rPr lang="en-US" sz="3400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Authors* – affiliation</a:t>
            </a:r>
          </a:p>
          <a:p>
            <a:pPr>
              <a:buNone/>
            </a:pPr>
            <a:r>
              <a:rPr lang="en-US" sz="3400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 *=corresponding author</a:t>
            </a:r>
          </a:p>
          <a:p>
            <a:endParaRPr lang="en-US" sz="38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59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Abstract</a:t>
            </a:r>
          </a:p>
          <a:p>
            <a:r>
              <a:rPr lang="en-US" sz="59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Keywords</a:t>
            </a:r>
          </a:p>
          <a:p>
            <a:endParaRPr lang="en-US" sz="59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US" sz="59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59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Body </a:t>
            </a:r>
            <a:r>
              <a:rPr lang="en-US" sz="5900" b="1" dirty="0"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sz="3200" b="1" dirty="0"/>
              <a:t>	</a:t>
            </a:r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42256" y="1674252"/>
            <a:ext cx="3571900" cy="2759471"/>
          </a:xfrm>
          <a:prstGeom prst="rect">
            <a:avLst/>
          </a:prstGeom>
          <a:solidFill>
            <a:srgbClr val="A3B18A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88157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342256" y="1501908"/>
            <a:ext cx="3971924" cy="4554551"/>
          </a:xfrm>
        </p:spPr>
        <p:txBody>
          <a:bodyPr>
            <a:normAutofit fontScale="47500" lnSpcReduction="20000"/>
          </a:bodyPr>
          <a:lstStyle/>
          <a:p>
            <a:endParaRPr lang="en-US" sz="46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51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Introduction</a:t>
            </a:r>
            <a:r>
              <a:rPr lang="en-US" sz="51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51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Aim</a:t>
            </a:r>
          </a:p>
          <a:p>
            <a:r>
              <a:rPr lang="en-US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Subtitle</a:t>
            </a:r>
          </a:p>
          <a:p>
            <a:r>
              <a:rPr lang="en-ID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Subtitle</a:t>
            </a:r>
          </a:p>
          <a:p>
            <a:r>
              <a:rPr lang="en-ID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Subtitle </a:t>
            </a:r>
            <a:endParaRPr lang="en-US" sz="5800" b="1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(Conclusion)</a:t>
            </a:r>
            <a:endParaRPr lang="en-US" sz="5100" b="1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ID" dirty="0">
              <a:solidFill>
                <a:srgbClr val="3A5A40"/>
              </a:solidFill>
            </a:endParaRPr>
          </a:p>
          <a:p>
            <a:endParaRPr lang="en-ID" dirty="0">
              <a:solidFill>
                <a:srgbClr val="3A5A4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sz="3800" b="1" dirty="0"/>
          </a:p>
          <a:p>
            <a:r>
              <a:rPr lang="en-US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Acknowledgment</a:t>
            </a:r>
          </a:p>
          <a:p>
            <a:r>
              <a:rPr lang="en-US" sz="5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References</a:t>
            </a:r>
          </a:p>
          <a:p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10998454" y="1382507"/>
            <a:ext cx="785786" cy="4357718"/>
          </a:xfrm>
          <a:prstGeom prst="downArrow">
            <a:avLst/>
          </a:prstGeom>
          <a:noFill/>
          <a:ln>
            <a:solidFill>
              <a:srgbClr val="3A5A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2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line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20844E9C-6CA5-44B1-9A61-FB49C03F8395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64681" y="4475350"/>
            <a:ext cx="1588294" cy="941456"/>
          </a:xfrm>
          <a:prstGeom prst="bentConnector2">
            <a:avLst/>
          </a:prstGeom>
          <a:ln w="76200">
            <a:solidFill>
              <a:srgbClr val="3A5A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88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6A50C51-8C12-4B59-ABAC-A45131E18564}"/>
              </a:ext>
            </a:extLst>
          </p:cNvPr>
          <p:cNvSpPr/>
          <p:nvPr/>
        </p:nvSpPr>
        <p:spPr>
          <a:xfrm>
            <a:off x="3489616" y="2362201"/>
            <a:ext cx="1615784" cy="1524000"/>
          </a:xfrm>
          <a:prstGeom prst="ellipse">
            <a:avLst/>
          </a:prstGeom>
          <a:solidFill>
            <a:srgbClr val="A3B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69342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DAD7CD"/>
                </a:solidFill>
                <a:latin typeface="Titillium Web" panose="00000500000000000000" pitchFamily="2" charset="0"/>
              </a:rPr>
              <a:t>TITLE – ABSTRACT/SUMMARY</a:t>
            </a:r>
            <a:endParaRPr lang="en-US" dirty="0">
              <a:solidFill>
                <a:srgbClr val="DAD7CD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3898718-B5A0-45BA-92A4-A05416CD041E}"/>
              </a:ext>
            </a:extLst>
          </p:cNvPr>
          <p:cNvSpPr txBox="1">
            <a:spLocks/>
          </p:cNvSpPr>
          <p:nvPr/>
        </p:nvSpPr>
        <p:spPr>
          <a:xfrm>
            <a:off x="3827835" y="2171698"/>
            <a:ext cx="18443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TITLE</a:t>
            </a:r>
            <a:endParaRPr lang="en-US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5DB59F1-CE7E-4B11-A499-9BB05235322F}"/>
              </a:ext>
            </a:extLst>
          </p:cNvPr>
          <p:cNvSpPr txBox="1">
            <a:spLocks/>
          </p:cNvSpPr>
          <p:nvPr/>
        </p:nvSpPr>
        <p:spPr>
          <a:xfrm>
            <a:off x="4267200" y="2971803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Essence-abstract </a:t>
            </a:r>
            <a:r>
              <a:rPr lang="en-US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not too long</a:t>
            </a:r>
            <a:endParaRPr lang="en-US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6B868A5-AE4C-4C61-8836-EB6285A61C62}"/>
              </a:ext>
            </a:extLst>
          </p:cNvPr>
          <p:cNvSpPr/>
          <p:nvPr/>
        </p:nvSpPr>
        <p:spPr>
          <a:xfrm>
            <a:off x="3642016" y="4457704"/>
            <a:ext cx="1615784" cy="1524000"/>
          </a:xfrm>
          <a:prstGeom prst="ellipse">
            <a:avLst/>
          </a:prstGeom>
          <a:solidFill>
            <a:srgbClr val="A3B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CAFCE2B-0EE8-4607-8687-7E79EBC02C63}"/>
              </a:ext>
            </a:extLst>
          </p:cNvPr>
          <p:cNvSpPr txBox="1">
            <a:spLocks/>
          </p:cNvSpPr>
          <p:nvPr/>
        </p:nvSpPr>
        <p:spPr>
          <a:xfrm>
            <a:off x="3980234" y="4267201"/>
            <a:ext cx="70687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ABSTRACT - SUMMARY</a:t>
            </a:r>
            <a:endParaRPr lang="en-US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1D4C03-7E19-4296-840D-3E19D7992731}"/>
              </a:ext>
            </a:extLst>
          </p:cNvPr>
          <p:cNvSpPr txBox="1">
            <a:spLocks/>
          </p:cNvSpPr>
          <p:nvPr/>
        </p:nvSpPr>
        <p:spPr>
          <a:xfrm>
            <a:off x="4419600" y="5067306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Essence – text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one paragraph</a:t>
            </a:r>
            <a:endParaRPr lang="en-US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62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5" grpId="0"/>
      <p:bldP spid="6" grpId="0"/>
      <p:bldP spid="10" grpId="0" animBg="1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T</a:t>
            </a:r>
            <a:r>
              <a:rPr lang="en-ID" b="1" dirty="0">
                <a:solidFill>
                  <a:srgbClr val="3A5A40"/>
                </a:solidFill>
                <a:latin typeface="Titillium Web" panose="00000500000000000000" pitchFamily="2" charset="0"/>
              </a:rPr>
              <a:t>ITLE</a:t>
            </a:r>
            <a:endParaRPr lang="en-US" b="1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1600200"/>
            <a:ext cx="8229600" cy="4602163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Brief – not too long 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complete -concise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journal – rules (word count)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Interesting – provocative 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reader want to read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In line with content </a:t>
            </a: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( Intro – subtitles - conclusion)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Topic</a:t>
            </a:r>
          </a:p>
          <a:p>
            <a:pPr lvl="1">
              <a:buFont typeface="Courier New" pitchFamily="49" charset="0"/>
              <a:buChar char="o"/>
            </a:pP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In</a:t>
            </a:r>
          </a:p>
          <a:p>
            <a:pPr lvl="1">
              <a:buFont typeface="Courier New" pitchFamily="49" charset="0"/>
              <a:buChar char="o"/>
            </a:pP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Important </a:t>
            </a:r>
          </a:p>
          <a:p>
            <a:pPr lvl="1">
              <a:buFont typeface="Courier New" pitchFamily="49" charset="0"/>
              <a:buChar char="o"/>
            </a:pPr>
            <a:r>
              <a:rPr lang="en-ID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New (method, application, development science)</a:t>
            </a:r>
            <a:endParaRPr lang="en-US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0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76200"/>
            <a:ext cx="5122912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A5A40"/>
                </a:solidFill>
                <a:latin typeface="Titillium Web" panose="00000500000000000000" pitchFamily="2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029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Narration – </a:t>
            </a:r>
            <a:r>
              <a:rPr lang="en-US" sz="28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 too long</a:t>
            </a:r>
          </a:p>
          <a:p>
            <a:r>
              <a:rPr lang="en-US" sz="2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Background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Existing state of knowledge (in brief)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Problem: what is not known, controversial, unproven </a:t>
            </a: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</a:t>
            </a:r>
            <a:endParaRPr lang="en-US" sz="2400" dirty="0">
              <a:solidFill>
                <a:srgbClr val="3A5A4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Rationale (why this review is important?) – because there is a problem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Propose existing solutions </a:t>
            </a: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</a:t>
            </a:r>
            <a:r>
              <a:rPr lang="en-US" sz="24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the beginning part of Aim</a:t>
            </a:r>
          </a:p>
          <a:p>
            <a:r>
              <a:rPr lang="en-US" sz="28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Aim/objective:  </a:t>
            </a:r>
            <a:r>
              <a:rPr lang="en-US" sz="28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write all the subtitles</a:t>
            </a:r>
          </a:p>
        </p:txBody>
      </p:sp>
    </p:spTree>
    <p:extLst>
      <p:ext uri="{BB962C8B-B14F-4D97-AF65-F5344CB8AC3E}">
        <p14:creationId xmlns:p14="http://schemas.microsoft.com/office/powerpoint/2010/main" val="226620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229600" cy="908720"/>
          </a:xfrm>
        </p:spPr>
        <p:txBody>
          <a:bodyPr/>
          <a:lstStyle/>
          <a:p>
            <a:r>
              <a:rPr lang="en-ID" b="1" dirty="0">
                <a:solidFill>
                  <a:srgbClr val="3A5A40"/>
                </a:solidFill>
                <a:latin typeface="Titillium Web" panose="00000500000000000000" pitchFamily="2" charset="0"/>
              </a:rPr>
              <a:t>SEARCH METHOD</a:t>
            </a:r>
            <a:endParaRPr lang="en-US" b="1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219200"/>
            <a:ext cx="6019800" cy="5145435"/>
          </a:xfrm>
        </p:spPr>
        <p:txBody>
          <a:bodyPr>
            <a:normAutofit lnSpcReduction="10000"/>
          </a:bodyPr>
          <a:lstStyle/>
          <a:p>
            <a:r>
              <a:rPr lang="en-ID" sz="26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Some journals – </a:t>
            </a: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narrative review</a:t>
            </a:r>
          </a:p>
          <a:p>
            <a:pPr>
              <a:buFont typeface="Wingdings"/>
              <a:buChar char="à"/>
            </a:pPr>
            <a:r>
              <a:rPr lang="en-ID" sz="26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Search method</a:t>
            </a:r>
          </a:p>
          <a:p>
            <a:pPr lvl="1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Before Aim/Objective</a:t>
            </a:r>
          </a:p>
          <a:p>
            <a:pPr lvl="1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After Aim/Objective</a:t>
            </a:r>
          </a:p>
          <a:p>
            <a:pPr lvl="1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Method section – not too elaborated as systematic review</a:t>
            </a:r>
          </a:p>
          <a:p>
            <a:pPr marL="514350" indent="-457200">
              <a:buFont typeface="Wingdings"/>
              <a:buChar char="à"/>
            </a:pPr>
            <a:r>
              <a:rPr lang="en-ID" sz="26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Contain: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Database – (where): </a:t>
            </a:r>
            <a:r>
              <a:rPr lang="en-ID" sz="2600" dirty="0" err="1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Pubmed</a:t>
            </a: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, Google Scholar, Cochrane, </a:t>
            </a:r>
            <a:r>
              <a:rPr lang="en-ID" sz="2600" dirty="0" err="1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etc</a:t>
            </a: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Keywords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Date of search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ID" sz="2600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Number of article reviewed</a:t>
            </a:r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3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4114800" cy="1143000"/>
          </a:xfrm>
        </p:spPr>
        <p:txBody>
          <a:bodyPr/>
          <a:lstStyle/>
          <a:p>
            <a:r>
              <a:rPr lang="en-ID" b="1" dirty="0">
                <a:solidFill>
                  <a:srgbClr val="3A5A40"/>
                </a:solidFill>
                <a:latin typeface="Titillium Web" panose="00000500000000000000" pitchFamily="2" charset="0"/>
              </a:rPr>
              <a:t>SUBTITLES</a:t>
            </a:r>
            <a:endParaRPr lang="en-US" dirty="0">
              <a:solidFill>
                <a:srgbClr val="3A5A40"/>
              </a:solidFill>
              <a:latin typeface="Titillium Web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0" y="1828800"/>
            <a:ext cx="5791200" cy="4525963"/>
          </a:xfrm>
          <a:noFill/>
          <a:ln>
            <a:noFill/>
          </a:ln>
        </p:spPr>
        <p:txBody>
          <a:bodyPr>
            <a:normAutofit fontScale="85000" lnSpcReduction="10000"/>
          </a:bodyPr>
          <a:lstStyle/>
          <a:p>
            <a:r>
              <a:rPr lang="en-ID" sz="4000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Sequence  easy to understand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D" sz="3600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 Chronologically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D" sz="3600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Components  whole or </a:t>
            </a:r>
            <a:r>
              <a:rPr lang="en-ID" sz="3600" dirty="0" err="1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vv</a:t>
            </a:r>
            <a:endParaRPr lang="en-ID" sz="3600" dirty="0">
              <a:solidFill>
                <a:srgbClr val="588157"/>
              </a:solidFill>
              <a:latin typeface="Roboto" panose="02000000000000000000" pitchFamily="2" charset="0"/>
              <a:ea typeface="Roboto" panose="02000000000000000000" pitchFamily="2" charset="0"/>
              <a:sym typeface="Wingdings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D" sz="3600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General  specific or </a:t>
            </a:r>
            <a:r>
              <a:rPr lang="en-ID" sz="3600" dirty="0" err="1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vv</a:t>
            </a:r>
            <a:endParaRPr lang="en-ID" sz="3600" dirty="0">
              <a:solidFill>
                <a:srgbClr val="588157"/>
              </a:solidFill>
              <a:latin typeface="Roboto" panose="02000000000000000000" pitchFamily="2" charset="0"/>
              <a:ea typeface="Roboto" panose="02000000000000000000" pitchFamily="2" charset="0"/>
              <a:sym typeface="Wingdings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D" sz="3600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Often/important  seldom or </a:t>
            </a:r>
            <a:r>
              <a:rPr lang="en-ID" sz="3600" dirty="0" err="1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vv</a:t>
            </a:r>
            <a:endParaRPr lang="en-ID" sz="3600" dirty="0">
              <a:solidFill>
                <a:srgbClr val="588157"/>
              </a:solidFill>
              <a:latin typeface="Roboto" panose="02000000000000000000" pitchFamily="2" charset="0"/>
              <a:ea typeface="Roboto" panose="02000000000000000000" pitchFamily="2" charset="0"/>
              <a:sym typeface="Wingdings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D" sz="3600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Avoid jumping to and fro</a:t>
            </a:r>
          </a:p>
          <a:p>
            <a:pPr lvl="1"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0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r>
              <a:rPr lang="id-ID" b="1" dirty="0">
                <a:solidFill>
                  <a:srgbClr val="3A5A40"/>
                </a:solidFill>
              </a:rPr>
              <a:t>IMPORTANT TIPS</a:t>
            </a:r>
            <a:endParaRPr lang="en-US" b="1" dirty="0">
              <a:solidFill>
                <a:srgbClr val="3A5A4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086600" cy="4876800"/>
          </a:xfrm>
        </p:spPr>
        <p:txBody>
          <a:bodyPr>
            <a:normAutofit fontScale="85000" lnSpcReduction="20000"/>
          </a:bodyPr>
          <a:lstStyle/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Read – understand – synthesis – write with your own words 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Paraphrasing 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Appropriate “quotation”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Be imaginative – not imitative</a:t>
            </a:r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 </a:t>
            </a:r>
            <a:r>
              <a:rPr lang="en-ID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do not copy paste= Plagiarism= misconduct  E</a:t>
            </a:r>
          </a:p>
          <a:p>
            <a:r>
              <a:rPr lang="en-ID" b="1" dirty="0">
                <a:solidFill>
                  <a:srgbClr val="3A5A4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Grading – according to submission readiness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May need revision  do not wait until deadline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Submission ready   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588157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itchFamily="2" charset="2"/>
              </a:rPr>
              <a:t>Joint publication: student – supervisor (subject expert of article topic)</a:t>
            </a:r>
          </a:p>
          <a:p>
            <a:pPr lvl="1">
              <a:buFont typeface="Wingdings" pitchFamily="2" charset="2"/>
              <a:buChar char="q"/>
            </a:pPr>
            <a:endParaRPr lang="en-ID" b="1" dirty="0">
              <a:sym typeface="Wingdings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43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E51E8FAA47F146AE8267773122C1F7" ma:contentTypeVersion="2" ma:contentTypeDescription="Create a new document." ma:contentTypeScope="" ma:versionID="d6915b692e1872a2791b6e026de278de">
  <xsd:schema xmlns:xsd="http://www.w3.org/2001/XMLSchema" xmlns:xs="http://www.w3.org/2001/XMLSchema" xmlns:p="http://schemas.microsoft.com/office/2006/metadata/properties" xmlns:ns2="795e514b-fb53-40a8-8f90-d8d581d25727" targetNamespace="http://schemas.microsoft.com/office/2006/metadata/properties" ma:root="true" ma:fieldsID="cad45b471ff2dbbc5e6b6b3cc90f7b2d" ns2:_="">
    <xsd:import namespace="795e514b-fb53-40a8-8f90-d8d581d257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5e514b-fb53-40a8-8f90-d8d581d257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683C02-5B02-4B45-9ADC-58FC64CB7C9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DDAE8D4-1398-4943-8584-9614B218A2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4E5997-CC8B-46B3-8D05-5DCF3F1941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5e514b-fb53-40a8-8f90-d8d581d257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435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Roboto</vt:lpstr>
      <vt:lpstr>Titillium Web</vt:lpstr>
      <vt:lpstr>Wingdings</vt:lpstr>
      <vt:lpstr>Office Theme</vt:lpstr>
      <vt:lpstr>Bioengineering exam: writing review article (narrative review)</vt:lpstr>
      <vt:lpstr>OBJECTIVE </vt:lpstr>
      <vt:lpstr>STRUCTURE – SCIENTIFIC ARTICLE</vt:lpstr>
      <vt:lpstr>TITLE – ABSTRACT/SUMMARY</vt:lpstr>
      <vt:lpstr>TITLE</vt:lpstr>
      <vt:lpstr>INTRODUCTION</vt:lpstr>
      <vt:lpstr>SEARCH METHOD</vt:lpstr>
      <vt:lpstr>SUBTITLES</vt:lpstr>
      <vt:lpstr>IMPORTANT TIPS</vt:lpstr>
      <vt:lpstr>CONCLUSION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Owners</dc:creator>
  <cp:lastModifiedBy>Zakiah Syahsah</cp:lastModifiedBy>
  <cp:revision>196</cp:revision>
  <dcterms:created xsi:type="dcterms:W3CDTF">2017-03-30T08:58:58Z</dcterms:created>
  <dcterms:modified xsi:type="dcterms:W3CDTF">2020-10-01T15:45:05Z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0x010100C9E51E8FAA47F146AE8267773122C1F7</vt:lpwstr>
  </property>
</Properties>
</file>