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1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0" y="6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A4FA7C-2AB1-4CBD-B8F4-DB29F9CCF9A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00EEC4-F002-4CDC-8660-1C193DC45892}">
      <dgm:prSet phldrT="[Text]"/>
      <dgm:spPr/>
      <dgm:t>
        <a:bodyPr/>
        <a:lstStyle/>
        <a:p>
          <a:r>
            <a:rPr lang="en-US" dirty="0"/>
            <a:t>PHBS</a:t>
          </a:r>
        </a:p>
      </dgm:t>
    </dgm:pt>
    <dgm:pt modelId="{A2401F61-8CF7-4211-B508-BD3FCD2EED2A}" type="parTrans" cxnId="{0D777A59-FFD9-4534-831C-BC573F4B4173}">
      <dgm:prSet/>
      <dgm:spPr/>
      <dgm:t>
        <a:bodyPr/>
        <a:lstStyle/>
        <a:p>
          <a:endParaRPr lang="en-US"/>
        </a:p>
      </dgm:t>
    </dgm:pt>
    <dgm:pt modelId="{C5EB0FA5-AF2D-44A1-BAFC-637CE0E17321}" type="sibTrans" cxnId="{0D777A59-FFD9-4534-831C-BC573F4B4173}">
      <dgm:prSet/>
      <dgm:spPr/>
      <dgm:t>
        <a:bodyPr/>
        <a:lstStyle/>
        <a:p>
          <a:endParaRPr lang="en-US"/>
        </a:p>
      </dgm:t>
    </dgm:pt>
    <dgm:pt modelId="{34AC1C48-D841-4168-89F3-3DCB2F3B1974}">
      <dgm:prSet phldrT="[Text]"/>
      <dgm:spPr/>
      <dgm:t>
        <a:bodyPr/>
        <a:lstStyle/>
        <a:p>
          <a:r>
            <a:rPr lang="en-US" dirty="0" err="1"/>
            <a:t>Diare</a:t>
          </a:r>
          <a:endParaRPr lang="en-US" dirty="0"/>
        </a:p>
      </dgm:t>
    </dgm:pt>
    <dgm:pt modelId="{FEBF65EC-B7AD-4764-9BCA-2F4044DD11B1}" type="parTrans" cxnId="{BF058B39-C728-4FE4-9BC6-72C0EB4A11B4}">
      <dgm:prSet/>
      <dgm:spPr/>
      <dgm:t>
        <a:bodyPr/>
        <a:lstStyle/>
        <a:p>
          <a:endParaRPr lang="en-US"/>
        </a:p>
      </dgm:t>
    </dgm:pt>
    <dgm:pt modelId="{2FA04520-B18E-4E64-8966-D3D2BD5BD866}" type="sibTrans" cxnId="{BF058B39-C728-4FE4-9BC6-72C0EB4A11B4}">
      <dgm:prSet/>
      <dgm:spPr/>
      <dgm:t>
        <a:bodyPr/>
        <a:lstStyle/>
        <a:p>
          <a:endParaRPr lang="en-US"/>
        </a:p>
      </dgm:t>
    </dgm:pt>
    <dgm:pt modelId="{3C4CD6A3-7451-4D3C-A43A-86145A9D0099}" type="pres">
      <dgm:prSet presAssocID="{23A4FA7C-2AB1-4CBD-B8F4-DB29F9CCF9A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37D496-40ED-4740-856F-422ACEB27525}" type="pres">
      <dgm:prSet presAssocID="{1E00EEC4-F002-4CDC-8660-1C193DC45892}" presName="centerShape" presStyleLbl="node0" presStyleIdx="0" presStyleCnt="1"/>
      <dgm:spPr/>
      <dgm:t>
        <a:bodyPr/>
        <a:lstStyle/>
        <a:p>
          <a:endParaRPr lang="en-US"/>
        </a:p>
      </dgm:t>
    </dgm:pt>
    <dgm:pt modelId="{F2218FD8-7CD7-46E3-B6DD-AED313717D53}" type="pres">
      <dgm:prSet presAssocID="{FEBF65EC-B7AD-4764-9BCA-2F4044DD11B1}" presName="Name9" presStyleLbl="parChTrans1D2" presStyleIdx="0" presStyleCnt="1"/>
      <dgm:spPr/>
      <dgm:t>
        <a:bodyPr/>
        <a:lstStyle/>
        <a:p>
          <a:endParaRPr lang="en-US"/>
        </a:p>
      </dgm:t>
    </dgm:pt>
    <dgm:pt modelId="{4A5B8069-8FC6-4943-8726-950FD6B4B6B3}" type="pres">
      <dgm:prSet presAssocID="{FEBF65EC-B7AD-4764-9BCA-2F4044DD11B1}" presName="connTx" presStyleLbl="parChTrans1D2" presStyleIdx="0" presStyleCnt="1"/>
      <dgm:spPr/>
      <dgm:t>
        <a:bodyPr/>
        <a:lstStyle/>
        <a:p>
          <a:endParaRPr lang="en-US"/>
        </a:p>
      </dgm:t>
    </dgm:pt>
    <dgm:pt modelId="{E9C8B4CF-AC8E-4A23-8415-ABEA39507969}" type="pres">
      <dgm:prSet presAssocID="{34AC1C48-D841-4168-89F3-3DCB2F3B1974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31A3EE-5262-42D2-9123-8E01D8EEFF19}" type="presOf" srcId="{FEBF65EC-B7AD-4764-9BCA-2F4044DD11B1}" destId="{4A5B8069-8FC6-4943-8726-950FD6B4B6B3}" srcOrd="1" destOrd="0" presId="urn:microsoft.com/office/officeart/2005/8/layout/radial1"/>
    <dgm:cxn modelId="{BF058B39-C728-4FE4-9BC6-72C0EB4A11B4}" srcId="{1E00EEC4-F002-4CDC-8660-1C193DC45892}" destId="{34AC1C48-D841-4168-89F3-3DCB2F3B1974}" srcOrd="0" destOrd="0" parTransId="{FEBF65EC-B7AD-4764-9BCA-2F4044DD11B1}" sibTransId="{2FA04520-B18E-4E64-8966-D3D2BD5BD866}"/>
    <dgm:cxn modelId="{0D777A59-FFD9-4534-831C-BC573F4B4173}" srcId="{23A4FA7C-2AB1-4CBD-B8F4-DB29F9CCF9AC}" destId="{1E00EEC4-F002-4CDC-8660-1C193DC45892}" srcOrd="0" destOrd="0" parTransId="{A2401F61-8CF7-4211-B508-BD3FCD2EED2A}" sibTransId="{C5EB0FA5-AF2D-44A1-BAFC-637CE0E17321}"/>
    <dgm:cxn modelId="{95128F95-59A9-4D5F-8293-022FAEB2A893}" type="presOf" srcId="{FEBF65EC-B7AD-4764-9BCA-2F4044DD11B1}" destId="{F2218FD8-7CD7-46E3-B6DD-AED313717D53}" srcOrd="0" destOrd="0" presId="urn:microsoft.com/office/officeart/2005/8/layout/radial1"/>
    <dgm:cxn modelId="{F7D59AB9-E222-41CF-B71B-FB58F87A02FC}" type="presOf" srcId="{34AC1C48-D841-4168-89F3-3DCB2F3B1974}" destId="{E9C8B4CF-AC8E-4A23-8415-ABEA39507969}" srcOrd="0" destOrd="0" presId="urn:microsoft.com/office/officeart/2005/8/layout/radial1"/>
    <dgm:cxn modelId="{50FD3146-A81B-433E-8513-BBA24D548158}" type="presOf" srcId="{1E00EEC4-F002-4CDC-8660-1C193DC45892}" destId="{D337D496-40ED-4740-856F-422ACEB27525}" srcOrd="0" destOrd="0" presId="urn:microsoft.com/office/officeart/2005/8/layout/radial1"/>
    <dgm:cxn modelId="{0DF04721-E1B0-4E42-A3FC-C8F70017E07B}" type="presOf" srcId="{23A4FA7C-2AB1-4CBD-B8F4-DB29F9CCF9AC}" destId="{3C4CD6A3-7451-4D3C-A43A-86145A9D0099}" srcOrd="0" destOrd="0" presId="urn:microsoft.com/office/officeart/2005/8/layout/radial1"/>
    <dgm:cxn modelId="{06A02F86-BA30-42A1-B6B0-42C00F0252F7}" type="presParOf" srcId="{3C4CD6A3-7451-4D3C-A43A-86145A9D0099}" destId="{D337D496-40ED-4740-856F-422ACEB27525}" srcOrd="0" destOrd="0" presId="urn:microsoft.com/office/officeart/2005/8/layout/radial1"/>
    <dgm:cxn modelId="{2202A8A1-B9C6-4181-BD1F-D93890ECED9D}" type="presParOf" srcId="{3C4CD6A3-7451-4D3C-A43A-86145A9D0099}" destId="{F2218FD8-7CD7-46E3-B6DD-AED313717D53}" srcOrd="1" destOrd="0" presId="urn:microsoft.com/office/officeart/2005/8/layout/radial1"/>
    <dgm:cxn modelId="{36C44C07-6F11-4F4C-93C7-082BCEED16A4}" type="presParOf" srcId="{F2218FD8-7CD7-46E3-B6DD-AED313717D53}" destId="{4A5B8069-8FC6-4943-8726-950FD6B4B6B3}" srcOrd="0" destOrd="0" presId="urn:microsoft.com/office/officeart/2005/8/layout/radial1"/>
    <dgm:cxn modelId="{3E12C92D-BBD9-496C-8552-FF2B44B17DD5}" type="presParOf" srcId="{3C4CD6A3-7451-4D3C-A43A-86145A9D0099}" destId="{E9C8B4CF-AC8E-4A23-8415-ABEA39507969}" srcOrd="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37D496-40ED-4740-856F-422ACEB27525}">
      <dsp:nvSpPr>
        <dsp:cNvPr id="0" name=""/>
        <dsp:cNvSpPr/>
      </dsp:nvSpPr>
      <dsp:spPr>
        <a:xfrm>
          <a:off x="13710" y="1027661"/>
          <a:ext cx="1583227" cy="15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/>
            <a:t>PHBS</a:t>
          </a:r>
        </a:p>
      </dsp:txBody>
      <dsp:txXfrm>
        <a:off x="245568" y="1259519"/>
        <a:ext cx="1119511" cy="1119511"/>
      </dsp:txXfrm>
    </dsp:sp>
    <dsp:sp modelId="{F2218FD8-7CD7-46E3-B6DD-AED313717D53}">
      <dsp:nvSpPr>
        <dsp:cNvPr id="0" name=""/>
        <dsp:cNvSpPr/>
      </dsp:nvSpPr>
      <dsp:spPr>
        <a:xfrm>
          <a:off x="1596937" y="1780469"/>
          <a:ext cx="478013" cy="77611"/>
        </a:xfrm>
        <a:custGeom>
          <a:avLst/>
          <a:gdLst/>
          <a:ahLst/>
          <a:cxnLst/>
          <a:rect l="0" t="0" r="0" b="0"/>
          <a:pathLst>
            <a:path>
              <a:moveTo>
                <a:pt x="0" y="38805"/>
              </a:moveTo>
              <a:lnTo>
                <a:pt x="478013" y="388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3993" y="1807324"/>
        <a:ext cx="23900" cy="23900"/>
      </dsp:txXfrm>
    </dsp:sp>
    <dsp:sp modelId="{E9C8B4CF-AC8E-4A23-8415-ABEA39507969}">
      <dsp:nvSpPr>
        <dsp:cNvPr id="0" name=""/>
        <dsp:cNvSpPr/>
      </dsp:nvSpPr>
      <dsp:spPr>
        <a:xfrm>
          <a:off x="2074950" y="1027661"/>
          <a:ext cx="1583227" cy="15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err="1"/>
            <a:t>Diare</a:t>
          </a:r>
          <a:endParaRPr lang="en-US" sz="3900" kern="1200" dirty="0"/>
        </a:p>
      </dsp:txBody>
      <dsp:txXfrm>
        <a:off x="2306808" y="1259519"/>
        <a:ext cx="1119511" cy="1119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DE18-76FB-4785-A708-CAEE3F6BF79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02B2F-F247-45BC-9A48-8858052A85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Font typeface="+mj-lt"/>
              <a:buNone/>
              <a:defRPr/>
            </a:pPr>
            <a:r>
              <a:rPr lang="en-US" sz="2600" dirty="0" err="1"/>
              <a:t>Pendahuluan</a:t>
            </a:r>
            <a:r>
              <a:rPr lang="en-US" sz="2600" dirty="0"/>
              <a:t>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baseline="0" dirty="0"/>
              <a:t> </a:t>
            </a:r>
            <a:r>
              <a:rPr lang="en-US" sz="2600" baseline="0" dirty="0" err="1"/>
              <a:t>penelitian</a:t>
            </a:r>
            <a:r>
              <a:rPr lang="en-US" sz="2600" baseline="0" dirty="0"/>
              <a:t> 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36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631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1391DFA7-7CEC-42C5-B1F7-613DBB85DBAB}" type="slidenum">
              <a:rPr lang="en-US" smtClean="0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912813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/>
            <a:fld id="{726E5C14-FB66-4871-840F-C9D6EE073E9A}" type="slidenum">
              <a:rPr lang="hr-HR" sz="1200">
                <a:latin typeface="Arial" charset="0"/>
                <a:cs typeface="Arial" charset="0"/>
              </a:rPr>
              <a:pPr algn="r" eaLnBrk="1" hangingPunct="1"/>
              <a:t>6</a:t>
            </a:fld>
            <a:endParaRPr lang="hr-HR" sz="1200">
              <a:latin typeface="Arial" charset="0"/>
              <a:cs typeface="Arial" charset="0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2813" eaLnBrk="1" hangingPunct="1"/>
            <a:endParaRPr lang="hr-H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904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86B60-122B-4155-88B7-8DCBDE138D2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57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 err="1"/>
              <a:t>Berbagai</a:t>
            </a:r>
            <a:r>
              <a:rPr lang="en-SG" baseline="0" dirty="0"/>
              <a:t> </a:t>
            </a:r>
            <a:r>
              <a:rPr lang="en-SG" baseline="0" dirty="0" err="1"/>
              <a:t>sumber</a:t>
            </a:r>
            <a:r>
              <a:rPr lang="en-SG" baseline="0" dirty="0"/>
              <a:t> </a:t>
            </a:r>
            <a:r>
              <a:rPr lang="en-SG" baseline="0" dirty="0" err="1"/>
              <a:t>informasi</a:t>
            </a:r>
            <a:r>
              <a:rPr lang="en-SG" baseline="0" dirty="0"/>
              <a:t> yang </a:t>
            </a:r>
            <a:r>
              <a:rPr lang="en-SG" baseline="0" dirty="0" err="1"/>
              <a:t>bisa</a:t>
            </a:r>
            <a:r>
              <a:rPr lang="en-SG" baseline="0" dirty="0"/>
              <a:t> </a:t>
            </a:r>
            <a:r>
              <a:rPr lang="en-SG" baseline="0" dirty="0" err="1"/>
              <a:t>digunakan</a:t>
            </a:r>
            <a:r>
              <a:rPr lang="en-SG" baseline="0" dirty="0"/>
              <a:t> </a:t>
            </a:r>
            <a:r>
              <a:rPr lang="en-SG" baseline="0" dirty="0" err="1"/>
              <a:t>untuk</a:t>
            </a:r>
            <a:r>
              <a:rPr lang="en-SG" baseline="0" dirty="0"/>
              <a:t> </a:t>
            </a:r>
            <a:r>
              <a:rPr lang="en-SG" baseline="0" dirty="0" err="1"/>
              <a:t>mempelajari</a:t>
            </a:r>
            <a:r>
              <a:rPr lang="en-SG" baseline="0" dirty="0"/>
              <a:t> EBM </a:t>
            </a:r>
            <a:r>
              <a:rPr lang="en-SG" baseline="0" dirty="0" err="1"/>
              <a:t>lebih</a:t>
            </a:r>
            <a:r>
              <a:rPr lang="en-SG" baseline="0" dirty="0"/>
              <a:t> </a:t>
            </a:r>
            <a:r>
              <a:rPr lang="en-SG" baseline="0" dirty="0" err="1"/>
              <a:t>lanjut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86B60-122B-4155-88B7-8DCBDE138D2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81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A7F9-29A5-4D1C-B890-619EAAD0A838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50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252F-BA22-494F-ACBB-59227D454889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3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98A41-750C-4BCD-97C1-2997529AB4E1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9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6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7E11-4A96-4DB7-AEF6-8CB0EADFACA8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6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1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8A92-D51F-4B0A-BBF7-456E3EFC340B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304-9711-4B3D-837E-3DAE6E43B74F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18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5148-7839-49CF-B195-C7EDD522F603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9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C2AB-1DC6-4149-A562-B54EF19EB235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23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FD99-B038-460A-B5EA-077DEB4A0EEC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6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CF04-9406-489C-A1AC-C7EB13DC0D47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10265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913" y="-108968"/>
            <a:ext cx="1058449" cy="16634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bg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43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ebm.net/" TargetMode="External"/><Relationship Id="rId3" Type="http://schemas.openxmlformats.org/officeDocument/2006/relationships/hyperlink" Target="http://www.thecochranelibrary.com/" TargetMode="External"/><Relationship Id="rId7" Type="http://schemas.openxmlformats.org/officeDocument/2006/relationships/hyperlink" Target="http://clinicalevidence.bmj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uidelines.gov/" TargetMode="External"/><Relationship Id="rId5" Type="http://schemas.openxmlformats.org/officeDocument/2006/relationships/hyperlink" Target="http://www.pubmed.com/" TargetMode="External"/><Relationship Id="rId4" Type="http://schemas.openxmlformats.org/officeDocument/2006/relationships/hyperlink" Target="http://www.tripdatabase.com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ttp://www.lingoes.co.uk/wp-content/uploads/2012/02/Medical_translati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600200"/>
            <a:ext cx="3164919" cy="4747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3203016" y="1447800"/>
            <a:ext cx="5674281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Penelusuran</a:t>
            </a:r>
            <a:r>
              <a:rPr lang="en-US" sz="55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Literature </a:t>
            </a:r>
            <a:endParaRPr lang="en-US" sz="5500" i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352" y="3276600"/>
            <a:ext cx="1663611" cy="1332105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2432004" y="5562600"/>
            <a:ext cx="7315200" cy="59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MASSIVE OPEN ONLINE COURSES (MOOCs)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ebpyrami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1" y="1457325"/>
            <a:ext cx="4868863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1" y="247650"/>
            <a:ext cx="5642769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>
                <a:latin typeface="Lucida Sans" pitchFamily="34" charset="0"/>
              </a:rPr>
              <a:t>Piramida</a:t>
            </a:r>
            <a:r>
              <a:rPr lang="en-US" sz="3600" dirty="0">
                <a:latin typeface="Lucida Sans" pitchFamily="34" charset="0"/>
              </a:rPr>
              <a:t> </a:t>
            </a:r>
            <a:r>
              <a:rPr lang="en-US" sz="3600" dirty="0" err="1">
                <a:latin typeface="Lucida Sans" pitchFamily="34" charset="0"/>
              </a:rPr>
              <a:t>sumber</a:t>
            </a:r>
            <a:r>
              <a:rPr lang="en-US" sz="3600" dirty="0">
                <a:latin typeface="Lucida Sans" pitchFamily="34" charset="0"/>
              </a:rPr>
              <a:t> </a:t>
            </a:r>
            <a:r>
              <a:rPr lang="en-US" sz="3600" dirty="0" err="1">
                <a:latin typeface="Lucida Sans" pitchFamily="34" charset="0"/>
              </a:rPr>
              <a:t>bukti</a:t>
            </a:r>
            <a:endParaRPr lang="en-US" sz="3600" dirty="0">
              <a:latin typeface="Lucida Sans" pitchFamily="34" charset="0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2438400" y="1524000"/>
            <a:ext cx="990600" cy="4724400"/>
          </a:xfrm>
          <a:prstGeom prst="upArrow">
            <a:avLst>
              <a:gd name="adj1" fmla="val 50000"/>
              <a:gd name="adj2" fmla="val 119231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r>
              <a:rPr lang="en-US" sz="2400" dirty="0" err="1">
                <a:latin typeface="Times New Roman" pitchFamily="18" charset="0"/>
              </a:rPr>
              <a:t>Validitas</a:t>
            </a:r>
            <a:r>
              <a:rPr lang="en-US" sz="2400" dirty="0">
                <a:latin typeface="Times New Roman" pitchFamily="18" charset="0"/>
              </a:rPr>
              <a:t>/Strength of Inference</a:t>
            </a: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8991600" y="1447800"/>
            <a:ext cx="914400" cy="4724400"/>
          </a:xfrm>
          <a:prstGeom prst="downArrow">
            <a:avLst>
              <a:gd name="adj1" fmla="val 50000"/>
              <a:gd name="adj2" fmla="val 12916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r>
              <a:rPr lang="en-US" sz="2400" dirty="0" err="1">
                <a:latin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melakukan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telaah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kritis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38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 autoUpdateAnimBg="0"/>
      <p:bldP spid="31749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/>
              <a:t>Sumber</a:t>
            </a:r>
            <a:r>
              <a:rPr lang="en-US" sz="4000" b="1" dirty="0"/>
              <a:t> </a:t>
            </a:r>
            <a:r>
              <a:rPr lang="en-US" sz="4000" b="1" dirty="0" err="1"/>
              <a:t>informasi</a:t>
            </a:r>
            <a:r>
              <a:rPr lang="en-US" sz="4000" b="1" dirty="0"/>
              <a:t> </a:t>
            </a:r>
            <a:r>
              <a:rPr lang="en-US" sz="4000" b="1" i="1" dirty="0"/>
              <a:t>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Cochrane library: </a:t>
            </a:r>
            <a:r>
              <a:rPr lang="id-ID" sz="3000" dirty="0"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www.the</a:t>
            </a:r>
            <a:r>
              <a:rPr lang="id-ID" sz="3000" b="1" dirty="0"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cochranelibrary</a:t>
            </a:r>
            <a:r>
              <a:rPr lang="id-ID" sz="3000" dirty="0"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.com</a:t>
            </a:r>
            <a:endParaRPr lang="en-US" sz="3000" dirty="0"/>
          </a:p>
          <a:p>
            <a:r>
              <a:rPr lang="en-US" sz="3000" dirty="0"/>
              <a:t>Trip database: </a:t>
            </a:r>
            <a:r>
              <a:rPr lang="en-US" sz="3000" dirty="0"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www.tripdatabase.com</a:t>
            </a:r>
            <a:endParaRPr lang="en-US" sz="3000" dirty="0"/>
          </a:p>
          <a:p>
            <a:r>
              <a:rPr lang="en-US" sz="3000" dirty="0" err="1"/>
              <a:t>Pubmed</a:t>
            </a:r>
            <a:r>
              <a:rPr lang="en-US" sz="3000" dirty="0"/>
              <a:t>: </a:t>
            </a:r>
            <a:r>
              <a:rPr lang="en-US" sz="3000" dirty="0"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www.pubmed.com</a:t>
            </a:r>
            <a:endParaRPr lang="en-US" sz="3000" dirty="0"/>
          </a:p>
          <a:p>
            <a:r>
              <a:rPr lang="en-US" sz="3000" dirty="0"/>
              <a:t>National guidelines clearing house: </a:t>
            </a:r>
            <a:r>
              <a:rPr lang="en-US" sz="3000" dirty="0"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www.guidelines.gov</a:t>
            </a:r>
            <a:endParaRPr lang="en-US" sz="3000" dirty="0"/>
          </a:p>
          <a:p>
            <a:r>
              <a:rPr lang="en-US" sz="3000" dirty="0"/>
              <a:t> Clinical evidence: </a:t>
            </a:r>
            <a:r>
              <a:rPr lang="en-US" sz="3000" dirty="0"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http://clinicalevidence.bmj.com</a:t>
            </a:r>
            <a:r>
              <a:rPr lang="en-US" sz="3000" dirty="0"/>
              <a:t>  </a:t>
            </a:r>
          </a:p>
          <a:p>
            <a:r>
              <a:rPr lang="en-US" sz="3000" dirty="0"/>
              <a:t>Oxford center for EBM: </a:t>
            </a:r>
            <a:r>
              <a:rPr lang="en-US" sz="3000" dirty="0">
                <a:hlinkClick r:id="rId8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www.cebm.net</a:t>
            </a:r>
            <a:r>
              <a:rPr lang="en-US" sz="3000" dirty="0"/>
              <a:t> 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27521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Systematic Reviews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Review </a:t>
            </a:r>
            <a:r>
              <a:rPr lang="en-US" sz="2600" dirty="0" err="1"/>
              <a:t>literatur</a:t>
            </a:r>
            <a:r>
              <a:rPr lang="en-US" sz="2600" dirty="0"/>
              <a:t> (</a:t>
            </a:r>
            <a:r>
              <a:rPr lang="en-US" sz="2600" dirty="0" err="1"/>
              <a:t>bukti</a:t>
            </a:r>
            <a:r>
              <a:rPr lang="en-US" sz="2600" dirty="0"/>
              <a:t>) </a:t>
            </a:r>
            <a:r>
              <a:rPr lang="en-US" sz="2600" dirty="0" err="1"/>
              <a:t>mengenai</a:t>
            </a:r>
            <a:r>
              <a:rPr lang="en-US" sz="2600" dirty="0"/>
              <a:t> </a:t>
            </a:r>
            <a:r>
              <a:rPr lang="en-US" sz="2600" dirty="0" err="1"/>
              <a:t>satu</a:t>
            </a:r>
            <a:r>
              <a:rPr lang="en-US" sz="2600" dirty="0"/>
              <a:t> topic </a:t>
            </a:r>
            <a:r>
              <a:rPr lang="en-US" sz="2600" dirty="0" err="1"/>
              <a:t>secara</a:t>
            </a:r>
            <a:r>
              <a:rPr lang="en-US" sz="2600" dirty="0"/>
              <a:t> </a:t>
            </a:r>
            <a:r>
              <a:rPr lang="en-US" sz="2600" dirty="0" err="1"/>
              <a:t>lengkap</a:t>
            </a:r>
            <a:endParaRPr lang="en-US" sz="2600" dirty="0"/>
          </a:p>
          <a:p>
            <a:r>
              <a:rPr lang="en-US" sz="2600" dirty="0" err="1"/>
              <a:t>Contoh</a:t>
            </a:r>
            <a:r>
              <a:rPr lang="en-US" sz="2600" dirty="0"/>
              <a:t>: Cochrane reviews</a:t>
            </a:r>
          </a:p>
          <a:p>
            <a:r>
              <a:rPr lang="en-US" sz="2600" dirty="0" err="1"/>
              <a:t>Kelebihan</a:t>
            </a:r>
            <a:r>
              <a:rPr lang="en-US" sz="2600" dirty="0"/>
              <a:t>:</a:t>
            </a:r>
          </a:p>
          <a:p>
            <a:pPr lvl="1"/>
            <a:r>
              <a:rPr lang="en-US" dirty="0" err="1"/>
              <a:t>Komplit</a:t>
            </a:r>
            <a:endParaRPr lang="en-US" dirty="0"/>
          </a:p>
          <a:p>
            <a:pPr lvl="1"/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sekaligus</a:t>
            </a:r>
            <a:endParaRPr lang="en-US" dirty="0"/>
          </a:p>
          <a:p>
            <a:pPr lvl="1"/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baik</a:t>
            </a:r>
            <a:endParaRPr lang="en-US" dirty="0"/>
          </a:p>
          <a:p>
            <a:r>
              <a:rPr lang="en-US" sz="2600" dirty="0" err="1"/>
              <a:t>Kekurangan</a:t>
            </a:r>
            <a:r>
              <a:rPr lang="en-US" sz="2600" dirty="0"/>
              <a:t>:</a:t>
            </a:r>
          </a:p>
          <a:p>
            <a:pPr lvl="1"/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inkonklusif</a:t>
            </a:r>
            <a:r>
              <a:rPr lang="en-US" dirty="0"/>
              <a:t>, </a:t>
            </a:r>
            <a:r>
              <a:rPr lang="en-US" dirty="0" err="1"/>
              <a:t>bertentangan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absen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116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Original Articles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Kelebihan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Kita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benar-benar</a:t>
            </a:r>
            <a:r>
              <a:rPr lang="en-US" sz="2400" dirty="0"/>
              <a:t> </a:t>
            </a:r>
            <a:r>
              <a:rPr lang="en-US" sz="2400" dirty="0" err="1"/>
              <a:t>membaca</a:t>
            </a:r>
            <a:r>
              <a:rPr lang="en-US" sz="2400" dirty="0"/>
              <a:t> </a:t>
            </a:r>
            <a:r>
              <a:rPr lang="en-US" sz="2400" dirty="0" err="1"/>
              <a:t>artikel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menginterpretasikannya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 </a:t>
            </a:r>
          </a:p>
          <a:p>
            <a:r>
              <a:rPr lang="en-US" sz="2800" dirty="0" err="1"/>
              <a:t>Kekurangan</a:t>
            </a:r>
            <a:r>
              <a:rPr lang="en-US" sz="2800" dirty="0"/>
              <a:t>:</a:t>
            </a:r>
          </a:p>
          <a:p>
            <a:pPr lvl="1"/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– </a:t>
            </a:r>
            <a:r>
              <a:rPr lang="en-US" sz="2400" dirty="0" err="1"/>
              <a:t>penelusuran</a:t>
            </a:r>
            <a:r>
              <a:rPr lang="en-US" sz="2400" dirty="0"/>
              <a:t> </a:t>
            </a:r>
            <a:r>
              <a:rPr lang="en-US" sz="2400" dirty="0" err="1"/>
              <a:t>bukti</a:t>
            </a:r>
            <a:r>
              <a:rPr lang="en-US" sz="2400" dirty="0"/>
              <a:t>, </a:t>
            </a:r>
            <a:r>
              <a:rPr lang="en-US" sz="2400" dirty="0" err="1"/>
              <a:t>mengunduh</a:t>
            </a:r>
            <a:r>
              <a:rPr lang="en-US" sz="2400" dirty="0"/>
              <a:t> </a:t>
            </a:r>
            <a:r>
              <a:rPr lang="en-US" sz="2400" dirty="0" err="1"/>
              <a:t>artikel</a:t>
            </a:r>
            <a:r>
              <a:rPr lang="en-US" sz="2400" dirty="0"/>
              <a:t>, </a:t>
            </a:r>
            <a:r>
              <a:rPr lang="en-US" sz="2400" dirty="0" err="1"/>
              <a:t>mengevaluasi</a:t>
            </a:r>
            <a:r>
              <a:rPr lang="en-US" sz="2400" dirty="0"/>
              <a:t> </a:t>
            </a:r>
            <a:r>
              <a:rPr lang="en-US" sz="2400" dirty="0" err="1"/>
              <a:t>artikel</a:t>
            </a:r>
            <a:endParaRPr lang="en-US" sz="2400" dirty="0"/>
          </a:p>
          <a:p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melaksanakan</a:t>
            </a:r>
            <a:r>
              <a:rPr lang="en-US" sz="2800" dirty="0"/>
              <a:t> </a:t>
            </a:r>
            <a:r>
              <a:rPr lang="en-US" sz="2800" dirty="0" err="1"/>
              <a:t>riset</a:t>
            </a:r>
            <a:r>
              <a:rPr lang="en-US" sz="2800" dirty="0"/>
              <a:t>, </a:t>
            </a:r>
            <a:r>
              <a:rPr lang="en-US" sz="2800" dirty="0" err="1"/>
              <a:t>namun</a:t>
            </a:r>
            <a:r>
              <a:rPr lang="en-US" sz="2800" dirty="0"/>
              <a:t> </a:t>
            </a:r>
            <a:r>
              <a:rPr lang="en-US" sz="2800" dirty="0" err="1"/>
              <a:t>seringkali</a:t>
            </a:r>
            <a:r>
              <a:rPr lang="en-US" sz="2800" dirty="0"/>
              <a:t> </a:t>
            </a:r>
            <a:r>
              <a:rPr lang="en-US" sz="2800" dirty="0" err="1"/>
              <a:t>kurang</a:t>
            </a:r>
            <a:r>
              <a:rPr lang="en-US" sz="2800" dirty="0"/>
              <a:t> </a:t>
            </a:r>
            <a:r>
              <a:rPr lang="en-US" sz="2800" dirty="0" err="1"/>
              <a:t>praktis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menjawab</a:t>
            </a:r>
            <a:r>
              <a:rPr lang="en-US" sz="2800" dirty="0"/>
              <a:t> </a:t>
            </a:r>
            <a:r>
              <a:rPr lang="en-US" sz="2800" dirty="0" err="1"/>
              <a:t>permasalahan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praktik</a:t>
            </a:r>
            <a:r>
              <a:rPr lang="en-US" sz="2800" dirty="0"/>
              <a:t> (</a:t>
            </a:r>
            <a:r>
              <a:rPr lang="en-US" sz="2800" i="1" dirty="0"/>
              <a:t>point-of-care</a:t>
            </a:r>
            <a:r>
              <a:rPr lang="en-US" sz="2800" dirty="0"/>
              <a:t>) – </a:t>
            </a:r>
            <a:r>
              <a:rPr lang="en-US" sz="2800" dirty="0" err="1"/>
              <a:t>terutama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rawat</a:t>
            </a:r>
            <a:r>
              <a:rPr lang="en-US" sz="2800" dirty="0"/>
              <a:t> </a:t>
            </a:r>
            <a:r>
              <a:rPr lang="en-US" sz="2800" dirty="0" err="1"/>
              <a:t>jalan</a:t>
            </a:r>
            <a:endParaRPr lang="en-US" sz="2800" dirty="0"/>
          </a:p>
          <a:p>
            <a:r>
              <a:rPr lang="en-US" sz="2800" dirty="0"/>
              <a:t>Meta-analysis </a:t>
            </a:r>
            <a:r>
              <a:rPr lang="en-US" sz="2800" dirty="0" err="1"/>
              <a:t>termasuk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751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b="1" dirty="0"/>
              <a:t>Evidence Based Medicine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Jurnal</a:t>
            </a:r>
            <a:r>
              <a:rPr lang="en-ID" dirty="0"/>
              <a:t>, </a:t>
            </a:r>
            <a:r>
              <a:rPr lang="en-ID" dirty="0" err="1"/>
              <a:t>pelajari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simpulkan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angkat</a:t>
            </a:r>
            <a:r>
              <a:rPr lang="en-ID" dirty="0"/>
              <a:t> di </a:t>
            </a:r>
            <a:r>
              <a:rPr lang="en-ID" dirty="0" err="1"/>
              <a:t>sebagai</a:t>
            </a:r>
            <a:r>
              <a:rPr lang="en-ID" dirty="0"/>
              <a:t> variable </a:t>
            </a:r>
            <a:r>
              <a:rPr lang="en-ID" dirty="0" err="1"/>
              <a:t>tergantung</a:t>
            </a:r>
            <a:r>
              <a:rPr lang="en-ID" dirty="0"/>
              <a:t> </a:t>
            </a:r>
            <a:r>
              <a:rPr lang="en-ID" dirty="0" err="1"/>
              <a:t>memang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Apakah</a:t>
            </a:r>
            <a:r>
              <a:rPr lang="en-ID" dirty="0"/>
              <a:t> factor </a:t>
            </a:r>
            <a:r>
              <a:rPr lang="en-ID" dirty="0" err="1"/>
              <a:t>risiko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angkat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variable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memang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 yang </a:t>
            </a:r>
            <a:r>
              <a:rPr lang="en-ID" dirty="0" err="1"/>
              <a:t>masih</a:t>
            </a:r>
            <a:r>
              <a:rPr lang="en-ID" dirty="0"/>
              <a:t> trending topic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dibicarakan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variable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variable </a:t>
            </a:r>
            <a:r>
              <a:rPr lang="en-ID" dirty="0" err="1"/>
              <a:t>tergantung</a:t>
            </a:r>
            <a:r>
              <a:rPr lang="en-ID" dirty="0"/>
              <a:t>  </a:t>
            </a:r>
          </a:p>
        </p:txBody>
      </p:sp>
      <p:pic>
        <p:nvPicPr>
          <p:cNvPr id="5" name="Picture 2" descr="http://www.cochrane.org/sites/default/files/uploads/EBM%20Triad.png">
            <a:extLst>
              <a:ext uri="{FF2B5EF4-FFF2-40B4-BE49-F238E27FC236}">
                <a16:creationId xmlns="" xmlns:a16="http://schemas.microsoft.com/office/drawing/2014/main" id="{E5AAD434-4B4C-4AFC-BFEB-B2F07E74075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234" y="2167496"/>
            <a:ext cx="3810532" cy="3391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2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4035854"/>
            <a:ext cx="7162800" cy="1679575"/>
          </a:xfrm>
        </p:spPr>
        <p:txBody>
          <a:bodyPr/>
          <a:lstStyle/>
          <a:p>
            <a:r>
              <a:rPr lang="en-US" b="1" dirty="0"/>
              <a:t>TERIMA KASIH</a:t>
            </a:r>
          </a:p>
        </p:txBody>
      </p:sp>
      <p:pic>
        <p:nvPicPr>
          <p:cNvPr id="6" name="Picture 2" descr="http://www.ip.mpg.de/files/png1/Bibliothek_D02-KURZ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785" y="726077"/>
            <a:ext cx="9129215" cy="399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45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dirty="0" err="1"/>
              <a:t>Menyusun</a:t>
            </a:r>
            <a:r>
              <a:rPr lang="en-US" sz="4000" b="1" dirty="0"/>
              <a:t> </a:t>
            </a:r>
            <a:r>
              <a:rPr lang="en-US" sz="4000" b="1" dirty="0" err="1"/>
              <a:t>kerangka</a:t>
            </a:r>
            <a:r>
              <a:rPr lang="en-US" sz="4000" b="1" dirty="0"/>
              <a:t> </a:t>
            </a:r>
            <a:r>
              <a:rPr lang="en-US" sz="4000" b="1" dirty="0" err="1"/>
              <a:t>protokol</a:t>
            </a:r>
            <a:r>
              <a:rPr lang="en-US" sz="4000" b="1" dirty="0"/>
              <a:t> </a:t>
            </a:r>
            <a:r>
              <a:rPr lang="en-US" sz="4000" b="1" dirty="0" err="1"/>
              <a:t>penelitian</a:t>
            </a:r>
            <a:endParaRPr lang="id-ID" sz="4000" b="1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752600" y="1677990"/>
            <a:ext cx="10515600" cy="4351338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500" dirty="0"/>
              <a:t>1. </a:t>
            </a:r>
            <a:r>
              <a:rPr lang="en-US" sz="2500" dirty="0" err="1"/>
              <a:t>Judul</a:t>
            </a:r>
            <a:endParaRPr lang="en-US" sz="25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500" dirty="0"/>
              <a:t>2. </a:t>
            </a:r>
            <a:r>
              <a:rPr lang="en-US" sz="2500" dirty="0" err="1"/>
              <a:t>Pendahuluan</a:t>
            </a:r>
            <a:r>
              <a:rPr lang="en-US" sz="2500" dirty="0"/>
              <a:t> (Bab 1):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500" dirty="0"/>
              <a:t>3. </a:t>
            </a:r>
            <a:r>
              <a:rPr lang="en-US" sz="2500" dirty="0" err="1"/>
              <a:t>Tinjauan</a:t>
            </a:r>
            <a:r>
              <a:rPr lang="en-US" sz="2500" dirty="0"/>
              <a:t> </a:t>
            </a:r>
            <a:r>
              <a:rPr lang="en-US" sz="2500" dirty="0" err="1"/>
              <a:t>pustaka</a:t>
            </a:r>
            <a:r>
              <a:rPr lang="en-US" sz="2500" dirty="0"/>
              <a:t> (Bab 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/>
              <a:t>	(+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)</a:t>
            </a:r>
          </a:p>
          <a:p>
            <a:pPr marL="0" indent="0">
              <a:buNone/>
              <a:defRPr/>
            </a:pPr>
            <a:r>
              <a:rPr lang="en-US" sz="2500" dirty="0"/>
              <a:t>4. </a:t>
            </a:r>
            <a:r>
              <a:rPr lang="en-US" sz="2500" dirty="0" err="1"/>
              <a:t>Metode</a:t>
            </a:r>
            <a:r>
              <a:rPr lang="en-US" sz="2500" dirty="0"/>
              <a:t> (Bab 3)</a:t>
            </a:r>
          </a:p>
          <a:p>
            <a:pPr marL="0" indent="0">
              <a:buNone/>
              <a:defRPr/>
            </a:pPr>
            <a:r>
              <a:rPr lang="en-US" sz="2500" dirty="0"/>
              <a:t>5. </a:t>
            </a:r>
            <a:r>
              <a:rPr lang="en-US" sz="2500" dirty="0" err="1"/>
              <a:t>Lampiran</a:t>
            </a:r>
            <a:r>
              <a:rPr lang="en-US" sz="2500" dirty="0"/>
              <a:t> </a:t>
            </a:r>
          </a:p>
          <a:p>
            <a:pPr>
              <a:buNone/>
              <a:defRPr/>
            </a:pPr>
            <a:r>
              <a:rPr lang="en-US" sz="2500" dirty="0"/>
              <a:t>6. </a:t>
            </a:r>
            <a:r>
              <a:rPr lang="en-US" sz="2500" dirty="0" err="1"/>
              <a:t>Daftar</a:t>
            </a:r>
            <a:r>
              <a:rPr lang="en-US" sz="2500" dirty="0"/>
              <a:t> </a:t>
            </a:r>
            <a:r>
              <a:rPr lang="en-US" sz="2500" dirty="0" err="1"/>
              <a:t>pustaka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68989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Bab 2. </a:t>
            </a:r>
            <a:r>
              <a:rPr lang="en-ID" b="1" dirty="0" err="1"/>
              <a:t>Tinjauan</a:t>
            </a:r>
            <a:r>
              <a:rPr lang="en-ID" b="1" dirty="0"/>
              <a:t> </a:t>
            </a:r>
            <a:r>
              <a:rPr lang="en-ID" b="1" dirty="0" err="1"/>
              <a:t>Pustaka</a:t>
            </a:r>
            <a:r>
              <a:rPr lang="en-ID" b="1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28663" lvl="1" indent="-385763">
              <a:buFont typeface="+mj-lt"/>
              <a:buAutoNum type="alphaLcPeriod"/>
              <a:defRPr/>
            </a:pPr>
            <a:r>
              <a:rPr lang="en-US" sz="2500" dirty="0" err="1"/>
              <a:t>Variabel</a:t>
            </a:r>
            <a:r>
              <a:rPr lang="en-US" sz="2500" dirty="0"/>
              <a:t> </a:t>
            </a:r>
            <a:r>
              <a:rPr lang="en-US" sz="2500" dirty="0" err="1"/>
              <a:t>Tergantung</a:t>
            </a:r>
            <a:r>
              <a:rPr lang="en-US" sz="2500" dirty="0"/>
              <a:t> </a:t>
            </a:r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Epidemiologi</a:t>
            </a:r>
            <a:endParaRPr lang="en-US" sz="1650" dirty="0"/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Instrumen</a:t>
            </a:r>
            <a:r>
              <a:rPr lang="en-US" sz="1650" dirty="0"/>
              <a:t> </a:t>
            </a:r>
            <a:r>
              <a:rPr lang="en-US" sz="1650" dirty="0" err="1"/>
              <a:t>pengukuran</a:t>
            </a:r>
            <a:r>
              <a:rPr lang="en-US" sz="1650" dirty="0"/>
              <a:t> / Diagnosis </a:t>
            </a:r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2500" dirty="0" err="1"/>
              <a:t>Faktor</a:t>
            </a:r>
            <a:r>
              <a:rPr lang="en-US" sz="2500" dirty="0"/>
              <a:t> </a:t>
            </a:r>
            <a:r>
              <a:rPr lang="en-US" sz="2500" dirty="0" err="1"/>
              <a:t>risiko</a:t>
            </a:r>
            <a:r>
              <a:rPr lang="en-US" sz="2500" dirty="0"/>
              <a:t> yang </a:t>
            </a:r>
            <a:r>
              <a:rPr lang="en-US" sz="2500" dirty="0" err="1"/>
              <a:t>berhubungan</a:t>
            </a:r>
            <a:r>
              <a:rPr lang="en-US" sz="2500" dirty="0"/>
              <a:t> </a:t>
            </a:r>
            <a:r>
              <a:rPr lang="en-US" sz="2500" dirty="0" err="1"/>
              <a:t>dengan</a:t>
            </a:r>
            <a:r>
              <a:rPr lang="en-US" sz="2500" dirty="0"/>
              <a:t> </a:t>
            </a:r>
            <a:r>
              <a:rPr lang="en-US" sz="2500" dirty="0" err="1"/>
              <a:t>variabel</a:t>
            </a:r>
            <a:r>
              <a:rPr lang="en-US" sz="2500" dirty="0"/>
              <a:t> </a:t>
            </a:r>
            <a:r>
              <a:rPr lang="en-US" sz="2500" dirty="0" err="1"/>
              <a:t>tergantung</a:t>
            </a:r>
            <a:endParaRPr lang="en-US" sz="250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2500" dirty="0" err="1"/>
              <a:t>Variabel</a:t>
            </a:r>
            <a:r>
              <a:rPr lang="en-US" sz="2500" dirty="0"/>
              <a:t> </a:t>
            </a:r>
            <a:r>
              <a:rPr lang="en-US" sz="2500" dirty="0" err="1"/>
              <a:t>bebas</a:t>
            </a:r>
            <a:r>
              <a:rPr lang="en-US" sz="2500" dirty="0"/>
              <a:t> </a:t>
            </a:r>
            <a:r>
              <a:rPr lang="en-US" sz="2500" dirty="0" err="1"/>
              <a:t>utama</a:t>
            </a:r>
            <a:r>
              <a:rPr lang="en-US" sz="2500" dirty="0"/>
              <a:t> / </a:t>
            </a:r>
            <a:r>
              <a:rPr lang="en-US" sz="2500" dirty="0" err="1"/>
              <a:t>Intervensi</a:t>
            </a:r>
            <a:endParaRPr lang="en-US" sz="2500" dirty="0"/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Alasan</a:t>
            </a:r>
            <a:r>
              <a:rPr lang="en-US" sz="1650" dirty="0"/>
              <a:t> </a:t>
            </a:r>
            <a:r>
              <a:rPr lang="en-US" sz="1650" dirty="0" err="1"/>
              <a:t>pemilihan</a:t>
            </a:r>
            <a:r>
              <a:rPr lang="en-US" sz="1650" dirty="0"/>
              <a:t> </a:t>
            </a:r>
            <a:r>
              <a:rPr lang="en-US" sz="1650" dirty="0" err="1"/>
              <a:t>variabel</a:t>
            </a:r>
            <a:r>
              <a:rPr lang="en-US" sz="1650" dirty="0"/>
              <a:t> </a:t>
            </a:r>
            <a:r>
              <a:rPr lang="en-US" sz="1650" dirty="0" err="1"/>
              <a:t>bebas</a:t>
            </a:r>
            <a:r>
              <a:rPr lang="en-US" sz="1650" dirty="0"/>
              <a:t> / </a:t>
            </a:r>
            <a:r>
              <a:rPr lang="en-US" sz="1650" dirty="0" err="1"/>
              <a:t>intervensi</a:t>
            </a:r>
            <a:r>
              <a:rPr lang="en-US" sz="1650" dirty="0"/>
              <a:t> </a:t>
            </a:r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Pemetaan</a:t>
            </a:r>
            <a:r>
              <a:rPr lang="en-US" sz="1650" dirty="0"/>
              <a:t> </a:t>
            </a:r>
            <a:r>
              <a:rPr lang="en-US" sz="1650" dirty="0" err="1"/>
              <a:t>intervensi</a:t>
            </a:r>
            <a:r>
              <a:rPr lang="en-US" sz="1650" dirty="0"/>
              <a:t> yang </a:t>
            </a:r>
            <a:r>
              <a:rPr lang="en-US" sz="1650" dirty="0" err="1"/>
              <a:t>sudah</a:t>
            </a:r>
            <a:r>
              <a:rPr lang="en-US" sz="1650" dirty="0"/>
              <a:t> </a:t>
            </a:r>
            <a:r>
              <a:rPr lang="en-US" sz="1650" dirty="0" err="1"/>
              <a:t>pernah</a:t>
            </a:r>
            <a:r>
              <a:rPr lang="en-US" sz="1650" dirty="0"/>
              <a:t> </a:t>
            </a:r>
            <a:r>
              <a:rPr lang="en-US" sz="1650" dirty="0" err="1"/>
              <a:t>dilakukan</a:t>
            </a:r>
            <a:r>
              <a:rPr lang="en-US" sz="1650" dirty="0"/>
              <a:t> </a:t>
            </a:r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/>
              <a:t>Cara </a:t>
            </a:r>
            <a:r>
              <a:rPr lang="en-US" sz="1650" dirty="0" err="1"/>
              <a:t>pengukuran</a:t>
            </a:r>
            <a:r>
              <a:rPr lang="en-US" sz="1650" dirty="0"/>
              <a:t> / </a:t>
            </a:r>
            <a:r>
              <a:rPr lang="en-US" sz="1650" dirty="0" err="1"/>
              <a:t>Indikator</a:t>
            </a:r>
            <a:r>
              <a:rPr lang="en-US" sz="1650" dirty="0"/>
              <a:t> </a:t>
            </a:r>
            <a:r>
              <a:rPr lang="en-US" sz="1650" dirty="0" err="1"/>
              <a:t>keberhasilan</a:t>
            </a:r>
            <a:r>
              <a:rPr lang="en-US" sz="1650" dirty="0"/>
              <a:t> </a:t>
            </a:r>
            <a:r>
              <a:rPr lang="en-US" sz="1650" dirty="0" err="1"/>
              <a:t>intervensi</a:t>
            </a:r>
            <a:r>
              <a:rPr lang="en-US" sz="1650" dirty="0"/>
              <a:t> </a:t>
            </a:r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2500" dirty="0" err="1"/>
              <a:t>Kondisi</a:t>
            </a:r>
            <a:r>
              <a:rPr lang="en-US" sz="2500" dirty="0"/>
              <a:t> Perusahaan / </a:t>
            </a:r>
            <a:r>
              <a:rPr lang="en-US" sz="2500" dirty="0" err="1"/>
              <a:t>Lokasi</a:t>
            </a:r>
            <a:r>
              <a:rPr lang="en-US" sz="2500" dirty="0"/>
              <a:t> </a:t>
            </a:r>
            <a:r>
              <a:rPr lang="en-US" sz="2500" dirty="0" err="1"/>
              <a:t>Penelitian</a:t>
            </a:r>
            <a:r>
              <a:rPr lang="en-US" sz="2500" dirty="0"/>
              <a:t> dan </a:t>
            </a:r>
            <a:r>
              <a:rPr lang="en-US" sz="2500" dirty="0" err="1"/>
              <a:t>alur</a:t>
            </a:r>
            <a:r>
              <a:rPr lang="en-US" sz="2500" dirty="0"/>
              <a:t> </a:t>
            </a:r>
            <a:r>
              <a:rPr lang="en-US" sz="2500" dirty="0" err="1"/>
              <a:t>produksi</a:t>
            </a:r>
            <a:endParaRPr lang="en-US" sz="250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2500" dirty="0" err="1"/>
              <a:t>Kerangka</a:t>
            </a:r>
            <a:r>
              <a:rPr lang="en-US" sz="2500" dirty="0"/>
              <a:t> </a:t>
            </a:r>
            <a:r>
              <a:rPr lang="en-US" sz="2500" dirty="0" err="1"/>
              <a:t>Teori</a:t>
            </a:r>
            <a:endParaRPr lang="en-US" sz="250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2500" dirty="0" err="1"/>
              <a:t>Kerangka</a:t>
            </a:r>
            <a:r>
              <a:rPr lang="en-US" sz="2500" dirty="0"/>
              <a:t> </a:t>
            </a:r>
            <a:r>
              <a:rPr lang="en-US" sz="2500" dirty="0" err="1"/>
              <a:t>Konsep</a:t>
            </a:r>
            <a:endParaRPr lang="en-US" sz="25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81670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10515600" cy="1325563"/>
          </a:xfrm>
        </p:spPr>
        <p:txBody>
          <a:bodyPr>
            <a:normAutofit/>
          </a:bodyPr>
          <a:lstStyle/>
          <a:p>
            <a:r>
              <a:rPr lang="en-ID" sz="4000" b="1" dirty="0" err="1"/>
              <a:t>Pencarian</a:t>
            </a:r>
            <a:r>
              <a:rPr lang="en-ID" sz="4000" b="1" dirty="0"/>
              <a:t> </a:t>
            </a:r>
            <a:r>
              <a:rPr lang="en-ID" sz="4000" b="1" dirty="0" err="1"/>
              <a:t>Literatur</a:t>
            </a:r>
            <a:endParaRPr lang="en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154363"/>
            <a:ext cx="10515600" cy="4351338"/>
          </a:xfrm>
        </p:spPr>
        <p:txBody>
          <a:bodyPr/>
          <a:lstStyle/>
          <a:p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Jurnal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  <a:p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Populasi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,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diteliti</a:t>
            </a:r>
            <a:endParaRPr lang="en-ID" dirty="0"/>
          </a:p>
          <a:p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PICO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jurnal</a:t>
            </a:r>
            <a:r>
              <a:rPr lang="en-ID" dirty="0"/>
              <a:t> yang </a:t>
            </a:r>
            <a:r>
              <a:rPr lang="en-ID" dirty="0" err="1"/>
              <a:t>sesuai</a:t>
            </a:r>
            <a:r>
              <a:rPr lang="en-ID" dirty="0"/>
              <a:t> 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4459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Kebersihan</a:t>
            </a:r>
            <a:r>
              <a:rPr lang="en-ID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2333625" y="2222500"/>
          <a:ext cx="3671888" cy="3638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00800" y="1690690"/>
            <a:ext cx="5181600" cy="4351338"/>
          </a:xfrm>
        </p:spPr>
        <p:txBody>
          <a:bodyPr>
            <a:normAutofit/>
          </a:bodyPr>
          <a:lstStyle/>
          <a:p>
            <a:r>
              <a:rPr lang="en-ID" sz="3000" dirty="0"/>
              <a:t>P : waste worker, garbage collector,</a:t>
            </a:r>
          </a:p>
          <a:p>
            <a:r>
              <a:rPr lang="en-ID" sz="3000" dirty="0"/>
              <a:t>I : hand washing</a:t>
            </a:r>
          </a:p>
          <a:p>
            <a:r>
              <a:rPr lang="en-ID" sz="3000" dirty="0"/>
              <a:t>C:</a:t>
            </a:r>
          </a:p>
          <a:p>
            <a:r>
              <a:rPr lang="en-ID" sz="3000" dirty="0"/>
              <a:t>O : </a:t>
            </a:r>
            <a:r>
              <a:rPr lang="en-ID" sz="3000" dirty="0" err="1"/>
              <a:t>diarrhea</a:t>
            </a:r>
            <a:endParaRPr lang="en-ID" sz="3000" dirty="0"/>
          </a:p>
          <a:p>
            <a:endParaRPr lang="en-ID" sz="3000" dirty="0"/>
          </a:p>
          <a:p>
            <a:r>
              <a:rPr lang="en-ID" sz="3000" dirty="0" err="1"/>
              <a:t>Jurnal</a:t>
            </a:r>
            <a:r>
              <a:rPr lang="en-ID" sz="3000" dirty="0"/>
              <a:t> </a:t>
            </a:r>
            <a:r>
              <a:rPr lang="en-ID" sz="3000" dirty="0" err="1"/>
              <a:t>Referensi</a:t>
            </a:r>
            <a:r>
              <a:rPr lang="en-ID" sz="3000" dirty="0"/>
              <a:t> : </a:t>
            </a:r>
          </a:p>
          <a:p>
            <a:pPr marL="0" indent="0">
              <a:buNone/>
            </a:pPr>
            <a:endParaRPr lang="en-ID" sz="3000" dirty="0"/>
          </a:p>
        </p:txBody>
      </p:sp>
    </p:spTree>
    <p:extLst>
      <p:ext uri="{BB962C8B-B14F-4D97-AF65-F5344CB8AC3E}">
        <p14:creationId xmlns:p14="http://schemas.microsoft.com/office/powerpoint/2010/main" val="137889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22238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hr-HR" sz="4300"/>
              <a:t>Boolean operators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81200" y="1719263"/>
            <a:ext cx="7861300" cy="4411662"/>
          </a:xfrm>
        </p:spPr>
        <p:txBody>
          <a:bodyPr>
            <a:normAutofit/>
          </a:bodyPr>
          <a:lstStyle/>
          <a:p>
            <a:pPr lvl="1" defTabSz="912813">
              <a:defRPr/>
            </a:pPr>
            <a:endParaRPr lang="hr-HR" sz="4000" dirty="0"/>
          </a:p>
          <a:p>
            <a:pPr lvl="1" defTabSz="912813">
              <a:defRPr/>
            </a:pPr>
            <a:r>
              <a:rPr lang="hr-HR" sz="4000" dirty="0" smtClean="0"/>
              <a:t>AND </a:t>
            </a:r>
          </a:p>
          <a:p>
            <a:pPr lvl="1" defTabSz="912813">
              <a:defRPr/>
            </a:pPr>
            <a:endParaRPr lang="hr-HR" sz="4000" dirty="0"/>
          </a:p>
          <a:p>
            <a:pPr lvl="1" defTabSz="912813">
              <a:defRPr/>
            </a:pPr>
            <a:r>
              <a:rPr lang="hr-HR" sz="4000" dirty="0"/>
              <a:t>OR </a:t>
            </a:r>
          </a:p>
          <a:p>
            <a:pPr lvl="1" defTabSz="912813">
              <a:defRPr/>
            </a:pPr>
            <a:endParaRPr lang="hr-HR" sz="4000" dirty="0" smtClean="0"/>
          </a:p>
          <a:p>
            <a:pPr lvl="1" defTabSz="912813">
              <a:defRPr/>
            </a:pPr>
            <a:r>
              <a:rPr lang="hr-HR" sz="4000" dirty="0" smtClean="0"/>
              <a:t>NOT</a:t>
            </a:r>
            <a:endParaRPr lang="hr-HR" sz="4000" dirty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613611671"/>
              </p:ext>
            </p:extLst>
          </p:nvPr>
        </p:nvGraphicFramePr>
        <p:xfrm>
          <a:off x="5062540" y="1486287"/>
          <a:ext cx="1901825" cy="149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okument" r:id="rId4" imgW="1295400" imgH="937260" progId="Word.Document.8">
                  <p:embed/>
                </p:oleObj>
              </mc:Choice>
              <mc:Fallback>
                <p:oleObj name="Dokument" r:id="rId4" imgW="1295400" imgH="93726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540" y="1486287"/>
                        <a:ext cx="1901825" cy="149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48493733"/>
              </p:ext>
            </p:extLst>
          </p:nvPr>
        </p:nvGraphicFramePr>
        <p:xfrm>
          <a:off x="5126763" y="3032511"/>
          <a:ext cx="1731237" cy="1259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Dokument" r:id="rId6" imgW="1295400" imgH="870204" progId="Word.Document.8">
                  <p:embed/>
                </p:oleObj>
              </mc:Choice>
              <mc:Fallback>
                <p:oleObj name="Dokument" r:id="rId6" imgW="1295400" imgH="870204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763" y="3032511"/>
                        <a:ext cx="1731237" cy="12592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421257"/>
              </p:ext>
            </p:extLst>
          </p:nvPr>
        </p:nvGraphicFramePr>
        <p:xfrm>
          <a:off x="4982733" y="4755752"/>
          <a:ext cx="22320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Picture" r:id="rId8" imgW="1168908" imgH="816864" progId="Word.Picture.8">
                  <p:embed/>
                </p:oleObj>
              </mc:Choice>
              <mc:Fallback>
                <p:oleObj name="Picture" r:id="rId8" imgW="1168908" imgH="816864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2733" y="4755752"/>
                        <a:ext cx="2232025" cy="936625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0465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3500" b="1" dirty="0" err="1"/>
              <a:t>Penggunaan</a:t>
            </a:r>
            <a:r>
              <a:rPr lang="en-US" sz="3500" b="1" dirty="0"/>
              <a:t> </a:t>
            </a:r>
            <a:r>
              <a:rPr lang="en-US" sz="3500" b="1" dirty="0" err="1"/>
              <a:t>tanda</a:t>
            </a:r>
            <a:r>
              <a:rPr lang="en-US" sz="3500" b="1" dirty="0"/>
              <a:t> </a:t>
            </a:r>
            <a:r>
              <a:rPr lang="en-US" sz="3500" b="1" dirty="0" err="1"/>
              <a:t>kurung</a:t>
            </a:r>
            <a:endParaRPr lang="hu-HU" sz="3500" b="1" dirty="0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SG" sz="3500" dirty="0" err="1"/>
              <a:t>Jika</a:t>
            </a:r>
            <a:r>
              <a:rPr lang="en-SG" sz="3500" dirty="0"/>
              <a:t> </a:t>
            </a:r>
            <a:r>
              <a:rPr lang="en-SG" sz="3500" dirty="0" err="1"/>
              <a:t>kita</a:t>
            </a:r>
            <a:r>
              <a:rPr lang="en-SG" sz="3500" dirty="0"/>
              <a:t> </a:t>
            </a:r>
            <a:r>
              <a:rPr lang="en-SG" sz="3500" dirty="0" err="1"/>
              <a:t>ingin</a:t>
            </a:r>
            <a:endParaRPr lang="hu-HU" sz="3500" dirty="0"/>
          </a:p>
          <a:p>
            <a:pPr lvl="1">
              <a:lnSpc>
                <a:spcPct val="90000"/>
              </a:lnSpc>
              <a:defRPr/>
            </a:pPr>
            <a:r>
              <a:rPr lang="en-US" sz="2400" dirty="0" err="1"/>
              <a:t>sayur</a:t>
            </a:r>
            <a:r>
              <a:rPr lang="hu-HU" sz="2400" dirty="0"/>
              <a:t> AND </a:t>
            </a:r>
            <a:r>
              <a:rPr lang="en-SG" sz="2400" dirty="0" err="1"/>
              <a:t>buah</a:t>
            </a:r>
            <a:r>
              <a:rPr lang="en-US" sz="2400" dirty="0"/>
              <a:t> (</a:t>
            </a:r>
            <a:r>
              <a:rPr lang="en-US" sz="2400" dirty="0" err="1"/>
              <a:t>apel</a:t>
            </a:r>
            <a:r>
              <a:rPr lang="en-US" sz="2400" dirty="0"/>
              <a:t>, </a:t>
            </a:r>
            <a:r>
              <a:rPr lang="en-US" sz="2400" dirty="0" err="1"/>
              <a:t>jambu</a:t>
            </a:r>
            <a:r>
              <a:rPr lang="en-US" sz="2400" dirty="0"/>
              <a:t>, </a:t>
            </a:r>
            <a:r>
              <a:rPr lang="en-US" sz="2400" dirty="0" err="1"/>
              <a:t>pisang</a:t>
            </a:r>
            <a:r>
              <a:rPr lang="en-US" sz="2400" dirty="0"/>
              <a:t>)</a:t>
            </a:r>
          </a:p>
          <a:p>
            <a:pPr lvl="1">
              <a:lnSpc>
                <a:spcPct val="90000"/>
              </a:lnSpc>
              <a:defRPr/>
            </a:pPr>
            <a:endParaRPr lang="hu-HU" sz="2400" dirty="0"/>
          </a:p>
          <a:p>
            <a:pPr>
              <a:lnSpc>
                <a:spcPct val="90000"/>
              </a:lnSpc>
              <a:defRPr/>
            </a:pPr>
            <a:r>
              <a:rPr lang="en-SG" sz="3500" dirty="0"/>
              <a:t>Yang </a:t>
            </a:r>
            <a:r>
              <a:rPr lang="en-SG" sz="3500" dirty="0" err="1"/>
              <a:t>mana</a:t>
            </a:r>
            <a:r>
              <a:rPr lang="en-SG" sz="3500" dirty="0"/>
              <a:t> yang </a:t>
            </a:r>
            <a:r>
              <a:rPr lang="en-SG" sz="3500" dirty="0" err="1"/>
              <a:t>sesuai</a:t>
            </a:r>
            <a:r>
              <a:rPr lang="hu-HU" sz="3500" dirty="0"/>
              <a:t>?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/>
              <a:t>(</a:t>
            </a:r>
            <a:r>
              <a:rPr lang="en-US" sz="2400" dirty="0" err="1"/>
              <a:t>sayur</a:t>
            </a:r>
            <a:r>
              <a:rPr lang="hu-HU" sz="2400" dirty="0"/>
              <a:t> AND </a:t>
            </a:r>
            <a:r>
              <a:rPr lang="en-SG" sz="2400" dirty="0" err="1"/>
              <a:t>apel</a:t>
            </a:r>
            <a:r>
              <a:rPr lang="en-US" sz="2400" dirty="0"/>
              <a:t>)</a:t>
            </a:r>
            <a:r>
              <a:rPr lang="hu-HU" sz="2400" dirty="0"/>
              <a:t> OR </a:t>
            </a:r>
            <a:r>
              <a:rPr lang="en-SG" sz="2400" dirty="0" err="1"/>
              <a:t>jambu</a:t>
            </a:r>
            <a:r>
              <a:rPr lang="hu-HU" sz="2400" dirty="0"/>
              <a:t> </a:t>
            </a:r>
            <a:r>
              <a:rPr lang="en-US" sz="2400" dirty="0"/>
              <a:t>OR </a:t>
            </a:r>
            <a:r>
              <a:rPr lang="en-US" sz="2400" dirty="0" err="1"/>
              <a:t>pisang</a:t>
            </a:r>
            <a:endParaRPr lang="en-US" sz="2400" dirty="0"/>
          </a:p>
          <a:p>
            <a:pPr lvl="1">
              <a:lnSpc>
                <a:spcPct val="90000"/>
              </a:lnSpc>
              <a:defRPr/>
            </a:pPr>
            <a:r>
              <a:rPr lang="en-US" sz="2400" dirty="0" err="1"/>
              <a:t>sayur</a:t>
            </a:r>
            <a:r>
              <a:rPr lang="hu-HU" sz="2400" dirty="0"/>
              <a:t> AND </a:t>
            </a:r>
            <a:r>
              <a:rPr lang="en-US" sz="2400" dirty="0"/>
              <a:t>(</a:t>
            </a:r>
            <a:r>
              <a:rPr lang="hu-HU" sz="2400" dirty="0"/>
              <a:t>ap</a:t>
            </a:r>
            <a:r>
              <a:rPr lang="en-SG" sz="2400" dirty="0"/>
              <a:t>e</a:t>
            </a:r>
            <a:r>
              <a:rPr lang="hu-HU" sz="2400" dirty="0"/>
              <a:t>l OR </a:t>
            </a:r>
            <a:r>
              <a:rPr lang="en-SG" sz="2400" dirty="0" err="1"/>
              <a:t>jambu</a:t>
            </a:r>
            <a:r>
              <a:rPr lang="en-US" sz="2400" dirty="0"/>
              <a:t> OR </a:t>
            </a:r>
            <a:r>
              <a:rPr lang="en-US" sz="2400" dirty="0" err="1"/>
              <a:t>pisang</a:t>
            </a:r>
            <a:r>
              <a:rPr lang="en-US" sz="2400" dirty="0"/>
              <a:t>)</a:t>
            </a:r>
          </a:p>
          <a:p>
            <a:pPr lvl="1">
              <a:lnSpc>
                <a:spcPct val="90000"/>
              </a:lnSpc>
              <a:defRPr/>
            </a:pPr>
            <a:endParaRPr lang="en-US" sz="2400" dirty="0"/>
          </a:p>
          <a:p>
            <a:pPr marL="457200" lvl="1" indent="0">
              <a:buNone/>
              <a:defRPr/>
            </a:pPr>
            <a:endParaRPr lang="en-US" sz="2400" dirty="0"/>
          </a:p>
          <a:p>
            <a:pPr lvl="1">
              <a:lnSpc>
                <a:spcPct val="90000"/>
              </a:lnSpc>
              <a:defRPr/>
            </a:pPr>
            <a:endParaRPr lang="en-US" sz="2400" dirty="0"/>
          </a:p>
          <a:p>
            <a:pPr marL="457200" lvl="1" indent="0">
              <a:buNone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897189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umum</a:t>
            </a:r>
            <a:r>
              <a:rPr lang="en-US" sz="4000" b="1" dirty="0"/>
              <a:t> </a:t>
            </a:r>
            <a:r>
              <a:rPr lang="en-US" sz="4000" b="1" dirty="0" err="1"/>
              <a:t>pencarian</a:t>
            </a:r>
            <a:r>
              <a:rPr lang="en-US" sz="4000" b="1" dirty="0"/>
              <a:t> </a:t>
            </a:r>
            <a:r>
              <a:rPr lang="en-US" sz="4000" b="1" dirty="0" err="1"/>
              <a:t>literatur</a:t>
            </a:r>
            <a:endParaRPr lang="en-AU" sz="4000" b="1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133600"/>
            <a:ext cx="8269288" cy="4114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/>
              <a:t>(</a:t>
            </a:r>
            <a:r>
              <a:rPr lang="en-US" sz="2800" b="1" dirty="0"/>
              <a:t>P</a:t>
            </a:r>
            <a:r>
              <a:rPr lang="en-US" sz="2800" dirty="0"/>
              <a:t>opulation OR synonym 1 OR …) AND</a:t>
            </a:r>
          </a:p>
          <a:p>
            <a:pPr>
              <a:defRPr/>
            </a:pPr>
            <a:r>
              <a:rPr lang="en-US" sz="2800" dirty="0"/>
              <a:t>(</a:t>
            </a:r>
            <a:r>
              <a:rPr lang="en-US" sz="2800" b="1" dirty="0"/>
              <a:t>I</a:t>
            </a:r>
            <a:r>
              <a:rPr lang="en-US" sz="2800" dirty="0"/>
              <a:t>ntervention OR synonym 1 OR …) AND</a:t>
            </a:r>
          </a:p>
          <a:p>
            <a:pPr>
              <a:defRPr/>
            </a:pPr>
            <a:r>
              <a:rPr lang="en-US" sz="2800" dirty="0"/>
              <a:t>(</a:t>
            </a:r>
            <a:r>
              <a:rPr lang="en-US" sz="2800" b="1" dirty="0"/>
              <a:t>C</a:t>
            </a:r>
            <a:r>
              <a:rPr lang="en-US" sz="2800" dirty="0"/>
              <a:t>omparator OR synonym 1 OR …) AND</a:t>
            </a:r>
          </a:p>
          <a:p>
            <a:pPr>
              <a:defRPr/>
            </a:pPr>
            <a:r>
              <a:rPr lang="en-US" sz="2800" dirty="0"/>
              <a:t>(</a:t>
            </a:r>
            <a:r>
              <a:rPr lang="en-US" sz="2800" b="1" dirty="0"/>
              <a:t>O</a:t>
            </a:r>
            <a:r>
              <a:rPr lang="en-US" sz="2800" dirty="0"/>
              <a:t>utcome OR synonym 1 OR …)</a:t>
            </a:r>
            <a:r>
              <a:rPr lang="hu-HU" sz="2800" dirty="0"/>
              <a:t> AND</a:t>
            </a:r>
            <a:r>
              <a:rPr lang="en-US" sz="2800" dirty="0"/>
              <a:t/>
            </a:r>
            <a:br>
              <a:rPr lang="en-US" sz="2800" dirty="0"/>
            </a:br>
            <a:endParaRPr lang="hu-HU" sz="2800" dirty="0"/>
          </a:p>
          <a:p>
            <a:pPr>
              <a:defRPr/>
            </a:pPr>
            <a:r>
              <a:rPr lang="hu-HU" sz="2800" dirty="0">
                <a:solidFill>
                  <a:srgbClr val="66FF33"/>
                </a:solidFill>
              </a:rPr>
              <a:t>FILTER (</a:t>
            </a:r>
            <a:r>
              <a:rPr lang="en-US" sz="2800" dirty="0">
                <a:solidFill>
                  <a:srgbClr val="66FF33"/>
                </a:solidFill>
              </a:rPr>
              <a:t>for best study type</a:t>
            </a:r>
            <a:r>
              <a:rPr lang="hu-HU" sz="2800" dirty="0">
                <a:solidFill>
                  <a:srgbClr val="66FF33"/>
                </a:solidFill>
              </a:rPr>
              <a:t>)</a:t>
            </a:r>
            <a:r>
              <a:rPr lang="en-US" sz="2800" dirty="0">
                <a:solidFill>
                  <a:srgbClr val="66FF33"/>
                </a:solidFill>
              </a:rPr>
              <a:t/>
            </a:r>
            <a:br>
              <a:rPr lang="en-US" sz="2800" dirty="0">
                <a:solidFill>
                  <a:srgbClr val="66FF33"/>
                </a:solidFill>
              </a:rPr>
            </a:br>
            <a:endParaRPr lang="en-AU" sz="2800" dirty="0">
              <a:solidFill>
                <a:srgbClr val="66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335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0200"/>
            <a:ext cx="10515600" cy="1325563"/>
          </a:xfrm>
        </p:spPr>
        <p:txBody>
          <a:bodyPr>
            <a:normAutofit/>
          </a:bodyPr>
          <a:lstStyle/>
          <a:p>
            <a:r>
              <a:rPr lang="en-ID" sz="4000" b="1" dirty="0" err="1" smtClean="0"/>
              <a:t>Pelajari</a:t>
            </a:r>
            <a:r>
              <a:rPr lang="en-ID" sz="4000" b="1" dirty="0" smtClean="0"/>
              <a:t> </a:t>
            </a:r>
            <a:r>
              <a:rPr lang="en-ID" sz="4000" b="1" dirty="0" err="1" smtClean="0"/>
              <a:t>dari</a:t>
            </a:r>
            <a:r>
              <a:rPr lang="en-ID" sz="4000" b="1" dirty="0" smtClean="0"/>
              <a:t> </a:t>
            </a:r>
            <a:r>
              <a:rPr lang="en-ID" sz="4000" b="1" dirty="0" err="1" smtClean="0"/>
              <a:t>Referensi</a:t>
            </a:r>
            <a:r>
              <a:rPr lang="en-ID" sz="4000" b="1" dirty="0" smtClean="0"/>
              <a:t> </a:t>
            </a:r>
            <a:r>
              <a:rPr lang="en-ID" sz="4000" b="1" dirty="0" err="1" smtClean="0"/>
              <a:t>atau</a:t>
            </a:r>
            <a:r>
              <a:rPr lang="en-ID" sz="4000" b="1" dirty="0" smtClean="0"/>
              <a:t> </a:t>
            </a:r>
            <a:r>
              <a:rPr lang="en-ID" sz="4000" b="1" dirty="0" err="1" smtClean="0"/>
              <a:t>Jurnal</a:t>
            </a:r>
            <a:endParaRPr lang="en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60698"/>
            <a:ext cx="10515600" cy="4351338"/>
          </a:xfrm>
        </p:spPr>
        <p:txBody>
          <a:bodyPr/>
          <a:lstStyle/>
          <a:p>
            <a:r>
              <a:rPr lang="en-ID" sz="2500" dirty="0" err="1"/>
              <a:t>Bagaimana</a:t>
            </a:r>
            <a:r>
              <a:rPr lang="en-ID" sz="2500" dirty="0"/>
              <a:t> </a:t>
            </a:r>
            <a:r>
              <a:rPr lang="en-ID" sz="2500" dirty="0" err="1"/>
              <a:t>cara</a:t>
            </a:r>
            <a:r>
              <a:rPr lang="en-ID" sz="2500" dirty="0"/>
              <a:t> </a:t>
            </a:r>
            <a:r>
              <a:rPr lang="en-ID" sz="2500" dirty="0" err="1"/>
              <a:t>mengukur</a:t>
            </a:r>
            <a:r>
              <a:rPr lang="en-ID" sz="2500" dirty="0"/>
              <a:t> PHBS </a:t>
            </a:r>
            <a:r>
              <a:rPr lang="en-ID" sz="2500" dirty="0" err="1"/>
              <a:t>atau</a:t>
            </a:r>
            <a:r>
              <a:rPr lang="en-ID" sz="2500" dirty="0"/>
              <a:t> </a:t>
            </a:r>
            <a:r>
              <a:rPr lang="en-ID" sz="2500" dirty="0" err="1"/>
              <a:t>cara</a:t>
            </a:r>
            <a:r>
              <a:rPr lang="en-ID" sz="2500" dirty="0"/>
              <a:t> </a:t>
            </a:r>
            <a:r>
              <a:rPr lang="en-ID" sz="2500" dirty="0" err="1"/>
              <a:t>mencuci</a:t>
            </a:r>
            <a:r>
              <a:rPr lang="en-ID" sz="2500" dirty="0"/>
              <a:t> </a:t>
            </a:r>
            <a:r>
              <a:rPr lang="en-ID" sz="2500" dirty="0" err="1"/>
              <a:t>tangan</a:t>
            </a:r>
            <a:endParaRPr lang="en-ID" sz="2500" dirty="0"/>
          </a:p>
          <a:p>
            <a:pPr lvl="1"/>
            <a:r>
              <a:rPr lang="en-ID" dirty="0" err="1"/>
              <a:t>Kuesioner</a:t>
            </a:r>
            <a:r>
              <a:rPr lang="en-ID" dirty="0"/>
              <a:t>  </a:t>
            </a:r>
          </a:p>
          <a:p>
            <a:r>
              <a:rPr lang="en-ID" sz="2500" dirty="0" err="1"/>
              <a:t>Bagaimana</a:t>
            </a:r>
            <a:r>
              <a:rPr lang="en-ID" sz="2500" dirty="0"/>
              <a:t> </a:t>
            </a:r>
            <a:r>
              <a:rPr lang="en-ID" sz="2500" dirty="0" err="1"/>
              <a:t>cara</a:t>
            </a:r>
            <a:r>
              <a:rPr lang="en-ID" sz="2500" dirty="0"/>
              <a:t> </a:t>
            </a:r>
            <a:r>
              <a:rPr lang="en-ID" sz="2500" dirty="0" err="1"/>
              <a:t>mengukur</a:t>
            </a:r>
            <a:r>
              <a:rPr lang="en-ID" sz="2500" dirty="0"/>
              <a:t> outcome </a:t>
            </a:r>
            <a:r>
              <a:rPr lang="en-ID" sz="2500" dirty="0" err="1"/>
              <a:t>diare</a:t>
            </a:r>
            <a:endParaRPr lang="en-ID" sz="2500" dirty="0"/>
          </a:p>
          <a:p>
            <a:pPr lvl="1"/>
            <a:r>
              <a:rPr lang="en-ID" dirty="0"/>
              <a:t>Recall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prospektif</a:t>
            </a:r>
            <a:r>
              <a:rPr lang="en-ID" dirty="0"/>
              <a:t> </a:t>
            </a:r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30834366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" id="{D1DFA26D-5F0E-4BE3-B9FB-61DEE1799D25}" vid="{F95B35D7-0152-4D04-9131-C20DAFF3FC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</Template>
  <TotalTime>3590</TotalTime>
  <Words>476</Words>
  <Application>Microsoft Office PowerPoint</Application>
  <PresentationFormat>Widescreen</PresentationFormat>
  <Paragraphs>109</Paragraphs>
  <Slides>15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Franklin Gothic Medium</vt:lpstr>
      <vt:lpstr>Lucida Sans</vt:lpstr>
      <vt:lpstr>Times New Roman</vt:lpstr>
      <vt:lpstr>Wingdings</vt:lpstr>
      <vt:lpstr>Konten MOOCs MKK</vt:lpstr>
      <vt:lpstr>Dokument</vt:lpstr>
      <vt:lpstr>Picture</vt:lpstr>
      <vt:lpstr>PowerPoint Presentation</vt:lpstr>
      <vt:lpstr>Menyusun kerangka protokol penelitian</vt:lpstr>
      <vt:lpstr>Bab 2. Tinjauan Pustaka </vt:lpstr>
      <vt:lpstr>Pencarian Literatur</vt:lpstr>
      <vt:lpstr>Pekerja Kebersihan </vt:lpstr>
      <vt:lpstr>Boolean operators</vt:lpstr>
      <vt:lpstr>Penggunaan tanda kurung</vt:lpstr>
      <vt:lpstr>Struktur umum pencarian literatur</vt:lpstr>
      <vt:lpstr>Pelajari dari Referensi atau Jurnal</vt:lpstr>
      <vt:lpstr>Piramida sumber bukti</vt:lpstr>
      <vt:lpstr>Sumber informasi online</vt:lpstr>
      <vt:lpstr>Systematic Reviews</vt:lpstr>
      <vt:lpstr>Original Articles</vt:lpstr>
      <vt:lpstr>Evidence Based Medicine</vt:lpstr>
      <vt:lpstr>TERIMA KASIH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KESEHATAN PEKERJA (OCCUPATIONAL HEALTH ASSESSMENT)</dc:title>
  <dc:creator>Astrid Sulistomo</dc:creator>
  <cp:lastModifiedBy>Blanc et Noir</cp:lastModifiedBy>
  <cp:revision>87</cp:revision>
  <dcterms:created xsi:type="dcterms:W3CDTF">2013-06-26T20:12:07Z</dcterms:created>
  <dcterms:modified xsi:type="dcterms:W3CDTF">2020-10-14T01:19:49Z</dcterms:modified>
</cp:coreProperties>
</file>