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460" r:id="rId3"/>
    <p:sldId id="478" r:id="rId4"/>
    <p:sldId id="461" r:id="rId5"/>
    <p:sldId id="462" r:id="rId6"/>
    <p:sldId id="463" r:id="rId7"/>
    <p:sldId id="464" r:id="rId8"/>
    <p:sldId id="465" r:id="rId9"/>
    <p:sldId id="475" r:id="rId10"/>
    <p:sldId id="466" r:id="rId11"/>
    <p:sldId id="467" r:id="rId12"/>
    <p:sldId id="468" r:id="rId13"/>
    <p:sldId id="469" r:id="rId14"/>
    <p:sldId id="476" r:id="rId15"/>
    <p:sldId id="470" r:id="rId16"/>
    <p:sldId id="471" r:id="rId17"/>
    <p:sldId id="482" r:id="rId18"/>
    <p:sldId id="477" r:id="rId19"/>
    <p:sldId id="473" r:id="rId20"/>
    <p:sldId id="474" r:id="rId21"/>
    <p:sldId id="479" r:id="rId22"/>
    <p:sldId id="486" r:id="rId23"/>
    <p:sldId id="483" r:id="rId24"/>
    <p:sldId id="484" r:id="rId25"/>
    <p:sldId id="485" r:id="rId26"/>
    <p:sldId id="491" r:id="rId27"/>
    <p:sldId id="481" r:id="rId28"/>
    <p:sldId id="488" r:id="rId29"/>
    <p:sldId id="489" r:id="rId30"/>
    <p:sldId id="490" r:id="rId31"/>
    <p:sldId id="492" r:id="rId32"/>
    <p:sldId id="493" r:id="rId33"/>
    <p:sldId id="494" r:id="rId34"/>
    <p:sldId id="495" r:id="rId35"/>
    <p:sldId id="501" r:id="rId36"/>
    <p:sldId id="505" r:id="rId37"/>
    <p:sldId id="496" r:id="rId38"/>
    <p:sldId id="498" r:id="rId39"/>
    <p:sldId id="499" r:id="rId40"/>
    <p:sldId id="500" r:id="rId41"/>
    <p:sldId id="502" r:id="rId42"/>
    <p:sldId id="503" r:id="rId43"/>
    <p:sldId id="504" r:id="rId44"/>
    <p:sldId id="506" r:id="rId45"/>
    <p:sldId id="45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06" autoAdjust="0"/>
  </p:normalViewPr>
  <p:slideViewPr>
    <p:cSldViewPr snapToGrid="0">
      <p:cViewPr varScale="1">
        <p:scale>
          <a:sx n="55" d="100"/>
          <a:sy n="55" d="100"/>
        </p:scale>
        <p:origin x="12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9439-D9E9-4233-A465-3074036FC8B3}" type="datetimeFigureOut">
              <a:rPr lang="en-ID" smtClean="0"/>
              <a:t>09/04/2019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2F0A-8F52-407B-9DF6-382E23B578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81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nimal-figurines-on-staircase-of-interlocking-toy-132932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orable-blur-breed-close-up-406014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of-peacock-326900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photos/gagak-gagak-bangkai-burung-alam-2394920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polymorphis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hite-cat-1976035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>
                <a:hlinkClick r:id="rId3"/>
              </a:rPr>
              <a:t>https://www.pexels.com/photo/animal-figurines-on-staircase-of-interlocking-toy-1329321/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701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071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954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Note that the can_fly is set to false in the super constructor, since all cats cannot fly!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331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What happens without super.?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013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>
                <a:hlinkClick r:id="rId3"/>
              </a:rPr>
              <a:t>https://www.pexels.com/photo/adorable-blur-breed-close-up-406014/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200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Example of a minimalistic subclass.</a:t>
            </a:r>
          </a:p>
          <a:p>
            <a:endParaRPr lang="en-ID"/>
          </a:p>
          <a:p>
            <a:r>
              <a:rPr lang="en-ID"/>
              <a:t>Which use of super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842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Question: Why no toString()? Inherited from Animal.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6243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6654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>
                <a:hlinkClick r:id="rId3"/>
              </a:rPr>
              <a:t>https://www.pexels.com/photo/close-up-of-peacock-326900/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23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690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Note: Python naming-style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25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Btw, can you imagine making all of these without inheritance? Many redundant fields/attribs and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543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>
                <a:hlinkClick r:id="rId3"/>
              </a:rPr>
              <a:t>https://pixabay.com/id/photos/gagak-gagak-bangkai-burung-alam-2394920/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8681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/>
              <a:t>Q: Is a crow an animal? How's the inheritance diagram look like?</a:t>
            </a:r>
          </a:p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3954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Inspired from: Beginnersbook.com</a:t>
            </a:r>
          </a:p>
          <a:p>
            <a:endParaRPr lang="en-ID"/>
          </a:p>
          <a:p>
            <a:r>
              <a:rPr lang="en-ID"/>
              <a:t>Hybrid inheritance: Mix between those inheritance types</a:t>
            </a:r>
          </a:p>
          <a:p>
            <a:endParaRPr lang="en-ID"/>
          </a:p>
          <a:p>
            <a:r>
              <a:rPr lang="en-ID"/>
              <a:t>What about multiple inheritance? Interfaces!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5461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Must have no-arg constructor in Bird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4898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Vehicle class would include instance variables such as </a:t>
            </a:r>
            <a:r>
              <a:rPr lang="en-ID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registrationNumber</a:t>
            </a:r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ID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</a:t>
            </a:r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 methods such as </a:t>
            </a:r>
            <a:r>
              <a:rPr lang="en-ID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transferOwnership()</a:t>
            </a:r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are variables and methods common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 vehicles. </a:t>
            </a:r>
          </a:p>
          <a:p>
            <a:endParaRPr lang="en-ID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subclasses of Vehicle—Car, Truck, and Motorcycle—could then be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hold variables and methods specific to particular types of vehicles.</a:t>
            </a:r>
          </a:p>
          <a:p>
            <a:endParaRPr lang="en-ID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Car class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add an instance variable </a:t>
            </a:r>
            <a:r>
              <a:rPr lang="en-ID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numberOfDoors</a:t>
            </a:r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Truck class might have </a:t>
            </a:r>
            <a:r>
              <a:rPr lang="en-ID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loadCapacity</a:t>
            </a:r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Motorcycle class could have a boolean variable </a:t>
            </a:r>
            <a:r>
              <a:rPr lang="en-ID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hasSidecar</a:t>
            </a:r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645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Override = menimpa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7444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two methods do the same thing, it is natural to give them the same name.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more than one method with the same name is called overloading,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is legal in Java as long as each version takes different parameters (like different types, or different number of parameters).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4809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Ans: toString(), equals(), clone()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8313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Ans: Object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980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/>
              <a:t>That those classes share similarities. So, why don't we model and reuse the similarities?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/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new idea in object-oriented programming—the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 that really distinguishes it from traditional programming—is to allow classes to express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similarities among objects that share some, but not all, of their structure and behavior.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similarities can be expressed using inheritance and polymorphism.</a:t>
            </a:r>
            <a:endParaRPr lang="en-ID"/>
          </a:p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3856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>
                <a:hlinkClick r:id="rId3"/>
              </a:rPr>
              <a:t>https://en.wiktionary.org/wiki/polymorphism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619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They all refer to the same thing in the memory!</a:t>
            </a:r>
          </a:p>
          <a:p>
            <a:endParaRPr lang="en-ID"/>
          </a:p>
          <a:p>
            <a:r>
              <a:rPr lang="en-ID"/>
              <a:t>An object can be of multiple (inheritance-related)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9330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They all refer to the same thing in the memory!</a:t>
            </a:r>
          </a:p>
          <a:p>
            <a:endParaRPr lang="en-ID"/>
          </a:p>
          <a:p>
            <a:r>
              <a:rPr lang="en-ID"/>
              <a:t>An object can be of multiple (inheritance-related) types.</a:t>
            </a:r>
          </a:p>
          <a:p>
            <a:endParaRPr lang="en-ID"/>
          </a:p>
          <a:p>
            <a:r>
              <a:rPr lang="en-ID"/>
              <a:t>Called: Upcasting = more specific to more general -&gt; always fine</a:t>
            </a:r>
          </a:p>
          <a:p>
            <a:r>
              <a:rPr lang="en-ID"/>
              <a:t>Upcasting 'forgets' specific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084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They all refer to the same thing in the memory!</a:t>
            </a:r>
          </a:p>
          <a:p>
            <a:endParaRPr lang="en-ID"/>
          </a:p>
          <a:p>
            <a:r>
              <a:rPr lang="en-ID"/>
              <a:t>An object can be of multiple (inheritance-related) types.</a:t>
            </a:r>
          </a:p>
          <a:p>
            <a:endParaRPr lang="en-ID"/>
          </a:p>
          <a:p>
            <a:r>
              <a:rPr lang="en-ID"/>
              <a:t>Called: Upcasting = more specific to more general -&gt; always fine</a:t>
            </a:r>
          </a:p>
          <a:p>
            <a:r>
              <a:rPr lang="en-ID"/>
              <a:t>Upcasting 'forgets' specific classes</a:t>
            </a:r>
          </a:p>
          <a:p>
            <a:endParaRPr lang="en-ID"/>
          </a:p>
          <a:p>
            <a:r>
              <a:rPr lang="en-ID"/>
              <a:t>Upcasting can always be done, and it is implicit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350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9427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Type mismatch: Cannot convert from Animal to Crow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2775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Downcasting is explicit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3759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 error</a:t>
            </a:r>
          </a:p>
          <a:p>
            <a:endParaRPr lang="en-ID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Exception in thread "main" </a:t>
            </a:r>
            <a:r>
              <a:rPr lang="en-ID" sz="120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java.lang.ClassCastException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9274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2195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749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51673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81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Animals:</a:t>
            </a:r>
          </a:p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Brody, 4, false</a:t>
            </a:r>
          </a:p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Thomas, 3, false, true</a:t>
            </a:r>
          </a:p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Guk, guk!</a:t>
            </a:r>
          </a:p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Tweety, 3, true, [Yellow, White]</a:t>
            </a:r>
          </a:p>
          <a:p>
            <a:r>
              <a:rPr lang="en-ID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Crowy, 1, true, [Black]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5550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4672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Picture: https://unsplash.com/photos/VyC0YSFRDTU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153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Superclass: name, age, can_fly</a:t>
            </a:r>
          </a:p>
          <a:p>
            <a:r>
              <a:rPr lang="en-ID"/>
              <a:t>Rest go to respective subclasses.</a:t>
            </a:r>
          </a:p>
          <a:p>
            <a:endParaRPr lang="en-ID"/>
          </a:p>
          <a:p>
            <a:r>
              <a:rPr lang="en-ID"/>
              <a:t>This is called generalization: from more specific to less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199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286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285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default it simply displays the type of the object and its address, but you</a:t>
            </a:r>
          </a:p>
          <a:p>
            <a:r>
              <a:rPr lang="en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override this behavior by providing your own toString method.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240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>
                <a:hlinkClick r:id="rId3"/>
              </a:rPr>
              <a:t>https://www.pexels.com/photo/white-cat-1976035/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513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7125-42AA-4308-A988-0E9235B6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D4692-9821-49FB-9071-E559DBE6C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D2F5-549B-4BDB-A18E-4549BA92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C135-0686-4330-A17A-C5A637D48A39}" type="datetime1">
              <a:rPr lang="en-ID" smtClean="0"/>
              <a:t>09/04/2019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5F84B-F126-489A-BA27-9698B26D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E5710-CD94-4133-85BD-5431566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98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D4A8-9C22-4444-AF34-6FACED2E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14BEC-8B1C-4E15-964A-6D4B11F7D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CF8C-D9F8-4563-AE96-DE8A1497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C8B-90D4-49E8-A6FA-F3476867F83C}" type="datetime1">
              <a:rPr lang="en-ID" smtClean="0"/>
              <a:t>09/04/2019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2747-C004-485A-A57B-86D64577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4922-C92D-435A-8C5C-FC88C63E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03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3AEF9-E32E-4366-8FC8-451DEF82C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43BA0-A275-47C8-9530-74F0D5CB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11FA-CFF8-4C46-8015-256FA527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220D-F547-4979-9ACD-3392C50F83D9}" type="datetime1">
              <a:rPr lang="en-ID" smtClean="0"/>
              <a:t>09/04/2019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3215-E6ED-4BB9-8129-AF4FCECB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0AA8-E646-4FAD-B8CD-292BD44D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85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F1DD-1698-487D-97D5-41C2368E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4E3E-DF57-4BDE-8AE3-AC9CCF4C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DF65-255B-4ABE-96D6-A422CF36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B59-1005-47DB-83BE-5C95B3B0F004}" type="datetime1">
              <a:rPr lang="en-ID" smtClean="0"/>
              <a:t>09/04/2019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D8CD-089F-4470-A9DE-18BE27BD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734E-2D99-4AE5-A40F-B45F022C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4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52F-D49A-483F-8F2A-A31957F8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F9B1-D5EE-4D6D-85D9-0FDDC93D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0B5D-5A88-4186-AFAF-CC95AD31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5E05-79F7-4D32-B776-CE3C41F32E25}" type="datetime1">
              <a:rPr lang="en-ID" smtClean="0"/>
              <a:t>09/04/2019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15F6-ADB7-48DB-88BB-E0F25F20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C05C-E1F3-43C5-AFB7-36E2E37B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17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6C0A-EBE6-4A99-8104-636DC9A6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1345-5EAD-43A5-8D72-89867A1EE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1CC0-BF69-4026-B8AE-851EB079C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9F346-5C90-455E-AE0C-257FF1F6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FB4-E647-45E5-9C8B-637313EC35F1}" type="datetime1">
              <a:rPr lang="en-ID" smtClean="0"/>
              <a:t>09/04/2019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A809B-BC3C-43CA-A4C8-8B70F1A3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0466-CE75-4C18-9113-FFDE55CF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3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D172-5EF6-45CB-9479-2FD47445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25FAC-0803-427E-93E1-51698C11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587A1-6783-445D-800C-93022C6C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E18B5-E99D-4890-9897-09A49F6E2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D9633-75FF-438A-A589-DCB37ADBB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CEADB-A0B6-4662-9F57-CC5C0E07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A2C0-38E8-40D2-A4CD-4CB80D0901BA}" type="datetime1">
              <a:rPr lang="en-ID" smtClean="0"/>
              <a:t>09/04/2019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766C9-1B4A-4A25-9CD3-CE6BF12E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5F8EC-1705-4FC5-9668-60DB14F0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40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025B-506E-44CC-96DE-C83B7160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F1957-E0AE-40F8-A4AD-FD9B19E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850-F237-4EC3-ACA0-474B857D001C}" type="datetime1">
              <a:rPr lang="en-ID" smtClean="0"/>
              <a:t>09/04/2019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00827-AB27-4789-AC66-B6106C8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3FE90-CD4A-41CE-93A5-B97C5448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1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45E7B-ED6C-4784-BD4C-17537760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C010-275D-4FE1-9616-537E7007C9E0}" type="datetime1">
              <a:rPr lang="en-ID" smtClean="0"/>
              <a:t>09/04/2019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11E93-6362-4179-9F59-E0A67C6F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67267-0DF9-42EE-AFD0-78C0BE81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4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EED6-A3D2-4D6C-98EC-B0C3F5F6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DF64-27A6-40B1-BBF2-4426F45E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66AE-7929-44C0-B9DF-5F63D491F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317C4-5014-4F28-A735-C47A5E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873-F9F9-4C74-89BC-C5E221D7BB73}" type="datetime1">
              <a:rPr lang="en-ID" smtClean="0"/>
              <a:t>09/04/2019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FA2D6-42B8-48A0-9189-EA11A162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D60C8-FEE5-4FF0-9FC5-8F9EB560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E7EC-73A6-41AD-9B82-131ED294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0C45-ACD3-49AB-BDA0-57E5A7CD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BFB83-18D5-42C3-8015-611511760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7ADA-C42C-4D46-B398-7CF686A4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69F9-805F-4516-9445-7FB1BFCE7BE6}" type="datetime1">
              <a:rPr lang="en-ID" smtClean="0"/>
              <a:t>09/04/2019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F4290-CF1E-4335-94C6-A4E7049A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1A7E0-9B72-4680-98C1-8078F81B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605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BAC18-1732-46F9-A071-9F732DA4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9517E-1375-43AF-B7CE-3F330F65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EF09-B2AF-4BC5-AB25-4FDA460E7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2693-8A9B-45BD-856D-6E5B095CE2A3}" type="datetime1">
              <a:rPr lang="en-ID" smtClean="0"/>
              <a:t>09/04/2019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349E3-F100-41DE-8931-6A8A12312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2794-E4ED-4C85-9F48-9575BF9E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46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E5A68-AE5F-4ACD-8871-4C7C140D9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3248E-646E-4AC5-97C4-11EA02662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2247"/>
            <a:ext cx="9144000" cy="1594592"/>
          </a:xfrm>
          <a:solidFill>
            <a:schemeClr val="bg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ID" b="1"/>
              <a:t>Foundations of Programming 2:</a:t>
            </a:r>
            <a:br>
              <a:rPr lang="en-ID" b="1"/>
            </a:br>
            <a:r>
              <a:rPr lang="en-ID" b="1"/>
              <a:t>Inheritance and Polymorphism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474C7-3508-4026-A3BF-BDBF8350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2676"/>
          </a:xfr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r>
              <a:rPr lang="en-ID" sz="2000" b="1"/>
              <a:t>FoP 2 Teaching Team, Faculty of Computer Science, Universitas Indonesia</a:t>
            </a:r>
            <a:br>
              <a:rPr lang="en-ID" sz="2000" b="1"/>
            </a:br>
            <a:r>
              <a:rPr lang="en-ID" sz="2000" b="1"/>
              <a:t>Correspondence: Fariz Darari (fariz@cs.ui.ac.id)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1C5B50-2731-4843-92E0-6977EF3850D9}"/>
              </a:ext>
            </a:extLst>
          </p:cNvPr>
          <p:cNvSpPr/>
          <p:nvPr/>
        </p:nvSpPr>
        <p:spPr>
          <a:xfrm>
            <a:off x="6300789" y="6244581"/>
            <a:ext cx="4095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D" sz="1400" b="1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Feel free to use, reuse, and share this work: the more we share, the more we have!</a:t>
            </a:r>
            <a:r>
              <a:rPr lang="en-ID" b="1" i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ID" sz="1400" b="1">
              <a:solidFill>
                <a:schemeClr val="bg1"/>
              </a:solidFill>
            </a:endParaRP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AE17F83F-6A4A-48C2-9C28-F6D00637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5777135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C BY-NC-SA">
            <a:extLst>
              <a:ext uri="{FF2B5EF4-FFF2-40B4-BE49-F238E27FC236}">
                <a16:creationId xmlns:a16="http://schemas.microsoft.com/office/drawing/2014/main" id="{03CBA64B-BF62-4FFE-8937-57A3E843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42" y="6220757"/>
            <a:ext cx="1670784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8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Cat.java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10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0193379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Cat extends Animal {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private boolean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public Cat(String name, int age, boolean is_heterochromia) {</a:t>
            </a:r>
          </a:p>
          <a:p>
            <a:r>
              <a:rPr lang="en-ID" sz="2400">
                <a:latin typeface="Consolas" panose="020B0609020204030204" pitchFamily="49" charset="0"/>
              </a:rPr>
              <a:t>		super(name, age, false);</a:t>
            </a:r>
          </a:p>
          <a:p>
            <a:r>
              <a:rPr lang="en-ID" sz="2400">
                <a:latin typeface="Consolas" panose="020B0609020204030204" pitchFamily="49" charset="0"/>
              </a:rPr>
              <a:t>		this.is_heterochromia =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// ...</a:t>
            </a:r>
          </a:p>
        </p:txBody>
      </p:sp>
    </p:spTree>
    <p:extLst>
      <p:ext uri="{BB962C8B-B14F-4D97-AF65-F5344CB8AC3E}">
        <p14:creationId xmlns:p14="http://schemas.microsoft.com/office/powerpoint/2010/main" val="26192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Cat.java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11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0193379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Cat </a:t>
            </a:r>
            <a:r>
              <a:rPr lang="en-ID" sz="2400" b="1">
                <a:highlight>
                  <a:srgbClr val="FFFF00"/>
                </a:highlight>
                <a:latin typeface="Consolas" panose="020B0609020204030204" pitchFamily="49" charset="0"/>
              </a:rPr>
              <a:t>extends</a:t>
            </a:r>
            <a:r>
              <a:rPr lang="en-ID" sz="2400">
                <a:latin typeface="Consolas" panose="020B0609020204030204" pitchFamily="49" charset="0"/>
              </a:rPr>
              <a:t> Animal { </a:t>
            </a:r>
            <a:r>
              <a:rPr lang="en-ID" sz="2000" b="1">
                <a:latin typeface="Consolas" panose="020B0609020204030204" pitchFamily="49" charset="0"/>
              </a:rPr>
              <a:t>// Subclass extends Superclass</a:t>
            </a:r>
            <a:endParaRPr lang="en-ID" sz="2400" b="1">
              <a:latin typeface="Consolas" panose="020B0609020204030204" pitchFamily="49" charset="0"/>
            </a:endParaRP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private boolean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public Cat(String name, int age, boolean is_heterochromia) {</a:t>
            </a:r>
          </a:p>
          <a:p>
            <a:r>
              <a:rPr lang="en-ID" sz="2400">
                <a:latin typeface="Consolas" panose="020B0609020204030204" pitchFamily="49" charset="0"/>
              </a:rPr>
              <a:t>		super(name, age, false);</a:t>
            </a:r>
          </a:p>
          <a:p>
            <a:r>
              <a:rPr lang="en-ID" sz="2400">
                <a:latin typeface="Consolas" panose="020B0609020204030204" pitchFamily="49" charset="0"/>
              </a:rPr>
              <a:t>		this.is_heterochromia =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// 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E0D8C-77DF-448A-90BF-C161417DA4BE}"/>
              </a:ext>
            </a:extLst>
          </p:cNvPr>
          <p:cNvSpPr/>
          <p:nvPr/>
        </p:nvSpPr>
        <p:spPr>
          <a:xfrm>
            <a:off x="1180737" y="5700917"/>
            <a:ext cx="9719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>
                <a:highlight>
                  <a:srgbClr val="FFFF00"/>
                </a:highlight>
              </a:rPr>
              <a:t>A subclass is a new class that </a:t>
            </a:r>
            <a:r>
              <a:rPr lang="en-ID" sz="2800" b="1">
                <a:highlight>
                  <a:srgbClr val="FFFF00"/>
                </a:highlight>
              </a:rPr>
              <a:t>extends</a:t>
            </a:r>
            <a:r>
              <a:rPr lang="en-ID" sz="2800">
                <a:highlight>
                  <a:srgbClr val="FFFF00"/>
                </a:highlight>
              </a:rPr>
              <a:t> an existing class; that is, </a:t>
            </a:r>
            <a:br>
              <a:rPr lang="en-ID" sz="2800">
                <a:highlight>
                  <a:srgbClr val="FFFF00"/>
                </a:highlight>
              </a:rPr>
            </a:br>
            <a:r>
              <a:rPr lang="en-ID" sz="2800">
                <a:highlight>
                  <a:srgbClr val="FFFF00"/>
                </a:highlight>
              </a:rPr>
              <a:t>it has the attributes and methods of the existing class, plus more.</a:t>
            </a:r>
          </a:p>
        </p:txBody>
      </p:sp>
    </p:spTree>
    <p:extLst>
      <p:ext uri="{BB962C8B-B14F-4D97-AF65-F5344CB8AC3E}">
        <p14:creationId xmlns:p14="http://schemas.microsoft.com/office/powerpoint/2010/main" val="47894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Cat.java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12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0193379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Cat extends Animal {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private boolean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public Cat(String name, int age, boolean is_heterochromia) {</a:t>
            </a:r>
          </a:p>
          <a:p>
            <a:r>
              <a:rPr lang="en-ID" sz="2400">
                <a:latin typeface="Consolas" panose="020B0609020204030204" pitchFamily="49" charset="0"/>
              </a:rPr>
              <a:t>		</a:t>
            </a:r>
            <a:r>
              <a:rPr lang="en-ID" sz="2400" b="1">
                <a:highlight>
                  <a:srgbClr val="FFFF00"/>
                </a:highlight>
                <a:latin typeface="Consolas" panose="020B0609020204030204" pitchFamily="49" charset="0"/>
              </a:rPr>
              <a:t>super</a:t>
            </a:r>
            <a:r>
              <a:rPr lang="en-ID" sz="2400">
                <a:latin typeface="Consolas" panose="020B0609020204030204" pitchFamily="49" charset="0"/>
              </a:rPr>
              <a:t>(name, age, false);</a:t>
            </a:r>
          </a:p>
          <a:p>
            <a:r>
              <a:rPr lang="en-ID" sz="2400">
                <a:latin typeface="Consolas" panose="020B0609020204030204" pitchFamily="49" charset="0"/>
              </a:rPr>
              <a:t>		this.is_heterochromia =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// 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E0D8C-77DF-448A-90BF-C161417DA4BE}"/>
              </a:ext>
            </a:extLst>
          </p:cNvPr>
          <p:cNvSpPr/>
          <p:nvPr/>
        </p:nvSpPr>
        <p:spPr>
          <a:xfrm>
            <a:off x="1180737" y="5700917"/>
            <a:ext cx="9719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>
                <a:highlight>
                  <a:srgbClr val="FFFF00"/>
                </a:highlight>
              </a:rPr>
              <a:t>super</a:t>
            </a:r>
            <a:r>
              <a:rPr lang="en-ID" sz="2800">
                <a:highlight>
                  <a:srgbClr val="FFFF00"/>
                </a:highlight>
              </a:rPr>
              <a:t> refers to the superclass of the current class; when </a:t>
            </a:r>
            <a:r>
              <a:rPr lang="en-ID" sz="2800" b="1">
                <a:highlight>
                  <a:srgbClr val="FFFF00"/>
                </a:highlight>
              </a:rPr>
              <a:t>super</a:t>
            </a:r>
            <a:r>
              <a:rPr lang="en-ID" sz="2800">
                <a:highlight>
                  <a:srgbClr val="FFFF00"/>
                </a:highlight>
              </a:rPr>
              <a:t> is used like a method, it invokes the constructor of the superclass</a:t>
            </a:r>
          </a:p>
        </p:txBody>
      </p:sp>
    </p:spTree>
    <p:extLst>
      <p:ext uri="{BB962C8B-B14F-4D97-AF65-F5344CB8AC3E}">
        <p14:creationId xmlns:p14="http://schemas.microsoft.com/office/powerpoint/2010/main" val="336830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Cat.java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13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100618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// ...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public boolean is_heterochromia() {</a:t>
            </a:r>
          </a:p>
          <a:p>
            <a:r>
              <a:rPr lang="en-ID" sz="2400">
                <a:latin typeface="Consolas" panose="020B0609020204030204" pitchFamily="49" charset="0"/>
              </a:rPr>
              <a:t>		return is_heterochromia;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public String toString() {</a:t>
            </a:r>
          </a:p>
          <a:p>
            <a:r>
              <a:rPr lang="en-ID" sz="2400">
                <a:latin typeface="Consolas" panose="020B0609020204030204" pitchFamily="49" charset="0"/>
              </a:rPr>
              <a:t>		return </a:t>
            </a:r>
            <a:r>
              <a:rPr lang="en-ID" sz="2400" b="1">
                <a:highlight>
                  <a:srgbClr val="FFFF00"/>
                </a:highlight>
                <a:latin typeface="Consolas" panose="020B0609020204030204" pitchFamily="49" charset="0"/>
              </a:rPr>
              <a:t>super</a:t>
            </a:r>
            <a:r>
              <a:rPr lang="en-ID" sz="2400">
                <a:latin typeface="Consolas" panose="020B0609020204030204" pitchFamily="49" charset="0"/>
              </a:rPr>
              <a:t>.toString() + ", " + is_heterochromia();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AF121-AE2E-451D-B262-3F5DFE584C36}"/>
              </a:ext>
            </a:extLst>
          </p:cNvPr>
          <p:cNvSpPr/>
          <p:nvPr/>
        </p:nvSpPr>
        <p:spPr>
          <a:xfrm>
            <a:off x="1180737" y="5700917"/>
            <a:ext cx="971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>
                <a:highlight>
                  <a:srgbClr val="FFFF00"/>
                </a:highlight>
              </a:rPr>
              <a:t>super</a:t>
            </a:r>
            <a:r>
              <a:rPr lang="en-ID" sz="2800">
                <a:highlight>
                  <a:srgbClr val="FFFF00"/>
                </a:highlight>
              </a:rPr>
              <a:t> can also be used to access the methods of the superclass</a:t>
            </a:r>
          </a:p>
        </p:txBody>
      </p:sp>
    </p:spTree>
    <p:extLst>
      <p:ext uri="{BB962C8B-B14F-4D97-AF65-F5344CB8AC3E}">
        <p14:creationId xmlns:p14="http://schemas.microsoft.com/office/powerpoint/2010/main" val="311874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0ECC-6693-4C89-AA37-D890D58C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E6A652-794D-435A-AEC7-70DD957B4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531"/>
            <a:ext cx="12192000" cy="8121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CB1D-D735-45CD-871B-EE19DA1A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885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Dog.java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15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100618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Dog extends Animal {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public Dog(String name, int age) {</a:t>
            </a:r>
          </a:p>
          <a:p>
            <a:r>
              <a:rPr lang="en-ID" sz="2400">
                <a:latin typeface="Consolas" panose="020B0609020204030204" pitchFamily="49" charset="0"/>
              </a:rPr>
              <a:t>		</a:t>
            </a:r>
            <a:r>
              <a:rPr lang="en-ID" sz="2400" b="1">
                <a:highlight>
                  <a:srgbClr val="FFFF00"/>
                </a:highlight>
                <a:latin typeface="Consolas" panose="020B0609020204030204" pitchFamily="49" charset="0"/>
              </a:rPr>
              <a:t>super</a:t>
            </a:r>
            <a:r>
              <a:rPr lang="en-ID" sz="2400">
                <a:latin typeface="Consolas" panose="020B0609020204030204" pitchFamily="49" charset="0"/>
              </a:rPr>
              <a:t>(name, age, false);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72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Dog.java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16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100618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Dog extends Animal {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public Dog(String name, int age) {</a:t>
            </a:r>
          </a:p>
          <a:p>
            <a:r>
              <a:rPr lang="en-ID" sz="2400">
                <a:latin typeface="Consolas" panose="020B0609020204030204" pitchFamily="49" charset="0"/>
              </a:rPr>
              <a:t>		</a:t>
            </a:r>
            <a:r>
              <a:rPr lang="en-ID" sz="2400" b="1">
                <a:highlight>
                  <a:srgbClr val="FFFF00"/>
                </a:highlight>
                <a:latin typeface="Consolas" panose="020B0609020204030204" pitchFamily="49" charset="0"/>
              </a:rPr>
              <a:t>super</a:t>
            </a:r>
            <a:r>
              <a:rPr lang="en-ID" sz="2400">
                <a:latin typeface="Consolas" panose="020B0609020204030204" pitchFamily="49" charset="0"/>
              </a:rPr>
              <a:t>(name, age, false);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10D7E-2F2D-447D-BECF-ED278F07E73B}"/>
              </a:ext>
            </a:extLst>
          </p:cNvPr>
          <p:cNvSpPr/>
          <p:nvPr/>
        </p:nvSpPr>
        <p:spPr>
          <a:xfrm>
            <a:off x="1180737" y="4176917"/>
            <a:ext cx="9719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>
                <a:highlight>
                  <a:srgbClr val="FFFF00"/>
                </a:highlight>
              </a:rPr>
              <a:t>super</a:t>
            </a:r>
            <a:r>
              <a:rPr lang="en-ID" sz="2800">
                <a:highlight>
                  <a:srgbClr val="FFFF00"/>
                </a:highlight>
              </a:rPr>
              <a:t> refers to the superclass of the current class; when </a:t>
            </a:r>
            <a:r>
              <a:rPr lang="en-ID" sz="2800" b="1">
                <a:highlight>
                  <a:srgbClr val="FFFF00"/>
                </a:highlight>
              </a:rPr>
              <a:t>super</a:t>
            </a:r>
            <a:r>
              <a:rPr lang="en-ID" sz="2800">
                <a:highlight>
                  <a:srgbClr val="FFFF00"/>
                </a:highlight>
              </a:rPr>
              <a:t> is used like a method, it invokes the constructor of the superclass</a:t>
            </a:r>
          </a:p>
        </p:txBody>
      </p:sp>
    </p:spTree>
    <p:extLst>
      <p:ext uri="{BB962C8B-B14F-4D97-AF65-F5344CB8AC3E}">
        <p14:creationId xmlns:p14="http://schemas.microsoft.com/office/powerpoint/2010/main" val="41645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Dog.java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17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100618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Dog extends Animal {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public Dog(String name, int age) {</a:t>
            </a:r>
          </a:p>
          <a:p>
            <a:r>
              <a:rPr lang="en-ID" sz="2400">
                <a:latin typeface="Consolas" panose="020B0609020204030204" pitchFamily="49" charset="0"/>
              </a:rPr>
              <a:t>		</a:t>
            </a:r>
            <a:r>
              <a:rPr lang="en-ID" sz="2400" b="1">
                <a:latin typeface="Consolas" panose="020B0609020204030204" pitchFamily="49" charset="0"/>
              </a:rPr>
              <a:t>super</a:t>
            </a:r>
            <a:r>
              <a:rPr lang="en-ID" sz="2400">
                <a:latin typeface="Consolas" panose="020B0609020204030204" pitchFamily="49" charset="0"/>
              </a:rPr>
              <a:t>(name, age, false);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  <a:r>
              <a:rPr lang="en-ID" sz="2400" b="1">
                <a:latin typeface="Consolas" panose="020B0609020204030204" pitchFamily="49" charset="0"/>
              </a:rPr>
              <a:t>public String toString() {</a:t>
            </a:r>
          </a:p>
          <a:p>
            <a:r>
              <a:rPr lang="en-ID" sz="2400" b="1">
                <a:latin typeface="Consolas" panose="020B0609020204030204" pitchFamily="49" charset="0"/>
              </a:rPr>
              <a:t>		return "Guk, guk!";</a:t>
            </a:r>
          </a:p>
          <a:p>
            <a:r>
              <a:rPr lang="en-ID" sz="2400" b="1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10D7E-2F2D-447D-BECF-ED278F07E73B}"/>
              </a:ext>
            </a:extLst>
          </p:cNvPr>
          <p:cNvSpPr/>
          <p:nvPr/>
        </p:nvSpPr>
        <p:spPr>
          <a:xfrm>
            <a:off x="1025754" y="5969655"/>
            <a:ext cx="971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>
                <a:highlight>
                  <a:srgbClr val="FFFF00"/>
                </a:highlight>
              </a:rPr>
              <a:t>A subclass can </a:t>
            </a:r>
            <a:r>
              <a:rPr lang="en-ID" sz="2800" b="1">
                <a:highlight>
                  <a:srgbClr val="FFFF00"/>
                </a:highlight>
              </a:rPr>
              <a:t>override</a:t>
            </a:r>
            <a:r>
              <a:rPr lang="en-ID" sz="2800">
                <a:highlight>
                  <a:srgbClr val="FFFF00"/>
                </a:highlight>
              </a:rPr>
              <a:t> the methods of its superclass</a:t>
            </a:r>
          </a:p>
        </p:txBody>
      </p:sp>
    </p:spTree>
    <p:extLst>
      <p:ext uri="{BB962C8B-B14F-4D97-AF65-F5344CB8AC3E}">
        <p14:creationId xmlns:p14="http://schemas.microsoft.com/office/powerpoint/2010/main" val="313700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2A65-E45C-4959-91FB-AD777F59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69951-0F1E-49B5-892D-4B7E86202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58"/>
            <a:ext cx="12191998" cy="81248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91E50-251C-49E2-92F0-C5D58943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705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6417"/>
            <a:ext cx="10515600" cy="1325563"/>
          </a:xfrm>
        </p:spPr>
        <p:txBody>
          <a:bodyPr/>
          <a:lstStyle/>
          <a:p>
            <a:r>
              <a:rPr lang="en-ID" b="1"/>
              <a:t>Quiz time:</a:t>
            </a:r>
            <a:r>
              <a:rPr lang="en-ID"/>
              <a:t> Inheritance - Bird.java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885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F02DED-939F-4961-9995-8208ED9F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this one, create the classes of </a:t>
            </a:r>
            <a:br>
              <a:rPr lang="en-ID"/>
            </a:br>
            <a:r>
              <a:rPr lang="en-ID"/>
              <a:t>(incl. constructors, setters, getters, and appropriate methods): </a:t>
            </a:r>
          </a:p>
          <a:p>
            <a:pPr>
              <a:buFontTx/>
              <a:buChar char="-"/>
            </a:pPr>
            <a:r>
              <a:rPr lang="en-ID" sz="3200" b="1"/>
              <a:t>Cat</a:t>
            </a:r>
            <a:r>
              <a:rPr lang="en-ID"/>
              <a:t> with four fields: </a:t>
            </a:r>
            <a:br>
              <a:rPr lang="en-ID"/>
            </a:br>
            <a:r>
              <a:rPr lang="en-ID">
                <a:latin typeface="Consolas" panose="020B0609020204030204" pitchFamily="49" charset="0"/>
              </a:rPr>
              <a:t>name, age, can_fly, is_heterochromia</a:t>
            </a:r>
          </a:p>
          <a:p>
            <a:pPr>
              <a:buFontTx/>
              <a:buChar char="-"/>
            </a:pPr>
            <a:r>
              <a:rPr lang="en-ID" sz="3200" b="1"/>
              <a:t>Dog</a:t>
            </a:r>
            <a:r>
              <a:rPr lang="en-ID"/>
              <a:t> with three fields:</a:t>
            </a:r>
            <a:br>
              <a:rPr lang="en-ID"/>
            </a:br>
            <a:r>
              <a:rPr lang="en-ID">
                <a:latin typeface="Consolas" panose="020B0609020204030204" pitchFamily="49" charset="0"/>
              </a:rPr>
              <a:t>name, age, can_fly</a:t>
            </a:r>
          </a:p>
          <a:p>
            <a:pPr>
              <a:buFontTx/>
              <a:buChar char="-"/>
            </a:pPr>
            <a:r>
              <a:rPr lang="en-ID" sz="3200" b="1"/>
              <a:t>Bird</a:t>
            </a:r>
            <a:r>
              <a:rPr lang="en-ID"/>
              <a:t> with four fields:</a:t>
            </a:r>
            <a:br>
              <a:rPr lang="en-ID"/>
            </a:br>
            <a:r>
              <a:rPr lang="en-ID">
                <a:latin typeface="Consolas" panose="020B0609020204030204" pitchFamily="49" charset="0"/>
              </a:rPr>
              <a:t>name, age, can_fly, colors</a:t>
            </a:r>
          </a:p>
          <a:p>
            <a:pPr>
              <a:buFontTx/>
              <a:buChar char="-"/>
            </a:pP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651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6417"/>
            <a:ext cx="10515600" cy="1325563"/>
          </a:xfrm>
        </p:spPr>
        <p:txBody>
          <a:bodyPr/>
          <a:lstStyle/>
          <a:p>
            <a:r>
              <a:rPr lang="en-ID" b="1"/>
              <a:t>Quiz time:</a:t>
            </a:r>
            <a:r>
              <a:rPr lang="en-ID"/>
              <a:t> Inheritance - Bird.java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20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960438"/>
            <a:ext cx="1100618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000">
                <a:latin typeface="Consolas" panose="020B0609020204030204" pitchFamily="49" charset="0"/>
              </a:rPr>
              <a:t>public class Bird </a:t>
            </a:r>
            <a:r>
              <a:rPr lang="en-ID" sz="2000" b="1">
                <a:highlight>
                  <a:srgbClr val="FFFF00"/>
                </a:highlight>
                <a:latin typeface="Consolas" panose="020B0609020204030204" pitchFamily="49" charset="0"/>
              </a:rPr>
              <a:t>extends</a:t>
            </a:r>
            <a:r>
              <a:rPr lang="en-ID" sz="2000">
                <a:latin typeface="Consolas" panose="020B0609020204030204" pitchFamily="49" charset="0"/>
              </a:rPr>
              <a:t> Animal {</a:t>
            </a:r>
          </a:p>
          <a:p>
            <a:endParaRPr lang="en-ID" sz="2000">
              <a:latin typeface="Consolas" panose="020B0609020204030204" pitchFamily="49" charset="0"/>
            </a:endParaRPr>
          </a:p>
          <a:p>
            <a:r>
              <a:rPr lang="en-ID" sz="2000">
                <a:latin typeface="Consolas" panose="020B0609020204030204" pitchFamily="49" charset="0"/>
              </a:rPr>
              <a:t>	private ArrayList&lt;String&gt; colors;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Bird(String name, int age, ArrayList&lt;String&gt; colors) {</a:t>
            </a:r>
          </a:p>
          <a:p>
            <a:r>
              <a:rPr lang="en-ID" sz="2000">
                <a:latin typeface="Consolas" panose="020B0609020204030204" pitchFamily="49" charset="0"/>
              </a:rPr>
              <a:t>		</a:t>
            </a:r>
            <a:r>
              <a:rPr lang="en-ID" sz="2000" b="1">
                <a:highlight>
                  <a:srgbClr val="FFFF00"/>
                </a:highlight>
                <a:latin typeface="Consolas" panose="020B0609020204030204" pitchFamily="49" charset="0"/>
              </a:rPr>
              <a:t>super</a:t>
            </a:r>
            <a:r>
              <a:rPr lang="en-ID" sz="2000">
                <a:latin typeface="Consolas" panose="020B0609020204030204" pitchFamily="49" charset="0"/>
              </a:rPr>
              <a:t>(name, age, true);</a:t>
            </a:r>
          </a:p>
          <a:p>
            <a:r>
              <a:rPr lang="en-ID" sz="2000">
                <a:latin typeface="Consolas" panose="020B0609020204030204" pitchFamily="49" charset="0"/>
              </a:rPr>
              <a:t>		this.colors = colors;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ArrayList&lt;String&gt; getColors() {</a:t>
            </a:r>
          </a:p>
          <a:p>
            <a:r>
              <a:rPr lang="en-ID" sz="2000">
                <a:latin typeface="Consolas" panose="020B0609020204030204" pitchFamily="49" charset="0"/>
              </a:rPr>
              <a:t>		return colors;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String toString() {</a:t>
            </a:r>
          </a:p>
          <a:p>
            <a:r>
              <a:rPr lang="en-ID" sz="2000">
                <a:latin typeface="Consolas" panose="020B0609020204030204" pitchFamily="49" charset="0"/>
              </a:rPr>
              <a:t>		return </a:t>
            </a:r>
            <a:r>
              <a:rPr lang="en-ID" sz="2000" b="1">
                <a:highlight>
                  <a:srgbClr val="FFFF00"/>
                </a:highlight>
                <a:latin typeface="Consolas" panose="020B0609020204030204" pitchFamily="49" charset="0"/>
              </a:rPr>
              <a:t>super</a:t>
            </a:r>
            <a:r>
              <a:rPr lang="en-ID" sz="2000">
                <a:latin typeface="Consolas" panose="020B0609020204030204" pitchFamily="49" charset="0"/>
              </a:rPr>
              <a:t>.toString() + ", " + this.getColors();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304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gak, Gagak Bangkai, Burung, Alam, Hewan">
            <a:extLst>
              <a:ext uri="{FF2B5EF4-FFF2-40B4-BE49-F238E27FC236}">
                <a16:creationId xmlns:a16="http://schemas.microsoft.com/office/drawing/2014/main" id="{0B735DA1-4BFC-42AD-8D9E-1E768D26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933"/>
            <a:ext cx="10515600" cy="1325563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>
              <a:tabLst>
                <a:tab pos="990600" algn="l"/>
              </a:tabLst>
            </a:pPr>
            <a:r>
              <a:rPr lang="en-ID" b="1"/>
              <a:t>Quiz time:</a:t>
            </a:r>
            <a:r>
              <a:rPr lang="en-ID"/>
              <a:t> Inheritance - Crow.java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21</a:t>
            </a:fld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B5E86-48A4-4211-9D5D-CE53BBDBC1D8}"/>
              </a:ext>
            </a:extLst>
          </p:cNvPr>
          <p:cNvSpPr txBox="1"/>
          <p:nvPr/>
        </p:nvSpPr>
        <p:spPr>
          <a:xfrm>
            <a:off x="838200" y="2092271"/>
            <a:ext cx="7286354" cy="120032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600"/>
              <a:t>The class must extend the Bird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600"/>
              <a:t>It's only of 1 color, that is, black.</a:t>
            </a:r>
          </a:p>
        </p:txBody>
      </p:sp>
    </p:spTree>
    <p:extLst>
      <p:ext uri="{BB962C8B-B14F-4D97-AF65-F5344CB8AC3E}">
        <p14:creationId xmlns:p14="http://schemas.microsoft.com/office/powerpoint/2010/main" val="331234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gak, Gagak Bangkai, Burung, Alam, Hewan">
            <a:extLst>
              <a:ext uri="{FF2B5EF4-FFF2-40B4-BE49-F238E27FC236}">
                <a16:creationId xmlns:a16="http://schemas.microsoft.com/office/drawing/2014/main" id="{0B735DA1-4BFC-42AD-8D9E-1E768D26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933"/>
            <a:ext cx="10515600" cy="1325563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>
              <a:tabLst>
                <a:tab pos="990600" algn="l"/>
              </a:tabLst>
            </a:pPr>
            <a:r>
              <a:rPr lang="en-ID" b="1"/>
              <a:t>Quiz time:</a:t>
            </a:r>
            <a:r>
              <a:rPr lang="en-ID"/>
              <a:t> Inheritance - Crow.java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22</a:t>
            </a:fld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BAAFF-7A66-41BD-B994-55C9FFE75CF2}"/>
              </a:ext>
            </a:extLst>
          </p:cNvPr>
          <p:cNvSpPr/>
          <p:nvPr/>
        </p:nvSpPr>
        <p:spPr>
          <a:xfrm>
            <a:off x="838200" y="2012062"/>
            <a:ext cx="105156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D" sz="2000">
                <a:latin typeface="Consolas" panose="020B0609020204030204" pitchFamily="49" charset="0"/>
              </a:rPr>
              <a:t>public class Crow extends Bird {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Crow(String name, int age) {</a:t>
            </a:r>
          </a:p>
          <a:p>
            <a:r>
              <a:rPr lang="en-ID" sz="2000">
                <a:latin typeface="Consolas" panose="020B0609020204030204" pitchFamily="49" charset="0"/>
              </a:rPr>
              <a:t>		super(name, age, new ArrayList&lt;String&gt;(Arrays.asList(new String[]{"Black"})));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4346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308E-D1B1-4816-B6C5-B631EB8C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08AC7-CAF3-4E7F-8237-463F98A1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23</a:t>
            </a:fld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0A2D06-0972-42EE-B5FC-15E2691D869A}"/>
              </a:ext>
            </a:extLst>
          </p:cNvPr>
          <p:cNvGrpSpPr/>
          <p:nvPr/>
        </p:nvGrpSpPr>
        <p:grpSpPr>
          <a:xfrm>
            <a:off x="1409700" y="2734020"/>
            <a:ext cx="2420278" cy="2418503"/>
            <a:chOff x="38120" y="2830150"/>
            <a:chExt cx="2420278" cy="24185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1DDD2D1-8644-4685-A69C-1B4CB753EF35}"/>
                </a:ext>
              </a:extLst>
            </p:cNvPr>
            <p:cNvGrpSpPr/>
            <p:nvPr/>
          </p:nvGrpSpPr>
          <p:grpSpPr>
            <a:xfrm>
              <a:off x="838200" y="2830150"/>
              <a:ext cx="820119" cy="1850338"/>
              <a:chOff x="838200" y="3806543"/>
              <a:chExt cx="820119" cy="185033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80F298-A565-40DD-94CC-10B89D98C6C6}"/>
                  </a:ext>
                </a:extLst>
              </p:cNvPr>
              <p:cNvSpPr/>
              <p:nvPr/>
            </p:nvSpPr>
            <p:spPr>
              <a:xfrm>
                <a:off x="838200" y="5222929"/>
                <a:ext cx="820119" cy="4339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945082-935C-4096-8727-BAFB97F4B2B7}"/>
                  </a:ext>
                </a:extLst>
              </p:cNvPr>
              <p:cNvSpPr/>
              <p:nvPr/>
            </p:nvSpPr>
            <p:spPr>
              <a:xfrm>
                <a:off x="838200" y="3806543"/>
                <a:ext cx="820119" cy="4339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B78AE9C-1E17-4F61-BBC6-A1025A8A8ECC}"/>
                  </a:ext>
                </a:extLst>
              </p:cNvPr>
              <p:cNvCxnSpPr>
                <a:stCxn id="5" idx="0"/>
                <a:endCxn id="6" idx="2"/>
              </p:cNvCxnSpPr>
              <p:nvPr/>
            </p:nvCxnSpPr>
            <p:spPr>
              <a:xfrm flipV="1">
                <a:off x="1248260" y="4240495"/>
                <a:ext cx="0" cy="98243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A76ADA-580C-4027-86E7-44DF68260908}"/>
                </a:ext>
              </a:extLst>
            </p:cNvPr>
            <p:cNvSpPr txBox="1"/>
            <p:nvPr/>
          </p:nvSpPr>
          <p:spPr>
            <a:xfrm>
              <a:off x="38120" y="4786988"/>
              <a:ext cx="2420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400"/>
                <a:t>Single Inheritance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1641F1-3618-4A22-B6D2-9A7DA258B6BE}"/>
              </a:ext>
            </a:extLst>
          </p:cNvPr>
          <p:cNvGrpSpPr/>
          <p:nvPr/>
        </p:nvGrpSpPr>
        <p:grpSpPr>
          <a:xfrm>
            <a:off x="4298898" y="2380662"/>
            <a:ext cx="2930354" cy="3233526"/>
            <a:chOff x="2694178" y="2404922"/>
            <a:chExt cx="2930354" cy="32335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AFAB78-C1B8-4247-8185-CC9269B031A6}"/>
                </a:ext>
              </a:extLst>
            </p:cNvPr>
            <p:cNvGrpSpPr/>
            <p:nvPr/>
          </p:nvGrpSpPr>
          <p:grpSpPr>
            <a:xfrm>
              <a:off x="3749296" y="2404922"/>
              <a:ext cx="820121" cy="2700794"/>
              <a:chOff x="2974381" y="4089508"/>
              <a:chExt cx="820121" cy="270079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70B2CE-552A-462F-98FF-990B326D733B}"/>
                  </a:ext>
                </a:extLst>
              </p:cNvPr>
              <p:cNvSpPr/>
              <p:nvPr/>
            </p:nvSpPr>
            <p:spPr>
              <a:xfrm>
                <a:off x="2974383" y="5222929"/>
                <a:ext cx="820119" cy="4339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4126C1-3294-4BA8-B711-DBCCB0C6A2FE}"/>
                  </a:ext>
                </a:extLst>
              </p:cNvPr>
              <p:cNvSpPr/>
              <p:nvPr/>
            </p:nvSpPr>
            <p:spPr>
              <a:xfrm>
                <a:off x="2974381" y="4089508"/>
                <a:ext cx="820119" cy="4339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CDB411-71D3-4490-99ED-7C30FCBFD795}"/>
                  </a:ext>
                </a:extLst>
              </p:cNvPr>
              <p:cNvSpPr/>
              <p:nvPr/>
            </p:nvSpPr>
            <p:spPr>
              <a:xfrm>
                <a:off x="2974382" y="6356350"/>
                <a:ext cx="820119" cy="4339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>
                    <a:solidFill>
                      <a:sysClr val="windowText" lastClr="000000"/>
                    </a:solidFill>
                  </a:rPr>
                  <a:t>C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EB06E0C-4FE8-4F14-ACA8-A5CC1C6810CE}"/>
                  </a:ext>
                </a:extLst>
              </p:cNvPr>
              <p:cNvCxnSpPr>
                <a:cxnSpLocks/>
                <a:stCxn id="7" idx="0"/>
                <a:endCxn id="8" idx="2"/>
              </p:cNvCxnSpPr>
              <p:nvPr/>
            </p:nvCxnSpPr>
            <p:spPr>
              <a:xfrm flipH="1" flipV="1">
                <a:off x="3384441" y="4523460"/>
                <a:ext cx="2" cy="69946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6F7A2D3-209D-45AC-B018-A98EBC54755F}"/>
                  </a:ext>
                </a:extLst>
              </p:cNvPr>
              <p:cNvCxnSpPr>
                <a:cxnSpLocks/>
                <a:stCxn id="9" idx="0"/>
                <a:endCxn id="7" idx="2"/>
              </p:cNvCxnSpPr>
              <p:nvPr/>
            </p:nvCxnSpPr>
            <p:spPr>
              <a:xfrm flipV="1">
                <a:off x="3384442" y="5656881"/>
                <a:ext cx="1" cy="69946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85FD95-C7C0-4025-8836-E9A2BFBCF432}"/>
                </a:ext>
              </a:extLst>
            </p:cNvPr>
            <p:cNvSpPr txBox="1"/>
            <p:nvPr/>
          </p:nvSpPr>
          <p:spPr>
            <a:xfrm>
              <a:off x="2694178" y="5176783"/>
              <a:ext cx="29303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400"/>
                <a:t>Multilevel Inheritance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CAF2D-754E-4486-B2B6-09341BE472BE}"/>
              </a:ext>
            </a:extLst>
          </p:cNvPr>
          <p:cNvSpPr/>
          <p:nvPr/>
        </p:nvSpPr>
        <p:spPr>
          <a:xfrm>
            <a:off x="7879618" y="4155169"/>
            <a:ext cx="820119" cy="433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E0992B-2E81-4A46-9B2B-35904A3B88D5}"/>
              </a:ext>
            </a:extLst>
          </p:cNvPr>
          <p:cNvSpPr/>
          <p:nvPr/>
        </p:nvSpPr>
        <p:spPr>
          <a:xfrm>
            <a:off x="8933502" y="2738783"/>
            <a:ext cx="820119" cy="433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>
                <a:solidFill>
                  <a:sysClr val="windowText" lastClr="000000"/>
                </a:solidFill>
              </a:rPr>
              <a:t>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52432B-76F9-4E41-94FA-6C586B7CFA8C}"/>
              </a:ext>
            </a:extLst>
          </p:cNvPr>
          <p:cNvCxnSpPr>
            <a:stCxn id="27" idx="0"/>
            <a:endCxn id="28" idx="2"/>
          </p:cNvCxnSpPr>
          <p:nvPr/>
        </p:nvCxnSpPr>
        <p:spPr>
          <a:xfrm flipV="1">
            <a:off x="8289678" y="3172735"/>
            <a:ext cx="1053884" cy="9824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93E6DF-902B-47D5-836B-047D14F69792}"/>
              </a:ext>
            </a:extLst>
          </p:cNvPr>
          <p:cNvSpPr txBox="1"/>
          <p:nvPr/>
        </p:nvSpPr>
        <p:spPr>
          <a:xfrm>
            <a:off x="7766591" y="4709131"/>
            <a:ext cx="31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/>
              <a:t>Hierarchical Inheritance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063CB2-9510-46E9-A6D7-B428046274EF}"/>
              </a:ext>
            </a:extLst>
          </p:cNvPr>
          <p:cNvSpPr/>
          <p:nvPr/>
        </p:nvSpPr>
        <p:spPr>
          <a:xfrm>
            <a:off x="8938043" y="4150406"/>
            <a:ext cx="820119" cy="433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>
                <a:solidFill>
                  <a:sysClr val="windowText" lastClr="000000"/>
                </a:solidFill>
              </a:rPr>
              <a:t>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D5197E-71BF-4C4B-9AB5-1B3AE1F35007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H="1" flipV="1">
            <a:off x="9343562" y="3172735"/>
            <a:ext cx="4541" cy="9776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259607C-DE88-40AF-AC61-11495CD52084}"/>
              </a:ext>
            </a:extLst>
          </p:cNvPr>
          <p:cNvSpPr/>
          <p:nvPr/>
        </p:nvSpPr>
        <p:spPr>
          <a:xfrm>
            <a:off x="9987385" y="4150406"/>
            <a:ext cx="820119" cy="433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>
                <a:solidFill>
                  <a:sysClr val="windowText" lastClr="000000"/>
                </a:solidFill>
              </a:rPr>
              <a:t>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C47C38-AAE1-49E8-97F2-21F8D2AE5F53}"/>
              </a:ext>
            </a:extLst>
          </p:cNvPr>
          <p:cNvCxnSpPr>
            <a:cxnSpLocks/>
            <a:stCxn id="34" idx="0"/>
            <a:endCxn id="28" idx="2"/>
          </p:cNvCxnSpPr>
          <p:nvPr/>
        </p:nvCxnSpPr>
        <p:spPr>
          <a:xfrm flipH="1" flipV="1">
            <a:off x="9343562" y="3172735"/>
            <a:ext cx="1053883" cy="9776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7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87D1-8108-495E-929E-9ED38E20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More on super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E517-8F5E-48B8-B0A5-D62FD18C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super() as a method must be the first statement in the constructor</a:t>
            </a:r>
          </a:p>
          <a:p>
            <a:r>
              <a:rPr lang="en-ID"/>
              <a:t>Even if there is no super(), it's actually called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321C-CAA3-4EEB-A5B2-EE50C415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24</a:t>
            </a:fld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D340F6-2C1F-4D07-9641-E254744E2D66}"/>
              </a:ext>
            </a:extLst>
          </p:cNvPr>
          <p:cNvGrpSpPr/>
          <p:nvPr/>
        </p:nvGrpSpPr>
        <p:grpSpPr>
          <a:xfrm>
            <a:off x="1185820" y="3593212"/>
            <a:ext cx="4167230" cy="2375020"/>
            <a:chOff x="347620" y="3212212"/>
            <a:chExt cx="4167230" cy="23750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0310CF-35E1-4260-B5E0-89952A62DFB9}"/>
                </a:ext>
              </a:extLst>
            </p:cNvPr>
            <p:cNvSpPr/>
            <p:nvPr/>
          </p:nvSpPr>
          <p:spPr>
            <a:xfrm>
              <a:off x="347620" y="3212212"/>
              <a:ext cx="281468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D" sz="2000">
                  <a:latin typeface="Consolas" panose="020B0609020204030204" pitchFamily="49" charset="0"/>
                </a:rPr>
                <a:t>public class A {}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43CE8A-6428-466F-B6F4-CA92586BA03B}"/>
                </a:ext>
              </a:extLst>
            </p:cNvPr>
            <p:cNvSpPr/>
            <p:nvPr/>
          </p:nvSpPr>
          <p:spPr>
            <a:xfrm>
              <a:off x="347620" y="3956016"/>
              <a:ext cx="4167230" cy="1631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D" sz="2000">
                  <a:latin typeface="Consolas" panose="020B0609020204030204" pitchFamily="49" charset="0"/>
                </a:rPr>
                <a:t>public class B extends A {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public B() {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   // some statements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}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E53394-4F6F-411C-ABA8-C62FCABADA95}"/>
              </a:ext>
            </a:extLst>
          </p:cNvPr>
          <p:cNvGrpSpPr/>
          <p:nvPr/>
        </p:nvGrpSpPr>
        <p:grpSpPr>
          <a:xfrm>
            <a:off x="6526985" y="3593212"/>
            <a:ext cx="4167230" cy="2682796"/>
            <a:chOff x="347620" y="3212212"/>
            <a:chExt cx="4167230" cy="26827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11E077-5BE3-4E22-97DB-9441297CBD14}"/>
                </a:ext>
              </a:extLst>
            </p:cNvPr>
            <p:cNvSpPr/>
            <p:nvPr/>
          </p:nvSpPr>
          <p:spPr>
            <a:xfrm>
              <a:off x="347620" y="3212212"/>
              <a:ext cx="281468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D" sz="2000">
                  <a:latin typeface="Consolas" panose="020B0609020204030204" pitchFamily="49" charset="0"/>
                </a:rPr>
                <a:t>public class A {}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072969-8A64-428E-B9FD-9511F285C2F0}"/>
                </a:ext>
              </a:extLst>
            </p:cNvPr>
            <p:cNvSpPr/>
            <p:nvPr/>
          </p:nvSpPr>
          <p:spPr>
            <a:xfrm>
              <a:off x="347620" y="3956016"/>
              <a:ext cx="4167230" cy="19389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D" sz="2000">
                  <a:latin typeface="Consolas" panose="020B0609020204030204" pitchFamily="49" charset="0"/>
                </a:rPr>
                <a:t>public class B extends A {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public B() {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   </a:t>
              </a:r>
              <a:r>
                <a:rPr lang="en-ID" sz="2000" b="1">
                  <a:highlight>
                    <a:srgbClr val="FFFF00"/>
                  </a:highlight>
                  <a:latin typeface="Consolas" panose="020B0609020204030204" pitchFamily="49" charset="0"/>
                </a:rPr>
                <a:t>super();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   // some statements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   }</a:t>
              </a:r>
            </a:p>
            <a:p>
              <a:r>
                <a:rPr lang="en-ID" sz="2000">
                  <a:latin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445A04-7BDC-4A27-8F44-73CDD9F0A6EC}"/>
              </a:ext>
            </a:extLst>
          </p:cNvPr>
          <p:cNvCxnSpPr>
            <a:cxnSpLocks/>
          </p:cNvCxnSpPr>
          <p:nvPr/>
        </p:nvCxnSpPr>
        <p:spPr>
          <a:xfrm>
            <a:off x="5410200" y="5152624"/>
            <a:ext cx="10096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0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25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192912"/>
            <a:ext cx="1100618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000">
                <a:latin typeface="Consolas" panose="020B0609020204030204" pitchFamily="49" charset="0"/>
              </a:rPr>
              <a:t>public class Cockatoo extends Bird {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Cockatoo() {}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F14F1-5B20-42AC-9BDE-6EF11A4D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6417"/>
            <a:ext cx="10515600" cy="1325563"/>
          </a:xfrm>
        </p:spPr>
        <p:txBody>
          <a:bodyPr/>
          <a:lstStyle/>
          <a:p>
            <a:r>
              <a:rPr lang="en-ID" b="1"/>
              <a:t>Quiz time:</a:t>
            </a:r>
            <a:r>
              <a:rPr lang="en-ID"/>
              <a:t> super trap, what goes wrong?</a:t>
            </a:r>
          </a:p>
        </p:txBody>
      </p:sp>
    </p:spTree>
    <p:extLst>
      <p:ext uri="{BB962C8B-B14F-4D97-AF65-F5344CB8AC3E}">
        <p14:creationId xmlns:p14="http://schemas.microsoft.com/office/powerpoint/2010/main" val="3874033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26</a:t>
            </a:fld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F14F1-5B20-42AC-9BDE-6EF11A4D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"/>
            <a:ext cx="10515600" cy="1325563"/>
          </a:xfrm>
        </p:spPr>
        <p:txBody>
          <a:bodyPr/>
          <a:lstStyle/>
          <a:p>
            <a:r>
              <a:rPr lang="en-ID" b="1"/>
              <a:t>Quiz time:</a:t>
            </a:r>
            <a:r>
              <a:rPr lang="en-ID"/>
              <a:t> Vehicle and subclasses, specify what are the shared fields, and specific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0B141-3452-40E2-ADA9-8C15DB0E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273" y="2215663"/>
            <a:ext cx="6237454" cy="24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3E8E-5DDE-4430-98EB-30FB30CC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What we've learned so far..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88E0-B2B7-44EC-8A58-06536685B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ID"/>
              <a:t>Superclass: more generic class</a:t>
            </a:r>
          </a:p>
          <a:p>
            <a:r>
              <a:rPr lang="en-ID"/>
              <a:t>Subclass: more specific class, that inherits from a more generic class</a:t>
            </a:r>
          </a:p>
          <a:p>
            <a:r>
              <a:rPr lang="en-ID"/>
              <a:t>In Java, a class can only have at most one superclass</a:t>
            </a:r>
          </a:p>
          <a:p>
            <a:r>
              <a:rPr lang="en-ID"/>
              <a:t>What is inherited from a superclass to its subclasses:</a:t>
            </a:r>
          </a:p>
          <a:p>
            <a:pPr lvl="1"/>
            <a:r>
              <a:rPr lang="en-ID"/>
              <a:t>Fields/attributes</a:t>
            </a:r>
          </a:p>
          <a:p>
            <a:pPr lvl="1"/>
            <a:r>
              <a:rPr lang="en-ID"/>
              <a:t>Methods</a:t>
            </a:r>
          </a:p>
          <a:p>
            <a:r>
              <a:rPr lang="en-ID"/>
              <a:t>We can add new fields/methods in a subclass</a:t>
            </a:r>
          </a:p>
          <a:p>
            <a:r>
              <a:rPr lang="en-ID"/>
              <a:t>We can also override methods occurring in a superclass</a:t>
            </a:r>
          </a:p>
          <a:p>
            <a:pPr lvl="1"/>
            <a:r>
              <a:rPr lang="en-ID"/>
              <a:t>Override: A method that is of the same signature (that is, same name and parameters) as that of superclass, but is implemented differently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17F76-FD0E-4B8B-9862-FE629BC8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736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28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459612"/>
            <a:ext cx="110061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System.out.println("1" + "1");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System.out.println(1 + 1);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F14F1-5B20-42AC-9BDE-6EF11A4D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83"/>
            <a:ext cx="10515600" cy="1325563"/>
          </a:xfrm>
        </p:spPr>
        <p:txBody>
          <a:bodyPr>
            <a:normAutofit/>
          </a:bodyPr>
          <a:lstStyle/>
          <a:p>
            <a:r>
              <a:rPr lang="en-ID" b="1"/>
              <a:t>Quiz time:</a:t>
            </a:r>
            <a:r>
              <a:rPr lang="en-ID"/>
              <a:t> The use of + here, is it overriding, or overloading?</a:t>
            </a:r>
          </a:p>
        </p:txBody>
      </p:sp>
    </p:spTree>
    <p:extLst>
      <p:ext uri="{BB962C8B-B14F-4D97-AF65-F5344CB8AC3E}">
        <p14:creationId xmlns:p14="http://schemas.microsoft.com/office/powerpoint/2010/main" val="188378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29</a:t>
            </a:fld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F14F1-5B20-42AC-9BDE-6EF11A4D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83"/>
            <a:ext cx="10515600" cy="1325563"/>
          </a:xfrm>
        </p:spPr>
        <p:txBody>
          <a:bodyPr>
            <a:normAutofit/>
          </a:bodyPr>
          <a:lstStyle/>
          <a:p>
            <a:r>
              <a:rPr lang="en-ID" b="1"/>
              <a:t>Quiz time:</a:t>
            </a:r>
            <a:r>
              <a:rPr lang="en-ID"/>
              <a:t> Can you make an example of method overriding?</a:t>
            </a:r>
          </a:p>
        </p:txBody>
      </p:sp>
    </p:spTree>
    <p:extLst>
      <p:ext uri="{BB962C8B-B14F-4D97-AF65-F5344CB8AC3E}">
        <p14:creationId xmlns:p14="http://schemas.microsoft.com/office/powerpoint/2010/main" val="397083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</a:t>
            </a:fld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87715-6831-4549-ACDB-6A8A43CC1936}"/>
              </a:ext>
            </a:extLst>
          </p:cNvPr>
          <p:cNvSpPr txBox="1"/>
          <p:nvPr/>
        </p:nvSpPr>
        <p:spPr>
          <a:xfrm>
            <a:off x="6096000" y="4113556"/>
            <a:ext cx="456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highlight>
                  <a:srgbClr val="FFFF00"/>
                </a:highlight>
              </a:rPr>
              <a:t>What can you observe?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F02DED-939F-4961-9995-8208ED9F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this one, create the classes of </a:t>
            </a:r>
            <a:br>
              <a:rPr lang="en-ID"/>
            </a:br>
            <a:r>
              <a:rPr lang="en-ID"/>
              <a:t>(incl. constructors, setters, getters, and appropriate methods): </a:t>
            </a:r>
          </a:p>
          <a:p>
            <a:pPr>
              <a:buFontTx/>
              <a:buChar char="-"/>
            </a:pPr>
            <a:r>
              <a:rPr lang="en-ID" sz="3200" b="1"/>
              <a:t>Cat</a:t>
            </a:r>
            <a:r>
              <a:rPr lang="en-ID"/>
              <a:t> with four fields: </a:t>
            </a:r>
            <a:br>
              <a:rPr lang="en-ID"/>
            </a:br>
            <a:r>
              <a:rPr lang="en-ID">
                <a:latin typeface="Consolas" panose="020B0609020204030204" pitchFamily="49" charset="0"/>
              </a:rPr>
              <a:t>name, age, can_fly, is_heterochromia</a:t>
            </a:r>
          </a:p>
          <a:p>
            <a:pPr>
              <a:buFontTx/>
              <a:buChar char="-"/>
            </a:pPr>
            <a:r>
              <a:rPr lang="en-ID" sz="3200" b="1"/>
              <a:t>Dog</a:t>
            </a:r>
            <a:r>
              <a:rPr lang="en-ID"/>
              <a:t> with three fields:</a:t>
            </a:r>
            <a:br>
              <a:rPr lang="en-ID"/>
            </a:br>
            <a:r>
              <a:rPr lang="en-ID">
                <a:latin typeface="Consolas" panose="020B0609020204030204" pitchFamily="49" charset="0"/>
              </a:rPr>
              <a:t>name, age, can_fly</a:t>
            </a:r>
          </a:p>
          <a:p>
            <a:pPr>
              <a:buFontTx/>
              <a:buChar char="-"/>
            </a:pPr>
            <a:r>
              <a:rPr lang="en-ID" sz="3200" b="1"/>
              <a:t>Bird</a:t>
            </a:r>
            <a:r>
              <a:rPr lang="en-ID"/>
              <a:t> with four fields:</a:t>
            </a:r>
            <a:br>
              <a:rPr lang="en-ID"/>
            </a:br>
            <a:r>
              <a:rPr lang="en-ID">
                <a:latin typeface="Consolas" panose="020B0609020204030204" pitchFamily="49" charset="0"/>
              </a:rPr>
              <a:t>name, age, can_fly, colors</a:t>
            </a:r>
          </a:p>
          <a:p>
            <a:pPr>
              <a:buFontTx/>
              <a:buChar char="-"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9407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30</a:t>
            </a:fld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F14F1-5B20-42AC-9BDE-6EF11A4D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83"/>
            <a:ext cx="10515600" cy="1325563"/>
          </a:xfrm>
        </p:spPr>
        <p:txBody>
          <a:bodyPr>
            <a:normAutofit/>
          </a:bodyPr>
          <a:lstStyle/>
          <a:p>
            <a:r>
              <a:rPr lang="en-ID" b="1"/>
              <a:t>Quiz time:</a:t>
            </a:r>
            <a:r>
              <a:rPr lang="en-ID"/>
              <a:t> What is the root of all Java classes?</a:t>
            </a:r>
          </a:p>
        </p:txBody>
      </p:sp>
    </p:spTree>
    <p:extLst>
      <p:ext uri="{BB962C8B-B14F-4D97-AF65-F5344CB8AC3E}">
        <p14:creationId xmlns:p14="http://schemas.microsoft.com/office/powerpoint/2010/main" val="3199548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EB19-795A-4245-AEB7-55DC3E90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31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4D88-0BC4-40CA-8BA7-F3D1856E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5395912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D" sz="6600"/>
              <a:t>Polymorphism</a:t>
            </a:r>
          </a:p>
        </p:txBody>
      </p:sp>
    </p:spTree>
    <p:extLst>
      <p:ext uri="{BB962C8B-B14F-4D97-AF65-F5344CB8AC3E}">
        <p14:creationId xmlns:p14="http://schemas.microsoft.com/office/powerpoint/2010/main" val="408827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B3D-D7A8-45A9-AE19-3D3E8AC1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Poly + 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02C9-E03D-46E3-8C6B-DF8EAC122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Poly = many</a:t>
            </a:r>
          </a:p>
          <a:p>
            <a:r>
              <a:rPr lang="en-ID"/>
              <a:t>Morphism = the state of having a specified shape/form</a:t>
            </a:r>
          </a:p>
          <a:p>
            <a:endParaRPr lang="en-ID"/>
          </a:p>
          <a:p>
            <a:pPr marL="0" indent="0">
              <a:buNone/>
            </a:pPr>
            <a:r>
              <a:rPr lang="en-ID"/>
              <a:t>Hence, polymorphism:</a:t>
            </a:r>
          </a:p>
          <a:p>
            <a:pPr marL="0" indent="0">
              <a:buNone/>
            </a:pPr>
            <a:endParaRPr lang="en-ID"/>
          </a:p>
          <a:p>
            <a:pPr marL="0" indent="0">
              <a:buNone/>
            </a:pPr>
            <a:r>
              <a:rPr lang="en-ID" sz="3200" b="1"/>
              <a:t>The ability to assume different forms or shapes.</a:t>
            </a:r>
            <a:endParaRPr lang="en-ID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5F74D-016B-4DCE-B11C-95385E39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119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Recall the Animal examples, you can do this..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33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</p:txBody>
      </p:sp>
    </p:spTree>
    <p:extLst>
      <p:ext uri="{BB962C8B-B14F-4D97-AF65-F5344CB8AC3E}">
        <p14:creationId xmlns:p14="http://schemas.microsoft.com/office/powerpoint/2010/main" val="286168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Recall the Animal examples, you can do this..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34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FBC0F-7358-460D-A0DB-506B80AAE4D3}"/>
              </a:ext>
            </a:extLst>
          </p:cNvPr>
          <p:cNvSpPr txBox="1"/>
          <p:nvPr/>
        </p:nvSpPr>
        <p:spPr>
          <a:xfrm>
            <a:off x="838200" y="4484077"/>
            <a:ext cx="9871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/>
              <a:t>The object </a:t>
            </a:r>
            <a:r>
              <a:rPr lang="en-ID" sz="3200">
                <a:latin typeface="Consolas" panose="020B0609020204030204" pitchFamily="49" charset="0"/>
              </a:rPr>
              <a:t>new Crow("Crowy", 1)</a:t>
            </a:r>
            <a:r>
              <a:rPr lang="en-ID" sz="3200"/>
              <a:t> has multiple forms:</a:t>
            </a:r>
            <a:br>
              <a:rPr lang="en-ID" sz="3200"/>
            </a:br>
            <a:r>
              <a:rPr lang="en-ID" sz="3200"/>
              <a:t>Crow, Bird (Crow's superclass), Animal (Bird's superclass)</a:t>
            </a:r>
          </a:p>
        </p:txBody>
      </p:sp>
    </p:spTree>
    <p:extLst>
      <p:ext uri="{BB962C8B-B14F-4D97-AF65-F5344CB8AC3E}">
        <p14:creationId xmlns:p14="http://schemas.microsoft.com/office/powerpoint/2010/main" val="2826445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Recall the Animal examples, you can do this..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35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FBC0F-7358-460D-A0DB-506B80AAE4D3}"/>
              </a:ext>
            </a:extLst>
          </p:cNvPr>
          <p:cNvSpPr txBox="1"/>
          <p:nvPr/>
        </p:nvSpPr>
        <p:spPr>
          <a:xfrm>
            <a:off x="838200" y="4484077"/>
            <a:ext cx="9871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/>
              <a:t>The object </a:t>
            </a:r>
            <a:r>
              <a:rPr lang="en-ID" sz="3200">
                <a:latin typeface="Consolas" panose="020B0609020204030204" pitchFamily="49" charset="0"/>
              </a:rPr>
              <a:t>new Crow("Crowy", 1)</a:t>
            </a:r>
            <a:r>
              <a:rPr lang="en-ID" sz="3200"/>
              <a:t> has multiple forms:</a:t>
            </a:r>
            <a:br>
              <a:rPr lang="en-ID" sz="3200"/>
            </a:br>
            <a:r>
              <a:rPr lang="en-ID" sz="3200"/>
              <a:t>Crow, Bird (Crow's superclass), Animal (Bird's superclass)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F30E5-D9D6-4BF0-8D1A-08F52E50D1DF}"/>
              </a:ext>
            </a:extLst>
          </p:cNvPr>
          <p:cNvSpPr/>
          <p:nvPr/>
        </p:nvSpPr>
        <p:spPr>
          <a:xfrm>
            <a:off x="851991" y="5854867"/>
            <a:ext cx="803534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D" sz="2800" i="1"/>
              <a:t>Upcasting = Going from more specific to more general</a:t>
            </a:r>
          </a:p>
        </p:txBody>
      </p:sp>
    </p:spTree>
    <p:extLst>
      <p:ext uri="{BB962C8B-B14F-4D97-AF65-F5344CB8AC3E}">
        <p14:creationId xmlns:p14="http://schemas.microsoft.com/office/powerpoint/2010/main" val="729464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647" y="1244351"/>
            <a:ext cx="10515600" cy="1325563"/>
          </a:xfrm>
        </p:spPr>
        <p:txBody>
          <a:bodyPr>
            <a:normAutofit/>
          </a:bodyPr>
          <a:lstStyle/>
          <a:p>
            <a:r>
              <a:rPr lang="en-ID" sz="3600" b="1"/>
              <a:t>Upcasting makes method call more simple..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36</a:t>
            </a:fld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696A06-464D-4637-8517-6300D880D2E7}"/>
              </a:ext>
            </a:extLst>
          </p:cNvPr>
          <p:cNvSpPr txBox="1">
            <a:spLocks/>
          </p:cNvSpPr>
          <p:nvPr/>
        </p:nvSpPr>
        <p:spPr>
          <a:xfrm>
            <a:off x="2379785" y="2170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/>
              <a:t>.. because now instead of making a method </a:t>
            </a:r>
            <a:br>
              <a:rPr lang="en-ID" sz="3600" b="1"/>
            </a:br>
            <a:r>
              <a:rPr lang="en-ID" sz="3600" b="1"/>
              <a:t>for every class..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2EF7F6-1014-40B3-87EA-95A2E0511A42}"/>
              </a:ext>
            </a:extLst>
          </p:cNvPr>
          <p:cNvSpPr txBox="1">
            <a:spLocks/>
          </p:cNvSpPr>
          <p:nvPr/>
        </p:nvSpPr>
        <p:spPr>
          <a:xfrm>
            <a:off x="2778369" y="3496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/>
              <a:t>why not to make just one method for</a:t>
            </a:r>
            <a:br>
              <a:rPr lang="en-ID" sz="3600" b="1"/>
            </a:br>
            <a:r>
              <a:rPr lang="en-ID" sz="3600" b="1"/>
              <a:t>the superclass!</a:t>
            </a:r>
          </a:p>
        </p:txBody>
      </p:sp>
    </p:spTree>
    <p:extLst>
      <p:ext uri="{BB962C8B-B14F-4D97-AF65-F5344CB8AC3E}">
        <p14:creationId xmlns:p14="http://schemas.microsoft.com/office/powerpoint/2010/main" val="513382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Downcasting (</a:t>
            </a:r>
            <a:r>
              <a:rPr lang="en-ID">
                <a:solidFill>
                  <a:srgbClr val="FF0000"/>
                </a:solidFill>
              </a:rPr>
              <a:t>oops!</a:t>
            </a:r>
            <a:r>
              <a:rPr lang="en-ID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37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  <a:p>
            <a:r>
              <a:rPr lang="en-ID" sz="3600">
                <a:latin typeface="Consolas" panose="020B0609020204030204" pitchFamily="49" charset="0"/>
              </a:rPr>
              <a:t>Crow cr2 = cr1AsAnimal;</a:t>
            </a:r>
          </a:p>
        </p:txBody>
      </p:sp>
    </p:spTree>
    <p:extLst>
      <p:ext uri="{BB962C8B-B14F-4D97-AF65-F5344CB8AC3E}">
        <p14:creationId xmlns:p14="http://schemas.microsoft.com/office/powerpoint/2010/main" val="2273988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Downcasting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38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  <a:p>
            <a:r>
              <a:rPr lang="en-ID" sz="3600">
                <a:latin typeface="Consolas" panose="020B0609020204030204" pitchFamily="49" charset="0"/>
              </a:rPr>
              <a:t>Crow cr2 = (Crow) cr1AsAnimal;</a:t>
            </a:r>
          </a:p>
        </p:txBody>
      </p:sp>
    </p:spTree>
    <p:extLst>
      <p:ext uri="{BB962C8B-B14F-4D97-AF65-F5344CB8AC3E}">
        <p14:creationId xmlns:p14="http://schemas.microsoft.com/office/powerpoint/2010/main" val="921831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Downcasting, however..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39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  <a:p>
            <a:r>
              <a:rPr lang="en-ID" sz="3600">
                <a:latin typeface="Consolas" panose="020B0609020204030204" pitchFamily="49" charset="0"/>
              </a:rPr>
              <a:t>Cat cr2 = (Cat) cr1AsAnimal;</a:t>
            </a:r>
          </a:p>
        </p:txBody>
      </p:sp>
    </p:spTree>
    <p:extLst>
      <p:ext uri="{BB962C8B-B14F-4D97-AF65-F5344CB8AC3E}">
        <p14:creationId xmlns:p14="http://schemas.microsoft.com/office/powerpoint/2010/main" val="17743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9FA3F-BBC0-4306-9A0F-118D79A7CB82}"/>
              </a:ext>
            </a:extLst>
          </p:cNvPr>
          <p:cNvSpPr/>
          <p:nvPr/>
        </p:nvSpPr>
        <p:spPr>
          <a:xfrm>
            <a:off x="4891315" y="2017484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1708CC-31CF-4EDA-9FA1-291C136EDFC6}"/>
              </a:ext>
            </a:extLst>
          </p:cNvPr>
          <p:cNvSpPr/>
          <p:nvPr/>
        </p:nvSpPr>
        <p:spPr>
          <a:xfrm>
            <a:off x="4891315" y="4110603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0DB8B-7503-42A5-B029-A0494E6D7E3C}"/>
              </a:ext>
            </a:extLst>
          </p:cNvPr>
          <p:cNvSpPr/>
          <p:nvPr/>
        </p:nvSpPr>
        <p:spPr>
          <a:xfrm>
            <a:off x="2939144" y="4110602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Cat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336D33-F3CD-4653-B059-FA319249C85B}"/>
              </a:ext>
            </a:extLst>
          </p:cNvPr>
          <p:cNvSpPr/>
          <p:nvPr/>
        </p:nvSpPr>
        <p:spPr>
          <a:xfrm>
            <a:off x="6843486" y="4110601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Bird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53CC23-AF4E-40F0-8E8C-23A1711BF38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5675086" y="2743199"/>
            <a:ext cx="0" cy="1367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AAE04-9848-4A52-AAAF-A1311CE1E26F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722915" y="2743199"/>
            <a:ext cx="1952171" cy="1367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FC9557-CA49-44C6-BD10-7D30A85E24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5675086" y="2743199"/>
            <a:ext cx="1952171" cy="1367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69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Downcasting with instanceof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40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Crow cr1 = new Crow("Crowy", 1);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System.out.println(cr1);</a:t>
            </a:r>
          </a:p>
          <a:p>
            <a:r>
              <a:rPr lang="en-ID" sz="3600">
                <a:latin typeface="Consolas" panose="020B0609020204030204" pitchFamily="49" charset="0"/>
              </a:rPr>
              <a:t>Bird cr1AsBird = cr1;</a:t>
            </a:r>
          </a:p>
          <a:p>
            <a:r>
              <a:rPr lang="en-ID" sz="3600">
                <a:latin typeface="Consolas" panose="020B0609020204030204" pitchFamily="49" charset="0"/>
              </a:rPr>
              <a:t>Animal cr1AsAnimal = cr1;</a:t>
            </a:r>
          </a:p>
          <a:p>
            <a:r>
              <a:rPr lang="en-ID" sz="3600">
                <a:latin typeface="Consolas" panose="020B0609020204030204" pitchFamily="49" charset="0"/>
              </a:rPr>
              <a:t>if(cr1AsAnimal instanceof Crow) {</a:t>
            </a:r>
          </a:p>
          <a:p>
            <a:r>
              <a:rPr lang="en-ID" sz="3600">
                <a:latin typeface="Consolas" panose="020B0609020204030204" pitchFamily="49" charset="0"/>
              </a:rPr>
              <a:t>	Crow cr2 = (Crow) cr1AsAnimal;</a:t>
            </a:r>
          </a:p>
          <a:p>
            <a:r>
              <a:rPr lang="en-ID" sz="3600">
                <a:latin typeface="Consolas" panose="020B0609020204030204" pitchFamily="49" charset="0"/>
              </a:rPr>
              <a:t>	System.out.println(cr2);</a:t>
            </a:r>
          </a:p>
          <a:p>
            <a:r>
              <a:rPr lang="en-ID" sz="36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5002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Calling appropriate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41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Object d2 = new Dog("Helly", 3);</a:t>
            </a:r>
          </a:p>
          <a:p>
            <a:r>
              <a:rPr lang="en-ID" sz="3600">
                <a:latin typeface="Consolas" panose="020B0609020204030204" pitchFamily="49" charset="0"/>
              </a:rPr>
              <a:t>Object a3 = new Animal("Roar", 2, false);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System.out.println(d2);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System.out.println(a3);</a:t>
            </a:r>
          </a:p>
        </p:txBody>
      </p:sp>
    </p:spTree>
    <p:extLst>
      <p:ext uri="{BB962C8B-B14F-4D97-AF65-F5344CB8AC3E}">
        <p14:creationId xmlns:p14="http://schemas.microsoft.com/office/powerpoint/2010/main" val="1312406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Calling appropriate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42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851991" y="1864059"/>
            <a:ext cx="110061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>
                <a:latin typeface="Consolas" panose="020B0609020204030204" pitchFamily="49" charset="0"/>
              </a:rPr>
              <a:t>Object d2 = new Dog("Helly", 3);</a:t>
            </a:r>
          </a:p>
          <a:p>
            <a:r>
              <a:rPr lang="en-ID" sz="3600">
                <a:latin typeface="Consolas" panose="020B0609020204030204" pitchFamily="49" charset="0"/>
              </a:rPr>
              <a:t>Object a3 = new Animal("Roar", 2, false);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System.out.println(d2);</a:t>
            </a:r>
          </a:p>
          <a:p>
            <a:r>
              <a:rPr lang="en-ID" sz="3600">
                <a:latin typeface="Consolas" panose="020B0609020204030204" pitchFamily="49" charset="0"/>
              </a:rPr>
              <a:t>System.out.println(a3);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FBC0F-7358-460D-A0DB-506B80AAE4D3}"/>
              </a:ext>
            </a:extLst>
          </p:cNvPr>
          <p:cNvSpPr txBox="1"/>
          <p:nvPr/>
        </p:nvSpPr>
        <p:spPr>
          <a:xfrm>
            <a:off x="838200" y="4484077"/>
            <a:ext cx="2292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/>
              <a:t>Printing:</a:t>
            </a:r>
          </a:p>
          <a:p>
            <a:r>
              <a:rPr lang="en-ID" sz="3200"/>
              <a:t>Guk, guk!</a:t>
            </a:r>
          </a:p>
          <a:p>
            <a:r>
              <a:rPr lang="en-ID" sz="3200"/>
              <a:t>Roar, 2, false</a:t>
            </a:r>
          </a:p>
        </p:txBody>
      </p:sp>
    </p:spTree>
    <p:extLst>
      <p:ext uri="{BB962C8B-B14F-4D97-AF65-F5344CB8AC3E}">
        <p14:creationId xmlns:p14="http://schemas.microsoft.com/office/powerpoint/2010/main" val="2925352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7587"/>
            <a:ext cx="10515600" cy="1325563"/>
          </a:xfrm>
        </p:spPr>
        <p:txBody>
          <a:bodyPr>
            <a:normAutofit/>
          </a:bodyPr>
          <a:lstStyle/>
          <a:p>
            <a:r>
              <a:rPr lang="en-ID" sz="3600"/>
              <a:t>Why upcasting? (continuation from prev examples)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43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1A621-AD65-4D2A-858A-FB2FBA1C3B19}"/>
              </a:ext>
            </a:extLst>
          </p:cNvPr>
          <p:cNvSpPr/>
          <p:nvPr/>
        </p:nvSpPr>
        <p:spPr>
          <a:xfrm>
            <a:off x="211016" y="896902"/>
            <a:ext cx="11641016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ArrayList&lt;Animal&gt; animalList = new ArrayList&lt;Animal&gt;();</a:t>
            </a:r>
          </a:p>
          <a:p>
            <a:r>
              <a:rPr lang="en-ID" sz="2800">
                <a:latin typeface="Consolas" panose="020B0609020204030204" pitchFamily="49" charset="0"/>
              </a:rPr>
              <a:t>animalList.add(a1); // animal</a:t>
            </a:r>
          </a:p>
          <a:p>
            <a:r>
              <a:rPr lang="en-ID" sz="2800">
                <a:latin typeface="Consolas" panose="020B0609020204030204" pitchFamily="49" charset="0"/>
              </a:rPr>
              <a:t>animalList.add(c1); // cat</a:t>
            </a:r>
          </a:p>
          <a:p>
            <a:r>
              <a:rPr lang="en-ID" sz="2800">
                <a:latin typeface="Consolas" panose="020B0609020204030204" pitchFamily="49" charset="0"/>
              </a:rPr>
              <a:t>animalList.add(d1); // dog</a:t>
            </a:r>
          </a:p>
          <a:p>
            <a:r>
              <a:rPr lang="en-ID" sz="2800">
                <a:latin typeface="Consolas" panose="020B0609020204030204" pitchFamily="49" charset="0"/>
              </a:rPr>
              <a:t>animalList.add(b1); // bird</a:t>
            </a:r>
          </a:p>
          <a:p>
            <a:r>
              <a:rPr lang="en-ID" sz="2800">
                <a:latin typeface="Consolas" panose="020B0609020204030204" pitchFamily="49" charset="0"/>
              </a:rPr>
              <a:t>animalList.add(cr1); // crow</a:t>
            </a:r>
          </a:p>
          <a:p>
            <a:r>
              <a:rPr lang="en-ID" sz="2800">
                <a:latin typeface="Consolas" panose="020B0609020204030204" pitchFamily="49" charset="0"/>
              </a:rPr>
              <a:t>System.out.println("Animals:");</a:t>
            </a:r>
          </a:p>
          <a:p>
            <a:r>
              <a:rPr lang="en-ID" sz="2800">
                <a:latin typeface="Consolas" panose="020B0609020204030204" pitchFamily="49" charset="0"/>
              </a:rPr>
              <a:t>for(Animal an:animalList)</a:t>
            </a:r>
          </a:p>
          <a:p>
            <a:r>
              <a:rPr lang="en-ID" sz="2800">
                <a:latin typeface="Consolas" panose="020B0609020204030204" pitchFamily="49" charset="0"/>
              </a:rPr>
              <a:t>	System.out.println(an);</a:t>
            </a:r>
          </a:p>
        </p:txBody>
      </p:sp>
    </p:spTree>
    <p:extLst>
      <p:ext uri="{BB962C8B-B14F-4D97-AF65-F5344CB8AC3E}">
        <p14:creationId xmlns:p14="http://schemas.microsoft.com/office/powerpoint/2010/main" val="1614139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437D-2A97-40D1-A321-2463826B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7587"/>
            <a:ext cx="10515600" cy="1325563"/>
          </a:xfrm>
        </p:spPr>
        <p:txBody>
          <a:bodyPr>
            <a:normAutofit/>
          </a:bodyPr>
          <a:lstStyle/>
          <a:p>
            <a:r>
              <a:rPr lang="en-ID" sz="3600"/>
              <a:t>Quiz time: EthnicGroup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ADDA-C821-4B28-B48E-528A08C3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44</a:t>
            </a:fld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4BC3C-C522-4F04-AE58-052EAB3EF5CA}"/>
              </a:ext>
            </a:extLst>
          </p:cNvPr>
          <p:cNvSpPr txBox="1"/>
          <p:nvPr/>
        </p:nvSpPr>
        <p:spPr>
          <a:xfrm>
            <a:off x="163094" y="1866530"/>
            <a:ext cx="118658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/>
              <a:t>Create the class of EthnicGroup with the method goodMorning, printing out</a:t>
            </a:r>
          </a:p>
          <a:p>
            <a:r>
              <a:rPr lang="en-ID" sz="2800"/>
              <a:t>"Good morning!". The class has the following subclasses:</a:t>
            </a:r>
          </a:p>
          <a:p>
            <a:pPr marL="457200" indent="-457200">
              <a:buFontTx/>
              <a:buChar char="-"/>
            </a:pPr>
            <a:r>
              <a:rPr lang="en-ID" sz="2800"/>
              <a:t>JavaneseEthnicGroup, with the method goodMorning -&gt; "Sugeng enjing!"</a:t>
            </a:r>
          </a:p>
          <a:p>
            <a:pPr marL="457200" indent="-457200">
              <a:buFontTx/>
              <a:buChar char="-"/>
            </a:pPr>
            <a:r>
              <a:rPr lang="en-ID" sz="2800"/>
              <a:t>SundaneseEthnicGroup, with the method goodMorning -&gt; "Wilujeng enjing!"</a:t>
            </a:r>
          </a:p>
          <a:p>
            <a:pPr marL="457200" indent="-457200">
              <a:buFontTx/>
              <a:buChar char="-"/>
            </a:pPr>
            <a:r>
              <a:rPr lang="en-ID" sz="2800"/>
              <a:t>BatakneseEthnicGroup, with the method goodMorning -&gt; "Horas!"</a:t>
            </a:r>
          </a:p>
          <a:p>
            <a:pPr marL="457200" indent="-457200">
              <a:buFontTx/>
              <a:buChar char="-"/>
            </a:pPr>
            <a:endParaRPr lang="en-ID" sz="2800"/>
          </a:p>
          <a:p>
            <a:r>
              <a:rPr lang="en-ID" sz="2800"/>
              <a:t>Then, create a main class that instantiates all the ethnic groups</a:t>
            </a:r>
            <a:br>
              <a:rPr lang="en-ID" sz="2800"/>
            </a:br>
            <a:r>
              <a:rPr lang="en-ID" sz="2800"/>
              <a:t> (incl. the default group), where the instantiations call goodMorning().</a:t>
            </a:r>
          </a:p>
          <a:p>
            <a:endParaRPr lang="en-ID" sz="2800"/>
          </a:p>
          <a:p>
            <a:r>
              <a:rPr lang="en-ID" sz="2800" i="1"/>
              <a:t>What can you observe?</a:t>
            </a:r>
          </a:p>
        </p:txBody>
      </p:sp>
    </p:spTree>
    <p:extLst>
      <p:ext uri="{BB962C8B-B14F-4D97-AF65-F5344CB8AC3E}">
        <p14:creationId xmlns:p14="http://schemas.microsoft.com/office/powerpoint/2010/main" val="2178157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text">
            <a:extLst>
              <a:ext uri="{FF2B5EF4-FFF2-40B4-BE49-F238E27FC236}">
                <a16:creationId xmlns:a16="http://schemas.microsoft.com/office/drawing/2014/main" id="{30F4646D-7ECA-4637-BAE7-51BED7F5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224" y="-1294209"/>
            <a:ext cx="12595224" cy="94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06D74-CD66-44DE-B4FF-7A2B05D7BDB3}"/>
              </a:ext>
            </a:extLst>
          </p:cNvPr>
          <p:cNvSpPr txBox="1">
            <a:spLocks/>
          </p:cNvSpPr>
          <p:nvPr/>
        </p:nvSpPr>
        <p:spPr>
          <a:xfrm>
            <a:off x="4895432" y="5387567"/>
            <a:ext cx="10515600" cy="183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b="1">
                <a:solidFill>
                  <a:schemeClr val="bg1">
                    <a:lumMod val="50000"/>
                  </a:schemeClr>
                </a:solidFill>
              </a:rPr>
              <a:t>Inspired by: </a:t>
            </a:r>
            <a:br>
              <a:rPr lang="en-ID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n-ID" sz="1600">
                <a:solidFill>
                  <a:schemeClr val="bg1">
                    <a:lumMod val="50000"/>
                  </a:schemeClr>
                </a:solidFill>
              </a:rPr>
              <a:t>https://docs.oracle.com/javase/tutorial/java/IandI/subclasses.html</a:t>
            </a:r>
            <a:br>
              <a:rPr lang="en-ID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n-ID" sz="1600">
                <a:solidFill>
                  <a:schemeClr val="bg1">
                    <a:lumMod val="50000"/>
                  </a:schemeClr>
                </a:solidFill>
              </a:rPr>
              <a:t>Liang. Introduction to Java Programming. Tenth Edition. Pearson 2015.</a:t>
            </a:r>
            <a:br>
              <a:rPr lang="en-ID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n-ID" sz="1600">
                <a:solidFill>
                  <a:schemeClr val="bg1">
                    <a:lumMod val="50000"/>
                  </a:schemeClr>
                </a:solidFill>
              </a:rPr>
              <a:t>Think Java book by Allen Downey and Chris Mayfield.</a:t>
            </a:r>
            <a:br>
              <a:rPr lang="en-ID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n-ID" sz="1600">
                <a:solidFill>
                  <a:schemeClr val="bg1">
                    <a:lumMod val="50000"/>
                  </a:schemeClr>
                </a:solidFill>
              </a:rPr>
              <a:t>Eck. Introduction to Programming Using Java. 2014.</a:t>
            </a:r>
          </a:p>
        </p:txBody>
      </p:sp>
    </p:spTree>
    <p:extLst>
      <p:ext uri="{BB962C8B-B14F-4D97-AF65-F5344CB8AC3E}">
        <p14:creationId xmlns:p14="http://schemas.microsoft.com/office/powerpoint/2010/main" val="162210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5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9FA3F-BBC0-4306-9A0F-118D79A7CB82}"/>
              </a:ext>
            </a:extLst>
          </p:cNvPr>
          <p:cNvSpPr/>
          <p:nvPr/>
        </p:nvSpPr>
        <p:spPr>
          <a:xfrm>
            <a:off x="4891315" y="2017484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1708CC-31CF-4EDA-9FA1-291C136EDFC6}"/>
              </a:ext>
            </a:extLst>
          </p:cNvPr>
          <p:cNvSpPr/>
          <p:nvPr/>
        </p:nvSpPr>
        <p:spPr>
          <a:xfrm>
            <a:off x="4891315" y="4110603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0DB8B-7503-42A5-B029-A0494E6D7E3C}"/>
              </a:ext>
            </a:extLst>
          </p:cNvPr>
          <p:cNvSpPr/>
          <p:nvPr/>
        </p:nvSpPr>
        <p:spPr>
          <a:xfrm>
            <a:off x="2939144" y="4110602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Cat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336D33-F3CD-4653-B059-FA319249C85B}"/>
              </a:ext>
            </a:extLst>
          </p:cNvPr>
          <p:cNvSpPr/>
          <p:nvPr/>
        </p:nvSpPr>
        <p:spPr>
          <a:xfrm>
            <a:off x="6843486" y="4110601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Bird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53CC23-AF4E-40F0-8E8C-23A1711BF38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5675086" y="2743199"/>
            <a:ext cx="0" cy="1367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AAE04-9848-4A52-AAAF-A1311CE1E26F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722915" y="2743199"/>
            <a:ext cx="1952171" cy="1367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FC9557-CA49-44C6-BD10-7D30A85E24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5675086" y="2743199"/>
            <a:ext cx="1952171" cy="1367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E1BEF8-B701-42BD-8B8D-28F39C59B914}"/>
              </a:ext>
            </a:extLst>
          </p:cNvPr>
          <p:cNvSpPr txBox="1"/>
          <p:nvPr/>
        </p:nvSpPr>
        <p:spPr>
          <a:xfrm>
            <a:off x="962429" y="5340476"/>
            <a:ext cx="10391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highlight>
                  <a:srgbClr val="FFFF00"/>
                </a:highlight>
              </a:rPr>
              <a:t>Which fields go to superclass and which to subclasses?</a:t>
            </a:r>
          </a:p>
        </p:txBody>
      </p:sp>
    </p:spTree>
    <p:extLst>
      <p:ext uri="{BB962C8B-B14F-4D97-AF65-F5344CB8AC3E}">
        <p14:creationId xmlns:p14="http://schemas.microsoft.com/office/powerpoint/2010/main" val="238052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Animal.java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6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0193379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public class Animal {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private String name;</a:t>
            </a:r>
          </a:p>
          <a:p>
            <a:r>
              <a:rPr lang="en-ID" sz="2400">
                <a:latin typeface="Consolas" panose="020B0609020204030204" pitchFamily="49" charset="0"/>
              </a:rPr>
              <a:t>	private int age;</a:t>
            </a:r>
          </a:p>
          <a:p>
            <a:r>
              <a:rPr lang="en-ID" sz="2400">
                <a:latin typeface="Consolas" panose="020B0609020204030204" pitchFamily="49" charset="0"/>
              </a:rPr>
              <a:t>	private boolean can_fly;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public Animal(String name, int age, boolean can_fly) {</a:t>
            </a:r>
          </a:p>
          <a:p>
            <a:r>
              <a:rPr lang="en-ID" sz="2400">
                <a:latin typeface="Consolas" panose="020B0609020204030204" pitchFamily="49" charset="0"/>
              </a:rPr>
              <a:t>		this.name = name;</a:t>
            </a:r>
          </a:p>
          <a:p>
            <a:r>
              <a:rPr lang="en-ID" sz="2400">
                <a:latin typeface="Consolas" panose="020B0609020204030204" pitchFamily="49" charset="0"/>
              </a:rPr>
              <a:t>		this.age = age;</a:t>
            </a:r>
          </a:p>
          <a:p>
            <a:r>
              <a:rPr lang="en-ID" sz="2400">
                <a:latin typeface="Consolas" panose="020B0609020204030204" pitchFamily="49" charset="0"/>
              </a:rPr>
              <a:t>		this.can_fly = can_fly;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// ...</a:t>
            </a:r>
          </a:p>
        </p:txBody>
      </p:sp>
    </p:spTree>
    <p:extLst>
      <p:ext uri="{BB962C8B-B14F-4D97-AF65-F5344CB8AC3E}">
        <p14:creationId xmlns:p14="http://schemas.microsoft.com/office/powerpoint/2010/main" val="75941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Animal.java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7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0193379" cy="5324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000">
                <a:latin typeface="Consolas" panose="020B0609020204030204" pitchFamily="49" charset="0"/>
              </a:rPr>
              <a:t>// ...</a:t>
            </a:r>
          </a:p>
          <a:p>
            <a:r>
              <a:rPr lang="en-ID" sz="2000">
                <a:latin typeface="Consolas" panose="020B0609020204030204" pitchFamily="49" charset="0"/>
              </a:rPr>
              <a:t>	public void setName(String newName) {</a:t>
            </a:r>
          </a:p>
          <a:p>
            <a:r>
              <a:rPr lang="en-ID" sz="2000">
                <a:latin typeface="Consolas" panose="020B0609020204030204" pitchFamily="49" charset="0"/>
              </a:rPr>
              <a:t>		this.name = newName;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String getName() {</a:t>
            </a:r>
          </a:p>
          <a:p>
            <a:r>
              <a:rPr lang="en-ID" sz="2000">
                <a:latin typeface="Consolas" panose="020B0609020204030204" pitchFamily="49" charset="0"/>
              </a:rPr>
              <a:t>		return this.name;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void getOlder() {</a:t>
            </a:r>
          </a:p>
          <a:p>
            <a:r>
              <a:rPr lang="en-ID" sz="2000">
                <a:latin typeface="Consolas" panose="020B0609020204030204" pitchFamily="49" charset="0"/>
              </a:rPr>
              <a:t>		this.age++;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	</a:t>
            </a:r>
          </a:p>
          <a:p>
            <a:r>
              <a:rPr lang="en-ID" sz="2000">
                <a:latin typeface="Consolas" panose="020B0609020204030204" pitchFamily="49" charset="0"/>
              </a:rPr>
              <a:t>	public int getAge() {</a:t>
            </a:r>
          </a:p>
          <a:p>
            <a:r>
              <a:rPr lang="en-ID" sz="2000">
                <a:latin typeface="Consolas" panose="020B0609020204030204" pitchFamily="49" charset="0"/>
              </a:rPr>
              <a:t>		return this.age;</a:t>
            </a:r>
          </a:p>
          <a:p>
            <a:r>
              <a:rPr lang="en-ID" sz="2000">
                <a:latin typeface="Consolas" panose="020B0609020204030204" pitchFamily="49" charset="0"/>
              </a:rPr>
              <a:t>	}</a:t>
            </a:r>
          </a:p>
          <a:p>
            <a:r>
              <a:rPr lang="en-ID" sz="2000">
                <a:latin typeface="Consolas" panose="020B0609020204030204" pitchFamily="49" charset="0"/>
              </a:rPr>
              <a:t>// ...</a:t>
            </a:r>
          </a:p>
        </p:txBody>
      </p:sp>
    </p:spTree>
    <p:extLst>
      <p:ext uri="{BB962C8B-B14F-4D97-AF65-F5344CB8AC3E}">
        <p14:creationId xmlns:p14="http://schemas.microsoft.com/office/powerpoint/2010/main" val="161977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Inheritance: Animal.java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8</a:t>
            </a:fld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24425E-E667-4E44-8840-2635D3BE7FA0}"/>
              </a:ext>
            </a:extLst>
          </p:cNvPr>
          <p:cNvSpPr/>
          <p:nvPr/>
        </p:nvSpPr>
        <p:spPr>
          <a:xfrm>
            <a:off x="851991" y="1366838"/>
            <a:ext cx="10193379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// ...</a:t>
            </a:r>
          </a:p>
          <a:p>
            <a:r>
              <a:rPr lang="en-ID" sz="2400">
                <a:latin typeface="Consolas" panose="020B0609020204030204" pitchFamily="49" charset="0"/>
              </a:rPr>
              <a:t>	public boolean canFly() {</a:t>
            </a:r>
          </a:p>
          <a:p>
            <a:r>
              <a:rPr lang="en-ID" sz="2400">
                <a:latin typeface="Consolas" panose="020B0609020204030204" pitchFamily="49" charset="0"/>
              </a:rPr>
              <a:t>		return can_fly;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	public String toString() {</a:t>
            </a:r>
          </a:p>
          <a:p>
            <a:r>
              <a:rPr lang="en-ID" sz="2400">
                <a:latin typeface="Consolas" panose="020B0609020204030204" pitchFamily="49" charset="0"/>
              </a:rPr>
              <a:t>		return this.getName() + ", "</a:t>
            </a:r>
          </a:p>
          <a:p>
            <a:r>
              <a:rPr lang="en-ID" sz="2400">
                <a:latin typeface="Consolas" panose="020B0609020204030204" pitchFamily="49" charset="0"/>
              </a:rPr>
              <a:t>			   + this.getAge() + ", "</a:t>
            </a:r>
          </a:p>
          <a:p>
            <a:r>
              <a:rPr lang="en-ID" sz="2400">
                <a:latin typeface="Consolas" panose="020B0609020204030204" pitchFamily="49" charset="0"/>
              </a:rPr>
              <a:t>			   + this.canFly();</a:t>
            </a:r>
          </a:p>
          <a:p>
            <a:r>
              <a:rPr lang="en-ID" sz="2400">
                <a:latin typeface="Consolas" panose="020B0609020204030204" pitchFamily="49" charset="0"/>
              </a:rPr>
              <a:t>	}</a:t>
            </a:r>
          </a:p>
          <a:p>
            <a:r>
              <a:rPr lang="en-ID" sz="2400">
                <a:latin typeface="Consolas" panose="020B0609020204030204" pitchFamily="49" charset="0"/>
              </a:rPr>
              <a:t>	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137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8826-798D-4B3C-B3E8-5480062C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F588-4966-4445-A299-7A5A1763A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F444F-DF9D-4AD8-8179-6EC21887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9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AEA9F-A1AA-4F5B-88AC-667A7823D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5414" cy="81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1948</Words>
  <Application>Microsoft Office PowerPoint</Application>
  <PresentationFormat>Widescreen</PresentationFormat>
  <Paragraphs>484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Office Theme</vt:lpstr>
      <vt:lpstr>Foundations of Programming 2: Inheritance and Polymorphism</vt:lpstr>
      <vt:lpstr>Why?</vt:lpstr>
      <vt:lpstr>Why?</vt:lpstr>
      <vt:lpstr>Inheritance</vt:lpstr>
      <vt:lpstr>Inheritance</vt:lpstr>
      <vt:lpstr>Inheritance: Animal.java</vt:lpstr>
      <vt:lpstr>Inheritance: Animal.java</vt:lpstr>
      <vt:lpstr>Inheritance: Animal.java</vt:lpstr>
      <vt:lpstr>PowerPoint Presentation</vt:lpstr>
      <vt:lpstr>Inheritance: Cat.java</vt:lpstr>
      <vt:lpstr>Inheritance: Cat.java</vt:lpstr>
      <vt:lpstr>Inheritance: Cat.java</vt:lpstr>
      <vt:lpstr>Inheritance: Cat.java</vt:lpstr>
      <vt:lpstr>PowerPoint Presentation</vt:lpstr>
      <vt:lpstr>Inheritance: Dog.java</vt:lpstr>
      <vt:lpstr>Inheritance: Dog.java</vt:lpstr>
      <vt:lpstr>Inheritance: Dog.java</vt:lpstr>
      <vt:lpstr>PowerPoint Presentation</vt:lpstr>
      <vt:lpstr>Quiz time: Inheritance - Bird.java</vt:lpstr>
      <vt:lpstr>Quiz time: Inheritance - Bird.java</vt:lpstr>
      <vt:lpstr>Quiz time: Inheritance - Crow.java</vt:lpstr>
      <vt:lpstr>Quiz time: Inheritance - Crow.java</vt:lpstr>
      <vt:lpstr>Inheritance Types</vt:lpstr>
      <vt:lpstr>More on super</vt:lpstr>
      <vt:lpstr>Quiz time: super trap, what goes wrong?</vt:lpstr>
      <vt:lpstr>Quiz time: Vehicle and subclasses, specify what are the shared fields, and specific fields</vt:lpstr>
      <vt:lpstr>What we've learned so far..</vt:lpstr>
      <vt:lpstr>Quiz time: The use of + here, is it overriding, or overloading?</vt:lpstr>
      <vt:lpstr>Quiz time: Can you make an example of method overriding?</vt:lpstr>
      <vt:lpstr>Quiz time: What is the root of all Java classes?</vt:lpstr>
      <vt:lpstr>Polymorphism</vt:lpstr>
      <vt:lpstr>Poly + morphism</vt:lpstr>
      <vt:lpstr>Recall the Animal examples, you can do this..</vt:lpstr>
      <vt:lpstr>Recall the Animal examples, you can do this..</vt:lpstr>
      <vt:lpstr>Recall the Animal examples, you can do this..</vt:lpstr>
      <vt:lpstr>Upcasting makes method call more simple..</vt:lpstr>
      <vt:lpstr>Downcasting (oops!)</vt:lpstr>
      <vt:lpstr>Downcasting</vt:lpstr>
      <vt:lpstr>Downcasting, however..</vt:lpstr>
      <vt:lpstr>Downcasting with instanceof</vt:lpstr>
      <vt:lpstr>Calling appropriate methods</vt:lpstr>
      <vt:lpstr>Calling appropriate methods</vt:lpstr>
      <vt:lpstr>Why upcasting? (continuation from prev examples)</vt:lpstr>
      <vt:lpstr>Quiz time: EthnicGroup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Pemrograman 2</dc:title>
  <dc:creator>Fariz Darari</dc:creator>
  <cp:lastModifiedBy>Fariz Darari</cp:lastModifiedBy>
  <cp:revision>700</cp:revision>
  <dcterms:created xsi:type="dcterms:W3CDTF">2019-02-19T10:57:24Z</dcterms:created>
  <dcterms:modified xsi:type="dcterms:W3CDTF">2019-04-09T04:30:31Z</dcterms:modified>
</cp:coreProperties>
</file>