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331" r:id="rId2"/>
    <p:sldId id="332" r:id="rId3"/>
    <p:sldId id="307" r:id="rId4"/>
    <p:sldId id="259" r:id="rId5"/>
    <p:sldId id="258" r:id="rId6"/>
    <p:sldId id="335" r:id="rId7"/>
    <p:sldId id="336" r:id="rId8"/>
    <p:sldId id="292" r:id="rId9"/>
    <p:sldId id="300" r:id="rId10"/>
    <p:sldId id="265" r:id="rId11"/>
    <p:sldId id="269" r:id="rId12"/>
    <p:sldId id="272" r:id="rId13"/>
    <p:sldId id="274" r:id="rId14"/>
    <p:sldId id="276" r:id="rId15"/>
    <p:sldId id="277" r:id="rId16"/>
    <p:sldId id="278" r:id="rId17"/>
    <p:sldId id="282" r:id="rId18"/>
    <p:sldId id="284" r:id="rId19"/>
    <p:sldId id="286" r:id="rId20"/>
    <p:sldId id="287" r:id="rId21"/>
    <p:sldId id="291" r:id="rId22"/>
    <p:sldId id="295" r:id="rId23"/>
    <p:sldId id="290" r:id="rId24"/>
    <p:sldId id="294" r:id="rId25"/>
    <p:sldId id="298" r:id="rId26"/>
    <p:sldId id="333" r:id="rId27"/>
    <p:sldId id="334"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D41C-4EE8-ACF2-89EF2DA61912}"/>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D41C-4EE8-ACF2-89EF2DA61912}"/>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D41C-4EE8-ACF2-89EF2DA61912}"/>
              </c:ext>
            </c:extLst>
          </c:dPt>
          <c:dLbls>
            <c:dLbl>
              <c:idx val="0"/>
              <c:layout>
                <c:manualLayout>
                  <c:x val="-0.23546409323290696"/>
                  <c:y val="-2.7077077518439387E-2"/>
                </c:manualLayout>
              </c:layout>
              <c:tx>
                <c:rich>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mn-lt"/>
                        <a:ea typeface="+mn-ea"/>
                        <a:cs typeface="+mn-cs"/>
                      </a:defRPr>
                    </a:pPr>
                    <a:fld id="{4EBE8C45-FAB7-4440-901A-C3687B545301}" type="CATEGORYNAME">
                      <a:rPr lang="en-US" sz="1400" dirty="0"/>
                      <a:pPr>
                        <a:defRPr b="1">
                          <a:solidFill>
                            <a:schemeClr val="bg1"/>
                          </a:solidFill>
                        </a:defRPr>
                      </a:pPr>
                      <a:t>[CATEGORY NAME]</a:t>
                    </a:fld>
                    <a:r>
                      <a:rPr lang="en-US" sz="1400" baseline="0" dirty="0"/>
                      <a:t>, </a:t>
                    </a:r>
                    <a:fld id="{42EA3D75-29FF-463A-BEFC-EA22601165C7}" type="VALUE">
                      <a:rPr lang="en-US" sz="1400" baseline="0" dirty="0"/>
                      <a:pPr>
                        <a:defRPr b="1">
                          <a:solidFill>
                            <a:schemeClr val="bg1"/>
                          </a:solidFill>
                        </a:defRPr>
                      </a:pPr>
                      <a:t>[VALUE]</a:t>
                    </a:fld>
                    <a:endParaRPr lang="en-US" sz="1400" baseline="0" dirty="0"/>
                  </a:p>
                </c:rich>
              </c:tx>
              <c:spPr>
                <a:noFill/>
                <a:ln>
                  <a:noFill/>
                </a:ln>
                <a:effectLst/>
              </c:spPr>
              <c:txPr>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layout>
                    <c:manualLayout>
                      <c:w val="0.22462985581421485"/>
                      <c:h val="0.21036698211981944"/>
                    </c:manualLayout>
                  </c15:layout>
                  <c15:dlblFieldTable/>
                  <c15:showDataLabelsRange val="0"/>
                </c:ext>
                <c:ext xmlns:c16="http://schemas.microsoft.com/office/drawing/2014/chart" uri="{C3380CC4-5D6E-409C-BE32-E72D297353CC}">
                  <c16:uniqueId val="{00000001-D41C-4EE8-ACF2-89EF2DA61912}"/>
                </c:ext>
              </c:extLst>
            </c:dLbl>
            <c:dLbl>
              <c:idx val="1"/>
              <c:layout>
                <c:manualLayout>
                  <c:x val="0.17261107055460151"/>
                  <c:y val="2.8921557294823371E-2"/>
                </c:manualLayout>
              </c:layout>
              <c:tx>
                <c:rich>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mn-lt"/>
                        <a:ea typeface="+mn-ea"/>
                        <a:cs typeface="+mn-cs"/>
                      </a:defRPr>
                    </a:pPr>
                    <a:fld id="{CF20919D-D3DB-4B71-A716-B39567F8C864}" type="CATEGORYNAME">
                      <a:rPr lang="en-US" sz="1400"/>
                      <a:pPr>
                        <a:defRPr b="1">
                          <a:solidFill>
                            <a:schemeClr val="bg1"/>
                          </a:solidFill>
                        </a:defRPr>
                      </a:pPr>
                      <a:t>[CATEGORY NAME]</a:t>
                    </a:fld>
                    <a:r>
                      <a:rPr lang="en-US" sz="1400" baseline="0" dirty="0"/>
                      <a:t>, </a:t>
                    </a:r>
                    <a:fld id="{81C8744D-1EA9-45F5-A7A2-1A992B55B0C3}" type="VALUE">
                      <a:rPr lang="en-US" sz="1400" baseline="0"/>
                      <a:pPr>
                        <a:defRPr b="1">
                          <a:solidFill>
                            <a:schemeClr val="bg1"/>
                          </a:solidFill>
                        </a:defRPr>
                      </a:pPr>
                      <a:t>[VALUE]</a:t>
                    </a:fld>
                    <a:endParaRPr lang="en-US" sz="1400" baseline="0" dirty="0"/>
                  </a:p>
                </c:rich>
              </c:tx>
              <c:spPr>
                <a:noFill/>
                <a:ln>
                  <a:noFill/>
                </a:ln>
                <a:effectLst/>
              </c:spPr>
              <c:txPr>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layout>
                    <c:manualLayout>
                      <c:w val="0.23188157205979271"/>
                      <c:h val="0.18321602054262837"/>
                    </c:manualLayout>
                  </c15:layout>
                  <c15:dlblFieldTable/>
                  <c15:showDataLabelsRange val="0"/>
                </c:ext>
                <c:ext xmlns:c16="http://schemas.microsoft.com/office/drawing/2014/chart" uri="{C3380CC4-5D6E-409C-BE32-E72D297353CC}">
                  <c16:uniqueId val="{00000003-D41C-4EE8-ACF2-89EF2DA61912}"/>
                </c:ext>
              </c:extLst>
            </c:dLbl>
            <c:dLbl>
              <c:idx val="2"/>
              <c:layout>
                <c:manualLayout>
                  <c:x val="7.3239672440907622E-2"/>
                  <c:y val="0.1415058476849145"/>
                </c:manualLayout>
              </c:layout>
              <c:tx>
                <c:rich>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mn-lt"/>
                        <a:ea typeface="+mn-ea"/>
                        <a:cs typeface="+mn-cs"/>
                      </a:defRPr>
                    </a:pPr>
                    <a:fld id="{3C7E5C48-EEE7-4590-8B07-5968AB14E3FA}" type="CATEGORYNAME">
                      <a:rPr lang="en-US" sz="1400"/>
                      <a:pPr>
                        <a:defRPr b="1">
                          <a:solidFill>
                            <a:schemeClr val="bg1"/>
                          </a:solidFill>
                        </a:defRPr>
                      </a:pPr>
                      <a:t>[CATEGORY NAME]</a:t>
                    </a:fld>
                    <a:r>
                      <a:rPr lang="en-US" sz="1400" baseline="0" dirty="0"/>
                      <a:t>, </a:t>
                    </a:r>
                    <a:fld id="{8853893D-A6A8-4382-9D0F-E9E9E0782053}" type="VALUE">
                      <a:rPr lang="en-US" sz="1400" baseline="0"/>
                      <a:pPr>
                        <a:defRPr b="1">
                          <a:solidFill>
                            <a:schemeClr val="bg1"/>
                          </a:solidFill>
                        </a:defRPr>
                      </a:pPr>
                      <a:t>[VALUE]</a:t>
                    </a:fld>
                    <a:endParaRPr lang="en-US" sz="1400" baseline="0" dirty="0"/>
                  </a:p>
                </c:rich>
              </c:tx>
              <c:spPr>
                <a:noFill/>
                <a:ln>
                  <a:noFill/>
                </a:ln>
                <a:effectLst/>
              </c:spPr>
              <c:txPr>
                <a:bodyPr rot="0" spcFirstLastPara="1" vertOverflow="ellipsis" vert="horz" wrap="square" lIns="38100" tIns="19050" rIns="38100" bIns="19050" anchor="ctr" anchorCtr="1">
                  <a:no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layout>
                    <c:manualLayout>
                      <c:w val="0.15910438790596543"/>
                      <c:h val="0.17864545733398191"/>
                    </c:manualLayout>
                  </c15:layout>
                  <c15:dlblFieldTable/>
                  <c15:showDataLabelsRange val="0"/>
                </c:ext>
                <c:ext xmlns:c16="http://schemas.microsoft.com/office/drawing/2014/chart" uri="{C3380CC4-5D6E-409C-BE32-E72D297353CC}">
                  <c16:uniqueId val="{00000005-D41C-4EE8-ACF2-89EF2DA61912}"/>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1"/>
            <c:showSerName val="0"/>
            <c:showPercent val="0"/>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Sheet1!$A$2:$A$4</c:f>
              <c:strCache>
                <c:ptCount val="3"/>
                <c:pt idx="0">
                  <c:v>Kelas Bawah</c:v>
                </c:pt>
                <c:pt idx="1">
                  <c:v>Kelas Menengah</c:v>
                </c:pt>
                <c:pt idx="2">
                  <c:v>Kelas Atas</c:v>
                </c:pt>
              </c:strCache>
            </c:strRef>
          </c:cat>
          <c:val>
            <c:numRef>
              <c:f>Sheet1!$B$2:$B$4</c:f>
              <c:numCache>
                <c:formatCode>General</c:formatCode>
                <c:ptCount val="3"/>
                <c:pt idx="0">
                  <c:v>58.1</c:v>
                </c:pt>
                <c:pt idx="1">
                  <c:v>36.299999999999997</c:v>
                </c:pt>
                <c:pt idx="2">
                  <c:v>5.6</c:v>
                </c:pt>
              </c:numCache>
            </c:numRef>
          </c:val>
          <c:extLst>
            <c:ext xmlns:c16="http://schemas.microsoft.com/office/drawing/2014/chart" uri="{C3380CC4-5D6E-409C-BE32-E72D297353CC}">
              <c16:uniqueId val="{00000006-D41C-4EE8-ACF2-89EF2DA61912}"/>
            </c:ext>
          </c:extLst>
        </c:ser>
        <c:dLbls>
          <c:showLegendKey val="0"/>
          <c:showVal val="1"/>
          <c:showCatName val="1"/>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B09E-436C-BE28-8111310B6655}"/>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B09E-436C-BE28-8111310B6655}"/>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0"/>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Sheet1!$A$2:$A$3</c:f>
              <c:strCache>
                <c:ptCount val="2"/>
                <c:pt idx="0">
                  <c:v>Perdesaan</c:v>
                </c:pt>
                <c:pt idx="1">
                  <c:v>Perkotaan</c:v>
                </c:pt>
              </c:strCache>
            </c:strRef>
          </c:cat>
          <c:val>
            <c:numRef>
              <c:f>Sheet1!$B$2:$B$3</c:f>
              <c:numCache>
                <c:formatCode>0%</c:formatCode>
                <c:ptCount val="2"/>
                <c:pt idx="0">
                  <c:v>0.33</c:v>
                </c:pt>
                <c:pt idx="1">
                  <c:v>0.67</c:v>
                </c:pt>
              </c:numCache>
            </c:numRef>
          </c:val>
          <c:extLst>
            <c:ext xmlns:c16="http://schemas.microsoft.com/office/drawing/2014/chart" uri="{C3380CC4-5D6E-409C-BE32-E72D297353CC}">
              <c16:uniqueId val="{00000004-B09E-436C-BE28-8111310B6655}"/>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C6A6-425E-9020-19B62CFBBA6A}"/>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C6A6-425E-9020-19B62CFBBA6A}"/>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C6A6-425E-9020-19B62CFBBA6A}"/>
              </c:ext>
            </c:extLst>
          </c:dPt>
          <c:dPt>
            <c:idx val="3"/>
            <c:bubble3D val="0"/>
            <c:spPr>
              <a:pattFill prst="ltUpDiag">
                <a:fgClr>
                  <a:schemeClr val="accent4"/>
                </a:fgClr>
                <a:bgClr>
                  <a:schemeClr val="accent4">
                    <a:lumMod val="20000"/>
                    <a:lumOff val="80000"/>
                  </a:schemeClr>
                </a:bgClr>
              </a:pattFill>
              <a:ln w="19050">
                <a:solidFill>
                  <a:schemeClr val="lt1"/>
                </a:solidFill>
              </a:ln>
              <a:effectLst>
                <a:innerShdw blurRad="114300">
                  <a:schemeClr val="accent4"/>
                </a:innerShdw>
              </a:effectLst>
            </c:spPr>
            <c:extLst>
              <c:ext xmlns:c16="http://schemas.microsoft.com/office/drawing/2014/chart" uri="{C3380CC4-5D6E-409C-BE32-E72D297353CC}">
                <c16:uniqueId val="{00000007-C6A6-425E-9020-19B62CFBBA6A}"/>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0"/>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Sheet1!$A$2:$A$5</c:f>
              <c:strCache>
                <c:ptCount val="4"/>
                <c:pt idx="0">
                  <c:v>Gen-G.I</c:v>
                </c:pt>
                <c:pt idx="1">
                  <c:v>Gen-X</c:v>
                </c:pt>
                <c:pt idx="2">
                  <c:v>Gen-Y</c:v>
                </c:pt>
                <c:pt idx="3">
                  <c:v>Gen-Z</c:v>
                </c:pt>
              </c:strCache>
            </c:strRef>
          </c:cat>
          <c:val>
            <c:numRef>
              <c:f>Sheet1!$B$2:$B$5</c:f>
              <c:numCache>
                <c:formatCode>0%</c:formatCode>
                <c:ptCount val="4"/>
                <c:pt idx="0" formatCode="0.00%">
                  <c:v>0.125</c:v>
                </c:pt>
                <c:pt idx="1">
                  <c:v>0.27500000000000002</c:v>
                </c:pt>
                <c:pt idx="2" formatCode="0.00%">
                  <c:v>0.22600000000000001</c:v>
                </c:pt>
                <c:pt idx="3" formatCode="0.00%">
                  <c:v>0.374</c:v>
                </c:pt>
              </c:numCache>
            </c:numRef>
          </c:val>
          <c:extLst>
            <c:ext xmlns:c16="http://schemas.microsoft.com/office/drawing/2014/chart" uri="{C3380CC4-5D6E-409C-BE32-E72D297353CC}">
              <c16:uniqueId val="{00000008-C6A6-425E-9020-19B62CFBBA6A}"/>
            </c:ext>
          </c:extLst>
        </c:ser>
        <c:dLbls>
          <c:dLblPos val="outEnd"/>
          <c:showLegendKey val="0"/>
          <c:showVal val="0"/>
          <c:showCatName val="0"/>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pattFill prst="ltUpDiag">
                <a:fgClr>
                  <a:schemeClr val="accent1"/>
                </a:fgClr>
                <a:bgClr>
                  <a:schemeClr val="accent1">
                    <a:lumMod val="20000"/>
                    <a:lumOff val="80000"/>
                  </a:schemeClr>
                </a:bgClr>
              </a:pattFill>
              <a:ln w="19050">
                <a:solidFill>
                  <a:schemeClr val="lt1"/>
                </a:solidFill>
              </a:ln>
              <a:effectLst>
                <a:innerShdw blurRad="114300">
                  <a:schemeClr val="accent1"/>
                </a:innerShdw>
              </a:effectLst>
            </c:spPr>
            <c:extLst>
              <c:ext xmlns:c16="http://schemas.microsoft.com/office/drawing/2014/chart" uri="{C3380CC4-5D6E-409C-BE32-E72D297353CC}">
                <c16:uniqueId val="{00000001-D2FA-47E1-AFE5-1FE01D16222A}"/>
              </c:ext>
            </c:extLst>
          </c:dPt>
          <c:dPt>
            <c:idx val="1"/>
            <c:bubble3D val="0"/>
            <c:spPr>
              <a:pattFill prst="ltUpDiag">
                <a:fgClr>
                  <a:schemeClr val="accent2"/>
                </a:fgClr>
                <a:bgClr>
                  <a:schemeClr val="accent2">
                    <a:lumMod val="20000"/>
                    <a:lumOff val="80000"/>
                  </a:schemeClr>
                </a:bgClr>
              </a:pattFill>
              <a:ln w="19050">
                <a:solidFill>
                  <a:schemeClr val="lt1"/>
                </a:solidFill>
              </a:ln>
              <a:effectLst>
                <a:innerShdw blurRad="114300">
                  <a:schemeClr val="accent2"/>
                </a:innerShdw>
              </a:effectLst>
            </c:spPr>
            <c:extLst>
              <c:ext xmlns:c16="http://schemas.microsoft.com/office/drawing/2014/chart" uri="{C3380CC4-5D6E-409C-BE32-E72D297353CC}">
                <c16:uniqueId val="{00000003-D2FA-47E1-AFE5-1FE01D16222A}"/>
              </c:ext>
            </c:extLst>
          </c:dPt>
          <c:dPt>
            <c:idx val="2"/>
            <c:bubble3D val="0"/>
            <c:spPr>
              <a:pattFill prst="ltUpDiag">
                <a:fgClr>
                  <a:schemeClr val="accent3"/>
                </a:fgClr>
                <a:bgClr>
                  <a:schemeClr val="accent3">
                    <a:lumMod val="20000"/>
                    <a:lumOff val="80000"/>
                  </a:schemeClr>
                </a:bgClr>
              </a:pattFill>
              <a:ln w="19050">
                <a:solidFill>
                  <a:schemeClr val="lt1"/>
                </a:solidFill>
              </a:ln>
              <a:effectLst>
                <a:innerShdw blurRad="114300">
                  <a:schemeClr val="accent3"/>
                </a:innerShdw>
              </a:effectLst>
            </c:spPr>
            <c:extLst>
              <c:ext xmlns:c16="http://schemas.microsoft.com/office/drawing/2014/chart" uri="{C3380CC4-5D6E-409C-BE32-E72D297353CC}">
                <c16:uniqueId val="{00000005-D2FA-47E1-AFE5-1FE01D16222A}"/>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0"/>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Sheet1!$A$2:$A$4</c:f>
              <c:strCache>
                <c:ptCount val="3"/>
                <c:pt idx="0">
                  <c:v>Gen-X &amp; G.I</c:v>
                </c:pt>
                <c:pt idx="1">
                  <c:v>Gen-Y</c:v>
                </c:pt>
                <c:pt idx="2">
                  <c:v>Gen-Z</c:v>
                </c:pt>
              </c:strCache>
            </c:strRef>
          </c:cat>
          <c:val>
            <c:numRef>
              <c:f>Sheet1!$B$2:$B$4</c:f>
              <c:numCache>
                <c:formatCode>0.00%</c:formatCode>
                <c:ptCount val="3"/>
                <c:pt idx="0">
                  <c:v>0.21299999999999999</c:v>
                </c:pt>
                <c:pt idx="1">
                  <c:v>0.42499999999999999</c:v>
                </c:pt>
                <c:pt idx="2">
                  <c:v>0.36199999999999999</c:v>
                </c:pt>
              </c:numCache>
            </c:numRef>
          </c:val>
          <c:extLst>
            <c:ext xmlns:c16="http://schemas.microsoft.com/office/drawing/2014/chart" uri="{C3380CC4-5D6E-409C-BE32-E72D297353CC}">
              <c16:uniqueId val="{00000006-D2FA-47E1-AFE5-1FE01D16222A}"/>
            </c:ext>
          </c:extLst>
        </c:ser>
        <c:dLbls>
          <c:dLblPos val="outEnd"/>
          <c:showLegendKey val="0"/>
          <c:showVal val="0"/>
          <c:showCatName val="0"/>
          <c:showSerName val="0"/>
          <c:showPercent val="1"/>
          <c:showBubbleSize val="0"/>
          <c:showLeaderLines val="1"/>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52">
  <cs:axisTitle>
    <cs:lnRef idx="0"/>
    <cs:fillRef idx="0"/>
    <cs:effectRef idx="0"/>
    <cs:fontRef idx="minor">
      <a:schemeClr val="tx1">
        <a:lumMod val="65000"/>
        <a:lumOff val="35000"/>
      </a:schemeClr>
    </cs:fontRef>
    <cs:defRPr sz="1197" b="1" kern="12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styleClr val="auto"/>
    </cs:effectRef>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
  <cs:dataPoint3D>
    <cs:lnRef idx="0"/>
    <cs:fillRef idx="0">
      <cs:styleClr val="auto"/>
    </cs:fillRef>
    <cs:effectRef idx="0"/>
    <cs:fontRef idx="minor">
      <a:schemeClr val="dk1"/>
    </cs:fontRef>
    <cs:spPr>
      <a:pattFill prst="ltUpDiag">
        <a:fgClr>
          <a:schemeClr val="phClr"/>
        </a:fgClr>
        <a:bgClr>
          <a:schemeClr val="phClr">
            <a:lumMod val="20000"/>
            <a:lumOff val="80000"/>
          </a:schemeClr>
        </a:bgClr>
      </a:pattFill>
      <a:ln w="19050">
        <a:solidFill>
          <a:schemeClr val="lt1"/>
        </a:solidFill>
      </a:ln>
      <a:effectLst>
        <a:innerShdw blurRad="114300">
          <a:schemeClr val="phClr"/>
        </a:innerShdw>
      </a:effectLst>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50000"/>
        <a:lumOff val="50000"/>
      </a:schemeClr>
    </cs:fontRef>
    <cs:defRPr sz="2200" b="1" kern="1200" cap="all" spc="1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DFAE839-2F70-44CC-82CA-D129FA33FFC8}" type="datetimeFigureOut">
              <a:rPr lang="en-US" smtClean="0"/>
              <a:t>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A6FD1E-5FE5-472A-855C-896FDFB0E51C}" type="slidenum">
              <a:rPr lang="en-US" smtClean="0"/>
              <a:t>‹#›</a:t>
            </a:fld>
            <a:endParaRPr lang="en-US"/>
          </a:p>
        </p:txBody>
      </p:sp>
    </p:spTree>
    <p:extLst>
      <p:ext uri="{BB962C8B-B14F-4D97-AF65-F5344CB8AC3E}">
        <p14:creationId xmlns:p14="http://schemas.microsoft.com/office/powerpoint/2010/main" val="3436498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FAE839-2F70-44CC-82CA-D129FA33FFC8}" type="datetimeFigureOut">
              <a:rPr lang="en-US" smtClean="0"/>
              <a:t>11/1/2020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A6FD1E-5FE5-472A-855C-896FDFB0E51C}" type="slidenum">
              <a:rPr lang="en-US" smtClean="0"/>
              <a:t>‹#›</a:t>
            </a:fld>
            <a:endParaRPr lang="en-US"/>
          </a:p>
        </p:txBody>
      </p:sp>
    </p:spTree>
    <p:extLst>
      <p:ext uri="{BB962C8B-B14F-4D97-AF65-F5344CB8AC3E}">
        <p14:creationId xmlns:p14="http://schemas.microsoft.com/office/powerpoint/2010/main" val="3532302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DFAE839-2F70-44CC-82CA-D129FA33FFC8}" type="datetimeFigureOut">
              <a:rPr lang="en-US" smtClean="0"/>
              <a:t>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A6FD1E-5FE5-472A-855C-896FDFB0E51C}" type="slidenum">
              <a:rPr lang="en-US" smtClean="0"/>
              <a:t>‹#›</a:t>
            </a:fld>
            <a:endParaRPr lang="en-US"/>
          </a:p>
        </p:txBody>
      </p:sp>
    </p:spTree>
    <p:extLst>
      <p:ext uri="{BB962C8B-B14F-4D97-AF65-F5344CB8AC3E}">
        <p14:creationId xmlns:p14="http://schemas.microsoft.com/office/powerpoint/2010/main" val="5603404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DFAE839-2F70-44CC-82CA-D129FA33FFC8}" type="datetimeFigureOut">
              <a:rPr lang="en-US" smtClean="0"/>
              <a:t>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A6FD1E-5FE5-472A-855C-896FDFB0E51C}"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0615032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FAE839-2F70-44CC-82CA-D129FA33FFC8}" type="datetimeFigureOut">
              <a:rPr lang="en-US" smtClean="0"/>
              <a:t>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A6FD1E-5FE5-472A-855C-896FDFB0E51C}" type="slidenum">
              <a:rPr lang="en-US" smtClean="0"/>
              <a:t>‹#›</a:t>
            </a:fld>
            <a:endParaRPr lang="en-US"/>
          </a:p>
        </p:txBody>
      </p:sp>
    </p:spTree>
    <p:extLst>
      <p:ext uri="{BB962C8B-B14F-4D97-AF65-F5344CB8AC3E}">
        <p14:creationId xmlns:p14="http://schemas.microsoft.com/office/powerpoint/2010/main" val="31151932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DFAE839-2F70-44CC-82CA-D129FA33FFC8}" type="datetimeFigureOut">
              <a:rPr lang="en-US" smtClean="0"/>
              <a:t>11/1/2020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A6FD1E-5FE5-472A-855C-896FDFB0E51C}" type="slidenum">
              <a:rPr lang="en-US" smtClean="0"/>
              <a:t>‹#›</a:t>
            </a:fld>
            <a:endParaRPr lang="en-US"/>
          </a:p>
        </p:txBody>
      </p:sp>
    </p:spTree>
    <p:extLst>
      <p:ext uri="{BB962C8B-B14F-4D97-AF65-F5344CB8AC3E}">
        <p14:creationId xmlns:p14="http://schemas.microsoft.com/office/powerpoint/2010/main" val="55372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DFAE839-2F70-44CC-82CA-D129FA33FFC8}" type="datetimeFigureOut">
              <a:rPr lang="en-US" smtClean="0"/>
              <a:t>11/1/2020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A6FD1E-5FE5-472A-855C-896FDFB0E51C}" type="slidenum">
              <a:rPr lang="en-US" smtClean="0"/>
              <a:t>‹#›</a:t>
            </a:fld>
            <a:endParaRPr lang="en-US"/>
          </a:p>
        </p:txBody>
      </p:sp>
    </p:spTree>
    <p:extLst>
      <p:ext uri="{BB962C8B-B14F-4D97-AF65-F5344CB8AC3E}">
        <p14:creationId xmlns:p14="http://schemas.microsoft.com/office/powerpoint/2010/main" val="16044411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FAE839-2F70-44CC-82CA-D129FA33FFC8}" type="datetimeFigureOut">
              <a:rPr lang="en-US" smtClean="0"/>
              <a:t>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A6FD1E-5FE5-472A-855C-896FDFB0E51C}" type="slidenum">
              <a:rPr lang="en-US" smtClean="0"/>
              <a:t>‹#›</a:t>
            </a:fld>
            <a:endParaRPr lang="en-US"/>
          </a:p>
        </p:txBody>
      </p:sp>
    </p:spTree>
    <p:extLst>
      <p:ext uri="{BB962C8B-B14F-4D97-AF65-F5344CB8AC3E}">
        <p14:creationId xmlns:p14="http://schemas.microsoft.com/office/powerpoint/2010/main" val="2402888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FAE839-2F70-44CC-82CA-D129FA33FFC8}" type="datetimeFigureOut">
              <a:rPr lang="en-US" smtClean="0"/>
              <a:t>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A6FD1E-5FE5-472A-855C-896FDFB0E51C}" type="slidenum">
              <a:rPr lang="en-US" smtClean="0"/>
              <a:t>‹#›</a:t>
            </a:fld>
            <a:endParaRPr lang="en-US"/>
          </a:p>
        </p:txBody>
      </p:sp>
    </p:spTree>
    <p:extLst>
      <p:ext uri="{BB962C8B-B14F-4D97-AF65-F5344CB8AC3E}">
        <p14:creationId xmlns:p14="http://schemas.microsoft.com/office/powerpoint/2010/main" val="6451697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BDFAE839-2F70-44CC-82CA-D129FA33FFC8}" type="datetimeFigureOut">
              <a:rPr lang="en-US" smtClean="0"/>
              <a:t>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A6FD1E-5FE5-472A-855C-896FDFB0E51C}" type="slidenum">
              <a:rPr lang="en-US" smtClean="0"/>
              <a:t>‹#›</a:t>
            </a:fld>
            <a:endParaRPr lang="en-US"/>
          </a:p>
        </p:txBody>
      </p:sp>
    </p:spTree>
    <p:extLst>
      <p:ext uri="{BB962C8B-B14F-4D97-AF65-F5344CB8AC3E}">
        <p14:creationId xmlns:p14="http://schemas.microsoft.com/office/powerpoint/2010/main" val="2012353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FAE839-2F70-44CC-82CA-D129FA33FFC8}" type="datetimeFigureOut">
              <a:rPr lang="en-US" smtClean="0"/>
              <a:t>11/1/2020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A6FD1E-5FE5-472A-855C-896FDFB0E51C}" type="slidenum">
              <a:rPr lang="en-US" smtClean="0"/>
              <a:t>‹#›</a:t>
            </a:fld>
            <a:endParaRPr lang="en-US"/>
          </a:p>
        </p:txBody>
      </p:sp>
    </p:spTree>
    <p:extLst>
      <p:ext uri="{BB962C8B-B14F-4D97-AF65-F5344CB8AC3E}">
        <p14:creationId xmlns:p14="http://schemas.microsoft.com/office/powerpoint/2010/main" val="3213559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DFAE839-2F70-44CC-82CA-D129FA33FFC8}" type="datetimeFigureOut">
              <a:rPr lang="en-US" smtClean="0"/>
              <a:t>11/1/2020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A6FD1E-5FE5-472A-855C-896FDFB0E51C}" type="slidenum">
              <a:rPr lang="en-US" smtClean="0"/>
              <a:t>‹#›</a:t>
            </a:fld>
            <a:endParaRPr lang="en-US"/>
          </a:p>
        </p:txBody>
      </p:sp>
    </p:spTree>
    <p:extLst>
      <p:ext uri="{BB962C8B-B14F-4D97-AF65-F5344CB8AC3E}">
        <p14:creationId xmlns:p14="http://schemas.microsoft.com/office/powerpoint/2010/main" val="1773709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DFAE839-2F70-44CC-82CA-D129FA33FFC8}" type="datetimeFigureOut">
              <a:rPr lang="en-US" smtClean="0"/>
              <a:t>11/1/2020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A6FD1E-5FE5-472A-855C-896FDFB0E51C}" type="slidenum">
              <a:rPr lang="en-US" smtClean="0"/>
              <a:t>‹#›</a:t>
            </a:fld>
            <a:endParaRPr lang="en-US"/>
          </a:p>
        </p:txBody>
      </p:sp>
    </p:spTree>
    <p:extLst>
      <p:ext uri="{BB962C8B-B14F-4D97-AF65-F5344CB8AC3E}">
        <p14:creationId xmlns:p14="http://schemas.microsoft.com/office/powerpoint/2010/main" val="2230769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BDFAE839-2F70-44CC-82CA-D129FA33FFC8}" type="datetimeFigureOut">
              <a:rPr lang="en-US" smtClean="0"/>
              <a:t>11/1/2020</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2FA6FD1E-5FE5-472A-855C-896FDFB0E51C}" type="slidenum">
              <a:rPr lang="en-US" smtClean="0"/>
              <a:t>‹#›</a:t>
            </a:fld>
            <a:endParaRPr lang="en-US"/>
          </a:p>
        </p:txBody>
      </p:sp>
    </p:spTree>
    <p:extLst>
      <p:ext uri="{BB962C8B-B14F-4D97-AF65-F5344CB8AC3E}">
        <p14:creationId xmlns:p14="http://schemas.microsoft.com/office/powerpoint/2010/main" val="874297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DFAE839-2F70-44CC-82CA-D129FA33FFC8}" type="datetimeFigureOut">
              <a:rPr lang="en-US" smtClean="0"/>
              <a:t>11/1/2020</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2FA6FD1E-5FE5-472A-855C-896FDFB0E51C}" type="slidenum">
              <a:rPr lang="en-US" smtClean="0"/>
              <a:t>‹#›</a:t>
            </a:fld>
            <a:endParaRPr lang="en-US"/>
          </a:p>
        </p:txBody>
      </p:sp>
    </p:spTree>
    <p:extLst>
      <p:ext uri="{BB962C8B-B14F-4D97-AF65-F5344CB8AC3E}">
        <p14:creationId xmlns:p14="http://schemas.microsoft.com/office/powerpoint/2010/main" val="824671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BDFAE839-2F70-44CC-82CA-D129FA33FFC8}" type="datetimeFigureOut">
              <a:rPr lang="en-US" smtClean="0"/>
              <a:t>11/1/2020</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2FA6FD1E-5FE5-472A-855C-896FDFB0E51C}" type="slidenum">
              <a:rPr lang="en-US" smtClean="0"/>
              <a:t>‹#›</a:t>
            </a:fld>
            <a:endParaRPr lang="en-US"/>
          </a:p>
        </p:txBody>
      </p:sp>
    </p:spTree>
    <p:extLst>
      <p:ext uri="{BB962C8B-B14F-4D97-AF65-F5344CB8AC3E}">
        <p14:creationId xmlns:p14="http://schemas.microsoft.com/office/powerpoint/2010/main" val="4056642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FAE839-2F70-44CC-82CA-D129FA33FFC8}" type="datetimeFigureOut">
              <a:rPr lang="en-US" smtClean="0"/>
              <a:t>11/1/2020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A6FD1E-5FE5-472A-855C-896FDFB0E51C}" type="slidenum">
              <a:rPr lang="en-US" smtClean="0"/>
              <a:t>‹#›</a:t>
            </a:fld>
            <a:endParaRPr lang="en-US"/>
          </a:p>
        </p:txBody>
      </p:sp>
    </p:spTree>
    <p:extLst>
      <p:ext uri="{BB962C8B-B14F-4D97-AF65-F5344CB8AC3E}">
        <p14:creationId xmlns:p14="http://schemas.microsoft.com/office/powerpoint/2010/main" val="2172746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DFAE839-2F70-44CC-82CA-D129FA33FFC8}" type="datetimeFigureOut">
              <a:rPr lang="en-US" smtClean="0"/>
              <a:t>11/1/2020</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2FA6FD1E-5FE5-472A-855C-896FDFB0E51C}" type="slidenum">
              <a:rPr lang="en-US" smtClean="0"/>
              <a:t>‹#›</a:t>
            </a:fld>
            <a:endParaRPr lang="en-US"/>
          </a:p>
        </p:txBody>
      </p:sp>
    </p:spTree>
    <p:extLst>
      <p:ext uri="{BB962C8B-B14F-4D97-AF65-F5344CB8AC3E}">
        <p14:creationId xmlns:p14="http://schemas.microsoft.com/office/powerpoint/2010/main" val="476223931"/>
      </p:ext>
    </p:extLst>
  </p:cSld>
  <p:clrMap bg1="dk1" tx1="lt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chart" Target="../charts/chart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chart" Target="../charts/chart4.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9E7BF0B0-25D7-4F7F-8867-D7641AA80072}"/>
              </a:ext>
            </a:extLst>
          </p:cNvPr>
          <p:cNvSpPr>
            <a:spLocks noGrp="1" noChangeArrowheads="1"/>
          </p:cNvSpPr>
          <p:nvPr>
            <p:ph type="ctrTitle"/>
          </p:nvPr>
        </p:nvSpPr>
        <p:spPr>
          <a:xfrm>
            <a:off x="2247900" y="1325167"/>
            <a:ext cx="7696200" cy="1683305"/>
          </a:xfrm>
        </p:spPr>
        <p:txBody>
          <a:bodyPr/>
          <a:lstStyle/>
          <a:p>
            <a:pPr algn="ctr" eaLnBrk="1" hangingPunct="1">
              <a:lnSpc>
                <a:spcPct val="90000"/>
              </a:lnSpc>
            </a:pPr>
            <a:r>
              <a:rPr lang="id-ID" sz="4050" b="1" dirty="0">
                <a:solidFill>
                  <a:srgbClr val="FFFF00"/>
                </a:solidFill>
                <a:ea typeface="Calibri" panose="020F0502020204030204" pitchFamily="34" charset="0"/>
                <a:cs typeface="Times New Roman" panose="02020603050405020304" pitchFamily="18" charset="0"/>
              </a:rPr>
              <a:t>Kasus Pendekatan Kuantitatif:</a:t>
            </a:r>
            <a:r>
              <a:rPr lang="en-US" sz="4050" b="1" dirty="0">
                <a:solidFill>
                  <a:srgbClr val="FFFF00"/>
                </a:solidFill>
                <a:ea typeface="Calibri" panose="020F0502020204030204" pitchFamily="34" charset="0"/>
                <a:cs typeface="Times New Roman" panose="02020603050405020304" pitchFamily="18" charset="0"/>
              </a:rPr>
              <a:t> </a:t>
            </a:r>
            <a:r>
              <a:rPr lang="en-US" sz="4050" b="1" dirty="0" err="1">
                <a:solidFill>
                  <a:srgbClr val="FFFF00"/>
                </a:solidFill>
                <a:ea typeface="Calibri" panose="020F0502020204030204" pitchFamily="34" charset="0"/>
                <a:cs typeface="Times New Roman" panose="02020603050405020304" pitchFamily="18" charset="0"/>
              </a:rPr>
              <a:t>Penggunaan</a:t>
            </a:r>
            <a:r>
              <a:rPr lang="en-US" sz="4050" b="1" dirty="0">
                <a:solidFill>
                  <a:srgbClr val="FFFF00"/>
                </a:solidFill>
                <a:ea typeface="Calibri" panose="020F0502020204030204" pitchFamily="34" charset="0"/>
                <a:cs typeface="Times New Roman" panose="02020603050405020304" pitchFamily="18" charset="0"/>
              </a:rPr>
              <a:t> Data Nasional</a:t>
            </a:r>
            <a:endParaRPr lang="id-ID" altLang="en-US" sz="4050" b="1" dirty="0">
              <a:solidFill>
                <a:srgbClr val="FFFF00"/>
              </a:solidFill>
            </a:endParaRPr>
          </a:p>
        </p:txBody>
      </p:sp>
      <p:sp>
        <p:nvSpPr>
          <p:cNvPr id="3" name="Subtitle 2">
            <a:extLst>
              <a:ext uri="{FF2B5EF4-FFF2-40B4-BE49-F238E27FC236}">
                <a16:creationId xmlns:a16="http://schemas.microsoft.com/office/drawing/2014/main" id="{E51247B2-4E4B-4A55-8D84-BD59EAC9FD62}"/>
              </a:ext>
            </a:extLst>
          </p:cNvPr>
          <p:cNvSpPr>
            <a:spLocks noGrp="1"/>
          </p:cNvSpPr>
          <p:nvPr>
            <p:ph type="subTitle" idx="1"/>
          </p:nvPr>
        </p:nvSpPr>
        <p:spPr>
          <a:xfrm>
            <a:off x="2247900" y="3581401"/>
            <a:ext cx="7696200" cy="1821656"/>
          </a:xfrm>
        </p:spPr>
        <p:txBody>
          <a:bodyPr rtlCol="0">
            <a:noAutofit/>
          </a:bodyPr>
          <a:lstStyle/>
          <a:p>
            <a:pPr algn="ctr">
              <a:lnSpc>
                <a:spcPct val="90000"/>
              </a:lnSpc>
              <a:buClr>
                <a:schemeClr val="bg2">
                  <a:lumMod val="40000"/>
                  <a:lumOff val="60000"/>
                </a:schemeClr>
              </a:buClr>
              <a:defRPr/>
            </a:pPr>
            <a:r>
              <a:rPr lang="id-ID" b="1" dirty="0">
                <a:solidFill>
                  <a:schemeClr val="tx1"/>
                </a:solidFill>
              </a:rPr>
              <a:t>Mata Kuliah Stratifikasi Sosial</a:t>
            </a:r>
          </a:p>
          <a:p>
            <a:pPr algn="ctr">
              <a:lnSpc>
                <a:spcPct val="90000"/>
              </a:lnSpc>
              <a:buClr>
                <a:schemeClr val="bg2">
                  <a:lumMod val="40000"/>
                  <a:lumOff val="60000"/>
                </a:schemeClr>
              </a:buClr>
              <a:defRPr/>
            </a:pPr>
            <a:r>
              <a:rPr lang="id-ID" b="1" dirty="0">
                <a:solidFill>
                  <a:schemeClr val="tx1"/>
                </a:solidFill>
              </a:rPr>
              <a:t>Program Studi Sarjana Sosiologi FISIP UI</a:t>
            </a:r>
          </a:p>
          <a:p>
            <a:pPr algn="ctr">
              <a:lnSpc>
                <a:spcPct val="90000"/>
              </a:lnSpc>
              <a:buClr>
                <a:schemeClr val="bg2">
                  <a:lumMod val="40000"/>
                  <a:lumOff val="60000"/>
                </a:schemeClr>
              </a:buClr>
              <a:defRPr/>
            </a:pPr>
            <a:r>
              <a:rPr lang="id-ID" b="1" dirty="0">
                <a:solidFill>
                  <a:schemeClr val="tx1"/>
                </a:solidFill>
              </a:rPr>
              <a:t>Materi kuliah, harap tidak dikutip</a:t>
            </a:r>
          </a:p>
          <a:p>
            <a:pPr>
              <a:lnSpc>
                <a:spcPct val="90000"/>
              </a:lnSpc>
              <a:buClr>
                <a:schemeClr val="bg2">
                  <a:lumMod val="40000"/>
                  <a:lumOff val="60000"/>
                </a:schemeClr>
              </a:buClr>
              <a:defRPr/>
            </a:pPr>
            <a:endParaRPr lang="id-ID" b="1" dirty="0">
              <a:solidFill>
                <a:schemeClr val="tx1"/>
              </a:solidFill>
            </a:endParaRPr>
          </a:p>
        </p:txBody>
      </p:sp>
      <p:sp>
        <p:nvSpPr>
          <p:cNvPr id="7172" name="Slide Number Placeholder 3">
            <a:extLst>
              <a:ext uri="{FF2B5EF4-FFF2-40B4-BE49-F238E27FC236}">
                <a16:creationId xmlns:a16="http://schemas.microsoft.com/office/drawing/2014/main" id="{9BC7DFC4-DE4C-451D-910E-5822F2D30F72}"/>
              </a:ext>
            </a:extLst>
          </p:cNvPr>
          <p:cNvSpPr>
            <a:spLocks noGrp="1"/>
          </p:cNvSpPr>
          <p:nvPr>
            <p:ph type="sldNum" sz="quarter" idx="12"/>
          </p:nvPr>
        </p:nvSpPr>
        <p:spPr>
          <a:xfrm>
            <a:off x="9804386" y="5623560"/>
            <a:ext cx="628649" cy="226314"/>
          </a:xfrm>
        </p:spPr>
        <p:txBody>
          <a:bodyPr anchor="ctr">
            <a:normAutofit lnSpcReduction="10000"/>
          </a:bodyPr>
          <a:lstStyle/>
          <a:p>
            <a:pPr algn="l">
              <a:lnSpc>
                <a:spcPct val="90000"/>
              </a:lnSpc>
              <a:spcAft>
                <a:spcPts val="450"/>
              </a:spcAft>
              <a:defRPr/>
            </a:pPr>
            <a:fld id="{F3C29398-5283-4C32-9F7F-CC22B6FDF6E8}" type="slidenum">
              <a:rPr lang="id-ID" altLang="en-US" sz="1050">
                <a:solidFill>
                  <a:schemeClr val="bg1">
                    <a:alpha val="60000"/>
                  </a:schemeClr>
                </a:solidFill>
              </a:rPr>
              <a:pPr algn="l">
                <a:lnSpc>
                  <a:spcPct val="90000"/>
                </a:lnSpc>
                <a:spcAft>
                  <a:spcPts val="450"/>
                </a:spcAft>
                <a:defRPr/>
              </a:pPr>
              <a:t>1</a:t>
            </a:fld>
            <a:endParaRPr lang="id-ID" altLang="en-US" sz="1050">
              <a:solidFill>
                <a:schemeClr val="bg1">
                  <a:alpha val="60000"/>
                </a:schemeClr>
              </a:solidFill>
            </a:endParaRPr>
          </a:p>
        </p:txBody>
      </p:sp>
      <p:pic>
        <p:nvPicPr>
          <p:cNvPr id="7173" name="Picture 1">
            <a:extLst>
              <a:ext uri="{FF2B5EF4-FFF2-40B4-BE49-F238E27FC236}">
                <a16:creationId xmlns:a16="http://schemas.microsoft.com/office/drawing/2014/main" id="{8C31DBBF-C80E-48CC-8CE0-3C7315DCD4C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210" y="0"/>
            <a:ext cx="751285" cy="797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3EB8F-38B8-4AB6-B20A-26385FC45496}"/>
              </a:ext>
            </a:extLst>
          </p:cNvPr>
          <p:cNvSpPr>
            <a:spLocks noGrp="1"/>
          </p:cNvSpPr>
          <p:nvPr>
            <p:ph type="title"/>
          </p:nvPr>
        </p:nvSpPr>
        <p:spPr>
          <a:xfrm>
            <a:off x="1103313" y="452718"/>
            <a:ext cx="9697209" cy="1400530"/>
          </a:xfrm>
        </p:spPr>
        <p:txBody>
          <a:bodyPr/>
          <a:lstStyle/>
          <a:p>
            <a:pPr algn="ctr"/>
            <a:br>
              <a:rPr lang="en-US" sz="3200" b="1" dirty="0"/>
            </a:br>
            <a:r>
              <a:rPr lang="en-US" sz="3200" b="1" dirty="0" err="1"/>
              <a:t>Konteks</a:t>
            </a:r>
            <a:r>
              <a:rPr lang="en-US" sz="3200" b="1" dirty="0"/>
              <a:t> </a:t>
            </a:r>
            <a:r>
              <a:rPr lang="en-US" sz="3200" b="1" dirty="0" err="1"/>
              <a:t>Distribusi</a:t>
            </a:r>
            <a:r>
              <a:rPr lang="en-US" sz="3200" b="1" dirty="0"/>
              <a:t> Kelas </a:t>
            </a:r>
            <a:r>
              <a:rPr lang="en-US" sz="3200" b="1" dirty="0" err="1"/>
              <a:t>Sosial</a:t>
            </a:r>
            <a:r>
              <a:rPr lang="en-US" sz="3200" b="1" dirty="0"/>
              <a:t> di Indonesia</a:t>
            </a:r>
          </a:p>
        </p:txBody>
      </p:sp>
      <p:graphicFrame>
        <p:nvGraphicFramePr>
          <p:cNvPr id="7" name="Content Placeholder 6">
            <a:extLst>
              <a:ext uri="{FF2B5EF4-FFF2-40B4-BE49-F238E27FC236}">
                <a16:creationId xmlns:a16="http://schemas.microsoft.com/office/drawing/2014/main" id="{194A20D5-9CD0-4BF8-A900-E5C982B42405}"/>
              </a:ext>
            </a:extLst>
          </p:cNvPr>
          <p:cNvGraphicFramePr>
            <a:graphicFrameLocks noGrp="1"/>
          </p:cNvGraphicFramePr>
          <p:nvPr>
            <p:ph sz="half" idx="1"/>
            <p:extLst>
              <p:ext uri="{D42A27DB-BD31-4B8C-83A1-F6EECF244321}">
                <p14:modId xmlns:p14="http://schemas.microsoft.com/office/powerpoint/2010/main" val="316081339"/>
              </p:ext>
            </p:extLst>
          </p:nvPr>
        </p:nvGraphicFramePr>
        <p:xfrm>
          <a:off x="1103313" y="2060575"/>
          <a:ext cx="4395787" cy="419576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ontent Placeholder 7">
            <a:extLst>
              <a:ext uri="{FF2B5EF4-FFF2-40B4-BE49-F238E27FC236}">
                <a16:creationId xmlns:a16="http://schemas.microsoft.com/office/drawing/2014/main" id="{A3961A24-79FD-40E6-8380-A1031BF93683}"/>
              </a:ext>
            </a:extLst>
          </p:cNvPr>
          <p:cNvGraphicFramePr>
            <a:graphicFrameLocks noGrp="1"/>
          </p:cNvGraphicFramePr>
          <p:nvPr>
            <p:ph sz="half" idx="2"/>
            <p:extLst>
              <p:ext uri="{D42A27DB-BD31-4B8C-83A1-F6EECF244321}">
                <p14:modId xmlns:p14="http://schemas.microsoft.com/office/powerpoint/2010/main" val="1364186979"/>
              </p:ext>
            </p:extLst>
          </p:nvPr>
        </p:nvGraphicFramePr>
        <p:xfrm>
          <a:off x="5915024" y="2172230"/>
          <a:ext cx="5667376" cy="3892568"/>
        </p:xfrm>
        <a:graphic>
          <a:graphicData uri="http://schemas.openxmlformats.org/drawingml/2006/table">
            <a:tbl>
              <a:tblPr firstRow="1" firstCol="1" bandRow="1">
                <a:tableStyleId>{68D230F3-CF80-4859-8CE7-A43EE81993B5}</a:tableStyleId>
              </a:tblPr>
              <a:tblGrid>
                <a:gridCol w="465812">
                  <a:extLst>
                    <a:ext uri="{9D8B030D-6E8A-4147-A177-3AD203B41FA5}">
                      <a16:colId xmlns:a16="http://schemas.microsoft.com/office/drawing/2014/main" val="2909072084"/>
                    </a:ext>
                  </a:extLst>
                </a:gridCol>
                <a:gridCol w="2495543">
                  <a:extLst>
                    <a:ext uri="{9D8B030D-6E8A-4147-A177-3AD203B41FA5}">
                      <a16:colId xmlns:a16="http://schemas.microsoft.com/office/drawing/2014/main" val="3483948692"/>
                    </a:ext>
                  </a:extLst>
                </a:gridCol>
                <a:gridCol w="1308586">
                  <a:extLst>
                    <a:ext uri="{9D8B030D-6E8A-4147-A177-3AD203B41FA5}">
                      <a16:colId xmlns:a16="http://schemas.microsoft.com/office/drawing/2014/main" val="20351287"/>
                    </a:ext>
                  </a:extLst>
                </a:gridCol>
                <a:gridCol w="1397435">
                  <a:extLst>
                    <a:ext uri="{9D8B030D-6E8A-4147-A177-3AD203B41FA5}">
                      <a16:colId xmlns:a16="http://schemas.microsoft.com/office/drawing/2014/main" val="3888793247"/>
                    </a:ext>
                  </a:extLst>
                </a:gridCol>
              </a:tblGrid>
              <a:tr h="457266">
                <a:tc>
                  <a:txBody>
                    <a:bodyPr/>
                    <a:lstStyle/>
                    <a:p>
                      <a:pPr algn="ctr">
                        <a:lnSpc>
                          <a:spcPct val="150000"/>
                        </a:lnSpc>
                        <a:spcAft>
                          <a:spcPts val="0"/>
                        </a:spcAft>
                      </a:pPr>
                      <a:r>
                        <a:rPr lang="id-ID" sz="1600">
                          <a:effectLst/>
                        </a:rPr>
                        <a:t>No</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600">
                          <a:effectLst/>
                        </a:rPr>
                        <a:t>Range Nilai dalam Indeks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600">
                          <a:effectLst/>
                        </a:rPr>
                        <a:t>Jumlah</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600">
                          <a:effectLst/>
                        </a:rPr>
                        <a:t>Persentase</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68050070"/>
                  </a:ext>
                </a:extLst>
              </a:tr>
              <a:tr h="457266">
                <a:tc>
                  <a:txBody>
                    <a:bodyPr/>
                    <a:lstStyle/>
                    <a:p>
                      <a:pPr algn="ctr">
                        <a:lnSpc>
                          <a:spcPct val="150000"/>
                        </a:lnSpc>
                        <a:spcAft>
                          <a:spcPts val="0"/>
                        </a:spcAft>
                      </a:pPr>
                      <a:r>
                        <a:rPr lang="id-ID" sz="1600">
                          <a:effectLst/>
                        </a:rPr>
                        <a:t>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600">
                          <a:effectLst/>
                        </a:rPr>
                        <a:t>0 -1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8100" marR="38100" algn="r">
                        <a:lnSpc>
                          <a:spcPts val="1600"/>
                        </a:lnSpc>
                        <a:spcAft>
                          <a:spcPts val="0"/>
                        </a:spcAft>
                      </a:pPr>
                      <a:r>
                        <a:rPr lang="id-ID" sz="1600">
                          <a:effectLst/>
                        </a:rPr>
                        <a:t>5046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r">
                        <a:lnSpc>
                          <a:spcPts val="1600"/>
                        </a:lnSpc>
                        <a:spcAft>
                          <a:spcPts val="0"/>
                        </a:spcAft>
                      </a:pPr>
                      <a:r>
                        <a:rPr lang="id-ID" sz="1600">
                          <a:effectLst/>
                        </a:rPr>
                        <a:t>0.5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0954185"/>
                  </a:ext>
                </a:extLst>
              </a:tr>
              <a:tr h="457266">
                <a:tc>
                  <a:txBody>
                    <a:bodyPr/>
                    <a:lstStyle/>
                    <a:p>
                      <a:pPr algn="ctr">
                        <a:lnSpc>
                          <a:spcPct val="150000"/>
                        </a:lnSpc>
                        <a:spcAft>
                          <a:spcPts val="0"/>
                        </a:spcAft>
                      </a:pPr>
                      <a:r>
                        <a:rPr lang="id-ID" sz="1600">
                          <a:effectLst/>
                        </a:rPr>
                        <a:t>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600" dirty="0">
                          <a:effectLst/>
                        </a:rPr>
                        <a:t>1 – 1,75</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8100" marR="38100" algn="r">
                        <a:lnSpc>
                          <a:spcPts val="1600"/>
                        </a:lnSpc>
                        <a:spcAft>
                          <a:spcPts val="0"/>
                        </a:spcAft>
                      </a:pPr>
                      <a:r>
                        <a:rPr lang="id-ID" sz="1600">
                          <a:effectLst/>
                        </a:rPr>
                        <a:t>157279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r">
                        <a:lnSpc>
                          <a:spcPts val="1600"/>
                        </a:lnSpc>
                        <a:spcAft>
                          <a:spcPts val="0"/>
                        </a:spcAft>
                      </a:pPr>
                      <a:r>
                        <a:rPr lang="id-ID" sz="1600">
                          <a:effectLst/>
                        </a:rPr>
                        <a:t>16.1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980680839"/>
                  </a:ext>
                </a:extLst>
              </a:tr>
              <a:tr h="457266">
                <a:tc>
                  <a:txBody>
                    <a:bodyPr/>
                    <a:lstStyle/>
                    <a:p>
                      <a:pPr algn="ctr">
                        <a:lnSpc>
                          <a:spcPct val="150000"/>
                        </a:lnSpc>
                        <a:spcAft>
                          <a:spcPts val="0"/>
                        </a:spcAft>
                      </a:pPr>
                      <a:r>
                        <a:rPr lang="id-ID" sz="1600">
                          <a:effectLst/>
                        </a:rPr>
                        <a:t>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600" b="0" dirty="0">
                          <a:effectLst/>
                        </a:rPr>
                        <a:t>1,75 – 2,25</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8100" marR="38100" algn="r">
                        <a:lnSpc>
                          <a:spcPts val="1600"/>
                        </a:lnSpc>
                        <a:spcAft>
                          <a:spcPts val="0"/>
                        </a:spcAft>
                      </a:pPr>
                      <a:r>
                        <a:rPr lang="id-ID" sz="1600" b="0" dirty="0">
                          <a:effectLst/>
                        </a:rPr>
                        <a:t>268486</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r">
                        <a:lnSpc>
                          <a:spcPts val="1600"/>
                        </a:lnSpc>
                        <a:spcAft>
                          <a:spcPts val="0"/>
                        </a:spcAft>
                      </a:pPr>
                      <a:r>
                        <a:rPr lang="id-ID" sz="1600" b="0" dirty="0">
                          <a:effectLst/>
                        </a:rPr>
                        <a:t>27.4</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337458990"/>
                  </a:ext>
                </a:extLst>
              </a:tr>
              <a:tr h="457266">
                <a:tc>
                  <a:txBody>
                    <a:bodyPr/>
                    <a:lstStyle/>
                    <a:p>
                      <a:pPr algn="ctr">
                        <a:lnSpc>
                          <a:spcPct val="150000"/>
                        </a:lnSpc>
                        <a:spcAft>
                          <a:spcPts val="0"/>
                        </a:spcAft>
                      </a:pPr>
                      <a:r>
                        <a:rPr lang="id-ID" sz="1600">
                          <a:effectLst/>
                        </a:rPr>
                        <a:t>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600" b="0">
                          <a:effectLst/>
                        </a:rPr>
                        <a:t>2,25 – 2,75</a:t>
                      </a:r>
                      <a:endParaRPr lang="en-US" sz="1600" b="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8100" marR="38100" algn="r">
                        <a:lnSpc>
                          <a:spcPts val="1600"/>
                        </a:lnSpc>
                        <a:spcAft>
                          <a:spcPts val="0"/>
                        </a:spcAft>
                      </a:pPr>
                      <a:r>
                        <a:rPr lang="id-ID" sz="1600" b="0" dirty="0">
                          <a:effectLst/>
                        </a:rPr>
                        <a:t>246475</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r">
                        <a:lnSpc>
                          <a:spcPts val="1600"/>
                        </a:lnSpc>
                        <a:spcAft>
                          <a:spcPts val="0"/>
                        </a:spcAft>
                      </a:pPr>
                      <a:r>
                        <a:rPr lang="id-ID" sz="1600" b="0" dirty="0">
                          <a:effectLst/>
                        </a:rPr>
                        <a:t>25.2</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709073699"/>
                  </a:ext>
                </a:extLst>
              </a:tr>
              <a:tr h="457266">
                <a:tc>
                  <a:txBody>
                    <a:bodyPr/>
                    <a:lstStyle/>
                    <a:p>
                      <a:pPr algn="ctr">
                        <a:lnSpc>
                          <a:spcPct val="150000"/>
                        </a:lnSpc>
                        <a:spcAft>
                          <a:spcPts val="0"/>
                        </a:spcAft>
                      </a:pPr>
                      <a:r>
                        <a:rPr lang="id-ID" sz="1600">
                          <a:effectLst/>
                        </a:rPr>
                        <a:t>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600">
                          <a:effectLst/>
                        </a:rPr>
                        <a:t>2,75 – 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8100" marR="38100" algn="r">
                        <a:lnSpc>
                          <a:spcPts val="1600"/>
                        </a:lnSpc>
                        <a:spcAft>
                          <a:spcPts val="0"/>
                        </a:spcAft>
                      </a:pPr>
                      <a:r>
                        <a:rPr lang="id-ID" sz="1600">
                          <a:effectLst/>
                        </a:rPr>
                        <a:t>89417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r">
                        <a:lnSpc>
                          <a:spcPts val="1600"/>
                        </a:lnSpc>
                        <a:spcAft>
                          <a:spcPts val="0"/>
                        </a:spcAft>
                      </a:pPr>
                      <a:r>
                        <a:rPr lang="id-ID" sz="1600">
                          <a:effectLst/>
                        </a:rPr>
                        <a:t>9.1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233144024"/>
                  </a:ext>
                </a:extLst>
              </a:tr>
              <a:tr h="457266">
                <a:tc>
                  <a:txBody>
                    <a:bodyPr/>
                    <a:lstStyle/>
                    <a:p>
                      <a:pPr algn="ctr">
                        <a:lnSpc>
                          <a:spcPct val="150000"/>
                        </a:lnSpc>
                        <a:spcAft>
                          <a:spcPts val="0"/>
                        </a:spcAft>
                      </a:pPr>
                      <a:r>
                        <a:rPr lang="id-ID" sz="1600">
                          <a:effectLst/>
                        </a:rPr>
                        <a:t>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600">
                          <a:effectLst/>
                        </a:rPr>
                        <a:t>3 – 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8100" marR="38100" algn="r">
                        <a:lnSpc>
                          <a:spcPts val="1600"/>
                        </a:lnSpc>
                        <a:spcAft>
                          <a:spcPts val="0"/>
                        </a:spcAft>
                      </a:pPr>
                      <a:r>
                        <a:rPr lang="id-ID" sz="1600">
                          <a:effectLst/>
                        </a:rPr>
                        <a:t>177194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r">
                        <a:lnSpc>
                          <a:spcPts val="1600"/>
                        </a:lnSpc>
                        <a:spcAft>
                          <a:spcPts val="0"/>
                        </a:spcAft>
                      </a:pPr>
                      <a:r>
                        <a:rPr lang="id-ID" sz="1600">
                          <a:effectLst/>
                        </a:rPr>
                        <a:t>18.1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75542126"/>
                  </a:ext>
                </a:extLst>
              </a:tr>
              <a:tr h="457266">
                <a:tc>
                  <a:txBody>
                    <a:bodyPr/>
                    <a:lstStyle/>
                    <a:p>
                      <a:pPr algn="ctr">
                        <a:lnSpc>
                          <a:spcPct val="150000"/>
                        </a:lnSpc>
                        <a:spcAft>
                          <a:spcPts val="0"/>
                        </a:spcAft>
                      </a:pPr>
                      <a:r>
                        <a:rPr lang="id-ID" sz="1600">
                          <a:effectLst/>
                        </a:rPr>
                        <a:t>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600">
                          <a:effectLst/>
                        </a:rPr>
                        <a:t>4 – 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8100" marR="38100" algn="r">
                        <a:lnSpc>
                          <a:spcPts val="1600"/>
                        </a:lnSpc>
                        <a:spcAft>
                          <a:spcPts val="0"/>
                        </a:spcAft>
                      </a:pPr>
                      <a:r>
                        <a:rPr lang="id-ID" sz="1600">
                          <a:effectLst/>
                        </a:rPr>
                        <a:t>35905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r">
                        <a:lnSpc>
                          <a:spcPts val="1600"/>
                        </a:lnSpc>
                        <a:spcAft>
                          <a:spcPts val="0"/>
                        </a:spcAft>
                      </a:pPr>
                      <a:r>
                        <a:rPr lang="id-ID" sz="1600" dirty="0">
                          <a:effectLst/>
                        </a:rPr>
                        <a:t>3.7</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367859456"/>
                  </a:ext>
                </a:extLst>
              </a:tr>
            </a:tbl>
          </a:graphicData>
        </a:graphic>
      </p:graphicFrame>
      <p:pic>
        <p:nvPicPr>
          <p:cNvPr id="3" name="Picture 1">
            <a:extLst>
              <a:ext uri="{FF2B5EF4-FFF2-40B4-BE49-F238E27FC236}">
                <a16:creationId xmlns:a16="http://schemas.microsoft.com/office/drawing/2014/main" id="{A80FAC98-9310-48FF-8E6D-A7526DCC13C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9210" y="0"/>
            <a:ext cx="751285" cy="797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267855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9C2B3BF-6346-4CDA-B38F-92D68F6208E5}"/>
              </a:ext>
            </a:extLst>
          </p:cNvPr>
          <p:cNvSpPr>
            <a:spLocks noGrp="1"/>
          </p:cNvSpPr>
          <p:nvPr>
            <p:ph type="title"/>
          </p:nvPr>
        </p:nvSpPr>
        <p:spPr>
          <a:xfrm>
            <a:off x="761998" y="455614"/>
            <a:ext cx="10515600" cy="1325563"/>
          </a:xfrm>
        </p:spPr>
        <p:txBody>
          <a:bodyPr>
            <a:normAutofit/>
          </a:bodyPr>
          <a:lstStyle/>
          <a:p>
            <a:pPr algn="ctr"/>
            <a:r>
              <a:rPr lang="id-ID" sz="3200" b="1" dirty="0"/>
              <a:t>Pengaruh Kelas Sosial Terhadap Akses Internet </a:t>
            </a:r>
            <a:br>
              <a:rPr lang="en-US" sz="3200" b="1" dirty="0"/>
            </a:br>
            <a:r>
              <a:rPr lang="id-ID" sz="3200" b="1" dirty="0"/>
              <a:t>di Indonesia</a:t>
            </a:r>
            <a:endParaRPr lang="en-US" sz="3200" b="1" dirty="0"/>
          </a:p>
        </p:txBody>
      </p:sp>
      <p:graphicFrame>
        <p:nvGraphicFramePr>
          <p:cNvPr id="8" name="Content Placeholder 7">
            <a:extLst>
              <a:ext uri="{FF2B5EF4-FFF2-40B4-BE49-F238E27FC236}">
                <a16:creationId xmlns:a16="http://schemas.microsoft.com/office/drawing/2014/main" id="{DBAE8D52-D579-4958-9B37-AA60320570EB}"/>
              </a:ext>
            </a:extLst>
          </p:cNvPr>
          <p:cNvGraphicFramePr>
            <a:graphicFrameLocks noGrp="1"/>
          </p:cNvGraphicFramePr>
          <p:nvPr>
            <p:ph sz="half" idx="1"/>
          </p:nvPr>
        </p:nvGraphicFramePr>
        <p:xfrm>
          <a:off x="838199" y="2350584"/>
          <a:ext cx="5181601" cy="1325564"/>
        </p:xfrm>
        <a:graphic>
          <a:graphicData uri="http://schemas.openxmlformats.org/drawingml/2006/table">
            <a:tbl>
              <a:tblPr firstRow="1" firstCol="1" bandRow="1">
                <a:tableStyleId>{68D230F3-CF80-4859-8CE7-A43EE81993B5}</a:tableStyleId>
              </a:tblPr>
              <a:tblGrid>
                <a:gridCol w="1323033">
                  <a:extLst>
                    <a:ext uri="{9D8B030D-6E8A-4147-A177-3AD203B41FA5}">
                      <a16:colId xmlns:a16="http://schemas.microsoft.com/office/drawing/2014/main" val="419384795"/>
                    </a:ext>
                  </a:extLst>
                </a:gridCol>
                <a:gridCol w="734200">
                  <a:extLst>
                    <a:ext uri="{9D8B030D-6E8A-4147-A177-3AD203B41FA5}">
                      <a16:colId xmlns:a16="http://schemas.microsoft.com/office/drawing/2014/main" val="2303811054"/>
                    </a:ext>
                  </a:extLst>
                </a:gridCol>
                <a:gridCol w="712763">
                  <a:extLst>
                    <a:ext uri="{9D8B030D-6E8A-4147-A177-3AD203B41FA5}">
                      <a16:colId xmlns:a16="http://schemas.microsoft.com/office/drawing/2014/main" val="3543160256"/>
                    </a:ext>
                  </a:extLst>
                </a:gridCol>
                <a:gridCol w="964642">
                  <a:extLst>
                    <a:ext uri="{9D8B030D-6E8A-4147-A177-3AD203B41FA5}">
                      <a16:colId xmlns:a16="http://schemas.microsoft.com/office/drawing/2014/main" val="3104158718"/>
                    </a:ext>
                  </a:extLst>
                </a:gridCol>
                <a:gridCol w="1446963">
                  <a:extLst>
                    <a:ext uri="{9D8B030D-6E8A-4147-A177-3AD203B41FA5}">
                      <a16:colId xmlns:a16="http://schemas.microsoft.com/office/drawing/2014/main" val="2714233427"/>
                    </a:ext>
                  </a:extLst>
                </a:gridCol>
              </a:tblGrid>
              <a:tr h="681324">
                <a:tc>
                  <a:txBody>
                    <a:bodyPr/>
                    <a:lstStyle/>
                    <a:p>
                      <a:pPr algn="ctr">
                        <a:lnSpc>
                          <a:spcPct val="150000"/>
                        </a:lnSpc>
                        <a:spcAft>
                          <a:spcPts val="0"/>
                        </a:spcAft>
                      </a:pPr>
                      <a:r>
                        <a:rPr lang="id-ID" sz="1400">
                          <a:effectLst/>
                        </a:rPr>
                        <a:t>Var.</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400">
                          <a:effectLst/>
                        </a:rPr>
                        <a:t>β </a:t>
                      </a:r>
                      <a:endParaRPr lang="en-US" sz="1200">
                        <a:effectLst/>
                      </a:endParaRPr>
                    </a:p>
                    <a:p>
                      <a:pPr algn="ctr">
                        <a:lnSpc>
                          <a:spcPct val="150000"/>
                        </a:lnSpc>
                        <a:spcAft>
                          <a:spcPts val="0"/>
                        </a:spcAft>
                      </a:pPr>
                      <a:r>
                        <a:rPr lang="id-ID" sz="1400">
                          <a:effectLst/>
                        </a:rPr>
                        <a:t>(1)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400">
                          <a:effectLst/>
                        </a:rPr>
                        <a:t>Exp β</a:t>
                      </a:r>
                      <a:endParaRPr lang="en-US" sz="1200">
                        <a:effectLst/>
                      </a:endParaRPr>
                    </a:p>
                    <a:p>
                      <a:pPr algn="ctr">
                        <a:lnSpc>
                          <a:spcPct val="150000"/>
                        </a:lnSpc>
                        <a:spcAft>
                          <a:spcPts val="0"/>
                        </a:spcAft>
                      </a:pPr>
                      <a:r>
                        <a:rPr lang="id-ID" sz="1400">
                          <a:effectLst/>
                        </a:rPr>
                        <a:t>(2)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400">
                          <a:effectLst/>
                        </a:rPr>
                        <a:t>Sig.</a:t>
                      </a:r>
                      <a:endParaRPr lang="en-US" sz="1200">
                        <a:effectLst/>
                      </a:endParaRPr>
                    </a:p>
                    <a:p>
                      <a:pPr algn="ctr">
                        <a:lnSpc>
                          <a:spcPct val="150000"/>
                        </a:lnSpc>
                        <a:spcAft>
                          <a:spcPts val="0"/>
                        </a:spcAft>
                      </a:pPr>
                      <a:r>
                        <a:rPr lang="id-ID" sz="1400">
                          <a:effectLst/>
                        </a:rPr>
                        <a:t>(3)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400">
                          <a:effectLst/>
                        </a:rPr>
                        <a:t>Nagelkerke R</a:t>
                      </a:r>
                      <a:r>
                        <a:rPr lang="id-ID" sz="1400" baseline="30000">
                          <a:effectLst/>
                        </a:rPr>
                        <a:t>2</a:t>
                      </a:r>
                      <a:endParaRPr lang="en-US" sz="1200">
                        <a:effectLst/>
                      </a:endParaRPr>
                    </a:p>
                    <a:p>
                      <a:pPr algn="ctr">
                        <a:lnSpc>
                          <a:spcPct val="150000"/>
                        </a:lnSpc>
                        <a:spcAft>
                          <a:spcPts val="0"/>
                        </a:spcAft>
                      </a:pPr>
                      <a:r>
                        <a:rPr lang="id-ID" sz="1400">
                          <a:effectLst/>
                        </a:rPr>
                        <a:t>(4)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60333631"/>
                  </a:ext>
                </a:extLst>
              </a:tr>
              <a:tr h="322120">
                <a:tc>
                  <a:txBody>
                    <a:bodyPr/>
                    <a:lstStyle/>
                    <a:p>
                      <a:pPr algn="r">
                        <a:lnSpc>
                          <a:spcPct val="150000"/>
                        </a:lnSpc>
                        <a:spcAft>
                          <a:spcPts val="0"/>
                        </a:spcAft>
                      </a:pPr>
                      <a:r>
                        <a:rPr lang="id-ID" sz="1400">
                          <a:effectLst/>
                        </a:rPr>
                        <a:t>Kelas sosial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200">
                          <a:effectLst/>
                        </a:rPr>
                        <a:t>2,004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200">
                          <a:effectLst/>
                        </a:rPr>
                        <a:t>7,421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200">
                          <a:effectLst/>
                        </a:rPr>
                        <a:t>0,00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2">
                  <a:txBody>
                    <a:bodyPr/>
                    <a:lstStyle/>
                    <a:p>
                      <a:pPr algn="ctr">
                        <a:lnSpc>
                          <a:spcPct val="150000"/>
                        </a:lnSpc>
                        <a:spcAft>
                          <a:spcPts val="0"/>
                        </a:spcAft>
                      </a:pPr>
                      <a:r>
                        <a:rPr lang="id-ID" sz="1200">
                          <a:effectLst/>
                        </a:rPr>
                        <a:t>0,377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44524740"/>
                  </a:ext>
                </a:extLst>
              </a:tr>
              <a:tr h="322120">
                <a:tc>
                  <a:txBody>
                    <a:bodyPr/>
                    <a:lstStyle/>
                    <a:p>
                      <a:pPr algn="r">
                        <a:lnSpc>
                          <a:spcPct val="150000"/>
                        </a:lnSpc>
                        <a:spcAft>
                          <a:spcPts val="0"/>
                        </a:spcAft>
                      </a:pPr>
                      <a:r>
                        <a:rPr lang="id-ID" sz="1400">
                          <a:effectLst/>
                        </a:rPr>
                        <a:t>Constant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200">
                          <a:effectLst/>
                        </a:rPr>
                        <a:t>-6,598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200">
                          <a:effectLst/>
                        </a:rPr>
                        <a:t>0,001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200" dirty="0">
                          <a:effectLst/>
                        </a:rPr>
                        <a:t>0,00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en-US"/>
                    </a:p>
                  </a:txBody>
                  <a:tcPr/>
                </a:tc>
                <a:extLst>
                  <a:ext uri="{0D108BD9-81ED-4DB2-BD59-A6C34878D82A}">
                    <a16:rowId xmlns:a16="http://schemas.microsoft.com/office/drawing/2014/main" val="3410906802"/>
                  </a:ext>
                </a:extLst>
              </a:tr>
            </a:tbl>
          </a:graphicData>
        </a:graphic>
      </p:graphicFrame>
      <p:graphicFrame>
        <p:nvGraphicFramePr>
          <p:cNvPr id="9" name="Content Placeholder 8">
            <a:extLst>
              <a:ext uri="{FF2B5EF4-FFF2-40B4-BE49-F238E27FC236}">
                <a16:creationId xmlns:a16="http://schemas.microsoft.com/office/drawing/2014/main" id="{4D3C632A-73C5-4826-BA6A-CAAAC6D89CDE}"/>
              </a:ext>
            </a:extLst>
          </p:cNvPr>
          <p:cNvGraphicFramePr>
            <a:graphicFrameLocks noGrp="1"/>
          </p:cNvGraphicFramePr>
          <p:nvPr>
            <p:ph sz="half" idx="2"/>
          </p:nvPr>
        </p:nvGraphicFramePr>
        <p:xfrm>
          <a:off x="838198" y="4411803"/>
          <a:ext cx="5181601" cy="2108312"/>
        </p:xfrm>
        <a:graphic>
          <a:graphicData uri="http://schemas.openxmlformats.org/drawingml/2006/table">
            <a:tbl>
              <a:tblPr firstRow="1" firstCol="1" bandRow="1">
                <a:tableStyleId>{68D230F3-CF80-4859-8CE7-A43EE81993B5}</a:tableStyleId>
              </a:tblPr>
              <a:tblGrid>
                <a:gridCol w="1323033">
                  <a:extLst>
                    <a:ext uri="{9D8B030D-6E8A-4147-A177-3AD203B41FA5}">
                      <a16:colId xmlns:a16="http://schemas.microsoft.com/office/drawing/2014/main" val="222311646"/>
                    </a:ext>
                  </a:extLst>
                </a:gridCol>
                <a:gridCol w="734200">
                  <a:extLst>
                    <a:ext uri="{9D8B030D-6E8A-4147-A177-3AD203B41FA5}">
                      <a16:colId xmlns:a16="http://schemas.microsoft.com/office/drawing/2014/main" val="2085866088"/>
                    </a:ext>
                  </a:extLst>
                </a:gridCol>
                <a:gridCol w="712763">
                  <a:extLst>
                    <a:ext uri="{9D8B030D-6E8A-4147-A177-3AD203B41FA5}">
                      <a16:colId xmlns:a16="http://schemas.microsoft.com/office/drawing/2014/main" val="3751402523"/>
                    </a:ext>
                  </a:extLst>
                </a:gridCol>
                <a:gridCol w="964642">
                  <a:extLst>
                    <a:ext uri="{9D8B030D-6E8A-4147-A177-3AD203B41FA5}">
                      <a16:colId xmlns:a16="http://schemas.microsoft.com/office/drawing/2014/main" val="2358019393"/>
                    </a:ext>
                  </a:extLst>
                </a:gridCol>
                <a:gridCol w="1446963">
                  <a:extLst>
                    <a:ext uri="{9D8B030D-6E8A-4147-A177-3AD203B41FA5}">
                      <a16:colId xmlns:a16="http://schemas.microsoft.com/office/drawing/2014/main" val="367179190"/>
                    </a:ext>
                  </a:extLst>
                </a:gridCol>
              </a:tblGrid>
              <a:tr h="578042">
                <a:tc>
                  <a:txBody>
                    <a:bodyPr/>
                    <a:lstStyle/>
                    <a:p>
                      <a:pPr algn="ctr">
                        <a:lnSpc>
                          <a:spcPct val="150000"/>
                        </a:lnSpc>
                        <a:spcAft>
                          <a:spcPts val="0"/>
                        </a:spcAft>
                      </a:pPr>
                      <a:r>
                        <a:rPr lang="id-ID" sz="1400">
                          <a:effectLst/>
                        </a:rPr>
                        <a:t>Var.</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400">
                          <a:effectLst/>
                        </a:rPr>
                        <a:t>β </a:t>
                      </a:r>
                      <a:endParaRPr lang="en-US" sz="1200">
                        <a:effectLst/>
                      </a:endParaRPr>
                    </a:p>
                    <a:p>
                      <a:pPr algn="ctr">
                        <a:lnSpc>
                          <a:spcPct val="150000"/>
                        </a:lnSpc>
                        <a:spcAft>
                          <a:spcPts val="0"/>
                        </a:spcAft>
                      </a:pPr>
                      <a:r>
                        <a:rPr lang="id-ID" sz="1400">
                          <a:effectLst/>
                        </a:rPr>
                        <a:t>(1)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400">
                          <a:effectLst/>
                        </a:rPr>
                        <a:t>Exp β</a:t>
                      </a:r>
                      <a:endParaRPr lang="en-US" sz="1200">
                        <a:effectLst/>
                      </a:endParaRPr>
                    </a:p>
                    <a:p>
                      <a:pPr algn="ctr">
                        <a:lnSpc>
                          <a:spcPct val="150000"/>
                        </a:lnSpc>
                        <a:spcAft>
                          <a:spcPts val="0"/>
                        </a:spcAft>
                      </a:pPr>
                      <a:r>
                        <a:rPr lang="id-ID" sz="1400">
                          <a:effectLst/>
                        </a:rPr>
                        <a:t>(2)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400">
                          <a:effectLst/>
                        </a:rPr>
                        <a:t>Sig.</a:t>
                      </a:r>
                      <a:endParaRPr lang="en-US" sz="1200">
                        <a:effectLst/>
                      </a:endParaRPr>
                    </a:p>
                    <a:p>
                      <a:pPr algn="ctr">
                        <a:lnSpc>
                          <a:spcPct val="150000"/>
                        </a:lnSpc>
                        <a:spcAft>
                          <a:spcPts val="0"/>
                        </a:spcAft>
                      </a:pPr>
                      <a:r>
                        <a:rPr lang="id-ID" sz="1400">
                          <a:effectLst/>
                        </a:rPr>
                        <a:t>(3)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400">
                          <a:effectLst/>
                        </a:rPr>
                        <a:t>Nagelkerke R</a:t>
                      </a:r>
                      <a:r>
                        <a:rPr lang="id-ID" sz="1400" baseline="30000">
                          <a:effectLst/>
                        </a:rPr>
                        <a:t>2</a:t>
                      </a:r>
                      <a:endParaRPr lang="en-US" sz="1200">
                        <a:effectLst/>
                      </a:endParaRPr>
                    </a:p>
                    <a:p>
                      <a:pPr algn="ctr">
                        <a:lnSpc>
                          <a:spcPct val="150000"/>
                        </a:lnSpc>
                        <a:spcAft>
                          <a:spcPts val="0"/>
                        </a:spcAft>
                      </a:pPr>
                      <a:r>
                        <a:rPr lang="id-ID" sz="1400">
                          <a:effectLst/>
                        </a:rPr>
                        <a:t>(4)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65961691"/>
                  </a:ext>
                </a:extLst>
              </a:tr>
              <a:tr h="250505">
                <a:tc>
                  <a:txBody>
                    <a:bodyPr/>
                    <a:lstStyle/>
                    <a:p>
                      <a:pPr algn="r">
                        <a:lnSpc>
                          <a:spcPct val="150000"/>
                        </a:lnSpc>
                        <a:spcAft>
                          <a:spcPts val="0"/>
                        </a:spcAft>
                      </a:pPr>
                      <a:r>
                        <a:rPr lang="id-ID" sz="1200">
                          <a:effectLst/>
                        </a:rPr>
                        <a:t>Pekerjaan</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200">
                          <a:effectLst/>
                        </a:rPr>
                        <a:t>1,261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200">
                          <a:effectLst/>
                        </a:rPr>
                        <a:t>3,528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200">
                          <a:effectLst/>
                        </a:rPr>
                        <a:t>0,00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6">
                  <a:txBody>
                    <a:bodyPr/>
                    <a:lstStyle/>
                    <a:p>
                      <a:pPr algn="ctr">
                        <a:lnSpc>
                          <a:spcPct val="150000"/>
                        </a:lnSpc>
                        <a:spcAft>
                          <a:spcPts val="0"/>
                        </a:spcAft>
                      </a:pPr>
                      <a:r>
                        <a:rPr lang="id-ID" sz="1400" dirty="0">
                          <a:effectLst/>
                        </a:rPr>
                        <a:t>0,409</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46011087"/>
                  </a:ext>
                </a:extLst>
              </a:tr>
              <a:tr h="250505">
                <a:tc>
                  <a:txBody>
                    <a:bodyPr/>
                    <a:lstStyle/>
                    <a:p>
                      <a:pPr algn="r">
                        <a:lnSpc>
                          <a:spcPct val="150000"/>
                        </a:lnSpc>
                        <a:spcAft>
                          <a:spcPts val="0"/>
                        </a:spcAft>
                      </a:pPr>
                      <a:r>
                        <a:rPr lang="id-ID" sz="1200">
                          <a:effectLst/>
                        </a:rPr>
                        <a:t>Pendidikan</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200">
                          <a:effectLst/>
                        </a:rPr>
                        <a:t>3,781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200" b="1" dirty="0">
                          <a:effectLst/>
                        </a:rPr>
                        <a:t>41,196</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id-ID" sz="1200">
                          <a:effectLst/>
                        </a:rPr>
                        <a:t>0,00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en-US"/>
                    </a:p>
                  </a:txBody>
                  <a:tcPr/>
                </a:tc>
                <a:extLst>
                  <a:ext uri="{0D108BD9-81ED-4DB2-BD59-A6C34878D82A}">
                    <a16:rowId xmlns:a16="http://schemas.microsoft.com/office/drawing/2014/main" val="735843191"/>
                  </a:ext>
                </a:extLst>
              </a:tr>
              <a:tr h="250505">
                <a:tc>
                  <a:txBody>
                    <a:bodyPr/>
                    <a:lstStyle/>
                    <a:p>
                      <a:pPr algn="r">
                        <a:lnSpc>
                          <a:spcPct val="150000"/>
                        </a:lnSpc>
                        <a:spcAft>
                          <a:spcPts val="0"/>
                        </a:spcAft>
                      </a:pPr>
                      <a:r>
                        <a:rPr lang="id-ID" sz="1200">
                          <a:effectLst/>
                        </a:rPr>
                        <a:t>Gaya Hidup</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200">
                          <a:effectLst/>
                        </a:rPr>
                        <a:t>2,613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200" b="1" dirty="0">
                          <a:effectLst/>
                        </a:rPr>
                        <a:t>13,640</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id-ID" sz="1200">
                          <a:effectLst/>
                        </a:rPr>
                        <a:t>0,00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en-US"/>
                    </a:p>
                  </a:txBody>
                  <a:tcPr/>
                </a:tc>
                <a:extLst>
                  <a:ext uri="{0D108BD9-81ED-4DB2-BD59-A6C34878D82A}">
                    <a16:rowId xmlns:a16="http://schemas.microsoft.com/office/drawing/2014/main" val="1837389404"/>
                  </a:ext>
                </a:extLst>
              </a:tr>
              <a:tr h="250505">
                <a:tc>
                  <a:txBody>
                    <a:bodyPr/>
                    <a:lstStyle/>
                    <a:p>
                      <a:pPr algn="r">
                        <a:lnSpc>
                          <a:spcPct val="150000"/>
                        </a:lnSpc>
                        <a:spcAft>
                          <a:spcPts val="0"/>
                        </a:spcAft>
                      </a:pPr>
                      <a:r>
                        <a:rPr lang="id-ID" sz="1200">
                          <a:effectLst/>
                        </a:rPr>
                        <a:t>Perumahan</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200">
                          <a:effectLst/>
                        </a:rPr>
                        <a:t>0,374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200">
                          <a:effectLst/>
                        </a:rPr>
                        <a:t>1,453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id-ID" sz="1200">
                          <a:effectLst/>
                        </a:rPr>
                        <a:t>0,00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en-US"/>
                    </a:p>
                  </a:txBody>
                  <a:tcPr/>
                </a:tc>
                <a:extLst>
                  <a:ext uri="{0D108BD9-81ED-4DB2-BD59-A6C34878D82A}">
                    <a16:rowId xmlns:a16="http://schemas.microsoft.com/office/drawing/2014/main" val="2599763167"/>
                  </a:ext>
                </a:extLst>
              </a:tr>
              <a:tr h="250505">
                <a:tc>
                  <a:txBody>
                    <a:bodyPr/>
                    <a:lstStyle/>
                    <a:p>
                      <a:pPr algn="r">
                        <a:lnSpc>
                          <a:spcPct val="150000"/>
                        </a:lnSpc>
                        <a:spcAft>
                          <a:spcPts val="0"/>
                        </a:spcAft>
                      </a:pPr>
                      <a:r>
                        <a:rPr lang="id-ID" sz="1200">
                          <a:effectLst/>
                        </a:rPr>
                        <a:t>Pengeluaran</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200">
                          <a:effectLst/>
                        </a:rPr>
                        <a:t>1,043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200">
                          <a:effectLst/>
                        </a:rPr>
                        <a:t>2,838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id-ID" sz="1200">
                          <a:effectLst/>
                        </a:rPr>
                        <a:t>0,00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en-US"/>
                    </a:p>
                  </a:txBody>
                  <a:tcPr/>
                </a:tc>
                <a:extLst>
                  <a:ext uri="{0D108BD9-81ED-4DB2-BD59-A6C34878D82A}">
                    <a16:rowId xmlns:a16="http://schemas.microsoft.com/office/drawing/2014/main" val="3144867415"/>
                  </a:ext>
                </a:extLst>
              </a:tr>
              <a:tr h="250505">
                <a:tc>
                  <a:txBody>
                    <a:bodyPr/>
                    <a:lstStyle/>
                    <a:p>
                      <a:pPr algn="r">
                        <a:lnSpc>
                          <a:spcPct val="150000"/>
                        </a:lnSpc>
                        <a:spcAft>
                          <a:spcPts val="0"/>
                        </a:spcAft>
                      </a:pPr>
                      <a:r>
                        <a:rPr lang="id-ID" sz="1200">
                          <a:effectLst/>
                        </a:rPr>
                        <a:t>Constant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200">
                          <a:effectLst/>
                        </a:rPr>
                        <a:t>-5,087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50000"/>
                        </a:lnSpc>
                        <a:spcAft>
                          <a:spcPts val="0"/>
                        </a:spcAft>
                      </a:pPr>
                      <a:r>
                        <a:rPr lang="id-ID" sz="1200">
                          <a:effectLst/>
                        </a:rPr>
                        <a:t>0,006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id-ID" sz="1200" dirty="0">
                          <a:effectLst/>
                        </a:rPr>
                        <a:t>0,00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vMerge="1">
                  <a:txBody>
                    <a:bodyPr/>
                    <a:lstStyle/>
                    <a:p>
                      <a:endParaRPr lang="en-US"/>
                    </a:p>
                  </a:txBody>
                  <a:tcPr/>
                </a:tc>
                <a:extLst>
                  <a:ext uri="{0D108BD9-81ED-4DB2-BD59-A6C34878D82A}">
                    <a16:rowId xmlns:a16="http://schemas.microsoft.com/office/drawing/2014/main" val="1661699753"/>
                  </a:ext>
                </a:extLst>
              </a:tr>
            </a:tbl>
          </a:graphicData>
        </a:graphic>
      </p:graphicFrame>
      <p:sp>
        <p:nvSpPr>
          <p:cNvPr id="10" name="TextBox 9">
            <a:extLst>
              <a:ext uri="{FF2B5EF4-FFF2-40B4-BE49-F238E27FC236}">
                <a16:creationId xmlns:a16="http://schemas.microsoft.com/office/drawing/2014/main" id="{B33CC11E-1A8C-4893-870C-5CA45D421C86}"/>
              </a:ext>
            </a:extLst>
          </p:cNvPr>
          <p:cNvSpPr txBox="1"/>
          <p:nvPr/>
        </p:nvSpPr>
        <p:spPr>
          <a:xfrm>
            <a:off x="838198" y="1852020"/>
            <a:ext cx="5181600" cy="338554"/>
          </a:xfrm>
          <a:prstGeom prst="rect">
            <a:avLst/>
          </a:prstGeom>
          <a:noFill/>
        </p:spPr>
        <p:txBody>
          <a:bodyPr wrap="square" rtlCol="0">
            <a:spAutoFit/>
          </a:bodyPr>
          <a:lstStyle/>
          <a:p>
            <a:pPr algn="ctr"/>
            <a:r>
              <a:rPr lang="id-ID" sz="1600" dirty="0"/>
              <a:t>Analisis Regresi Logistik Kelas Sosial Terhadap Akses Internet</a:t>
            </a:r>
            <a:endParaRPr lang="en-US" sz="1600" dirty="0"/>
          </a:p>
        </p:txBody>
      </p:sp>
      <p:sp>
        <p:nvSpPr>
          <p:cNvPr id="11" name="TextBox 10">
            <a:extLst>
              <a:ext uri="{FF2B5EF4-FFF2-40B4-BE49-F238E27FC236}">
                <a16:creationId xmlns:a16="http://schemas.microsoft.com/office/drawing/2014/main" id="{3993A00C-F607-4455-830C-C1D4D458552C}"/>
              </a:ext>
            </a:extLst>
          </p:cNvPr>
          <p:cNvSpPr txBox="1"/>
          <p:nvPr/>
        </p:nvSpPr>
        <p:spPr>
          <a:xfrm>
            <a:off x="838198" y="3848659"/>
            <a:ext cx="5181600" cy="584775"/>
          </a:xfrm>
          <a:prstGeom prst="rect">
            <a:avLst/>
          </a:prstGeom>
          <a:noFill/>
        </p:spPr>
        <p:txBody>
          <a:bodyPr wrap="square" rtlCol="0">
            <a:spAutoFit/>
          </a:bodyPr>
          <a:lstStyle/>
          <a:p>
            <a:pPr algn="ctr"/>
            <a:r>
              <a:rPr lang="id-ID" sz="1600" dirty="0"/>
              <a:t>Analisis Regresi Logistik Variabel Komposit Kelas Sosial Terhadap Akses Internet</a:t>
            </a:r>
            <a:endParaRPr lang="en-US" sz="1600" dirty="0"/>
          </a:p>
        </p:txBody>
      </p:sp>
      <p:sp>
        <p:nvSpPr>
          <p:cNvPr id="12" name="TextBox 11">
            <a:extLst>
              <a:ext uri="{FF2B5EF4-FFF2-40B4-BE49-F238E27FC236}">
                <a16:creationId xmlns:a16="http://schemas.microsoft.com/office/drawing/2014/main" id="{0F879062-DB44-48F7-811F-2F1406C15923}"/>
              </a:ext>
            </a:extLst>
          </p:cNvPr>
          <p:cNvSpPr txBox="1"/>
          <p:nvPr/>
        </p:nvSpPr>
        <p:spPr>
          <a:xfrm>
            <a:off x="7063408" y="1690689"/>
            <a:ext cx="4290391" cy="4493538"/>
          </a:xfrm>
          <a:prstGeom prst="rect">
            <a:avLst/>
          </a:prstGeom>
          <a:noFill/>
        </p:spPr>
        <p:txBody>
          <a:bodyPr wrap="square" rtlCol="0">
            <a:spAutoFit/>
          </a:bodyPr>
          <a:lstStyle/>
          <a:p>
            <a:r>
              <a:rPr lang="id-ID" sz="2200" i="1" dirty="0"/>
              <a:t>Pertama</a:t>
            </a:r>
            <a:r>
              <a:rPr lang="id-ID" sz="2200" dirty="0"/>
              <a:t>, akses internet membutuhkan dukungan kapital ekonomi yang cukup memadai.</a:t>
            </a:r>
            <a:endParaRPr lang="en-US" sz="2200" dirty="0"/>
          </a:p>
          <a:p>
            <a:endParaRPr lang="en-US" sz="2200" dirty="0"/>
          </a:p>
          <a:p>
            <a:r>
              <a:rPr lang="id-ID" sz="2200" i="1" dirty="0"/>
              <a:t>Kedua</a:t>
            </a:r>
            <a:r>
              <a:rPr lang="id-ID" sz="2200" dirty="0"/>
              <a:t>, pendidikan berperan penting bukan hanya </a:t>
            </a:r>
            <a:r>
              <a:rPr lang="en-US" sz="2200" dirty="0" err="1"/>
              <a:t>karena</a:t>
            </a:r>
            <a:r>
              <a:rPr lang="en-US" sz="2200" dirty="0"/>
              <a:t> </a:t>
            </a:r>
            <a:r>
              <a:rPr lang="id-ID" sz="2200" dirty="0"/>
              <a:t>memberikan perangkat yang membentuk kesadaran akan kebutuhan komunikasi digital.</a:t>
            </a:r>
            <a:endParaRPr lang="en-US" sz="2200" dirty="0"/>
          </a:p>
          <a:p>
            <a:endParaRPr lang="en-US" sz="2200" dirty="0"/>
          </a:p>
          <a:p>
            <a:r>
              <a:rPr lang="id-ID" sz="2200" i="1" dirty="0"/>
              <a:t>Ketiga,</a:t>
            </a:r>
            <a:r>
              <a:rPr lang="id-ID" sz="2200" dirty="0"/>
              <a:t> gaya hidup menjadi relevan sebagai pembangun kesadaran akan kebutuhan informasi.</a:t>
            </a:r>
            <a:endParaRPr lang="en-US" sz="2200" dirty="0"/>
          </a:p>
        </p:txBody>
      </p:sp>
      <p:sp>
        <p:nvSpPr>
          <p:cNvPr id="13" name="Rectangle: Rounded Corners 12">
            <a:extLst>
              <a:ext uri="{FF2B5EF4-FFF2-40B4-BE49-F238E27FC236}">
                <a16:creationId xmlns:a16="http://schemas.microsoft.com/office/drawing/2014/main" id="{22997ADA-37B5-445F-BE30-E3CD2047CBE7}"/>
              </a:ext>
            </a:extLst>
          </p:cNvPr>
          <p:cNvSpPr/>
          <p:nvPr/>
        </p:nvSpPr>
        <p:spPr>
          <a:xfrm>
            <a:off x="2784763" y="5334233"/>
            <a:ext cx="961303" cy="443345"/>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3A128902-DB92-47F2-B49E-601A137FFFE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210" y="0"/>
            <a:ext cx="751285" cy="797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49177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12E79D3-B481-4067-B2F8-2F9253057BB9}"/>
              </a:ext>
            </a:extLst>
          </p:cNvPr>
          <p:cNvSpPr>
            <a:spLocks noGrp="1"/>
          </p:cNvSpPr>
          <p:nvPr>
            <p:ph type="title"/>
          </p:nvPr>
        </p:nvSpPr>
        <p:spPr/>
        <p:txBody>
          <a:bodyPr>
            <a:normAutofit/>
          </a:bodyPr>
          <a:lstStyle/>
          <a:p>
            <a:pPr algn="ctr"/>
            <a:r>
              <a:rPr lang="en-US" sz="3600" b="1" dirty="0" err="1"/>
              <a:t>Komparasi</a:t>
            </a:r>
            <a:r>
              <a:rPr lang="en-US" sz="3600" b="1" dirty="0"/>
              <a:t> </a:t>
            </a:r>
            <a:r>
              <a:rPr lang="en-US" sz="3600" b="1" dirty="0" err="1"/>
              <a:t>Akses</a:t>
            </a:r>
            <a:r>
              <a:rPr lang="en-US" sz="3600" b="1" dirty="0"/>
              <a:t> Internet </a:t>
            </a:r>
            <a:r>
              <a:rPr lang="en-US" sz="3600" b="1" dirty="0" err="1"/>
              <a:t>Berdasarkan</a:t>
            </a:r>
            <a:r>
              <a:rPr lang="en-US" sz="3600" b="1" dirty="0"/>
              <a:t> </a:t>
            </a:r>
            <a:r>
              <a:rPr lang="en-US" sz="3600" b="1" dirty="0" err="1"/>
              <a:t>Konteks</a:t>
            </a:r>
            <a:r>
              <a:rPr lang="en-US" sz="3600" b="1" dirty="0"/>
              <a:t> </a:t>
            </a:r>
            <a:r>
              <a:rPr lang="en-US" sz="3600" b="1" dirty="0" err="1"/>
              <a:t>Sosial</a:t>
            </a:r>
            <a:r>
              <a:rPr lang="en-US" sz="3600" b="1" dirty="0"/>
              <a:t> </a:t>
            </a:r>
            <a:r>
              <a:rPr lang="en-US" sz="3600" b="1" dirty="0" err="1"/>
              <a:t>Desa</a:t>
            </a:r>
            <a:r>
              <a:rPr lang="en-US" sz="3600" b="1" dirty="0"/>
              <a:t>-Kota</a:t>
            </a:r>
            <a:endParaRPr lang="en-US" sz="3600" dirty="0"/>
          </a:p>
        </p:txBody>
      </p:sp>
      <p:graphicFrame>
        <p:nvGraphicFramePr>
          <p:cNvPr id="7" name="Content Placeholder 6">
            <a:extLst>
              <a:ext uri="{FF2B5EF4-FFF2-40B4-BE49-F238E27FC236}">
                <a16:creationId xmlns:a16="http://schemas.microsoft.com/office/drawing/2014/main" id="{98BA74E3-8666-4B26-A3D7-39B554A560B4}"/>
              </a:ext>
            </a:extLst>
          </p:cNvPr>
          <p:cNvGraphicFramePr>
            <a:graphicFrameLocks noGrp="1"/>
          </p:cNvGraphicFramePr>
          <p:nvPr>
            <p:ph sz="half" idx="1"/>
            <p:extLst>
              <p:ext uri="{D42A27DB-BD31-4B8C-83A1-F6EECF244321}">
                <p14:modId xmlns:p14="http://schemas.microsoft.com/office/powerpoint/2010/main" val="509049271"/>
              </p:ext>
            </p:extLst>
          </p:nvPr>
        </p:nvGraphicFramePr>
        <p:xfrm>
          <a:off x="1103313" y="2060575"/>
          <a:ext cx="4395787" cy="419576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ontent Placeholder 7">
            <a:extLst>
              <a:ext uri="{FF2B5EF4-FFF2-40B4-BE49-F238E27FC236}">
                <a16:creationId xmlns:a16="http://schemas.microsoft.com/office/drawing/2014/main" id="{792D3E08-F8ED-43C7-9146-CAB41DCAB102}"/>
              </a:ext>
            </a:extLst>
          </p:cNvPr>
          <p:cNvGraphicFramePr>
            <a:graphicFrameLocks noGrp="1"/>
          </p:cNvGraphicFramePr>
          <p:nvPr>
            <p:ph sz="half" idx="2"/>
          </p:nvPr>
        </p:nvGraphicFramePr>
        <p:xfrm>
          <a:off x="6096000" y="1729077"/>
          <a:ext cx="5334152" cy="6406053"/>
        </p:xfrm>
        <a:graphic>
          <a:graphicData uri="http://schemas.openxmlformats.org/drawingml/2006/table">
            <a:tbl>
              <a:tblPr firstRow="1" firstCol="1" bandRow="1">
                <a:tableStyleId>{68D230F3-CF80-4859-8CE7-A43EE81993B5}</a:tableStyleId>
              </a:tblPr>
              <a:tblGrid>
                <a:gridCol w="1294147">
                  <a:extLst>
                    <a:ext uri="{9D8B030D-6E8A-4147-A177-3AD203B41FA5}">
                      <a16:colId xmlns:a16="http://schemas.microsoft.com/office/drawing/2014/main" val="2274107776"/>
                    </a:ext>
                  </a:extLst>
                </a:gridCol>
                <a:gridCol w="1294147">
                  <a:extLst>
                    <a:ext uri="{9D8B030D-6E8A-4147-A177-3AD203B41FA5}">
                      <a16:colId xmlns:a16="http://schemas.microsoft.com/office/drawing/2014/main" val="745605803"/>
                    </a:ext>
                  </a:extLst>
                </a:gridCol>
                <a:gridCol w="552948">
                  <a:extLst>
                    <a:ext uri="{9D8B030D-6E8A-4147-A177-3AD203B41FA5}">
                      <a16:colId xmlns:a16="http://schemas.microsoft.com/office/drawing/2014/main" val="3421174376"/>
                    </a:ext>
                  </a:extLst>
                </a:gridCol>
                <a:gridCol w="804342">
                  <a:extLst>
                    <a:ext uri="{9D8B030D-6E8A-4147-A177-3AD203B41FA5}">
                      <a16:colId xmlns:a16="http://schemas.microsoft.com/office/drawing/2014/main" val="1096693043"/>
                    </a:ext>
                  </a:extLst>
                </a:gridCol>
                <a:gridCol w="804342">
                  <a:extLst>
                    <a:ext uri="{9D8B030D-6E8A-4147-A177-3AD203B41FA5}">
                      <a16:colId xmlns:a16="http://schemas.microsoft.com/office/drawing/2014/main" val="2852697407"/>
                    </a:ext>
                  </a:extLst>
                </a:gridCol>
                <a:gridCol w="584226">
                  <a:extLst>
                    <a:ext uri="{9D8B030D-6E8A-4147-A177-3AD203B41FA5}">
                      <a16:colId xmlns:a16="http://schemas.microsoft.com/office/drawing/2014/main" val="1331771773"/>
                    </a:ext>
                  </a:extLst>
                </a:gridCol>
              </a:tblGrid>
              <a:tr h="187486">
                <a:tc rowSpan="2">
                  <a:txBody>
                    <a:bodyPr/>
                    <a:lstStyle/>
                    <a:p>
                      <a:pPr algn="ctr">
                        <a:lnSpc>
                          <a:spcPct val="150000"/>
                        </a:lnSpc>
                        <a:spcAft>
                          <a:spcPts val="0"/>
                        </a:spcAft>
                      </a:pPr>
                      <a:r>
                        <a:rPr lang="id-ID" sz="1050">
                          <a:effectLst/>
                        </a:rPr>
                        <a:t>Tipe Daerah</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rowSpan="2">
                  <a:txBody>
                    <a:bodyPr/>
                    <a:lstStyle/>
                    <a:p>
                      <a:pPr algn="ctr">
                        <a:lnSpc>
                          <a:spcPct val="150000"/>
                        </a:lnSpc>
                        <a:spcAft>
                          <a:spcPts val="0"/>
                        </a:spcAft>
                      </a:pPr>
                      <a:r>
                        <a:rPr lang="id-ID" sz="1050">
                          <a:effectLst/>
                        </a:rPr>
                        <a:t>Kelas Sosial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gridSpan="4">
                  <a:txBody>
                    <a:bodyPr/>
                    <a:lstStyle/>
                    <a:p>
                      <a:pPr marL="38100" marR="38100" algn="ctr">
                        <a:lnSpc>
                          <a:spcPts val="1600"/>
                        </a:lnSpc>
                        <a:spcAft>
                          <a:spcPts val="0"/>
                        </a:spcAft>
                      </a:pPr>
                      <a:r>
                        <a:rPr lang="id-ID" sz="1050">
                          <a:effectLst/>
                        </a:rPr>
                        <a:t>Akses Internet dalam 3 bulan Terakhir?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06362939"/>
                  </a:ext>
                </a:extLst>
              </a:tr>
              <a:tr h="282293">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050">
                          <a:effectLst/>
                        </a:rPr>
                        <a:t>Ya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Tidak</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Tidak Tahu</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Total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extLst>
                  <a:ext uri="{0D108BD9-81ED-4DB2-BD59-A6C34878D82A}">
                    <a16:rowId xmlns:a16="http://schemas.microsoft.com/office/drawing/2014/main" val="17596093"/>
                  </a:ext>
                </a:extLst>
              </a:tr>
              <a:tr h="282293">
                <a:tc rowSpan="8">
                  <a:txBody>
                    <a:bodyPr/>
                    <a:lstStyle/>
                    <a:p>
                      <a:pPr>
                        <a:lnSpc>
                          <a:spcPct val="150000"/>
                        </a:lnSpc>
                        <a:spcAft>
                          <a:spcPts val="0"/>
                        </a:spcAft>
                      </a:pPr>
                      <a:r>
                        <a:rPr lang="id-ID" sz="1050">
                          <a:effectLst/>
                        </a:rPr>
                        <a:t>Perkotaan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tc>
                <a:tc rowSpan="2">
                  <a:txBody>
                    <a:bodyPr/>
                    <a:lstStyle/>
                    <a:p>
                      <a:pPr>
                        <a:lnSpc>
                          <a:spcPct val="150000"/>
                        </a:lnSpc>
                        <a:spcAft>
                          <a:spcPts val="0"/>
                        </a:spcAft>
                      </a:pPr>
                      <a:r>
                        <a:rPr lang="id-ID" sz="1050">
                          <a:effectLst/>
                        </a:rPr>
                        <a:t>Kelas Bawah</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tc>
                <a:tc>
                  <a:txBody>
                    <a:bodyPr/>
                    <a:lstStyle/>
                    <a:p>
                      <a:pPr marL="38100" marR="38100" algn="ctr">
                        <a:lnSpc>
                          <a:spcPts val="1600"/>
                        </a:lnSpc>
                        <a:spcAft>
                          <a:spcPts val="0"/>
                        </a:spcAft>
                      </a:pPr>
                      <a:r>
                        <a:rPr lang="id-ID" sz="1050">
                          <a:effectLst/>
                        </a:rPr>
                        <a:t>11544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161964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4947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178455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extLst>
                  <a:ext uri="{0D108BD9-81ED-4DB2-BD59-A6C34878D82A}">
                    <a16:rowId xmlns:a16="http://schemas.microsoft.com/office/drawing/2014/main" val="564413803"/>
                  </a:ext>
                </a:extLst>
              </a:tr>
              <a:tr h="282293">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050">
                          <a:effectLst/>
                        </a:rPr>
                        <a:t>6.5%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90.8%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2.8%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100.0%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extLst>
                  <a:ext uri="{0D108BD9-81ED-4DB2-BD59-A6C34878D82A}">
                    <a16:rowId xmlns:a16="http://schemas.microsoft.com/office/drawing/2014/main" val="4193428618"/>
                  </a:ext>
                </a:extLst>
              </a:tr>
              <a:tr h="282293">
                <a:tc vMerge="1">
                  <a:txBody>
                    <a:bodyPr/>
                    <a:lstStyle/>
                    <a:p>
                      <a:endParaRPr lang="en-US"/>
                    </a:p>
                  </a:txBody>
                  <a:tcPr/>
                </a:tc>
                <a:tc rowSpan="2">
                  <a:txBody>
                    <a:bodyPr/>
                    <a:lstStyle/>
                    <a:p>
                      <a:pPr>
                        <a:lnSpc>
                          <a:spcPct val="150000"/>
                        </a:lnSpc>
                        <a:spcAft>
                          <a:spcPts val="0"/>
                        </a:spcAft>
                      </a:pPr>
                      <a:r>
                        <a:rPr lang="id-ID" sz="1050">
                          <a:effectLst/>
                        </a:rPr>
                        <a:t>Kelas Menengah</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tc>
                <a:tc>
                  <a:txBody>
                    <a:bodyPr/>
                    <a:lstStyle/>
                    <a:p>
                      <a:pPr marL="38100" marR="38100" algn="ctr">
                        <a:lnSpc>
                          <a:spcPts val="1600"/>
                        </a:lnSpc>
                        <a:spcAft>
                          <a:spcPts val="0"/>
                        </a:spcAft>
                      </a:pPr>
                      <a:r>
                        <a:rPr lang="id-ID" sz="1050">
                          <a:effectLst/>
                        </a:rPr>
                        <a:t>67147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140500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2959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210606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extLst>
                  <a:ext uri="{0D108BD9-81ED-4DB2-BD59-A6C34878D82A}">
                    <a16:rowId xmlns:a16="http://schemas.microsoft.com/office/drawing/2014/main" val="3383064985"/>
                  </a:ext>
                </a:extLst>
              </a:tr>
              <a:tr h="282293">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050">
                          <a:effectLst/>
                        </a:rPr>
                        <a:t>31.9%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66.7%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1.4%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100.0%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extLst>
                  <a:ext uri="{0D108BD9-81ED-4DB2-BD59-A6C34878D82A}">
                    <a16:rowId xmlns:a16="http://schemas.microsoft.com/office/drawing/2014/main" val="1358452367"/>
                  </a:ext>
                </a:extLst>
              </a:tr>
              <a:tr h="187486">
                <a:tc vMerge="1">
                  <a:txBody>
                    <a:bodyPr/>
                    <a:lstStyle/>
                    <a:p>
                      <a:endParaRPr lang="en-US"/>
                    </a:p>
                  </a:txBody>
                  <a:tcPr/>
                </a:tc>
                <a:tc rowSpan="2">
                  <a:txBody>
                    <a:bodyPr/>
                    <a:lstStyle/>
                    <a:p>
                      <a:pPr>
                        <a:lnSpc>
                          <a:spcPct val="150000"/>
                        </a:lnSpc>
                        <a:spcAft>
                          <a:spcPts val="0"/>
                        </a:spcAft>
                      </a:pPr>
                      <a:r>
                        <a:rPr lang="id-ID" sz="1050">
                          <a:effectLst/>
                        </a:rPr>
                        <a:t>Kelas Atas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tc>
                <a:tc>
                  <a:txBody>
                    <a:bodyPr/>
                    <a:lstStyle/>
                    <a:p>
                      <a:pPr marL="38100" marR="38100" algn="ctr">
                        <a:lnSpc>
                          <a:spcPts val="1600"/>
                        </a:lnSpc>
                        <a:spcAft>
                          <a:spcPts val="0"/>
                        </a:spcAft>
                      </a:pPr>
                      <a:r>
                        <a:rPr lang="id-ID" sz="1050">
                          <a:effectLst/>
                        </a:rPr>
                        <a:t>34597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10956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176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45729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extLst>
                  <a:ext uri="{0D108BD9-81ED-4DB2-BD59-A6C34878D82A}">
                    <a16:rowId xmlns:a16="http://schemas.microsoft.com/office/drawing/2014/main" val="370508818"/>
                  </a:ext>
                </a:extLst>
              </a:tr>
              <a:tr h="282293">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050">
                          <a:effectLst/>
                        </a:rPr>
                        <a:t>75.7%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24.0%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0.4%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100.0%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extLst>
                  <a:ext uri="{0D108BD9-81ED-4DB2-BD59-A6C34878D82A}">
                    <a16:rowId xmlns:a16="http://schemas.microsoft.com/office/drawing/2014/main" val="434970616"/>
                  </a:ext>
                </a:extLst>
              </a:tr>
              <a:tr h="282293">
                <a:tc vMerge="1">
                  <a:txBody>
                    <a:bodyPr/>
                    <a:lstStyle/>
                    <a:p>
                      <a:endParaRPr lang="en-US"/>
                    </a:p>
                  </a:txBody>
                  <a:tcPr/>
                </a:tc>
                <a:tc rowSpan="2">
                  <a:txBody>
                    <a:bodyPr/>
                    <a:lstStyle/>
                    <a:p>
                      <a:pPr>
                        <a:lnSpc>
                          <a:spcPct val="150000"/>
                        </a:lnSpc>
                        <a:spcAft>
                          <a:spcPts val="0"/>
                        </a:spcAft>
                      </a:pPr>
                      <a:r>
                        <a:rPr lang="id-ID" sz="1050">
                          <a:effectLst/>
                        </a:rPr>
                        <a:t>Total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tc>
                <a:tc>
                  <a:txBody>
                    <a:bodyPr/>
                    <a:lstStyle/>
                    <a:p>
                      <a:pPr marL="38100" marR="38100" algn="ctr">
                        <a:lnSpc>
                          <a:spcPts val="1600"/>
                        </a:lnSpc>
                        <a:spcAft>
                          <a:spcPts val="0"/>
                        </a:spcAft>
                      </a:pPr>
                      <a:r>
                        <a:rPr lang="id-ID" sz="1050">
                          <a:effectLst/>
                        </a:rPr>
                        <a:t>113288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313420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8082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434790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extLst>
                  <a:ext uri="{0D108BD9-81ED-4DB2-BD59-A6C34878D82A}">
                    <a16:rowId xmlns:a16="http://schemas.microsoft.com/office/drawing/2014/main" val="3251570338"/>
                  </a:ext>
                </a:extLst>
              </a:tr>
              <a:tr h="282293">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050">
                          <a:effectLst/>
                        </a:rPr>
                        <a:t>26.1%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72.1%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1.9%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100.0%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extLst>
                  <a:ext uri="{0D108BD9-81ED-4DB2-BD59-A6C34878D82A}">
                    <a16:rowId xmlns:a16="http://schemas.microsoft.com/office/drawing/2014/main" val="1800130189"/>
                  </a:ext>
                </a:extLst>
              </a:tr>
              <a:tr h="282293">
                <a:tc rowSpan="8">
                  <a:txBody>
                    <a:bodyPr/>
                    <a:lstStyle/>
                    <a:p>
                      <a:pPr>
                        <a:lnSpc>
                          <a:spcPct val="150000"/>
                        </a:lnSpc>
                        <a:spcAft>
                          <a:spcPts val="0"/>
                        </a:spcAft>
                      </a:pPr>
                      <a:r>
                        <a:rPr lang="id-ID" sz="1050" dirty="0">
                          <a:effectLst/>
                        </a:rPr>
                        <a:t>Perdesaan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tc>
                <a:tc rowSpan="2">
                  <a:txBody>
                    <a:bodyPr/>
                    <a:lstStyle/>
                    <a:p>
                      <a:pPr>
                        <a:lnSpc>
                          <a:spcPct val="150000"/>
                        </a:lnSpc>
                        <a:spcAft>
                          <a:spcPts val="0"/>
                        </a:spcAft>
                      </a:pPr>
                      <a:r>
                        <a:rPr lang="id-ID" sz="1050">
                          <a:effectLst/>
                        </a:rPr>
                        <a:t>Kelas Bawah</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tc>
                <a:tc>
                  <a:txBody>
                    <a:bodyPr/>
                    <a:lstStyle/>
                    <a:p>
                      <a:pPr marL="38100" marR="38100" algn="ctr">
                        <a:lnSpc>
                          <a:spcPts val="1600"/>
                        </a:lnSpc>
                        <a:spcAft>
                          <a:spcPts val="0"/>
                        </a:spcAft>
                      </a:pPr>
                      <a:r>
                        <a:rPr lang="id-ID" sz="1050">
                          <a:effectLst/>
                        </a:rPr>
                        <a:t>9576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388168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17246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414990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extLst>
                  <a:ext uri="{0D108BD9-81ED-4DB2-BD59-A6C34878D82A}">
                    <a16:rowId xmlns:a16="http://schemas.microsoft.com/office/drawing/2014/main" val="21794096"/>
                  </a:ext>
                </a:extLst>
              </a:tr>
              <a:tr h="282293">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050">
                          <a:effectLst/>
                        </a:rPr>
                        <a:t>2.3%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93.5%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4.2%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100.0%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extLst>
                  <a:ext uri="{0D108BD9-81ED-4DB2-BD59-A6C34878D82A}">
                    <a16:rowId xmlns:a16="http://schemas.microsoft.com/office/drawing/2014/main" val="1852244110"/>
                  </a:ext>
                </a:extLst>
              </a:tr>
              <a:tr h="282293">
                <a:tc vMerge="1">
                  <a:txBody>
                    <a:bodyPr/>
                    <a:lstStyle/>
                    <a:p>
                      <a:endParaRPr lang="en-US"/>
                    </a:p>
                  </a:txBody>
                  <a:tcPr/>
                </a:tc>
                <a:tc rowSpan="2">
                  <a:txBody>
                    <a:bodyPr/>
                    <a:lstStyle/>
                    <a:p>
                      <a:pPr>
                        <a:lnSpc>
                          <a:spcPct val="150000"/>
                        </a:lnSpc>
                        <a:spcAft>
                          <a:spcPts val="0"/>
                        </a:spcAft>
                      </a:pPr>
                      <a:r>
                        <a:rPr lang="id-ID" sz="1050">
                          <a:effectLst/>
                        </a:rPr>
                        <a:t>Kelas Menengah</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tc>
                <a:tc>
                  <a:txBody>
                    <a:bodyPr/>
                    <a:lstStyle/>
                    <a:p>
                      <a:pPr marL="38100" marR="38100" algn="ctr">
                        <a:lnSpc>
                          <a:spcPts val="1600"/>
                        </a:lnSpc>
                        <a:spcAft>
                          <a:spcPts val="0"/>
                        </a:spcAft>
                      </a:pPr>
                      <a:r>
                        <a:rPr lang="id-ID" sz="1050">
                          <a:effectLst/>
                        </a:rPr>
                        <a:t>30748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123188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3699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157635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extLst>
                  <a:ext uri="{0D108BD9-81ED-4DB2-BD59-A6C34878D82A}">
                    <a16:rowId xmlns:a16="http://schemas.microsoft.com/office/drawing/2014/main" val="3540777604"/>
                  </a:ext>
                </a:extLst>
              </a:tr>
              <a:tr h="282293">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050">
                          <a:effectLst/>
                        </a:rPr>
                        <a:t>19.5%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78.1%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2.3%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100.0%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extLst>
                  <a:ext uri="{0D108BD9-81ED-4DB2-BD59-A6C34878D82A}">
                    <a16:rowId xmlns:a16="http://schemas.microsoft.com/office/drawing/2014/main" val="3254463305"/>
                  </a:ext>
                </a:extLst>
              </a:tr>
              <a:tr h="187486">
                <a:tc vMerge="1">
                  <a:txBody>
                    <a:bodyPr/>
                    <a:lstStyle/>
                    <a:p>
                      <a:endParaRPr lang="en-US"/>
                    </a:p>
                  </a:txBody>
                  <a:tcPr/>
                </a:tc>
                <a:tc rowSpan="2">
                  <a:txBody>
                    <a:bodyPr/>
                    <a:lstStyle/>
                    <a:p>
                      <a:pPr>
                        <a:lnSpc>
                          <a:spcPct val="150000"/>
                        </a:lnSpc>
                        <a:spcAft>
                          <a:spcPts val="0"/>
                        </a:spcAft>
                      </a:pPr>
                      <a:r>
                        <a:rPr lang="id-ID" sz="1050">
                          <a:effectLst/>
                        </a:rPr>
                        <a:t>Kelas Atas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tc>
                <a:tc>
                  <a:txBody>
                    <a:bodyPr/>
                    <a:lstStyle/>
                    <a:p>
                      <a:pPr marL="38100" marR="38100" algn="ctr">
                        <a:lnSpc>
                          <a:spcPts val="1600"/>
                        </a:lnSpc>
                        <a:spcAft>
                          <a:spcPts val="0"/>
                        </a:spcAft>
                      </a:pPr>
                      <a:r>
                        <a:rPr lang="id-ID" sz="1050">
                          <a:effectLst/>
                        </a:rPr>
                        <a:t>8057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3613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71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11741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extLst>
                  <a:ext uri="{0D108BD9-81ED-4DB2-BD59-A6C34878D82A}">
                    <a16:rowId xmlns:a16="http://schemas.microsoft.com/office/drawing/2014/main" val="852833036"/>
                  </a:ext>
                </a:extLst>
              </a:tr>
              <a:tr h="282293">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050">
                          <a:effectLst/>
                        </a:rPr>
                        <a:t>68.6%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30.8%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0.6%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100.0%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extLst>
                  <a:ext uri="{0D108BD9-81ED-4DB2-BD59-A6C34878D82A}">
                    <a16:rowId xmlns:a16="http://schemas.microsoft.com/office/drawing/2014/main" val="2114145658"/>
                  </a:ext>
                </a:extLst>
              </a:tr>
              <a:tr h="282293">
                <a:tc vMerge="1">
                  <a:txBody>
                    <a:bodyPr/>
                    <a:lstStyle/>
                    <a:p>
                      <a:endParaRPr lang="en-US"/>
                    </a:p>
                  </a:txBody>
                  <a:tcPr/>
                </a:tc>
                <a:tc rowSpan="2">
                  <a:txBody>
                    <a:bodyPr/>
                    <a:lstStyle/>
                    <a:p>
                      <a:pPr>
                        <a:lnSpc>
                          <a:spcPct val="150000"/>
                        </a:lnSpc>
                        <a:spcAft>
                          <a:spcPts val="0"/>
                        </a:spcAft>
                      </a:pPr>
                      <a:r>
                        <a:rPr lang="id-ID" sz="1050">
                          <a:effectLst/>
                        </a:rPr>
                        <a:t>Total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tc>
                <a:tc>
                  <a:txBody>
                    <a:bodyPr/>
                    <a:lstStyle/>
                    <a:p>
                      <a:pPr marL="38100" marR="38100" algn="ctr">
                        <a:lnSpc>
                          <a:spcPts val="1600"/>
                        </a:lnSpc>
                        <a:spcAft>
                          <a:spcPts val="0"/>
                        </a:spcAft>
                      </a:pPr>
                      <a:r>
                        <a:rPr lang="id-ID" sz="1050">
                          <a:effectLst/>
                        </a:rPr>
                        <a:t>48381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514969</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21016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584366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extLst>
                  <a:ext uri="{0D108BD9-81ED-4DB2-BD59-A6C34878D82A}">
                    <a16:rowId xmlns:a16="http://schemas.microsoft.com/office/drawing/2014/main" val="1924672996"/>
                  </a:ext>
                </a:extLst>
              </a:tr>
              <a:tr h="282293">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050">
                          <a:effectLst/>
                        </a:rPr>
                        <a:t>8.3%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88.1%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a:effectLst/>
                        </a:rPr>
                        <a:t>3.6%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tc>
                  <a:txBody>
                    <a:bodyPr/>
                    <a:lstStyle/>
                    <a:p>
                      <a:pPr marL="38100" marR="38100" algn="ctr">
                        <a:lnSpc>
                          <a:spcPts val="1600"/>
                        </a:lnSpc>
                        <a:spcAft>
                          <a:spcPts val="0"/>
                        </a:spcAft>
                      </a:pPr>
                      <a:r>
                        <a:rPr lang="id-ID" sz="1050" dirty="0">
                          <a:effectLst/>
                        </a:rPr>
                        <a:t>100.0%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6775" marR="46775" marT="0" marB="0" anchor="ctr"/>
                </a:tc>
                <a:extLst>
                  <a:ext uri="{0D108BD9-81ED-4DB2-BD59-A6C34878D82A}">
                    <a16:rowId xmlns:a16="http://schemas.microsoft.com/office/drawing/2014/main" val="3140016112"/>
                  </a:ext>
                </a:extLst>
              </a:tr>
            </a:tbl>
          </a:graphicData>
        </a:graphic>
      </p:graphicFrame>
      <p:pic>
        <p:nvPicPr>
          <p:cNvPr id="2" name="Picture 1">
            <a:extLst>
              <a:ext uri="{FF2B5EF4-FFF2-40B4-BE49-F238E27FC236}">
                <a16:creationId xmlns:a16="http://schemas.microsoft.com/office/drawing/2014/main" id="{B9DB03F9-840B-4C03-9542-D3FD90C331F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9210" y="0"/>
            <a:ext cx="751285" cy="797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811976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9418373-F6FB-499E-BEC7-0AFEF082A6BE}"/>
              </a:ext>
            </a:extLst>
          </p:cNvPr>
          <p:cNvSpPr>
            <a:spLocks noGrp="1"/>
          </p:cNvSpPr>
          <p:nvPr>
            <p:ph type="title"/>
          </p:nvPr>
        </p:nvSpPr>
        <p:spPr/>
        <p:txBody>
          <a:bodyPr>
            <a:normAutofit/>
          </a:bodyPr>
          <a:lstStyle/>
          <a:p>
            <a:pPr algn="ctr"/>
            <a:r>
              <a:rPr lang="id-ID" sz="3600" b="1" dirty="0"/>
              <a:t>Jenis Akses Berbasis Kelas Sosial Pada Relasi Desa-Kota</a:t>
            </a:r>
            <a:endParaRPr lang="en-US" sz="3600" dirty="0"/>
          </a:p>
        </p:txBody>
      </p:sp>
      <p:graphicFrame>
        <p:nvGraphicFramePr>
          <p:cNvPr id="7" name="Content Placeholder 6">
            <a:extLst>
              <a:ext uri="{FF2B5EF4-FFF2-40B4-BE49-F238E27FC236}">
                <a16:creationId xmlns:a16="http://schemas.microsoft.com/office/drawing/2014/main" id="{EF66433B-C567-4342-A25E-3487634E7D30}"/>
              </a:ext>
            </a:extLst>
          </p:cNvPr>
          <p:cNvGraphicFramePr>
            <a:graphicFrameLocks noGrp="1"/>
          </p:cNvGraphicFramePr>
          <p:nvPr>
            <p:ph idx="1"/>
            <p:extLst>
              <p:ext uri="{D42A27DB-BD31-4B8C-83A1-F6EECF244321}">
                <p14:modId xmlns:p14="http://schemas.microsoft.com/office/powerpoint/2010/main" val="442375716"/>
              </p:ext>
            </p:extLst>
          </p:nvPr>
        </p:nvGraphicFramePr>
        <p:xfrm>
          <a:off x="265042" y="1853248"/>
          <a:ext cx="11542645" cy="4580945"/>
        </p:xfrm>
        <a:graphic>
          <a:graphicData uri="http://schemas.openxmlformats.org/drawingml/2006/table">
            <a:tbl>
              <a:tblPr firstRow="1" firstCol="1" bandRow="1">
                <a:tableStyleId>{68D230F3-CF80-4859-8CE7-A43EE81993B5}</a:tableStyleId>
              </a:tblPr>
              <a:tblGrid>
                <a:gridCol w="1406706">
                  <a:extLst>
                    <a:ext uri="{9D8B030D-6E8A-4147-A177-3AD203B41FA5}">
                      <a16:colId xmlns:a16="http://schemas.microsoft.com/office/drawing/2014/main" val="3236253810"/>
                    </a:ext>
                  </a:extLst>
                </a:gridCol>
                <a:gridCol w="2033456">
                  <a:extLst>
                    <a:ext uri="{9D8B030D-6E8A-4147-A177-3AD203B41FA5}">
                      <a16:colId xmlns:a16="http://schemas.microsoft.com/office/drawing/2014/main" val="738464568"/>
                    </a:ext>
                  </a:extLst>
                </a:gridCol>
                <a:gridCol w="1086366">
                  <a:extLst>
                    <a:ext uri="{9D8B030D-6E8A-4147-A177-3AD203B41FA5}">
                      <a16:colId xmlns:a16="http://schemas.microsoft.com/office/drawing/2014/main" val="3837410018"/>
                    </a:ext>
                  </a:extLst>
                </a:gridCol>
                <a:gridCol w="974945">
                  <a:extLst>
                    <a:ext uri="{9D8B030D-6E8A-4147-A177-3AD203B41FA5}">
                      <a16:colId xmlns:a16="http://schemas.microsoft.com/office/drawing/2014/main" val="3584245964"/>
                    </a:ext>
                  </a:extLst>
                </a:gridCol>
                <a:gridCol w="905305">
                  <a:extLst>
                    <a:ext uri="{9D8B030D-6E8A-4147-A177-3AD203B41FA5}">
                      <a16:colId xmlns:a16="http://schemas.microsoft.com/office/drawing/2014/main" val="882977848"/>
                    </a:ext>
                  </a:extLst>
                </a:gridCol>
                <a:gridCol w="919233">
                  <a:extLst>
                    <a:ext uri="{9D8B030D-6E8A-4147-A177-3AD203B41FA5}">
                      <a16:colId xmlns:a16="http://schemas.microsoft.com/office/drawing/2014/main" val="945412271"/>
                    </a:ext>
                  </a:extLst>
                </a:gridCol>
                <a:gridCol w="963707">
                  <a:extLst>
                    <a:ext uri="{9D8B030D-6E8A-4147-A177-3AD203B41FA5}">
                      <a16:colId xmlns:a16="http://schemas.microsoft.com/office/drawing/2014/main" val="1161308248"/>
                    </a:ext>
                  </a:extLst>
                </a:gridCol>
                <a:gridCol w="1023097">
                  <a:extLst>
                    <a:ext uri="{9D8B030D-6E8A-4147-A177-3AD203B41FA5}">
                      <a16:colId xmlns:a16="http://schemas.microsoft.com/office/drawing/2014/main" val="3530711630"/>
                    </a:ext>
                  </a:extLst>
                </a:gridCol>
                <a:gridCol w="1075565">
                  <a:extLst>
                    <a:ext uri="{9D8B030D-6E8A-4147-A177-3AD203B41FA5}">
                      <a16:colId xmlns:a16="http://schemas.microsoft.com/office/drawing/2014/main" val="4114974020"/>
                    </a:ext>
                  </a:extLst>
                </a:gridCol>
                <a:gridCol w="1154265">
                  <a:extLst>
                    <a:ext uri="{9D8B030D-6E8A-4147-A177-3AD203B41FA5}">
                      <a16:colId xmlns:a16="http://schemas.microsoft.com/office/drawing/2014/main" val="3926933526"/>
                    </a:ext>
                  </a:extLst>
                </a:gridCol>
              </a:tblGrid>
              <a:tr h="243624">
                <a:tc rowSpan="2">
                  <a:txBody>
                    <a:bodyPr/>
                    <a:lstStyle/>
                    <a:p>
                      <a:pPr algn="ctr">
                        <a:lnSpc>
                          <a:spcPct val="150000"/>
                        </a:lnSpc>
                        <a:spcAft>
                          <a:spcPts val="0"/>
                        </a:spcAft>
                      </a:pPr>
                      <a:r>
                        <a:rPr lang="id-ID" sz="1600">
                          <a:effectLst/>
                        </a:rPr>
                        <a:t>Tipe Daerah</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rowSpan="2">
                  <a:txBody>
                    <a:bodyPr/>
                    <a:lstStyle/>
                    <a:p>
                      <a:pPr algn="ctr">
                        <a:lnSpc>
                          <a:spcPct val="150000"/>
                        </a:lnSpc>
                        <a:spcAft>
                          <a:spcPts val="0"/>
                        </a:spcAft>
                      </a:pPr>
                      <a:r>
                        <a:rPr lang="id-ID" sz="1600">
                          <a:effectLst/>
                        </a:rPr>
                        <a:t>Kelas Sosial</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8">
                  <a:txBody>
                    <a:bodyPr/>
                    <a:lstStyle/>
                    <a:p>
                      <a:pPr marL="38100" marR="38100" algn="ctr">
                        <a:lnSpc>
                          <a:spcPts val="1600"/>
                        </a:lnSpc>
                        <a:spcAft>
                          <a:spcPts val="0"/>
                        </a:spcAft>
                      </a:pPr>
                      <a:r>
                        <a:rPr lang="id-ID" sz="1600">
                          <a:effectLst/>
                        </a:rPr>
                        <a:t>Jenis Akses Internet</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38242017"/>
                  </a:ext>
                </a:extLst>
              </a:tr>
              <a:tr h="509881">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600" dirty="0">
                          <a:effectLst/>
                        </a:rPr>
                        <a:t>Berita</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dirty="0">
                          <a:effectLst/>
                        </a:rPr>
                        <a:t>Tugas Sekolah</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600">
                          <a:effectLst/>
                        </a:rPr>
                        <a:t>Email</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dirty="0">
                          <a:effectLst/>
                        </a:rPr>
                        <a:t>Medsos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600" dirty="0">
                          <a:effectLst/>
                        </a:rPr>
                        <a:t>Belanja</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600" dirty="0">
                          <a:effectLst/>
                        </a:rPr>
                        <a:t>Hiburan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600">
                          <a:effectLst/>
                        </a:rPr>
                        <a:t>Fasilitas Finansial</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600">
                          <a:effectLst/>
                        </a:rPr>
                        <a:t>Lainnya</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99234282"/>
                  </a:ext>
                </a:extLst>
              </a:tr>
              <a:tr h="239215">
                <a:tc rowSpan="8">
                  <a:txBody>
                    <a:bodyPr/>
                    <a:lstStyle/>
                    <a:p>
                      <a:pPr>
                        <a:lnSpc>
                          <a:spcPct val="150000"/>
                        </a:lnSpc>
                        <a:spcAft>
                          <a:spcPts val="0"/>
                        </a:spcAft>
                      </a:pPr>
                      <a:r>
                        <a:rPr lang="id-ID" sz="1600">
                          <a:effectLst/>
                        </a:rPr>
                        <a:t>Perkotaan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2">
                  <a:txBody>
                    <a:bodyPr/>
                    <a:lstStyle/>
                    <a:p>
                      <a:pPr>
                        <a:lnSpc>
                          <a:spcPct val="150000"/>
                        </a:lnSpc>
                        <a:spcAft>
                          <a:spcPts val="0"/>
                        </a:spcAft>
                      </a:pPr>
                      <a:r>
                        <a:rPr lang="id-ID" sz="1600">
                          <a:effectLst/>
                        </a:rPr>
                        <a:t>Kelas Bawah</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8100" marR="38100" algn="ctr">
                        <a:lnSpc>
                          <a:spcPts val="1600"/>
                        </a:lnSpc>
                        <a:spcAft>
                          <a:spcPts val="0"/>
                        </a:spcAft>
                      </a:pPr>
                      <a:r>
                        <a:rPr lang="id-ID" sz="1400">
                          <a:effectLst/>
                        </a:rPr>
                        <a:t>12299</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8064</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8064</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15336</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970</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9158</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378</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443</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197476721"/>
                  </a:ext>
                </a:extLst>
              </a:tr>
              <a:tr h="239215">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400">
                          <a:effectLst/>
                        </a:rPr>
                        <a:t>61.4%</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40.3%</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40.3%</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dirty="0">
                          <a:effectLst/>
                        </a:rPr>
                        <a:t>76.6%</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4.8%</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45.7%</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1.9%</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2.2%</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6144484"/>
                  </a:ext>
                </a:extLst>
              </a:tr>
              <a:tr h="239215">
                <a:tc vMerge="1">
                  <a:txBody>
                    <a:bodyPr/>
                    <a:lstStyle/>
                    <a:p>
                      <a:endParaRPr lang="en-US"/>
                    </a:p>
                  </a:txBody>
                  <a:tcPr/>
                </a:tc>
                <a:tc rowSpan="2">
                  <a:txBody>
                    <a:bodyPr/>
                    <a:lstStyle/>
                    <a:p>
                      <a:pPr>
                        <a:lnSpc>
                          <a:spcPct val="150000"/>
                        </a:lnSpc>
                        <a:spcAft>
                          <a:spcPts val="0"/>
                        </a:spcAft>
                      </a:pPr>
                      <a:r>
                        <a:rPr lang="id-ID" sz="1600">
                          <a:effectLst/>
                        </a:rPr>
                        <a:t>Kelas Menengah</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8100" marR="38100" algn="ctr">
                        <a:lnSpc>
                          <a:spcPts val="1600"/>
                        </a:lnSpc>
                        <a:spcAft>
                          <a:spcPts val="0"/>
                        </a:spcAft>
                      </a:pPr>
                      <a:r>
                        <a:rPr lang="id-ID" sz="1400" dirty="0">
                          <a:effectLst/>
                        </a:rPr>
                        <a:t>71749</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35548</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35548</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79183</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11115</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50031</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5299</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3206</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092058224"/>
                  </a:ext>
                </a:extLst>
              </a:tr>
              <a:tr h="239215">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400">
                          <a:effectLst/>
                        </a:rPr>
                        <a:t>77.6%</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38.4%</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38.4%</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85.6%</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12.0%</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54.1%</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5.7%</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3.5%</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36027564"/>
                  </a:ext>
                </a:extLst>
              </a:tr>
              <a:tr h="239215">
                <a:tc vMerge="1">
                  <a:txBody>
                    <a:bodyPr/>
                    <a:lstStyle/>
                    <a:p>
                      <a:endParaRPr lang="en-US"/>
                    </a:p>
                  </a:txBody>
                  <a:tcPr/>
                </a:tc>
                <a:tc rowSpan="2">
                  <a:txBody>
                    <a:bodyPr/>
                    <a:lstStyle/>
                    <a:p>
                      <a:pPr>
                        <a:lnSpc>
                          <a:spcPct val="150000"/>
                        </a:lnSpc>
                        <a:spcAft>
                          <a:spcPts val="0"/>
                        </a:spcAft>
                      </a:pPr>
                      <a:r>
                        <a:rPr lang="id-ID" sz="1600">
                          <a:effectLst/>
                        </a:rPr>
                        <a:t>Kelas Atas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8100" marR="38100" algn="ctr">
                        <a:lnSpc>
                          <a:spcPts val="1600"/>
                        </a:lnSpc>
                        <a:spcAft>
                          <a:spcPts val="0"/>
                        </a:spcAft>
                      </a:pPr>
                      <a:r>
                        <a:rPr lang="id-ID" sz="1400">
                          <a:effectLst/>
                        </a:rPr>
                        <a:t>34549</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6854</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6854</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33286</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9601</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18388</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9551</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2252</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09080559"/>
                  </a:ext>
                </a:extLst>
              </a:tr>
              <a:tr h="239215">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400">
                          <a:effectLst/>
                        </a:rPr>
                        <a:t>93.1%</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18.5%</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89.7%</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25.9%</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49.6%</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25.8%</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6.1%</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023032629"/>
                  </a:ext>
                </a:extLst>
              </a:tr>
              <a:tr h="239215">
                <a:tc vMerge="1">
                  <a:txBody>
                    <a:bodyPr/>
                    <a:lstStyle/>
                    <a:p>
                      <a:endParaRPr lang="en-US"/>
                    </a:p>
                  </a:txBody>
                  <a:tcPr/>
                </a:tc>
                <a:tc rowSpan="2">
                  <a:txBody>
                    <a:bodyPr/>
                    <a:lstStyle/>
                    <a:p>
                      <a:pPr>
                        <a:lnSpc>
                          <a:spcPct val="150000"/>
                        </a:lnSpc>
                        <a:spcAft>
                          <a:spcPts val="0"/>
                        </a:spcAft>
                      </a:pPr>
                      <a:r>
                        <a:rPr lang="id-ID" sz="1600">
                          <a:effectLst/>
                        </a:rPr>
                        <a:t>Total</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8100" marR="38100" algn="ctr">
                        <a:lnSpc>
                          <a:spcPts val="1600"/>
                        </a:lnSpc>
                        <a:spcAft>
                          <a:spcPts val="0"/>
                        </a:spcAft>
                      </a:pPr>
                      <a:r>
                        <a:rPr lang="id-ID" sz="1400">
                          <a:effectLst/>
                        </a:rPr>
                        <a:t>118597</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50466</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50466</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127805</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21686</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77577</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15228</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5901</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174473856"/>
                  </a:ext>
                </a:extLst>
              </a:tr>
              <a:tr h="239215">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400">
                          <a:effectLst/>
                        </a:rPr>
                        <a:t>79.3%</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33.7%</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33.7%</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85.4%</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14.5%</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51.9%</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10.2%</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3.9%</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82000476"/>
                  </a:ext>
                </a:extLst>
              </a:tr>
              <a:tr h="239215">
                <a:tc rowSpan="8">
                  <a:txBody>
                    <a:bodyPr/>
                    <a:lstStyle/>
                    <a:p>
                      <a:pPr>
                        <a:lnSpc>
                          <a:spcPct val="150000"/>
                        </a:lnSpc>
                        <a:spcAft>
                          <a:spcPts val="0"/>
                        </a:spcAft>
                      </a:pPr>
                      <a:r>
                        <a:rPr lang="id-ID" sz="1600">
                          <a:effectLst/>
                        </a:rPr>
                        <a:t>Perdesaan</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2">
                  <a:txBody>
                    <a:bodyPr/>
                    <a:lstStyle/>
                    <a:p>
                      <a:pPr>
                        <a:lnSpc>
                          <a:spcPct val="150000"/>
                        </a:lnSpc>
                        <a:spcAft>
                          <a:spcPts val="0"/>
                        </a:spcAft>
                      </a:pPr>
                      <a:r>
                        <a:rPr lang="id-ID" sz="1600">
                          <a:effectLst/>
                        </a:rPr>
                        <a:t>Kelas Bawah</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8100" marR="38100" algn="ctr">
                        <a:lnSpc>
                          <a:spcPts val="1600"/>
                        </a:lnSpc>
                        <a:spcAft>
                          <a:spcPts val="0"/>
                        </a:spcAft>
                      </a:pPr>
                      <a:r>
                        <a:rPr lang="id-ID" sz="1400">
                          <a:effectLst/>
                        </a:rPr>
                        <a:t>12310</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7012</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7012</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16292</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693</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7415</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255</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570</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16002171"/>
                  </a:ext>
                </a:extLst>
              </a:tr>
              <a:tr h="239215">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400">
                          <a:effectLst/>
                        </a:rPr>
                        <a:t>59.8%</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34.0%</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34.0%</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79.1%</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3.4%</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36.0%</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1.2%</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2.8%</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118563636"/>
                  </a:ext>
                </a:extLst>
              </a:tr>
              <a:tr h="239215">
                <a:tc vMerge="1">
                  <a:txBody>
                    <a:bodyPr/>
                    <a:lstStyle/>
                    <a:p>
                      <a:endParaRPr lang="en-US"/>
                    </a:p>
                  </a:txBody>
                  <a:tcPr/>
                </a:tc>
                <a:tc rowSpan="2">
                  <a:txBody>
                    <a:bodyPr/>
                    <a:lstStyle/>
                    <a:p>
                      <a:pPr>
                        <a:lnSpc>
                          <a:spcPct val="150000"/>
                        </a:lnSpc>
                        <a:spcAft>
                          <a:spcPts val="0"/>
                        </a:spcAft>
                      </a:pPr>
                      <a:r>
                        <a:rPr lang="id-ID" sz="1600">
                          <a:effectLst/>
                        </a:rPr>
                        <a:t>Kelas Menengah</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8100" marR="38100" algn="ctr">
                        <a:lnSpc>
                          <a:spcPts val="1600"/>
                        </a:lnSpc>
                        <a:spcAft>
                          <a:spcPts val="0"/>
                        </a:spcAft>
                      </a:pPr>
                      <a:r>
                        <a:rPr lang="id-ID" sz="1400">
                          <a:effectLst/>
                        </a:rPr>
                        <a:t>33427</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16649</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16649</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37361</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3221</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19485</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1554</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1472</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48846271"/>
                  </a:ext>
                </a:extLst>
              </a:tr>
              <a:tr h="239215">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400">
                          <a:effectLst/>
                        </a:rPr>
                        <a:t>74.5%</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37.1%</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37.1%</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83.3%</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7.2%</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43.4%</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3.5%</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3.3%</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257449633"/>
                  </a:ext>
                </a:extLst>
              </a:tr>
              <a:tr h="239215">
                <a:tc vMerge="1">
                  <a:txBody>
                    <a:bodyPr/>
                    <a:lstStyle/>
                    <a:p>
                      <a:endParaRPr lang="en-US"/>
                    </a:p>
                  </a:txBody>
                  <a:tcPr/>
                </a:tc>
                <a:tc rowSpan="2">
                  <a:txBody>
                    <a:bodyPr/>
                    <a:lstStyle/>
                    <a:p>
                      <a:pPr>
                        <a:lnSpc>
                          <a:spcPct val="150000"/>
                        </a:lnSpc>
                        <a:spcAft>
                          <a:spcPts val="0"/>
                        </a:spcAft>
                      </a:pPr>
                      <a:r>
                        <a:rPr lang="id-ID" sz="1600">
                          <a:effectLst/>
                        </a:rPr>
                        <a:t>Kelas Atas</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8100" marR="38100" algn="ctr">
                        <a:lnSpc>
                          <a:spcPts val="1600"/>
                        </a:lnSpc>
                        <a:spcAft>
                          <a:spcPts val="0"/>
                        </a:spcAft>
                      </a:pPr>
                      <a:r>
                        <a:rPr lang="id-ID" sz="1400">
                          <a:effectLst/>
                        </a:rPr>
                        <a:t>7567</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1558</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1558</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6849</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1357</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3217</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1191</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419</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64065365"/>
                  </a:ext>
                </a:extLst>
              </a:tr>
              <a:tr h="239215">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400">
                          <a:effectLst/>
                        </a:rPr>
                        <a:t>92.9%</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19.1%</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19.1%</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84.0%</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16.7%</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39.5%</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14.6%</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5.1%</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311566803"/>
                  </a:ext>
                </a:extLst>
              </a:tr>
              <a:tr h="239215">
                <a:tc vMerge="1">
                  <a:txBody>
                    <a:bodyPr/>
                    <a:lstStyle/>
                    <a:p>
                      <a:endParaRPr lang="en-US"/>
                    </a:p>
                  </a:txBody>
                  <a:tcPr/>
                </a:tc>
                <a:tc rowSpan="2">
                  <a:txBody>
                    <a:bodyPr/>
                    <a:lstStyle/>
                    <a:p>
                      <a:pPr>
                        <a:lnSpc>
                          <a:spcPct val="150000"/>
                        </a:lnSpc>
                        <a:spcAft>
                          <a:spcPts val="0"/>
                        </a:spcAft>
                      </a:pPr>
                      <a:r>
                        <a:rPr lang="id-ID" sz="1600">
                          <a:effectLst/>
                        </a:rPr>
                        <a:t>Total</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8100" marR="38100" algn="ctr">
                        <a:lnSpc>
                          <a:spcPts val="1600"/>
                        </a:lnSpc>
                        <a:spcAft>
                          <a:spcPts val="0"/>
                        </a:spcAft>
                      </a:pPr>
                      <a:r>
                        <a:rPr lang="id-ID" sz="1400">
                          <a:effectLst/>
                        </a:rPr>
                        <a:t>53304</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25219</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25219</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60502</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5271</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30117</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3000</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2461</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305022056"/>
                  </a:ext>
                </a:extLst>
              </a:tr>
              <a:tr h="239215">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400">
                          <a:effectLst/>
                        </a:rPr>
                        <a:t>72.4%</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34.3%</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34.3%</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82.2%</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7.2%</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40.9%</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a:effectLst/>
                        </a:rPr>
                        <a:t>4.1%</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ts val="1600"/>
                        </a:lnSpc>
                        <a:spcAft>
                          <a:spcPts val="0"/>
                        </a:spcAft>
                      </a:pPr>
                      <a:r>
                        <a:rPr lang="id-ID" sz="1400" dirty="0">
                          <a:effectLst/>
                        </a:rPr>
                        <a:t>3.3%</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44919019"/>
                  </a:ext>
                </a:extLst>
              </a:tr>
            </a:tbl>
          </a:graphicData>
        </a:graphic>
      </p:graphicFrame>
      <p:pic>
        <p:nvPicPr>
          <p:cNvPr id="2" name="Picture 1">
            <a:extLst>
              <a:ext uri="{FF2B5EF4-FFF2-40B4-BE49-F238E27FC236}">
                <a16:creationId xmlns:a16="http://schemas.microsoft.com/office/drawing/2014/main" id="{C8BAF851-B32E-46DD-AF5F-0093EB34757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210" y="0"/>
            <a:ext cx="751285" cy="797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78225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67568655-DF02-419F-990E-511CCD109CB6}"/>
              </a:ext>
            </a:extLst>
          </p:cNvPr>
          <p:cNvSpPr>
            <a:spLocks noGrp="1"/>
          </p:cNvSpPr>
          <p:nvPr>
            <p:ph type="title"/>
          </p:nvPr>
        </p:nvSpPr>
        <p:spPr>
          <a:xfrm>
            <a:off x="838199" y="452718"/>
            <a:ext cx="9617765" cy="686969"/>
          </a:xfrm>
        </p:spPr>
        <p:txBody>
          <a:bodyPr/>
          <a:lstStyle/>
          <a:p>
            <a:pPr algn="ctr"/>
            <a:r>
              <a:rPr lang="id-ID" sz="3600" b="1" dirty="0"/>
              <a:t>Akses Internet Berdasarkan Spasial</a:t>
            </a:r>
            <a:endParaRPr lang="en-US" sz="3600" b="1" dirty="0"/>
          </a:p>
        </p:txBody>
      </p:sp>
      <p:graphicFrame>
        <p:nvGraphicFramePr>
          <p:cNvPr id="6" name="Content Placeholder 5">
            <a:extLst>
              <a:ext uri="{FF2B5EF4-FFF2-40B4-BE49-F238E27FC236}">
                <a16:creationId xmlns:a16="http://schemas.microsoft.com/office/drawing/2014/main" id="{95AF3327-A167-492E-93B7-DBDF130A7009}"/>
              </a:ext>
            </a:extLst>
          </p:cNvPr>
          <p:cNvGraphicFramePr>
            <a:graphicFrameLocks noGrp="1"/>
          </p:cNvGraphicFramePr>
          <p:nvPr>
            <p:ph sz="half" idx="1"/>
            <p:extLst>
              <p:ext uri="{D42A27DB-BD31-4B8C-83A1-F6EECF244321}">
                <p14:modId xmlns:p14="http://schemas.microsoft.com/office/powerpoint/2010/main" val="107321380"/>
              </p:ext>
            </p:extLst>
          </p:nvPr>
        </p:nvGraphicFramePr>
        <p:xfrm>
          <a:off x="1103313" y="1272209"/>
          <a:ext cx="4396115" cy="5022574"/>
        </p:xfrm>
        <a:graphic>
          <a:graphicData uri="http://schemas.openxmlformats.org/drawingml/2006/table">
            <a:tbl>
              <a:tblPr firstRow="1" firstCol="1" bandRow="1">
                <a:tableStyleId>{68D230F3-CF80-4859-8CE7-A43EE81993B5}</a:tableStyleId>
              </a:tblPr>
              <a:tblGrid>
                <a:gridCol w="1553661">
                  <a:extLst>
                    <a:ext uri="{9D8B030D-6E8A-4147-A177-3AD203B41FA5}">
                      <a16:colId xmlns:a16="http://schemas.microsoft.com/office/drawing/2014/main" val="4058245122"/>
                    </a:ext>
                  </a:extLst>
                </a:gridCol>
                <a:gridCol w="663554">
                  <a:extLst>
                    <a:ext uri="{9D8B030D-6E8A-4147-A177-3AD203B41FA5}">
                      <a16:colId xmlns:a16="http://schemas.microsoft.com/office/drawing/2014/main" val="2846994657"/>
                    </a:ext>
                  </a:extLst>
                </a:gridCol>
                <a:gridCol w="764614">
                  <a:extLst>
                    <a:ext uri="{9D8B030D-6E8A-4147-A177-3AD203B41FA5}">
                      <a16:colId xmlns:a16="http://schemas.microsoft.com/office/drawing/2014/main" val="2317954338"/>
                    </a:ext>
                  </a:extLst>
                </a:gridCol>
                <a:gridCol w="764614">
                  <a:extLst>
                    <a:ext uri="{9D8B030D-6E8A-4147-A177-3AD203B41FA5}">
                      <a16:colId xmlns:a16="http://schemas.microsoft.com/office/drawing/2014/main" val="466743121"/>
                    </a:ext>
                  </a:extLst>
                </a:gridCol>
                <a:gridCol w="649672">
                  <a:extLst>
                    <a:ext uri="{9D8B030D-6E8A-4147-A177-3AD203B41FA5}">
                      <a16:colId xmlns:a16="http://schemas.microsoft.com/office/drawing/2014/main" val="2550344739"/>
                    </a:ext>
                  </a:extLst>
                </a:gridCol>
              </a:tblGrid>
              <a:tr h="299692">
                <a:tc rowSpan="2">
                  <a:txBody>
                    <a:bodyPr/>
                    <a:lstStyle/>
                    <a:p>
                      <a:pPr algn="ctr">
                        <a:lnSpc>
                          <a:spcPct val="150000"/>
                        </a:lnSpc>
                        <a:spcAft>
                          <a:spcPts val="0"/>
                        </a:spcAft>
                      </a:pPr>
                      <a:r>
                        <a:rPr lang="id-ID" sz="1050" dirty="0">
                          <a:effectLst/>
                        </a:rPr>
                        <a:t>Konteks Spasial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gridSpan="4">
                  <a:txBody>
                    <a:bodyPr/>
                    <a:lstStyle/>
                    <a:p>
                      <a:pPr marL="38100" marR="38100" algn="ctr">
                        <a:lnSpc>
                          <a:spcPts val="1600"/>
                        </a:lnSpc>
                        <a:spcAft>
                          <a:spcPts val="0"/>
                        </a:spcAft>
                      </a:pPr>
                      <a:r>
                        <a:rPr lang="id-ID" sz="1050">
                          <a:effectLst/>
                        </a:rPr>
                        <a:t>Akses Internet dalam 3 bulan Terakhir?</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22498414"/>
                  </a:ext>
                </a:extLst>
              </a:tr>
              <a:tr h="392205">
                <a:tc vMerge="1">
                  <a:txBody>
                    <a:bodyPr/>
                    <a:lstStyle/>
                    <a:p>
                      <a:endParaRPr lang="en-US"/>
                    </a:p>
                  </a:txBody>
                  <a:tcPr/>
                </a:tc>
                <a:tc>
                  <a:txBody>
                    <a:bodyPr/>
                    <a:lstStyle/>
                    <a:p>
                      <a:pPr marL="38100" marR="38100" algn="ctr">
                        <a:lnSpc>
                          <a:spcPts val="1600"/>
                        </a:lnSpc>
                        <a:spcAft>
                          <a:spcPts val="0"/>
                        </a:spcAft>
                      </a:pPr>
                      <a:r>
                        <a:rPr lang="id-ID" sz="1050">
                          <a:effectLst/>
                        </a:rPr>
                        <a:t>Ya*</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ts val="1600"/>
                        </a:lnSpc>
                        <a:spcAft>
                          <a:spcPts val="0"/>
                        </a:spcAft>
                      </a:pPr>
                      <a:r>
                        <a:rPr lang="id-ID" sz="1050">
                          <a:effectLst/>
                        </a:rPr>
                        <a:t>Tidak*</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ts val="1600"/>
                        </a:lnSpc>
                        <a:spcAft>
                          <a:spcPts val="0"/>
                        </a:spcAft>
                      </a:pPr>
                      <a:r>
                        <a:rPr lang="id-ID" sz="1050">
                          <a:effectLst/>
                        </a:rPr>
                        <a:t>Tidak Tahu*</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ts val="1600"/>
                        </a:lnSpc>
                        <a:spcAft>
                          <a:spcPts val="0"/>
                        </a:spcAft>
                      </a:pPr>
                      <a:r>
                        <a:rPr lang="id-ID" sz="1050">
                          <a:effectLst/>
                        </a:rPr>
                        <a:t>Total**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extLst>
                  <a:ext uri="{0D108BD9-81ED-4DB2-BD59-A6C34878D82A}">
                    <a16:rowId xmlns:a16="http://schemas.microsoft.com/office/drawing/2014/main" val="1604926218"/>
                  </a:ext>
                </a:extLst>
              </a:tr>
              <a:tr h="292526">
                <a:tc rowSpan="3">
                  <a:txBody>
                    <a:bodyPr/>
                    <a:lstStyle/>
                    <a:p>
                      <a:pPr>
                        <a:lnSpc>
                          <a:spcPct val="150000"/>
                        </a:lnSpc>
                        <a:spcAft>
                          <a:spcPts val="0"/>
                        </a:spcAft>
                      </a:pPr>
                      <a:r>
                        <a:rPr lang="id-ID" sz="1400">
                          <a:effectLst/>
                        </a:rPr>
                        <a:t>Indonesia Timur</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tc>
                  <a:txBody>
                    <a:bodyPr/>
                    <a:lstStyle/>
                    <a:p>
                      <a:pPr marL="38100" marR="38100" algn="ctr">
                        <a:lnSpc>
                          <a:spcPct val="115000"/>
                        </a:lnSpc>
                        <a:spcAft>
                          <a:spcPts val="0"/>
                        </a:spcAft>
                      </a:pPr>
                      <a:r>
                        <a:rPr lang="id-ID" sz="1200">
                          <a:effectLst/>
                        </a:rPr>
                        <a:t>10780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a:effectLst/>
                        </a:rPr>
                        <a:t>71134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a:effectLst/>
                        </a:rPr>
                        <a:t>5659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a:effectLst/>
                        </a:rPr>
                        <a:t>87573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extLst>
                  <a:ext uri="{0D108BD9-81ED-4DB2-BD59-A6C34878D82A}">
                    <a16:rowId xmlns:a16="http://schemas.microsoft.com/office/drawing/2014/main" val="3378330266"/>
                  </a:ext>
                </a:extLst>
              </a:tr>
              <a:tr h="292526">
                <a:tc vMerge="1">
                  <a:txBody>
                    <a:bodyPr/>
                    <a:lstStyle/>
                    <a:p>
                      <a:endParaRPr lang="en-US"/>
                    </a:p>
                  </a:txBody>
                  <a:tcPr/>
                </a:tc>
                <a:tc>
                  <a:txBody>
                    <a:bodyPr/>
                    <a:lstStyle/>
                    <a:p>
                      <a:pPr marL="38100" marR="38100" algn="ctr">
                        <a:lnSpc>
                          <a:spcPct val="115000"/>
                        </a:lnSpc>
                        <a:spcAft>
                          <a:spcPts val="0"/>
                        </a:spcAft>
                      </a:pPr>
                      <a:r>
                        <a:rPr lang="id-ID" sz="1200">
                          <a:effectLst/>
                        </a:rPr>
                        <a:t>12.3%*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a:effectLst/>
                        </a:rPr>
                        <a:t>81.2%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a:effectLst/>
                        </a:rPr>
                        <a:t>6.5%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a:effectLst/>
                        </a:rPr>
                        <a:t>8.6%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extLst>
                  <a:ext uri="{0D108BD9-81ED-4DB2-BD59-A6C34878D82A}">
                    <a16:rowId xmlns:a16="http://schemas.microsoft.com/office/drawing/2014/main" val="2735769163"/>
                  </a:ext>
                </a:extLst>
              </a:tr>
              <a:tr h="292526">
                <a:tc vMerge="1">
                  <a:txBody>
                    <a:bodyPr/>
                    <a:lstStyle/>
                    <a:p>
                      <a:endParaRPr lang="en-US"/>
                    </a:p>
                  </a:txBody>
                  <a:tcPr/>
                </a:tc>
                <a:tc>
                  <a:txBody>
                    <a:bodyPr/>
                    <a:lstStyle/>
                    <a:p>
                      <a:pPr marL="38100" marR="38100" algn="ctr">
                        <a:lnSpc>
                          <a:spcPct val="115000"/>
                        </a:lnSpc>
                        <a:spcAft>
                          <a:spcPts val="0"/>
                        </a:spcAft>
                      </a:pPr>
                      <a:r>
                        <a:rPr lang="id-ID" sz="1200">
                          <a:effectLst/>
                        </a:rPr>
                        <a:t>4.8%**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extLst>
                  <a:ext uri="{0D108BD9-81ED-4DB2-BD59-A6C34878D82A}">
                    <a16:rowId xmlns:a16="http://schemas.microsoft.com/office/drawing/2014/main" val="468397945"/>
                  </a:ext>
                </a:extLst>
              </a:tr>
              <a:tr h="409721">
                <a:tc rowSpan="3">
                  <a:txBody>
                    <a:bodyPr/>
                    <a:lstStyle/>
                    <a:p>
                      <a:pPr>
                        <a:lnSpc>
                          <a:spcPct val="150000"/>
                        </a:lnSpc>
                        <a:spcAft>
                          <a:spcPts val="0"/>
                        </a:spcAft>
                      </a:pPr>
                      <a:r>
                        <a:rPr lang="id-ID" sz="1400">
                          <a:effectLst/>
                        </a:rPr>
                        <a:t>Indonesia Tengah</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tc>
                  <a:txBody>
                    <a:bodyPr/>
                    <a:lstStyle/>
                    <a:p>
                      <a:pPr marL="38100" marR="38100" algn="ctr">
                        <a:lnSpc>
                          <a:spcPct val="115000"/>
                        </a:lnSpc>
                        <a:spcAft>
                          <a:spcPts val="0"/>
                        </a:spcAft>
                      </a:pPr>
                      <a:r>
                        <a:rPr lang="id-ID" sz="1200">
                          <a:effectLst/>
                        </a:rPr>
                        <a:t>67922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a:effectLst/>
                        </a:rPr>
                        <a:t>243602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a:effectLst/>
                        </a:rPr>
                        <a:t>14312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a:effectLst/>
                        </a:rPr>
                        <a:t>325836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extLst>
                  <a:ext uri="{0D108BD9-81ED-4DB2-BD59-A6C34878D82A}">
                    <a16:rowId xmlns:a16="http://schemas.microsoft.com/office/drawing/2014/main" val="2558114975"/>
                  </a:ext>
                </a:extLst>
              </a:tr>
              <a:tr h="292526">
                <a:tc vMerge="1">
                  <a:txBody>
                    <a:bodyPr/>
                    <a:lstStyle/>
                    <a:p>
                      <a:endParaRPr lang="en-US"/>
                    </a:p>
                  </a:txBody>
                  <a:tcPr/>
                </a:tc>
                <a:tc>
                  <a:txBody>
                    <a:bodyPr/>
                    <a:lstStyle/>
                    <a:p>
                      <a:pPr marL="38100" marR="38100" algn="ctr">
                        <a:lnSpc>
                          <a:spcPct val="115000"/>
                        </a:lnSpc>
                        <a:spcAft>
                          <a:spcPts val="0"/>
                        </a:spcAft>
                      </a:pPr>
                      <a:r>
                        <a:rPr lang="id-ID" sz="1200">
                          <a:effectLst/>
                        </a:rPr>
                        <a:t>20.8%*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a:effectLst/>
                        </a:rPr>
                        <a:t>74.8%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a:effectLst/>
                        </a:rPr>
                        <a:t>4.4%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a:effectLst/>
                        </a:rPr>
                        <a:t>32.0%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extLst>
                  <a:ext uri="{0D108BD9-81ED-4DB2-BD59-A6C34878D82A}">
                    <a16:rowId xmlns:a16="http://schemas.microsoft.com/office/drawing/2014/main" val="3109127826"/>
                  </a:ext>
                </a:extLst>
              </a:tr>
              <a:tr h="409721">
                <a:tc vMerge="1">
                  <a:txBody>
                    <a:bodyPr/>
                    <a:lstStyle/>
                    <a:p>
                      <a:endParaRPr lang="en-US"/>
                    </a:p>
                  </a:txBody>
                  <a:tcPr/>
                </a:tc>
                <a:tc>
                  <a:txBody>
                    <a:bodyPr/>
                    <a:lstStyle/>
                    <a:p>
                      <a:pPr marL="38100" marR="38100" algn="ctr">
                        <a:lnSpc>
                          <a:spcPct val="115000"/>
                        </a:lnSpc>
                        <a:spcAft>
                          <a:spcPts val="0"/>
                        </a:spcAft>
                      </a:pPr>
                      <a:r>
                        <a:rPr lang="id-ID" sz="1200">
                          <a:effectLst/>
                        </a:rPr>
                        <a:t>30.4%**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extLst>
                  <a:ext uri="{0D108BD9-81ED-4DB2-BD59-A6C34878D82A}">
                    <a16:rowId xmlns:a16="http://schemas.microsoft.com/office/drawing/2014/main" val="3294490820"/>
                  </a:ext>
                </a:extLst>
              </a:tr>
              <a:tr h="409721">
                <a:tc rowSpan="3">
                  <a:txBody>
                    <a:bodyPr/>
                    <a:lstStyle/>
                    <a:p>
                      <a:pPr>
                        <a:lnSpc>
                          <a:spcPct val="150000"/>
                        </a:lnSpc>
                        <a:spcAft>
                          <a:spcPts val="0"/>
                        </a:spcAft>
                      </a:pPr>
                      <a:r>
                        <a:rPr lang="id-ID" sz="1400">
                          <a:effectLst/>
                        </a:rPr>
                        <a:t>Indonesia Barat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tc>
                  <a:txBody>
                    <a:bodyPr/>
                    <a:lstStyle/>
                    <a:p>
                      <a:pPr marL="38100" marR="38100" algn="ctr">
                        <a:lnSpc>
                          <a:spcPct val="115000"/>
                        </a:lnSpc>
                        <a:spcAft>
                          <a:spcPts val="0"/>
                        </a:spcAft>
                      </a:pPr>
                      <a:r>
                        <a:rPr lang="id-ID" sz="1200">
                          <a:effectLst/>
                        </a:rPr>
                        <a:t>144486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dirty="0">
                          <a:effectLst/>
                        </a:rPr>
                        <a:t>441878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a:effectLst/>
                        </a:rPr>
                        <a:t>19383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a:effectLst/>
                        </a:rPr>
                        <a:t>605747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extLst>
                  <a:ext uri="{0D108BD9-81ED-4DB2-BD59-A6C34878D82A}">
                    <a16:rowId xmlns:a16="http://schemas.microsoft.com/office/drawing/2014/main" val="3842588900"/>
                  </a:ext>
                </a:extLst>
              </a:tr>
              <a:tr h="292526">
                <a:tc vMerge="1">
                  <a:txBody>
                    <a:bodyPr/>
                    <a:lstStyle/>
                    <a:p>
                      <a:endParaRPr lang="en-US"/>
                    </a:p>
                  </a:txBody>
                  <a:tcPr/>
                </a:tc>
                <a:tc>
                  <a:txBody>
                    <a:bodyPr/>
                    <a:lstStyle/>
                    <a:p>
                      <a:pPr marL="38100" marR="38100" algn="ctr">
                        <a:lnSpc>
                          <a:spcPct val="115000"/>
                        </a:lnSpc>
                        <a:spcAft>
                          <a:spcPts val="0"/>
                        </a:spcAft>
                      </a:pPr>
                      <a:r>
                        <a:rPr lang="id-ID" sz="1200">
                          <a:effectLst/>
                        </a:rPr>
                        <a:t>23.9%*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a:effectLst/>
                        </a:rPr>
                        <a:t>72.9%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a:effectLst/>
                        </a:rPr>
                        <a:t>3.2%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a:effectLst/>
                        </a:rPr>
                        <a:t>59.4%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extLst>
                  <a:ext uri="{0D108BD9-81ED-4DB2-BD59-A6C34878D82A}">
                    <a16:rowId xmlns:a16="http://schemas.microsoft.com/office/drawing/2014/main" val="3169258777"/>
                  </a:ext>
                </a:extLst>
              </a:tr>
              <a:tr h="409721">
                <a:tc vMerge="1">
                  <a:txBody>
                    <a:bodyPr/>
                    <a:lstStyle/>
                    <a:p>
                      <a:endParaRPr lang="en-US"/>
                    </a:p>
                  </a:txBody>
                  <a:tcPr/>
                </a:tc>
                <a:tc>
                  <a:txBody>
                    <a:bodyPr/>
                    <a:lstStyle/>
                    <a:p>
                      <a:pPr marL="38100" marR="38100" algn="ctr">
                        <a:lnSpc>
                          <a:spcPct val="115000"/>
                        </a:lnSpc>
                        <a:spcAft>
                          <a:spcPts val="0"/>
                        </a:spcAft>
                      </a:pPr>
                      <a:r>
                        <a:rPr lang="id-ID" sz="1200">
                          <a:effectLst/>
                        </a:rPr>
                        <a:t>64.7%**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extLst>
                  <a:ext uri="{0D108BD9-81ED-4DB2-BD59-A6C34878D82A}">
                    <a16:rowId xmlns:a16="http://schemas.microsoft.com/office/drawing/2014/main" val="2424034160"/>
                  </a:ext>
                </a:extLst>
              </a:tr>
              <a:tr h="409721">
                <a:tc rowSpan="3">
                  <a:txBody>
                    <a:bodyPr/>
                    <a:lstStyle/>
                    <a:p>
                      <a:pPr>
                        <a:lnSpc>
                          <a:spcPct val="150000"/>
                        </a:lnSpc>
                        <a:spcAft>
                          <a:spcPts val="0"/>
                        </a:spcAft>
                      </a:pPr>
                      <a:r>
                        <a:rPr lang="id-ID" sz="1400">
                          <a:effectLst/>
                        </a:rPr>
                        <a:t>Total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tc>
                <a:tc>
                  <a:txBody>
                    <a:bodyPr/>
                    <a:lstStyle/>
                    <a:p>
                      <a:pPr marL="38100" marR="38100" algn="ctr">
                        <a:lnSpc>
                          <a:spcPct val="115000"/>
                        </a:lnSpc>
                        <a:spcAft>
                          <a:spcPts val="0"/>
                        </a:spcAft>
                      </a:pPr>
                      <a:r>
                        <a:rPr lang="id-ID" sz="1200">
                          <a:effectLst/>
                        </a:rPr>
                        <a:t>223188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dirty="0">
                          <a:effectLst/>
                        </a:rPr>
                        <a:t>756614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a:effectLst/>
                        </a:rPr>
                        <a:t>39354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a:effectLst/>
                        </a:rPr>
                        <a:t>1019156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extLst>
                  <a:ext uri="{0D108BD9-81ED-4DB2-BD59-A6C34878D82A}">
                    <a16:rowId xmlns:a16="http://schemas.microsoft.com/office/drawing/2014/main" val="1323145099"/>
                  </a:ext>
                </a:extLst>
              </a:tr>
              <a:tr h="409721">
                <a:tc vMerge="1">
                  <a:txBody>
                    <a:bodyPr/>
                    <a:lstStyle/>
                    <a:p>
                      <a:endParaRPr lang="en-US"/>
                    </a:p>
                  </a:txBody>
                  <a:tcPr/>
                </a:tc>
                <a:tc>
                  <a:txBody>
                    <a:bodyPr/>
                    <a:lstStyle/>
                    <a:p>
                      <a:pPr marL="38100" marR="38100" algn="ctr">
                        <a:lnSpc>
                          <a:spcPct val="115000"/>
                        </a:lnSpc>
                        <a:spcAft>
                          <a:spcPts val="0"/>
                        </a:spcAft>
                      </a:pPr>
                      <a:r>
                        <a:rPr lang="id-ID" sz="1200">
                          <a:effectLst/>
                        </a:rPr>
                        <a:t>21.9%</a:t>
                      </a:r>
                      <a:r>
                        <a:rPr lang="en-US" sz="1200">
                          <a:effectLst/>
                        </a:rPr>
                        <a: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a:effectLst/>
                        </a:rPr>
                        <a:t>74.2%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a:effectLst/>
                        </a:rPr>
                        <a:t>3.9%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a:effectLst/>
                        </a:rPr>
                        <a:t>100.0%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extLst>
                  <a:ext uri="{0D108BD9-81ED-4DB2-BD59-A6C34878D82A}">
                    <a16:rowId xmlns:a16="http://schemas.microsoft.com/office/drawing/2014/main" val="3156855465"/>
                  </a:ext>
                </a:extLst>
              </a:tr>
              <a:tr h="409721">
                <a:tc vMerge="1">
                  <a:txBody>
                    <a:bodyPr/>
                    <a:lstStyle/>
                    <a:p>
                      <a:endParaRPr lang="en-US"/>
                    </a:p>
                  </a:txBody>
                  <a:tcPr/>
                </a:tc>
                <a:tc>
                  <a:txBody>
                    <a:bodyPr/>
                    <a:lstStyle/>
                    <a:p>
                      <a:pPr marL="38100" marR="38100" algn="ctr">
                        <a:lnSpc>
                          <a:spcPct val="115000"/>
                        </a:lnSpc>
                        <a:spcAft>
                          <a:spcPts val="0"/>
                        </a:spcAft>
                      </a:pPr>
                      <a:r>
                        <a:rPr lang="en-US" sz="1200">
                          <a:effectLst/>
                        </a:rPr>
                        <a:t>100%**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tc>
                  <a:txBody>
                    <a:bodyPr/>
                    <a:lstStyle/>
                    <a:p>
                      <a:pPr marL="38100" marR="38100" algn="ctr">
                        <a:lnSpc>
                          <a:spcPct val="115000"/>
                        </a:lnSpc>
                        <a:spcAft>
                          <a:spcPts val="0"/>
                        </a:spcAft>
                      </a:pPr>
                      <a:r>
                        <a:rPr lang="id-ID"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2026" marR="52026" marT="0" marB="0" anchor="ctr"/>
                </a:tc>
                <a:extLst>
                  <a:ext uri="{0D108BD9-81ED-4DB2-BD59-A6C34878D82A}">
                    <a16:rowId xmlns:a16="http://schemas.microsoft.com/office/drawing/2014/main" val="3802021564"/>
                  </a:ext>
                </a:extLst>
              </a:tr>
            </a:tbl>
          </a:graphicData>
        </a:graphic>
      </p:graphicFrame>
      <p:sp>
        <p:nvSpPr>
          <p:cNvPr id="8" name="Content Placeholder 7">
            <a:extLst>
              <a:ext uri="{FF2B5EF4-FFF2-40B4-BE49-F238E27FC236}">
                <a16:creationId xmlns:a16="http://schemas.microsoft.com/office/drawing/2014/main" id="{F4DAD930-0B9E-42FD-B3F9-FE0D8254550A}"/>
              </a:ext>
            </a:extLst>
          </p:cNvPr>
          <p:cNvSpPr>
            <a:spLocks noGrp="1"/>
          </p:cNvSpPr>
          <p:nvPr>
            <p:ph sz="half" idx="2"/>
          </p:nvPr>
        </p:nvSpPr>
        <p:spPr>
          <a:xfrm>
            <a:off x="6172200" y="1272209"/>
            <a:ext cx="5181600" cy="4373217"/>
          </a:xfrm>
        </p:spPr>
        <p:txBody>
          <a:bodyPr>
            <a:normAutofit lnSpcReduction="10000"/>
          </a:bodyPr>
          <a:lstStyle/>
          <a:p>
            <a:pPr>
              <a:buFont typeface="Arial" panose="020B0604020202020204" pitchFamily="34" charset="0"/>
              <a:buChar char="•"/>
            </a:pPr>
            <a:r>
              <a:rPr lang="en-US" sz="2400" b="1" noProof="1"/>
              <a:t>Terdapat Perbedaan kemampuan akses masyarakat berdasarkan konteks spasial.</a:t>
            </a:r>
          </a:p>
          <a:p>
            <a:pPr>
              <a:buFont typeface="Arial" panose="020B0604020202020204" pitchFamily="34" charset="0"/>
              <a:buChar char="•"/>
            </a:pPr>
            <a:r>
              <a:rPr lang="en-US" sz="2400" b="1" noProof="1"/>
              <a:t>Masyarakan Indonesia Barat menjadi kelompok paling dominan dengan kemampuan akses 64,7 %.</a:t>
            </a:r>
          </a:p>
          <a:p>
            <a:pPr>
              <a:buFont typeface="Arial" panose="020B0604020202020204" pitchFamily="34" charset="0"/>
              <a:buChar char="•"/>
            </a:pPr>
            <a:r>
              <a:rPr lang="en-US" sz="2400" b="1" noProof="1"/>
              <a:t>Terdapat kecenderungan bahwa semakin menuju barat, maka semakin tinggi kemampuan akses.</a:t>
            </a:r>
          </a:p>
          <a:p>
            <a:pPr marL="0" indent="0">
              <a:buNone/>
            </a:pPr>
            <a:endParaRPr lang="en-US" sz="2400" b="1" noProof="1"/>
          </a:p>
          <a:p>
            <a:pPr marL="0" indent="0">
              <a:buNone/>
            </a:pPr>
            <a:endParaRPr lang="en-US" sz="1800" dirty="0"/>
          </a:p>
        </p:txBody>
      </p:sp>
      <p:sp>
        <p:nvSpPr>
          <p:cNvPr id="9" name="TextBox 8">
            <a:extLst>
              <a:ext uri="{FF2B5EF4-FFF2-40B4-BE49-F238E27FC236}">
                <a16:creationId xmlns:a16="http://schemas.microsoft.com/office/drawing/2014/main" id="{128C8BD0-E971-46B8-A682-03C055DF8C0C}"/>
              </a:ext>
            </a:extLst>
          </p:cNvPr>
          <p:cNvSpPr txBox="1"/>
          <p:nvPr/>
        </p:nvSpPr>
        <p:spPr>
          <a:xfrm>
            <a:off x="5870713" y="5857462"/>
            <a:ext cx="4943061" cy="646331"/>
          </a:xfrm>
          <a:prstGeom prst="rect">
            <a:avLst/>
          </a:prstGeom>
          <a:noFill/>
        </p:spPr>
        <p:txBody>
          <a:bodyPr wrap="square" rtlCol="0">
            <a:spAutoFit/>
          </a:bodyPr>
          <a:lstStyle/>
          <a:p>
            <a:r>
              <a:rPr lang="id-ID" dirty="0"/>
              <a:t>*Persentase berdasaarkan akses internet</a:t>
            </a:r>
            <a:endParaRPr lang="en-US" dirty="0"/>
          </a:p>
          <a:p>
            <a:r>
              <a:rPr lang="id-ID" dirty="0"/>
              <a:t>**Persentase berdasarkan konteks spasial</a:t>
            </a:r>
            <a:endParaRPr lang="en-US" dirty="0"/>
          </a:p>
        </p:txBody>
      </p:sp>
      <p:pic>
        <p:nvPicPr>
          <p:cNvPr id="2" name="Picture 1">
            <a:extLst>
              <a:ext uri="{FF2B5EF4-FFF2-40B4-BE49-F238E27FC236}">
                <a16:creationId xmlns:a16="http://schemas.microsoft.com/office/drawing/2014/main" id="{815A0245-70BA-4630-A160-F75E11DE6D8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210" y="0"/>
            <a:ext cx="751285" cy="797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080115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E3B12-8A93-4958-930A-53F33DC215F5}"/>
              </a:ext>
            </a:extLst>
          </p:cNvPr>
          <p:cNvSpPr>
            <a:spLocks noGrp="1"/>
          </p:cNvSpPr>
          <p:nvPr>
            <p:ph type="title"/>
          </p:nvPr>
        </p:nvSpPr>
        <p:spPr>
          <a:xfrm>
            <a:off x="1484243" y="452718"/>
            <a:ext cx="9515061" cy="1400530"/>
          </a:xfrm>
        </p:spPr>
        <p:txBody>
          <a:bodyPr>
            <a:normAutofit/>
          </a:bodyPr>
          <a:lstStyle/>
          <a:p>
            <a:r>
              <a:rPr lang="id-ID" sz="3200" b="1" dirty="0"/>
              <a:t>Analisis Regresi Logistik Kelas Sosial Terhadap Akses Internet dengan Kontrol Konteks Spasial</a:t>
            </a:r>
            <a:endParaRPr lang="en-US" sz="3200" b="1" dirty="0"/>
          </a:p>
        </p:txBody>
      </p:sp>
      <p:graphicFrame>
        <p:nvGraphicFramePr>
          <p:cNvPr id="5" name="Content Placeholder 4">
            <a:extLst>
              <a:ext uri="{FF2B5EF4-FFF2-40B4-BE49-F238E27FC236}">
                <a16:creationId xmlns:a16="http://schemas.microsoft.com/office/drawing/2014/main" id="{FBC28D7B-1966-4730-A15C-F9374CBF28E1}"/>
              </a:ext>
            </a:extLst>
          </p:cNvPr>
          <p:cNvGraphicFramePr>
            <a:graphicFrameLocks noGrp="1"/>
          </p:cNvGraphicFramePr>
          <p:nvPr>
            <p:ph sz="half" idx="1"/>
            <p:extLst>
              <p:ext uri="{D42A27DB-BD31-4B8C-83A1-F6EECF244321}">
                <p14:modId xmlns:p14="http://schemas.microsoft.com/office/powerpoint/2010/main" val="3651574974"/>
              </p:ext>
            </p:extLst>
          </p:nvPr>
        </p:nvGraphicFramePr>
        <p:xfrm>
          <a:off x="838200" y="1603514"/>
          <a:ext cx="5181598" cy="3465513"/>
        </p:xfrm>
        <a:graphic>
          <a:graphicData uri="http://schemas.openxmlformats.org/drawingml/2006/table">
            <a:tbl>
              <a:tblPr firstRow="1" firstCol="1" bandRow="1">
                <a:tableStyleId>{68D230F3-CF80-4859-8CE7-A43EE81993B5}</a:tableStyleId>
              </a:tblPr>
              <a:tblGrid>
                <a:gridCol w="1016150">
                  <a:extLst>
                    <a:ext uri="{9D8B030D-6E8A-4147-A177-3AD203B41FA5}">
                      <a16:colId xmlns:a16="http://schemas.microsoft.com/office/drawing/2014/main" val="2296885465"/>
                    </a:ext>
                  </a:extLst>
                </a:gridCol>
                <a:gridCol w="1016150">
                  <a:extLst>
                    <a:ext uri="{9D8B030D-6E8A-4147-A177-3AD203B41FA5}">
                      <a16:colId xmlns:a16="http://schemas.microsoft.com/office/drawing/2014/main" val="3117836458"/>
                    </a:ext>
                  </a:extLst>
                </a:gridCol>
                <a:gridCol w="572201">
                  <a:extLst>
                    <a:ext uri="{9D8B030D-6E8A-4147-A177-3AD203B41FA5}">
                      <a16:colId xmlns:a16="http://schemas.microsoft.com/office/drawing/2014/main" val="4018319140"/>
                    </a:ext>
                  </a:extLst>
                </a:gridCol>
                <a:gridCol w="726761">
                  <a:extLst>
                    <a:ext uri="{9D8B030D-6E8A-4147-A177-3AD203B41FA5}">
                      <a16:colId xmlns:a16="http://schemas.microsoft.com/office/drawing/2014/main" val="2594126269"/>
                    </a:ext>
                  </a:extLst>
                </a:gridCol>
                <a:gridCol w="726761">
                  <a:extLst>
                    <a:ext uri="{9D8B030D-6E8A-4147-A177-3AD203B41FA5}">
                      <a16:colId xmlns:a16="http://schemas.microsoft.com/office/drawing/2014/main" val="2927207103"/>
                    </a:ext>
                  </a:extLst>
                </a:gridCol>
                <a:gridCol w="1123575">
                  <a:extLst>
                    <a:ext uri="{9D8B030D-6E8A-4147-A177-3AD203B41FA5}">
                      <a16:colId xmlns:a16="http://schemas.microsoft.com/office/drawing/2014/main" val="709238766"/>
                    </a:ext>
                  </a:extLst>
                </a:gridCol>
              </a:tblGrid>
              <a:tr h="715818">
                <a:tc>
                  <a:txBody>
                    <a:bodyPr/>
                    <a:lstStyle/>
                    <a:p>
                      <a:pPr algn="ctr">
                        <a:lnSpc>
                          <a:spcPct val="150000"/>
                        </a:lnSpc>
                        <a:spcAft>
                          <a:spcPts val="0"/>
                        </a:spcAft>
                      </a:pPr>
                      <a:r>
                        <a:rPr lang="id-ID"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a:effectLst/>
                        </a:rPr>
                        <a:t>Var.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a:effectLst/>
                        </a:rPr>
                        <a:t>β </a:t>
                      </a:r>
                      <a:endParaRPr lang="en-US" sz="1100">
                        <a:effectLst/>
                      </a:endParaRPr>
                    </a:p>
                    <a:p>
                      <a:pPr algn="ctr">
                        <a:lnSpc>
                          <a:spcPct val="150000"/>
                        </a:lnSpc>
                        <a:spcAft>
                          <a:spcPts val="0"/>
                        </a:spcAft>
                      </a:pPr>
                      <a:r>
                        <a:rPr lang="id-ID" sz="1200">
                          <a:effectLst/>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a:effectLst/>
                        </a:rPr>
                        <a:t>Exp β</a:t>
                      </a:r>
                      <a:endParaRPr lang="en-US" sz="1100">
                        <a:effectLst/>
                      </a:endParaRPr>
                    </a:p>
                    <a:p>
                      <a:pPr algn="ctr">
                        <a:lnSpc>
                          <a:spcPct val="150000"/>
                        </a:lnSpc>
                        <a:spcAft>
                          <a:spcPts val="0"/>
                        </a:spcAft>
                      </a:pPr>
                      <a:r>
                        <a:rPr lang="id-ID" sz="1200">
                          <a:effectLst/>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a:effectLst/>
                        </a:rPr>
                        <a:t>Sig.</a:t>
                      </a:r>
                      <a:endParaRPr lang="en-US" sz="1100">
                        <a:effectLst/>
                      </a:endParaRPr>
                    </a:p>
                    <a:p>
                      <a:pPr algn="ctr">
                        <a:lnSpc>
                          <a:spcPct val="150000"/>
                        </a:lnSpc>
                        <a:spcAft>
                          <a:spcPts val="0"/>
                        </a:spcAft>
                      </a:pPr>
                      <a:r>
                        <a:rPr lang="id-ID" sz="12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dirty="0">
                          <a:effectLst/>
                        </a:rPr>
                        <a:t>Nagelkerke R</a:t>
                      </a:r>
                      <a:r>
                        <a:rPr lang="id-ID" sz="1200" baseline="30000" dirty="0">
                          <a:effectLst/>
                        </a:rPr>
                        <a:t>2</a:t>
                      </a:r>
                      <a:endParaRPr lang="en-US" sz="1100" dirty="0">
                        <a:effectLst/>
                      </a:endParaRPr>
                    </a:p>
                    <a:p>
                      <a:pPr algn="ctr">
                        <a:lnSpc>
                          <a:spcPct val="150000"/>
                        </a:lnSpc>
                        <a:spcAft>
                          <a:spcPts val="0"/>
                        </a:spcAft>
                      </a:pPr>
                      <a:r>
                        <a:rPr lang="id-ID" sz="1200" dirty="0">
                          <a:effectLst/>
                        </a:rPr>
                        <a:t>(4)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extLst>
                  <a:ext uri="{0D108BD9-81ED-4DB2-BD59-A6C34878D82A}">
                    <a16:rowId xmlns:a16="http://schemas.microsoft.com/office/drawing/2014/main" val="776872949"/>
                  </a:ext>
                </a:extLst>
              </a:tr>
              <a:tr h="546362">
                <a:tc rowSpan="2">
                  <a:txBody>
                    <a:bodyPr/>
                    <a:lstStyle/>
                    <a:p>
                      <a:pPr algn="r">
                        <a:lnSpc>
                          <a:spcPct val="150000"/>
                        </a:lnSpc>
                        <a:spcAft>
                          <a:spcPts val="0"/>
                        </a:spcAft>
                      </a:pPr>
                      <a:r>
                        <a:rPr lang="id-ID" sz="1200">
                          <a:effectLst/>
                        </a:rPr>
                        <a:t>Indonesia Timur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nSpc>
                          <a:spcPct val="150000"/>
                        </a:lnSpc>
                        <a:spcAft>
                          <a:spcPts val="0"/>
                        </a:spcAft>
                      </a:pPr>
                      <a:r>
                        <a:rPr lang="id-ID" sz="1400" dirty="0">
                          <a:effectLst/>
                        </a:rPr>
                        <a:t>Kelas sosial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dirty="0">
                          <a:effectLst/>
                        </a:rPr>
                        <a:t>2,460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a:effectLst/>
                        </a:rPr>
                        <a:t>11,703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a:effectLst/>
                        </a:rPr>
                        <a:t>0,00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rowSpan="2">
                  <a:txBody>
                    <a:bodyPr/>
                    <a:lstStyle/>
                    <a:p>
                      <a:pPr algn="ctr">
                        <a:lnSpc>
                          <a:spcPct val="150000"/>
                        </a:lnSpc>
                        <a:spcAft>
                          <a:spcPts val="0"/>
                        </a:spcAft>
                      </a:pPr>
                      <a:r>
                        <a:rPr lang="id-ID" sz="1200">
                          <a:effectLst/>
                        </a:rPr>
                        <a:t>0,444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extLst>
                  <a:ext uri="{0D108BD9-81ED-4DB2-BD59-A6C34878D82A}">
                    <a16:rowId xmlns:a16="http://schemas.microsoft.com/office/drawing/2014/main" val="1189148149"/>
                  </a:ext>
                </a:extLst>
              </a:tr>
              <a:tr h="257536">
                <a:tc vMerge="1">
                  <a:txBody>
                    <a:bodyPr/>
                    <a:lstStyle/>
                    <a:p>
                      <a:endParaRPr lang="en-US"/>
                    </a:p>
                  </a:txBody>
                  <a:tcPr/>
                </a:tc>
                <a:tc>
                  <a:txBody>
                    <a:bodyPr/>
                    <a:lstStyle/>
                    <a:p>
                      <a:pPr>
                        <a:lnSpc>
                          <a:spcPct val="150000"/>
                        </a:lnSpc>
                        <a:spcAft>
                          <a:spcPts val="0"/>
                        </a:spcAft>
                      </a:pPr>
                      <a:r>
                        <a:rPr lang="id-ID" sz="1400">
                          <a:effectLst/>
                        </a:rPr>
                        <a:t>Constant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dirty="0">
                          <a:effectLst/>
                        </a:rPr>
                        <a:t>-8,341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dirty="0">
                          <a:effectLst/>
                        </a:rPr>
                        <a:t>0,000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07000"/>
                        </a:lnSpc>
                        <a:spcAft>
                          <a:spcPts val="0"/>
                        </a:spcAft>
                      </a:pPr>
                      <a:r>
                        <a:rPr lang="id-ID" sz="1200">
                          <a:effectLst/>
                        </a:rPr>
                        <a:t>0,00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vMerge="1">
                  <a:txBody>
                    <a:bodyPr/>
                    <a:lstStyle/>
                    <a:p>
                      <a:endParaRPr lang="en-US"/>
                    </a:p>
                  </a:txBody>
                  <a:tcPr/>
                </a:tc>
                <a:extLst>
                  <a:ext uri="{0D108BD9-81ED-4DB2-BD59-A6C34878D82A}">
                    <a16:rowId xmlns:a16="http://schemas.microsoft.com/office/drawing/2014/main" val="2887288744"/>
                  </a:ext>
                </a:extLst>
              </a:tr>
              <a:tr h="546362">
                <a:tc rowSpan="2">
                  <a:txBody>
                    <a:bodyPr/>
                    <a:lstStyle/>
                    <a:p>
                      <a:pPr algn="r">
                        <a:lnSpc>
                          <a:spcPct val="150000"/>
                        </a:lnSpc>
                        <a:spcAft>
                          <a:spcPts val="0"/>
                        </a:spcAft>
                      </a:pPr>
                      <a:r>
                        <a:rPr lang="id-ID" sz="1200">
                          <a:effectLst/>
                        </a:rPr>
                        <a:t>Indonesia Tengah</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nSpc>
                          <a:spcPct val="150000"/>
                        </a:lnSpc>
                        <a:spcAft>
                          <a:spcPts val="0"/>
                        </a:spcAft>
                      </a:pPr>
                      <a:r>
                        <a:rPr lang="id-ID" sz="1400">
                          <a:effectLst/>
                        </a:rPr>
                        <a:t>Kelas sosial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a:effectLst/>
                        </a:rPr>
                        <a:t>2,013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dirty="0">
                          <a:effectLst/>
                        </a:rPr>
                        <a:t>7,485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07000"/>
                        </a:lnSpc>
                        <a:spcAft>
                          <a:spcPts val="0"/>
                        </a:spcAft>
                      </a:pPr>
                      <a:r>
                        <a:rPr lang="id-ID" sz="1200" dirty="0">
                          <a:effectLst/>
                        </a:rPr>
                        <a:t>0,00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rowSpan="2">
                  <a:txBody>
                    <a:bodyPr/>
                    <a:lstStyle/>
                    <a:p>
                      <a:pPr algn="ctr">
                        <a:lnSpc>
                          <a:spcPct val="150000"/>
                        </a:lnSpc>
                        <a:spcAft>
                          <a:spcPts val="0"/>
                        </a:spcAft>
                      </a:pPr>
                      <a:r>
                        <a:rPr lang="id-ID" sz="1200">
                          <a:effectLst/>
                        </a:rPr>
                        <a:t>0,387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extLst>
                  <a:ext uri="{0D108BD9-81ED-4DB2-BD59-A6C34878D82A}">
                    <a16:rowId xmlns:a16="http://schemas.microsoft.com/office/drawing/2014/main" val="377852338"/>
                  </a:ext>
                </a:extLst>
              </a:tr>
              <a:tr h="257536">
                <a:tc vMerge="1">
                  <a:txBody>
                    <a:bodyPr/>
                    <a:lstStyle/>
                    <a:p>
                      <a:endParaRPr lang="en-US"/>
                    </a:p>
                  </a:txBody>
                  <a:tcPr/>
                </a:tc>
                <a:tc>
                  <a:txBody>
                    <a:bodyPr/>
                    <a:lstStyle/>
                    <a:p>
                      <a:pPr>
                        <a:lnSpc>
                          <a:spcPct val="150000"/>
                        </a:lnSpc>
                        <a:spcAft>
                          <a:spcPts val="0"/>
                        </a:spcAft>
                      </a:pPr>
                      <a:r>
                        <a:rPr lang="id-ID" sz="1400">
                          <a:effectLst/>
                        </a:rPr>
                        <a:t>Constant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a:effectLst/>
                        </a:rPr>
                        <a:t>-6,669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a:effectLst/>
                        </a:rPr>
                        <a:t>0,001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07000"/>
                        </a:lnSpc>
                        <a:spcAft>
                          <a:spcPts val="0"/>
                        </a:spcAft>
                      </a:pPr>
                      <a:r>
                        <a:rPr lang="id-ID" sz="1200" dirty="0">
                          <a:effectLst/>
                        </a:rPr>
                        <a:t>0,00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vMerge="1">
                  <a:txBody>
                    <a:bodyPr/>
                    <a:lstStyle/>
                    <a:p>
                      <a:endParaRPr lang="en-US"/>
                    </a:p>
                  </a:txBody>
                  <a:tcPr/>
                </a:tc>
                <a:extLst>
                  <a:ext uri="{0D108BD9-81ED-4DB2-BD59-A6C34878D82A}">
                    <a16:rowId xmlns:a16="http://schemas.microsoft.com/office/drawing/2014/main" val="1564354817"/>
                  </a:ext>
                </a:extLst>
              </a:tr>
              <a:tr h="546362">
                <a:tc rowSpan="2">
                  <a:txBody>
                    <a:bodyPr/>
                    <a:lstStyle/>
                    <a:p>
                      <a:pPr algn="r">
                        <a:lnSpc>
                          <a:spcPct val="150000"/>
                        </a:lnSpc>
                        <a:spcAft>
                          <a:spcPts val="0"/>
                        </a:spcAft>
                      </a:pPr>
                      <a:r>
                        <a:rPr lang="id-ID" sz="1200">
                          <a:effectLst/>
                        </a:rPr>
                        <a:t>Indonesia Barat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nSpc>
                          <a:spcPct val="150000"/>
                        </a:lnSpc>
                        <a:spcAft>
                          <a:spcPts val="0"/>
                        </a:spcAft>
                      </a:pPr>
                      <a:r>
                        <a:rPr lang="id-ID" sz="1400">
                          <a:effectLst/>
                        </a:rPr>
                        <a:t>Kelas sosial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dirty="0">
                          <a:effectLst/>
                        </a:rPr>
                        <a:t>1,949</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a:effectLst/>
                        </a:rPr>
                        <a:t>7,023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07000"/>
                        </a:lnSpc>
                        <a:spcAft>
                          <a:spcPts val="0"/>
                        </a:spcAft>
                      </a:pPr>
                      <a:r>
                        <a:rPr lang="id-ID" sz="1200">
                          <a:effectLst/>
                        </a:rPr>
                        <a:t>0,00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rowSpan="2">
                  <a:txBody>
                    <a:bodyPr/>
                    <a:lstStyle/>
                    <a:p>
                      <a:pPr algn="ctr">
                        <a:lnSpc>
                          <a:spcPct val="150000"/>
                        </a:lnSpc>
                        <a:spcAft>
                          <a:spcPts val="0"/>
                        </a:spcAft>
                      </a:pPr>
                      <a:r>
                        <a:rPr lang="id-ID" sz="1200" dirty="0">
                          <a:effectLst/>
                        </a:rPr>
                        <a:t>0,361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extLst>
                  <a:ext uri="{0D108BD9-81ED-4DB2-BD59-A6C34878D82A}">
                    <a16:rowId xmlns:a16="http://schemas.microsoft.com/office/drawing/2014/main" val="3506561388"/>
                  </a:ext>
                </a:extLst>
              </a:tr>
              <a:tr h="257536">
                <a:tc vMerge="1">
                  <a:txBody>
                    <a:bodyPr/>
                    <a:lstStyle/>
                    <a:p>
                      <a:endParaRPr lang="en-US"/>
                    </a:p>
                  </a:txBody>
                  <a:tcPr/>
                </a:tc>
                <a:tc>
                  <a:txBody>
                    <a:bodyPr/>
                    <a:lstStyle/>
                    <a:p>
                      <a:pPr>
                        <a:lnSpc>
                          <a:spcPct val="150000"/>
                        </a:lnSpc>
                        <a:spcAft>
                          <a:spcPts val="0"/>
                        </a:spcAft>
                      </a:pPr>
                      <a:r>
                        <a:rPr lang="id-ID" sz="1400">
                          <a:effectLst/>
                        </a:rPr>
                        <a:t>Constant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a:effectLst/>
                        </a:rPr>
                        <a:t>-6,376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a:effectLst/>
                        </a:rPr>
                        <a:t>0,002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07000"/>
                        </a:lnSpc>
                        <a:spcAft>
                          <a:spcPts val="0"/>
                        </a:spcAft>
                      </a:pPr>
                      <a:r>
                        <a:rPr lang="id-ID" sz="1200" dirty="0">
                          <a:effectLst/>
                        </a:rPr>
                        <a:t>0,00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vMerge="1">
                  <a:txBody>
                    <a:bodyPr/>
                    <a:lstStyle/>
                    <a:p>
                      <a:endParaRPr lang="en-US"/>
                    </a:p>
                  </a:txBody>
                  <a:tcPr/>
                </a:tc>
                <a:extLst>
                  <a:ext uri="{0D108BD9-81ED-4DB2-BD59-A6C34878D82A}">
                    <a16:rowId xmlns:a16="http://schemas.microsoft.com/office/drawing/2014/main" val="2322655002"/>
                  </a:ext>
                </a:extLst>
              </a:tr>
            </a:tbl>
          </a:graphicData>
        </a:graphic>
      </p:graphicFrame>
      <p:graphicFrame>
        <p:nvGraphicFramePr>
          <p:cNvPr id="6" name="Content Placeholder 5">
            <a:extLst>
              <a:ext uri="{FF2B5EF4-FFF2-40B4-BE49-F238E27FC236}">
                <a16:creationId xmlns:a16="http://schemas.microsoft.com/office/drawing/2014/main" id="{F0D35CCB-B1E0-4875-94E4-98C5492E3989}"/>
              </a:ext>
            </a:extLst>
          </p:cNvPr>
          <p:cNvGraphicFramePr>
            <a:graphicFrameLocks noGrp="1"/>
          </p:cNvGraphicFramePr>
          <p:nvPr>
            <p:ph sz="half" idx="2"/>
            <p:extLst>
              <p:ext uri="{D42A27DB-BD31-4B8C-83A1-F6EECF244321}">
                <p14:modId xmlns:p14="http://schemas.microsoft.com/office/powerpoint/2010/main" val="1046624323"/>
              </p:ext>
            </p:extLst>
          </p:nvPr>
        </p:nvGraphicFramePr>
        <p:xfrm>
          <a:off x="6096000" y="1603515"/>
          <a:ext cx="5742709" cy="6690836"/>
        </p:xfrm>
        <a:graphic>
          <a:graphicData uri="http://schemas.openxmlformats.org/drawingml/2006/table">
            <a:tbl>
              <a:tblPr firstRow="1" firstCol="1" bandRow="1">
                <a:tableStyleId>{68D230F3-CF80-4859-8CE7-A43EE81993B5}</a:tableStyleId>
              </a:tblPr>
              <a:tblGrid>
                <a:gridCol w="1137992">
                  <a:extLst>
                    <a:ext uri="{9D8B030D-6E8A-4147-A177-3AD203B41FA5}">
                      <a16:colId xmlns:a16="http://schemas.microsoft.com/office/drawing/2014/main" val="1402968699"/>
                    </a:ext>
                  </a:extLst>
                </a:gridCol>
                <a:gridCol w="1137992">
                  <a:extLst>
                    <a:ext uri="{9D8B030D-6E8A-4147-A177-3AD203B41FA5}">
                      <a16:colId xmlns:a16="http://schemas.microsoft.com/office/drawing/2014/main" val="355883010"/>
                    </a:ext>
                  </a:extLst>
                </a:gridCol>
                <a:gridCol w="630534">
                  <a:extLst>
                    <a:ext uri="{9D8B030D-6E8A-4147-A177-3AD203B41FA5}">
                      <a16:colId xmlns:a16="http://schemas.microsoft.com/office/drawing/2014/main" val="1068451496"/>
                    </a:ext>
                  </a:extLst>
                </a:gridCol>
                <a:gridCol w="799081">
                  <a:extLst>
                    <a:ext uri="{9D8B030D-6E8A-4147-A177-3AD203B41FA5}">
                      <a16:colId xmlns:a16="http://schemas.microsoft.com/office/drawing/2014/main" val="3924771468"/>
                    </a:ext>
                  </a:extLst>
                </a:gridCol>
                <a:gridCol w="799081">
                  <a:extLst>
                    <a:ext uri="{9D8B030D-6E8A-4147-A177-3AD203B41FA5}">
                      <a16:colId xmlns:a16="http://schemas.microsoft.com/office/drawing/2014/main" val="857963048"/>
                    </a:ext>
                  </a:extLst>
                </a:gridCol>
                <a:gridCol w="1238029">
                  <a:extLst>
                    <a:ext uri="{9D8B030D-6E8A-4147-A177-3AD203B41FA5}">
                      <a16:colId xmlns:a16="http://schemas.microsoft.com/office/drawing/2014/main" val="939884721"/>
                    </a:ext>
                  </a:extLst>
                </a:gridCol>
              </a:tblGrid>
              <a:tr h="762128">
                <a:tc>
                  <a:txBody>
                    <a:bodyPr/>
                    <a:lstStyle/>
                    <a:p>
                      <a:pPr algn="ctr">
                        <a:lnSpc>
                          <a:spcPct val="115000"/>
                        </a:lnSpc>
                        <a:spcAft>
                          <a:spcPts val="0"/>
                        </a:spcAft>
                      </a:pPr>
                      <a:r>
                        <a:rPr lang="id-ID"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Var.</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β</a:t>
                      </a:r>
                      <a:endParaRPr lang="en-US" sz="1200">
                        <a:effectLst/>
                      </a:endParaRPr>
                    </a:p>
                    <a:p>
                      <a:pPr algn="ctr">
                        <a:lnSpc>
                          <a:spcPct val="115000"/>
                        </a:lnSpc>
                        <a:spcAft>
                          <a:spcPts val="0"/>
                        </a:spcAft>
                      </a:pPr>
                      <a:r>
                        <a:rPr lang="id-ID" sz="1400">
                          <a:effectLst/>
                        </a:rPr>
                        <a:t>(1)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Exp β</a:t>
                      </a:r>
                      <a:endParaRPr lang="en-US" sz="1200">
                        <a:effectLst/>
                      </a:endParaRPr>
                    </a:p>
                    <a:p>
                      <a:pPr algn="ctr">
                        <a:lnSpc>
                          <a:spcPct val="115000"/>
                        </a:lnSpc>
                        <a:spcAft>
                          <a:spcPts val="0"/>
                        </a:spcAft>
                      </a:pPr>
                      <a:r>
                        <a:rPr lang="id-ID" sz="1400">
                          <a:effectLst/>
                        </a:rPr>
                        <a:t>(2)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Sig.</a:t>
                      </a:r>
                      <a:endParaRPr lang="en-US" sz="1200">
                        <a:effectLst/>
                      </a:endParaRPr>
                    </a:p>
                    <a:p>
                      <a:pPr algn="ctr">
                        <a:lnSpc>
                          <a:spcPct val="115000"/>
                        </a:lnSpc>
                        <a:spcAft>
                          <a:spcPts val="0"/>
                        </a:spcAft>
                      </a:pPr>
                      <a:r>
                        <a:rPr lang="id-ID" sz="1400">
                          <a:effectLst/>
                        </a:rPr>
                        <a:t>(3)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Nagelkerke R</a:t>
                      </a:r>
                      <a:r>
                        <a:rPr lang="id-ID" sz="1400" baseline="30000">
                          <a:effectLst/>
                        </a:rPr>
                        <a:t>2</a:t>
                      </a:r>
                      <a:endParaRPr lang="en-US" sz="1200">
                        <a:effectLst/>
                      </a:endParaRPr>
                    </a:p>
                    <a:p>
                      <a:pPr algn="ctr">
                        <a:lnSpc>
                          <a:spcPct val="115000"/>
                        </a:lnSpc>
                        <a:spcAft>
                          <a:spcPts val="0"/>
                        </a:spcAft>
                      </a:pPr>
                      <a:r>
                        <a:rPr lang="id-ID" sz="1400">
                          <a:effectLst/>
                        </a:rPr>
                        <a:t>(4)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extLst>
                  <a:ext uri="{0D108BD9-81ED-4DB2-BD59-A6C34878D82A}">
                    <a16:rowId xmlns:a16="http://schemas.microsoft.com/office/drawing/2014/main" val="2810600643"/>
                  </a:ext>
                </a:extLst>
              </a:tr>
              <a:tr h="242795">
                <a:tc rowSpan="6">
                  <a:txBody>
                    <a:bodyPr/>
                    <a:lstStyle/>
                    <a:p>
                      <a:pPr algn="r">
                        <a:lnSpc>
                          <a:spcPct val="115000"/>
                        </a:lnSpc>
                        <a:spcAft>
                          <a:spcPts val="0"/>
                        </a:spcAft>
                      </a:pPr>
                      <a:r>
                        <a:rPr lang="id-ID" sz="1400">
                          <a:effectLst/>
                        </a:rPr>
                        <a:t>Indonesia Timur</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nSpc>
                          <a:spcPct val="115000"/>
                        </a:lnSpc>
                        <a:spcAft>
                          <a:spcPts val="0"/>
                        </a:spcAft>
                      </a:pPr>
                      <a:r>
                        <a:rPr lang="id-ID" sz="1400" dirty="0">
                          <a:effectLst/>
                        </a:rPr>
                        <a:t>Pekerjaan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0,962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2,616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07000"/>
                        </a:lnSpc>
                        <a:spcAft>
                          <a:spcPts val="0"/>
                        </a:spcAft>
                      </a:pPr>
                      <a:r>
                        <a:rPr lang="id-ID" sz="1400">
                          <a:effectLst/>
                        </a:rPr>
                        <a:t>0,00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rowSpan="6">
                  <a:txBody>
                    <a:bodyPr/>
                    <a:lstStyle/>
                    <a:p>
                      <a:pPr algn="ctr">
                        <a:lnSpc>
                          <a:spcPct val="115000"/>
                        </a:lnSpc>
                        <a:spcAft>
                          <a:spcPts val="0"/>
                        </a:spcAft>
                      </a:pPr>
                      <a:r>
                        <a:rPr lang="id-ID" sz="1400">
                          <a:effectLst/>
                        </a:rPr>
                        <a:t>0,474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extLst>
                  <a:ext uri="{0D108BD9-81ED-4DB2-BD59-A6C34878D82A}">
                    <a16:rowId xmlns:a16="http://schemas.microsoft.com/office/drawing/2014/main" val="3414937908"/>
                  </a:ext>
                </a:extLst>
              </a:tr>
              <a:tr h="242795">
                <a:tc vMerge="1">
                  <a:txBody>
                    <a:bodyPr/>
                    <a:lstStyle/>
                    <a:p>
                      <a:endParaRPr lang="en-US"/>
                    </a:p>
                  </a:txBody>
                  <a:tcPr/>
                </a:tc>
                <a:tc>
                  <a:txBody>
                    <a:bodyPr/>
                    <a:lstStyle/>
                    <a:p>
                      <a:pPr>
                        <a:lnSpc>
                          <a:spcPct val="115000"/>
                        </a:lnSpc>
                        <a:spcAft>
                          <a:spcPts val="0"/>
                        </a:spcAft>
                      </a:pPr>
                      <a:r>
                        <a:rPr lang="id-ID" sz="1400" b="0" dirty="0">
                          <a:effectLst/>
                        </a:rPr>
                        <a:t>Pendidikan</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dirty="0">
                          <a:effectLst/>
                        </a:rPr>
                        <a:t>3,632</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dirty="0">
                          <a:effectLst/>
                        </a:rPr>
                        <a:t>37,800</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07000"/>
                        </a:lnSpc>
                        <a:spcAft>
                          <a:spcPts val="0"/>
                        </a:spcAft>
                      </a:pPr>
                      <a:r>
                        <a:rPr lang="id-ID" sz="1400" dirty="0">
                          <a:effectLst/>
                        </a:rPr>
                        <a:t>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vMerge="1">
                  <a:txBody>
                    <a:bodyPr/>
                    <a:lstStyle/>
                    <a:p>
                      <a:endParaRPr lang="en-US"/>
                    </a:p>
                  </a:txBody>
                  <a:tcPr/>
                </a:tc>
                <a:extLst>
                  <a:ext uri="{0D108BD9-81ED-4DB2-BD59-A6C34878D82A}">
                    <a16:rowId xmlns:a16="http://schemas.microsoft.com/office/drawing/2014/main" val="667481562"/>
                  </a:ext>
                </a:extLst>
              </a:tr>
              <a:tr h="502528">
                <a:tc vMerge="1">
                  <a:txBody>
                    <a:bodyPr/>
                    <a:lstStyle/>
                    <a:p>
                      <a:endParaRPr lang="en-US"/>
                    </a:p>
                  </a:txBody>
                  <a:tcPr/>
                </a:tc>
                <a:tc>
                  <a:txBody>
                    <a:bodyPr/>
                    <a:lstStyle/>
                    <a:p>
                      <a:pPr>
                        <a:lnSpc>
                          <a:spcPct val="115000"/>
                        </a:lnSpc>
                        <a:spcAft>
                          <a:spcPts val="0"/>
                        </a:spcAft>
                      </a:pPr>
                      <a:r>
                        <a:rPr lang="id-ID" sz="1400" b="0" dirty="0">
                          <a:effectLst/>
                        </a:rPr>
                        <a:t>Gaya Hidup</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dirty="0">
                          <a:effectLst/>
                        </a:rPr>
                        <a:t>3,672</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dirty="0">
                          <a:effectLst/>
                        </a:rPr>
                        <a:t>39,323</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07000"/>
                        </a:lnSpc>
                        <a:spcAft>
                          <a:spcPts val="0"/>
                        </a:spcAft>
                      </a:pPr>
                      <a:r>
                        <a:rPr lang="id-ID" sz="1400">
                          <a:effectLst/>
                        </a:rPr>
                        <a:t>0,00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vMerge="1">
                  <a:txBody>
                    <a:bodyPr/>
                    <a:lstStyle/>
                    <a:p>
                      <a:endParaRPr lang="en-US"/>
                    </a:p>
                  </a:txBody>
                  <a:tcPr/>
                </a:tc>
                <a:extLst>
                  <a:ext uri="{0D108BD9-81ED-4DB2-BD59-A6C34878D82A}">
                    <a16:rowId xmlns:a16="http://schemas.microsoft.com/office/drawing/2014/main" val="2240981643"/>
                  </a:ext>
                </a:extLst>
              </a:tr>
              <a:tr h="242795">
                <a:tc vMerge="1">
                  <a:txBody>
                    <a:bodyPr/>
                    <a:lstStyle/>
                    <a:p>
                      <a:endParaRPr lang="en-US"/>
                    </a:p>
                  </a:txBody>
                  <a:tcPr/>
                </a:tc>
                <a:tc>
                  <a:txBody>
                    <a:bodyPr/>
                    <a:lstStyle/>
                    <a:p>
                      <a:pPr>
                        <a:lnSpc>
                          <a:spcPct val="115000"/>
                        </a:lnSpc>
                        <a:spcAft>
                          <a:spcPts val="0"/>
                        </a:spcAft>
                      </a:pPr>
                      <a:r>
                        <a:rPr lang="id-ID" sz="1400" b="0" dirty="0">
                          <a:effectLst/>
                        </a:rPr>
                        <a:t>Perumahan</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dirty="0">
                          <a:effectLst/>
                        </a:rPr>
                        <a:t>1,431</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dirty="0">
                          <a:effectLst/>
                        </a:rPr>
                        <a:t>4,182</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07000"/>
                        </a:lnSpc>
                        <a:spcAft>
                          <a:spcPts val="0"/>
                        </a:spcAft>
                      </a:pPr>
                      <a:r>
                        <a:rPr lang="id-ID" sz="1400">
                          <a:effectLst/>
                        </a:rPr>
                        <a:t>0,00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vMerge="1">
                  <a:txBody>
                    <a:bodyPr/>
                    <a:lstStyle/>
                    <a:p>
                      <a:endParaRPr lang="en-US"/>
                    </a:p>
                  </a:txBody>
                  <a:tcPr/>
                </a:tc>
                <a:extLst>
                  <a:ext uri="{0D108BD9-81ED-4DB2-BD59-A6C34878D82A}">
                    <a16:rowId xmlns:a16="http://schemas.microsoft.com/office/drawing/2014/main" val="216635697"/>
                  </a:ext>
                </a:extLst>
              </a:tr>
              <a:tr h="502528">
                <a:tc vMerge="1">
                  <a:txBody>
                    <a:bodyPr/>
                    <a:lstStyle/>
                    <a:p>
                      <a:endParaRPr lang="en-US"/>
                    </a:p>
                  </a:txBody>
                  <a:tcPr/>
                </a:tc>
                <a:tc>
                  <a:txBody>
                    <a:bodyPr/>
                    <a:lstStyle/>
                    <a:p>
                      <a:pPr>
                        <a:lnSpc>
                          <a:spcPct val="115000"/>
                        </a:lnSpc>
                        <a:spcAft>
                          <a:spcPts val="0"/>
                        </a:spcAft>
                      </a:pPr>
                      <a:r>
                        <a:rPr lang="id-ID" sz="1400" b="0" dirty="0">
                          <a:effectLst/>
                        </a:rPr>
                        <a:t>Pengeluaran</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dirty="0">
                          <a:effectLst/>
                        </a:rPr>
                        <a:t>1,847</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dirty="0">
                          <a:effectLst/>
                        </a:rPr>
                        <a:t>6,339</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07000"/>
                        </a:lnSpc>
                        <a:spcAft>
                          <a:spcPts val="0"/>
                        </a:spcAft>
                      </a:pPr>
                      <a:r>
                        <a:rPr lang="id-ID" sz="1400">
                          <a:effectLst/>
                        </a:rPr>
                        <a:t>0,00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vMerge="1">
                  <a:txBody>
                    <a:bodyPr/>
                    <a:lstStyle/>
                    <a:p>
                      <a:endParaRPr lang="en-US"/>
                    </a:p>
                  </a:txBody>
                  <a:tcPr/>
                </a:tc>
                <a:extLst>
                  <a:ext uri="{0D108BD9-81ED-4DB2-BD59-A6C34878D82A}">
                    <a16:rowId xmlns:a16="http://schemas.microsoft.com/office/drawing/2014/main" val="2390365798"/>
                  </a:ext>
                </a:extLst>
              </a:tr>
              <a:tr h="242795">
                <a:tc vMerge="1">
                  <a:txBody>
                    <a:bodyPr/>
                    <a:lstStyle/>
                    <a:p>
                      <a:endParaRPr lang="en-US"/>
                    </a:p>
                  </a:txBody>
                  <a:tcPr/>
                </a:tc>
                <a:tc>
                  <a:txBody>
                    <a:bodyPr/>
                    <a:lstStyle/>
                    <a:p>
                      <a:pPr>
                        <a:lnSpc>
                          <a:spcPct val="115000"/>
                        </a:lnSpc>
                        <a:spcAft>
                          <a:spcPts val="0"/>
                        </a:spcAft>
                      </a:pPr>
                      <a:r>
                        <a:rPr lang="id-ID" sz="1400" b="0" dirty="0">
                          <a:effectLst/>
                        </a:rPr>
                        <a:t>Constant</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a:effectLst/>
                        </a:rPr>
                        <a:t>-6,390</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a:effectLst/>
                        </a:rPr>
                        <a:t>0,002</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07000"/>
                        </a:lnSpc>
                        <a:spcAft>
                          <a:spcPts val="0"/>
                        </a:spcAft>
                      </a:pPr>
                      <a:r>
                        <a:rPr lang="id-ID" sz="1400">
                          <a:effectLst/>
                        </a:rPr>
                        <a:t>0,00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vMerge="1">
                  <a:txBody>
                    <a:bodyPr/>
                    <a:lstStyle/>
                    <a:p>
                      <a:endParaRPr lang="en-US"/>
                    </a:p>
                  </a:txBody>
                  <a:tcPr/>
                </a:tc>
                <a:extLst>
                  <a:ext uri="{0D108BD9-81ED-4DB2-BD59-A6C34878D82A}">
                    <a16:rowId xmlns:a16="http://schemas.microsoft.com/office/drawing/2014/main" val="3331827408"/>
                  </a:ext>
                </a:extLst>
              </a:tr>
              <a:tr h="242795">
                <a:tc rowSpan="6">
                  <a:txBody>
                    <a:bodyPr/>
                    <a:lstStyle/>
                    <a:p>
                      <a:pPr algn="r">
                        <a:lnSpc>
                          <a:spcPct val="115000"/>
                        </a:lnSpc>
                        <a:spcAft>
                          <a:spcPts val="0"/>
                        </a:spcAft>
                      </a:pPr>
                      <a:r>
                        <a:rPr lang="id-ID" sz="1400">
                          <a:effectLst/>
                        </a:rPr>
                        <a:t>Indonesia Tengah</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nSpc>
                          <a:spcPct val="115000"/>
                        </a:lnSpc>
                        <a:spcAft>
                          <a:spcPts val="0"/>
                        </a:spcAft>
                      </a:pPr>
                      <a:r>
                        <a:rPr lang="id-ID" sz="1400" b="0">
                          <a:effectLst/>
                        </a:rPr>
                        <a:t>Pekerjaan</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a:effectLst/>
                        </a:rPr>
                        <a:t>1,113</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a:effectLst/>
                        </a:rPr>
                        <a:t>3,042</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07000"/>
                        </a:lnSpc>
                        <a:spcAft>
                          <a:spcPts val="0"/>
                        </a:spcAft>
                      </a:pPr>
                      <a:r>
                        <a:rPr lang="id-ID" sz="1400">
                          <a:effectLst/>
                        </a:rPr>
                        <a:t>0,00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rowSpan="6">
                  <a:txBody>
                    <a:bodyPr/>
                    <a:lstStyle/>
                    <a:p>
                      <a:pPr algn="ctr">
                        <a:lnSpc>
                          <a:spcPct val="115000"/>
                        </a:lnSpc>
                        <a:spcAft>
                          <a:spcPts val="0"/>
                        </a:spcAft>
                      </a:pPr>
                      <a:r>
                        <a:rPr lang="id-ID" sz="1400" dirty="0">
                          <a:effectLst/>
                        </a:rPr>
                        <a:t>0,423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extLst>
                  <a:ext uri="{0D108BD9-81ED-4DB2-BD59-A6C34878D82A}">
                    <a16:rowId xmlns:a16="http://schemas.microsoft.com/office/drawing/2014/main" val="3137439717"/>
                  </a:ext>
                </a:extLst>
              </a:tr>
              <a:tr h="242795">
                <a:tc vMerge="1">
                  <a:txBody>
                    <a:bodyPr/>
                    <a:lstStyle/>
                    <a:p>
                      <a:endParaRPr lang="en-US"/>
                    </a:p>
                  </a:txBody>
                  <a:tcPr/>
                </a:tc>
                <a:tc>
                  <a:txBody>
                    <a:bodyPr/>
                    <a:lstStyle/>
                    <a:p>
                      <a:pPr>
                        <a:lnSpc>
                          <a:spcPct val="115000"/>
                        </a:lnSpc>
                        <a:spcAft>
                          <a:spcPts val="0"/>
                        </a:spcAft>
                      </a:pPr>
                      <a:r>
                        <a:rPr lang="id-ID" sz="1400" b="0">
                          <a:effectLst/>
                        </a:rPr>
                        <a:t>Pendidikan</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dirty="0">
                          <a:effectLst/>
                        </a:rPr>
                        <a:t>3,861</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a:effectLst/>
                        </a:rPr>
                        <a:t>47,536</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07000"/>
                        </a:lnSpc>
                        <a:spcAft>
                          <a:spcPts val="0"/>
                        </a:spcAft>
                      </a:pPr>
                      <a:r>
                        <a:rPr lang="id-ID" sz="1400">
                          <a:effectLst/>
                        </a:rPr>
                        <a:t>0,00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vMerge="1">
                  <a:txBody>
                    <a:bodyPr/>
                    <a:lstStyle/>
                    <a:p>
                      <a:endParaRPr lang="en-US"/>
                    </a:p>
                  </a:txBody>
                  <a:tcPr/>
                </a:tc>
                <a:extLst>
                  <a:ext uri="{0D108BD9-81ED-4DB2-BD59-A6C34878D82A}">
                    <a16:rowId xmlns:a16="http://schemas.microsoft.com/office/drawing/2014/main" val="49786559"/>
                  </a:ext>
                </a:extLst>
              </a:tr>
              <a:tr h="502528">
                <a:tc vMerge="1">
                  <a:txBody>
                    <a:bodyPr/>
                    <a:lstStyle/>
                    <a:p>
                      <a:endParaRPr lang="en-US"/>
                    </a:p>
                  </a:txBody>
                  <a:tcPr/>
                </a:tc>
                <a:tc>
                  <a:txBody>
                    <a:bodyPr/>
                    <a:lstStyle/>
                    <a:p>
                      <a:pPr>
                        <a:lnSpc>
                          <a:spcPct val="115000"/>
                        </a:lnSpc>
                        <a:spcAft>
                          <a:spcPts val="0"/>
                        </a:spcAft>
                      </a:pPr>
                      <a:r>
                        <a:rPr lang="id-ID" sz="1400" b="0" dirty="0">
                          <a:effectLst/>
                        </a:rPr>
                        <a:t>Gaya Hidup</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dirty="0">
                          <a:effectLst/>
                        </a:rPr>
                        <a:t>2,800</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dirty="0">
                          <a:effectLst/>
                        </a:rPr>
                        <a:t>16,450</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07000"/>
                        </a:lnSpc>
                        <a:spcAft>
                          <a:spcPts val="0"/>
                        </a:spcAft>
                      </a:pPr>
                      <a:r>
                        <a:rPr lang="id-ID" sz="1400">
                          <a:effectLst/>
                        </a:rPr>
                        <a:t>0,00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vMerge="1">
                  <a:txBody>
                    <a:bodyPr/>
                    <a:lstStyle/>
                    <a:p>
                      <a:endParaRPr lang="en-US"/>
                    </a:p>
                  </a:txBody>
                  <a:tcPr/>
                </a:tc>
                <a:extLst>
                  <a:ext uri="{0D108BD9-81ED-4DB2-BD59-A6C34878D82A}">
                    <a16:rowId xmlns:a16="http://schemas.microsoft.com/office/drawing/2014/main" val="3398306017"/>
                  </a:ext>
                </a:extLst>
              </a:tr>
              <a:tr h="242795">
                <a:tc vMerge="1">
                  <a:txBody>
                    <a:bodyPr/>
                    <a:lstStyle/>
                    <a:p>
                      <a:endParaRPr lang="en-US"/>
                    </a:p>
                  </a:txBody>
                  <a:tcPr/>
                </a:tc>
                <a:tc>
                  <a:txBody>
                    <a:bodyPr/>
                    <a:lstStyle/>
                    <a:p>
                      <a:pPr>
                        <a:lnSpc>
                          <a:spcPct val="115000"/>
                        </a:lnSpc>
                        <a:spcAft>
                          <a:spcPts val="0"/>
                        </a:spcAft>
                      </a:pPr>
                      <a:r>
                        <a:rPr lang="id-ID" sz="1400" b="0">
                          <a:effectLst/>
                        </a:rPr>
                        <a:t>Perumahan</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dirty="0">
                          <a:effectLst/>
                        </a:rPr>
                        <a:t>0,097</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a:effectLst/>
                        </a:rPr>
                        <a:t>1,101</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07000"/>
                        </a:lnSpc>
                        <a:spcAft>
                          <a:spcPts val="0"/>
                        </a:spcAft>
                      </a:pPr>
                      <a:r>
                        <a:rPr lang="id-ID" sz="1400" dirty="0">
                          <a:effectLst/>
                        </a:rPr>
                        <a:t>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vMerge="1">
                  <a:txBody>
                    <a:bodyPr/>
                    <a:lstStyle/>
                    <a:p>
                      <a:endParaRPr lang="en-US"/>
                    </a:p>
                  </a:txBody>
                  <a:tcPr/>
                </a:tc>
                <a:extLst>
                  <a:ext uri="{0D108BD9-81ED-4DB2-BD59-A6C34878D82A}">
                    <a16:rowId xmlns:a16="http://schemas.microsoft.com/office/drawing/2014/main" val="3489575720"/>
                  </a:ext>
                </a:extLst>
              </a:tr>
              <a:tr h="502528">
                <a:tc vMerge="1">
                  <a:txBody>
                    <a:bodyPr/>
                    <a:lstStyle/>
                    <a:p>
                      <a:endParaRPr lang="en-US"/>
                    </a:p>
                  </a:txBody>
                  <a:tcPr/>
                </a:tc>
                <a:tc>
                  <a:txBody>
                    <a:bodyPr/>
                    <a:lstStyle/>
                    <a:p>
                      <a:pPr>
                        <a:lnSpc>
                          <a:spcPct val="115000"/>
                        </a:lnSpc>
                        <a:spcAft>
                          <a:spcPts val="0"/>
                        </a:spcAft>
                      </a:pPr>
                      <a:r>
                        <a:rPr lang="id-ID" sz="1400" b="0" dirty="0">
                          <a:effectLst/>
                        </a:rPr>
                        <a:t>Pengeluaran</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dirty="0">
                          <a:effectLst/>
                        </a:rPr>
                        <a:t>1,158</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dirty="0">
                          <a:effectLst/>
                        </a:rPr>
                        <a:t>3,183</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07000"/>
                        </a:lnSpc>
                        <a:spcAft>
                          <a:spcPts val="0"/>
                        </a:spcAft>
                      </a:pPr>
                      <a:r>
                        <a:rPr lang="id-ID" sz="1400">
                          <a:effectLst/>
                        </a:rPr>
                        <a:t>0,00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vMerge="1">
                  <a:txBody>
                    <a:bodyPr/>
                    <a:lstStyle/>
                    <a:p>
                      <a:endParaRPr lang="en-US"/>
                    </a:p>
                  </a:txBody>
                  <a:tcPr/>
                </a:tc>
                <a:extLst>
                  <a:ext uri="{0D108BD9-81ED-4DB2-BD59-A6C34878D82A}">
                    <a16:rowId xmlns:a16="http://schemas.microsoft.com/office/drawing/2014/main" val="2955893378"/>
                  </a:ext>
                </a:extLst>
              </a:tr>
              <a:tr h="242795">
                <a:tc vMerge="1">
                  <a:txBody>
                    <a:bodyPr/>
                    <a:lstStyle/>
                    <a:p>
                      <a:endParaRPr lang="en-US"/>
                    </a:p>
                  </a:txBody>
                  <a:tcPr/>
                </a:tc>
                <a:tc>
                  <a:txBody>
                    <a:bodyPr/>
                    <a:lstStyle/>
                    <a:p>
                      <a:pPr>
                        <a:lnSpc>
                          <a:spcPct val="115000"/>
                        </a:lnSpc>
                        <a:spcAft>
                          <a:spcPts val="0"/>
                        </a:spcAft>
                      </a:pPr>
                      <a:r>
                        <a:rPr lang="id-ID" sz="1400" b="0">
                          <a:effectLst/>
                        </a:rPr>
                        <a:t>Constant</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a:effectLst/>
                        </a:rPr>
                        <a:t>-4,592</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dirty="0">
                          <a:effectLst/>
                        </a:rPr>
                        <a:t>0,010</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07000"/>
                        </a:lnSpc>
                        <a:spcAft>
                          <a:spcPts val="0"/>
                        </a:spcAft>
                      </a:pPr>
                      <a:r>
                        <a:rPr lang="id-ID" sz="1400" dirty="0">
                          <a:effectLst/>
                        </a:rPr>
                        <a:t>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vMerge="1">
                  <a:txBody>
                    <a:bodyPr/>
                    <a:lstStyle/>
                    <a:p>
                      <a:endParaRPr lang="en-US"/>
                    </a:p>
                  </a:txBody>
                  <a:tcPr/>
                </a:tc>
                <a:extLst>
                  <a:ext uri="{0D108BD9-81ED-4DB2-BD59-A6C34878D82A}">
                    <a16:rowId xmlns:a16="http://schemas.microsoft.com/office/drawing/2014/main" val="1779483365"/>
                  </a:ext>
                </a:extLst>
              </a:tr>
              <a:tr h="242795">
                <a:tc rowSpan="6">
                  <a:txBody>
                    <a:bodyPr/>
                    <a:lstStyle/>
                    <a:p>
                      <a:pPr algn="r">
                        <a:lnSpc>
                          <a:spcPct val="115000"/>
                        </a:lnSpc>
                        <a:spcAft>
                          <a:spcPts val="0"/>
                        </a:spcAft>
                      </a:pPr>
                      <a:r>
                        <a:rPr lang="id-ID" sz="1400" dirty="0">
                          <a:effectLst/>
                        </a:rPr>
                        <a:t>Indonesia Barat</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nSpc>
                          <a:spcPct val="115000"/>
                        </a:lnSpc>
                        <a:spcAft>
                          <a:spcPts val="0"/>
                        </a:spcAft>
                      </a:pPr>
                      <a:r>
                        <a:rPr lang="id-ID" sz="1400" b="0">
                          <a:effectLst/>
                        </a:rPr>
                        <a:t>Pekerjaan</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a:effectLst/>
                        </a:rPr>
                        <a:t>1,323</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a:effectLst/>
                        </a:rPr>
                        <a:t>3,755</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07000"/>
                        </a:lnSpc>
                        <a:spcAft>
                          <a:spcPts val="0"/>
                        </a:spcAft>
                      </a:pPr>
                      <a:r>
                        <a:rPr lang="id-ID" sz="1400" dirty="0">
                          <a:effectLst/>
                        </a:rPr>
                        <a:t>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rowSpan="6">
                  <a:txBody>
                    <a:bodyPr/>
                    <a:lstStyle/>
                    <a:p>
                      <a:pPr algn="ctr">
                        <a:lnSpc>
                          <a:spcPct val="115000"/>
                        </a:lnSpc>
                        <a:spcAft>
                          <a:spcPts val="0"/>
                        </a:spcAft>
                      </a:pPr>
                      <a:r>
                        <a:rPr lang="id-ID" sz="1400" dirty="0">
                          <a:effectLst/>
                        </a:rPr>
                        <a:t>0,390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extLst>
                  <a:ext uri="{0D108BD9-81ED-4DB2-BD59-A6C34878D82A}">
                    <a16:rowId xmlns:a16="http://schemas.microsoft.com/office/drawing/2014/main" val="3694373940"/>
                  </a:ext>
                </a:extLst>
              </a:tr>
              <a:tr h="242795">
                <a:tc vMerge="1">
                  <a:txBody>
                    <a:bodyPr/>
                    <a:lstStyle/>
                    <a:p>
                      <a:endParaRPr lang="en-US"/>
                    </a:p>
                  </a:txBody>
                  <a:tcPr/>
                </a:tc>
                <a:tc>
                  <a:txBody>
                    <a:bodyPr/>
                    <a:lstStyle/>
                    <a:p>
                      <a:pPr>
                        <a:lnSpc>
                          <a:spcPct val="115000"/>
                        </a:lnSpc>
                        <a:spcAft>
                          <a:spcPts val="0"/>
                        </a:spcAft>
                      </a:pPr>
                      <a:r>
                        <a:rPr lang="id-ID" sz="1400" b="0" dirty="0">
                          <a:effectLst/>
                        </a:rPr>
                        <a:t>Pendidikan</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a:effectLst/>
                        </a:rPr>
                        <a:t>3,705</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dirty="0">
                          <a:effectLst/>
                        </a:rPr>
                        <a:t>40,633</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07000"/>
                        </a:lnSpc>
                        <a:spcAft>
                          <a:spcPts val="0"/>
                        </a:spcAft>
                      </a:pPr>
                      <a:r>
                        <a:rPr lang="id-ID" sz="1400" dirty="0">
                          <a:effectLst/>
                        </a:rPr>
                        <a:t>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vMerge="1">
                  <a:txBody>
                    <a:bodyPr/>
                    <a:lstStyle/>
                    <a:p>
                      <a:endParaRPr lang="en-US"/>
                    </a:p>
                  </a:txBody>
                  <a:tcPr/>
                </a:tc>
                <a:extLst>
                  <a:ext uri="{0D108BD9-81ED-4DB2-BD59-A6C34878D82A}">
                    <a16:rowId xmlns:a16="http://schemas.microsoft.com/office/drawing/2014/main" val="2438162622"/>
                  </a:ext>
                </a:extLst>
              </a:tr>
              <a:tr h="502528">
                <a:tc vMerge="1">
                  <a:txBody>
                    <a:bodyPr/>
                    <a:lstStyle/>
                    <a:p>
                      <a:endParaRPr lang="en-US"/>
                    </a:p>
                  </a:txBody>
                  <a:tcPr/>
                </a:tc>
                <a:tc>
                  <a:txBody>
                    <a:bodyPr/>
                    <a:lstStyle/>
                    <a:p>
                      <a:pPr>
                        <a:lnSpc>
                          <a:spcPct val="115000"/>
                        </a:lnSpc>
                        <a:spcAft>
                          <a:spcPts val="0"/>
                        </a:spcAft>
                      </a:pPr>
                      <a:r>
                        <a:rPr lang="id-ID" sz="1400" b="0" dirty="0">
                          <a:effectLst/>
                        </a:rPr>
                        <a:t>Gaya Hidup</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dirty="0">
                          <a:effectLst/>
                        </a:rPr>
                        <a:t>2,850</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dirty="0">
                          <a:effectLst/>
                        </a:rPr>
                        <a:t>13,202</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07000"/>
                        </a:lnSpc>
                        <a:spcAft>
                          <a:spcPts val="0"/>
                        </a:spcAft>
                      </a:pPr>
                      <a:r>
                        <a:rPr lang="id-ID" sz="1400" dirty="0">
                          <a:effectLst/>
                        </a:rPr>
                        <a:t>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vMerge="1">
                  <a:txBody>
                    <a:bodyPr/>
                    <a:lstStyle/>
                    <a:p>
                      <a:endParaRPr lang="en-US"/>
                    </a:p>
                  </a:txBody>
                  <a:tcPr/>
                </a:tc>
                <a:extLst>
                  <a:ext uri="{0D108BD9-81ED-4DB2-BD59-A6C34878D82A}">
                    <a16:rowId xmlns:a16="http://schemas.microsoft.com/office/drawing/2014/main" val="3948251304"/>
                  </a:ext>
                </a:extLst>
              </a:tr>
              <a:tr h="242795">
                <a:tc vMerge="1">
                  <a:txBody>
                    <a:bodyPr/>
                    <a:lstStyle/>
                    <a:p>
                      <a:endParaRPr lang="en-US"/>
                    </a:p>
                  </a:txBody>
                  <a:tcPr/>
                </a:tc>
                <a:tc>
                  <a:txBody>
                    <a:bodyPr/>
                    <a:lstStyle/>
                    <a:p>
                      <a:pPr>
                        <a:lnSpc>
                          <a:spcPct val="115000"/>
                        </a:lnSpc>
                        <a:spcAft>
                          <a:spcPts val="0"/>
                        </a:spcAft>
                      </a:pPr>
                      <a:r>
                        <a:rPr lang="id-ID" sz="1400" b="0">
                          <a:effectLst/>
                        </a:rPr>
                        <a:t>Perumahan</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a:effectLst/>
                        </a:rPr>
                        <a:t>0,347</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a:effectLst/>
                        </a:rPr>
                        <a:t>1,415</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07000"/>
                        </a:lnSpc>
                        <a:spcAft>
                          <a:spcPts val="0"/>
                        </a:spcAft>
                      </a:pPr>
                      <a:r>
                        <a:rPr lang="id-ID" sz="1400" dirty="0">
                          <a:effectLst/>
                        </a:rPr>
                        <a:t>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vMerge="1">
                  <a:txBody>
                    <a:bodyPr/>
                    <a:lstStyle/>
                    <a:p>
                      <a:endParaRPr lang="en-US"/>
                    </a:p>
                  </a:txBody>
                  <a:tcPr/>
                </a:tc>
                <a:extLst>
                  <a:ext uri="{0D108BD9-81ED-4DB2-BD59-A6C34878D82A}">
                    <a16:rowId xmlns:a16="http://schemas.microsoft.com/office/drawing/2014/main" val="1575891432"/>
                  </a:ext>
                </a:extLst>
              </a:tr>
              <a:tr h="502528">
                <a:tc vMerge="1">
                  <a:txBody>
                    <a:bodyPr/>
                    <a:lstStyle/>
                    <a:p>
                      <a:endParaRPr lang="en-US"/>
                    </a:p>
                  </a:txBody>
                  <a:tcPr/>
                </a:tc>
                <a:tc>
                  <a:txBody>
                    <a:bodyPr/>
                    <a:lstStyle/>
                    <a:p>
                      <a:pPr>
                        <a:lnSpc>
                          <a:spcPct val="115000"/>
                        </a:lnSpc>
                        <a:spcAft>
                          <a:spcPts val="0"/>
                        </a:spcAft>
                      </a:pPr>
                      <a:r>
                        <a:rPr lang="id-ID" sz="1400" b="0" dirty="0">
                          <a:effectLst/>
                        </a:rPr>
                        <a:t>Pengeluaran</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dirty="0">
                          <a:effectLst/>
                        </a:rPr>
                        <a:t>0,857</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dirty="0">
                          <a:effectLst/>
                        </a:rPr>
                        <a:t>2,357</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07000"/>
                        </a:lnSpc>
                        <a:spcAft>
                          <a:spcPts val="0"/>
                        </a:spcAft>
                      </a:pPr>
                      <a:r>
                        <a:rPr lang="id-ID" sz="1400" dirty="0">
                          <a:effectLst/>
                        </a:rPr>
                        <a:t>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vMerge="1">
                  <a:txBody>
                    <a:bodyPr/>
                    <a:lstStyle/>
                    <a:p>
                      <a:endParaRPr lang="en-US"/>
                    </a:p>
                  </a:txBody>
                  <a:tcPr/>
                </a:tc>
                <a:extLst>
                  <a:ext uri="{0D108BD9-81ED-4DB2-BD59-A6C34878D82A}">
                    <a16:rowId xmlns:a16="http://schemas.microsoft.com/office/drawing/2014/main" val="1633928103"/>
                  </a:ext>
                </a:extLst>
              </a:tr>
              <a:tr h="242795">
                <a:tc vMerge="1">
                  <a:txBody>
                    <a:bodyPr/>
                    <a:lstStyle/>
                    <a:p>
                      <a:endParaRPr lang="en-US"/>
                    </a:p>
                  </a:txBody>
                  <a:tcPr/>
                </a:tc>
                <a:tc>
                  <a:txBody>
                    <a:bodyPr/>
                    <a:lstStyle/>
                    <a:p>
                      <a:pPr>
                        <a:lnSpc>
                          <a:spcPct val="115000"/>
                        </a:lnSpc>
                        <a:spcAft>
                          <a:spcPts val="0"/>
                        </a:spcAft>
                      </a:pPr>
                      <a:r>
                        <a:rPr lang="id-ID" sz="1400" b="0">
                          <a:effectLst/>
                        </a:rPr>
                        <a:t>Constant</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a:effectLst/>
                        </a:rPr>
                        <a:t>-4,533</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b="0" dirty="0">
                          <a:effectLst/>
                        </a:rPr>
                        <a:t>0,11</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dirty="0">
                          <a:effectLst/>
                        </a:rPr>
                        <a:t>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vMerge="1">
                  <a:txBody>
                    <a:bodyPr/>
                    <a:lstStyle/>
                    <a:p>
                      <a:endParaRPr lang="en-US"/>
                    </a:p>
                  </a:txBody>
                  <a:tcPr/>
                </a:tc>
                <a:extLst>
                  <a:ext uri="{0D108BD9-81ED-4DB2-BD59-A6C34878D82A}">
                    <a16:rowId xmlns:a16="http://schemas.microsoft.com/office/drawing/2014/main" val="2273320494"/>
                  </a:ext>
                </a:extLst>
              </a:tr>
            </a:tbl>
          </a:graphicData>
        </a:graphic>
      </p:graphicFrame>
      <p:sp>
        <p:nvSpPr>
          <p:cNvPr id="7" name="TextBox 6">
            <a:extLst>
              <a:ext uri="{FF2B5EF4-FFF2-40B4-BE49-F238E27FC236}">
                <a16:creationId xmlns:a16="http://schemas.microsoft.com/office/drawing/2014/main" id="{93B14BD2-0F10-441F-ADDF-C433791F1C60}"/>
              </a:ext>
            </a:extLst>
          </p:cNvPr>
          <p:cNvSpPr txBox="1"/>
          <p:nvPr/>
        </p:nvSpPr>
        <p:spPr>
          <a:xfrm>
            <a:off x="277089" y="5317243"/>
            <a:ext cx="5742709" cy="1384995"/>
          </a:xfrm>
          <a:prstGeom prst="rect">
            <a:avLst/>
          </a:prstGeom>
          <a:noFill/>
        </p:spPr>
        <p:txBody>
          <a:bodyPr wrap="square" rtlCol="0">
            <a:spAutoFit/>
          </a:bodyPr>
          <a:lstStyle/>
          <a:p>
            <a:pPr marL="285750" indent="-285750">
              <a:buFont typeface="Wingdings" panose="05000000000000000000" pitchFamily="2" charset="2"/>
              <a:buChar char="§"/>
            </a:pPr>
            <a:r>
              <a:rPr lang="en-US" sz="1400" i="1" noProof="1"/>
              <a:t>Semua variable cederung mengalami penurunan nilai, berbanding dengan semakin menuju barat Indonesia.</a:t>
            </a:r>
          </a:p>
          <a:p>
            <a:pPr marL="285750" indent="-285750">
              <a:buFont typeface="Wingdings" panose="05000000000000000000" pitchFamily="2" charset="2"/>
              <a:buChar char="§"/>
            </a:pPr>
            <a:r>
              <a:rPr lang="en-US" sz="1400" i="1" noProof="1"/>
              <a:t>Hanya </a:t>
            </a:r>
            <a:r>
              <a:rPr lang="en-US" sz="1400" b="1" i="1" noProof="1"/>
              <a:t>pekerjaan</a:t>
            </a:r>
            <a:r>
              <a:rPr lang="en-US" sz="1400" i="1" noProof="1"/>
              <a:t> yang semakin determinan ketika dibandingkan dengan semakin menuju ke barat Indonesia.</a:t>
            </a:r>
          </a:p>
          <a:p>
            <a:pPr marL="285750" indent="-285750">
              <a:buFont typeface="Wingdings" panose="05000000000000000000" pitchFamily="2" charset="2"/>
              <a:buChar char="§"/>
            </a:pPr>
            <a:r>
              <a:rPr lang="en-US" sz="1400" b="1" i="1" noProof="1"/>
              <a:t>Pengeluaran</a:t>
            </a:r>
            <a:r>
              <a:rPr lang="en-US" sz="1400" i="1" noProof="1"/>
              <a:t> menjadi semakin determinan pada masyarakat Indonesia Timur.</a:t>
            </a:r>
          </a:p>
        </p:txBody>
      </p:sp>
      <p:sp>
        <p:nvSpPr>
          <p:cNvPr id="9" name="Rectangle: Rounded Corners 8">
            <a:extLst>
              <a:ext uri="{FF2B5EF4-FFF2-40B4-BE49-F238E27FC236}">
                <a16:creationId xmlns:a16="http://schemas.microsoft.com/office/drawing/2014/main" id="{A0A386B5-9797-4919-8D4A-13259AEC55D4}"/>
              </a:ext>
            </a:extLst>
          </p:cNvPr>
          <p:cNvSpPr/>
          <p:nvPr/>
        </p:nvSpPr>
        <p:spPr>
          <a:xfrm>
            <a:off x="9060870" y="3369987"/>
            <a:ext cx="706581" cy="287613"/>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Arrow Connector 3">
            <a:extLst>
              <a:ext uri="{FF2B5EF4-FFF2-40B4-BE49-F238E27FC236}">
                <a16:creationId xmlns:a16="http://schemas.microsoft.com/office/drawing/2014/main" id="{86ECD824-DABB-4D3F-A341-4D139484E3CD}"/>
              </a:ext>
            </a:extLst>
          </p:cNvPr>
          <p:cNvCxnSpPr/>
          <p:nvPr/>
        </p:nvCxnSpPr>
        <p:spPr>
          <a:xfrm>
            <a:off x="11166764" y="2729345"/>
            <a:ext cx="0" cy="1066800"/>
          </a:xfrm>
          <a:prstGeom prst="straightConnector1">
            <a:avLst/>
          </a:prstGeom>
          <a:ln w="28575">
            <a:tailEnd type="triangle"/>
          </a:ln>
        </p:spPr>
        <p:style>
          <a:lnRef idx="1">
            <a:schemeClr val="accent2"/>
          </a:lnRef>
          <a:fillRef idx="0">
            <a:schemeClr val="accent2"/>
          </a:fillRef>
          <a:effectRef idx="0">
            <a:schemeClr val="accent2"/>
          </a:effectRef>
          <a:fontRef idx="minor">
            <a:schemeClr val="tx1"/>
          </a:fontRef>
        </p:style>
      </p:cxnSp>
      <p:cxnSp>
        <p:nvCxnSpPr>
          <p:cNvPr id="10" name="Straight Arrow Connector 9">
            <a:extLst>
              <a:ext uri="{FF2B5EF4-FFF2-40B4-BE49-F238E27FC236}">
                <a16:creationId xmlns:a16="http://schemas.microsoft.com/office/drawing/2014/main" id="{09E8EF95-7AB9-4273-AAEB-7687D2AC5D4A}"/>
              </a:ext>
            </a:extLst>
          </p:cNvPr>
          <p:cNvCxnSpPr/>
          <p:nvPr/>
        </p:nvCxnSpPr>
        <p:spPr>
          <a:xfrm>
            <a:off x="11166764" y="4101149"/>
            <a:ext cx="0" cy="1066800"/>
          </a:xfrm>
          <a:prstGeom prst="straightConnector1">
            <a:avLst/>
          </a:prstGeom>
          <a:ln w="28575">
            <a:tailEnd type="triangle"/>
          </a:ln>
        </p:spPr>
        <p:style>
          <a:lnRef idx="1">
            <a:schemeClr val="accent2"/>
          </a:lnRef>
          <a:fillRef idx="0">
            <a:schemeClr val="accent2"/>
          </a:fillRef>
          <a:effectRef idx="0">
            <a:schemeClr val="accent2"/>
          </a:effectRef>
          <a:fontRef idx="minor">
            <a:schemeClr val="tx1"/>
          </a:fontRef>
        </p:style>
      </p:cxnSp>
      <p:cxnSp>
        <p:nvCxnSpPr>
          <p:cNvPr id="11" name="Straight Arrow Connector 10">
            <a:extLst>
              <a:ext uri="{FF2B5EF4-FFF2-40B4-BE49-F238E27FC236}">
                <a16:creationId xmlns:a16="http://schemas.microsoft.com/office/drawing/2014/main" id="{572B90AA-04B3-4B0A-8D0A-4F868E9AAE0A}"/>
              </a:ext>
            </a:extLst>
          </p:cNvPr>
          <p:cNvCxnSpPr>
            <a:cxnSpLocks/>
          </p:cNvCxnSpPr>
          <p:nvPr/>
        </p:nvCxnSpPr>
        <p:spPr>
          <a:xfrm>
            <a:off x="5472546" y="3223590"/>
            <a:ext cx="0" cy="334359"/>
          </a:xfrm>
          <a:prstGeom prst="straightConnector1">
            <a:avLst/>
          </a:prstGeom>
          <a:ln w="28575">
            <a:tailEnd type="triangle"/>
          </a:ln>
        </p:spPr>
        <p:style>
          <a:lnRef idx="1">
            <a:schemeClr val="accent2"/>
          </a:lnRef>
          <a:fillRef idx="0">
            <a:schemeClr val="accent2"/>
          </a:fillRef>
          <a:effectRef idx="0">
            <a:schemeClr val="accent2"/>
          </a:effectRef>
          <a:fontRef idx="minor">
            <a:schemeClr val="tx1"/>
          </a:fontRef>
        </p:style>
      </p:cxnSp>
      <p:cxnSp>
        <p:nvCxnSpPr>
          <p:cNvPr id="13" name="Straight Arrow Connector 12">
            <a:extLst>
              <a:ext uri="{FF2B5EF4-FFF2-40B4-BE49-F238E27FC236}">
                <a16:creationId xmlns:a16="http://schemas.microsoft.com/office/drawing/2014/main" id="{0D462ACD-5236-4AC6-A86C-7976DC3AFAD5}"/>
              </a:ext>
            </a:extLst>
          </p:cNvPr>
          <p:cNvCxnSpPr>
            <a:cxnSpLocks/>
          </p:cNvCxnSpPr>
          <p:nvPr/>
        </p:nvCxnSpPr>
        <p:spPr>
          <a:xfrm>
            <a:off x="5472546" y="3823855"/>
            <a:ext cx="0" cy="334359"/>
          </a:xfrm>
          <a:prstGeom prst="straightConnector1">
            <a:avLst/>
          </a:prstGeom>
          <a:ln w="28575">
            <a:tailEnd type="triangle"/>
          </a:ln>
        </p:spPr>
        <p:style>
          <a:lnRef idx="1">
            <a:schemeClr val="accent2"/>
          </a:lnRef>
          <a:fillRef idx="0">
            <a:schemeClr val="accent2"/>
          </a:fillRef>
          <a:effectRef idx="0">
            <a:schemeClr val="accent2"/>
          </a:effectRef>
          <a:fontRef idx="minor">
            <a:schemeClr val="tx1"/>
          </a:fontRef>
        </p:style>
      </p:cxnSp>
      <p:sp>
        <p:nvSpPr>
          <p:cNvPr id="14" name="Rectangle: Rounded Corners 13">
            <a:extLst>
              <a:ext uri="{FF2B5EF4-FFF2-40B4-BE49-F238E27FC236}">
                <a16:creationId xmlns:a16="http://schemas.microsoft.com/office/drawing/2014/main" id="{20E8DF4C-CF30-4064-9B5F-CB980DEF6916}"/>
              </a:ext>
            </a:extLst>
          </p:cNvPr>
          <p:cNvSpPr/>
          <p:nvPr/>
        </p:nvSpPr>
        <p:spPr>
          <a:xfrm>
            <a:off x="9060865" y="4087295"/>
            <a:ext cx="706581" cy="456996"/>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Rounded Corners 14">
            <a:extLst>
              <a:ext uri="{FF2B5EF4-FFF2-40B4-BE49-F238E27FC236}">
                <a16:creationId xmlns:a16="http://schemas.microsoft.com/office/drawing/2014/main" id="{1970B26E-8FDC-462E-B03F-D6A5670FDF47}"/>
              </a:ext>
            </a:extLst>
          </p:cNvPr>
          <p:cNvSpPr/>
          <p:nvPr/>
        </p:nvSpPr>
        <p:spPr>
          <a:xfrm>
            <a:off x="9060865" y="5195658"/>
            <a:ext cx="706581" cy="287613"/>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1">
            <a:extLst>
              <a:ext uri="{FF2B5EF4-FFF2-40B4-BE49-F238E27FC236}">
                <a16:creationId xmlns:a16="http://schemas.microsoft.com/office/drawing/2014/main" id="{8CE85B6C-C573-48F5-9442-40CFC9B0152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210" y="0"/>
            <a:ext cx="751285" cy="797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38564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par>
                                <p:cTn id="11" presetID="10"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500"/>
                                        <p:tgtEl>
                                          <p:spTgt spid="4"/>
                                        </p:tgtEl>
                                      </p:cBhvr>
                                    </p:animEffect>
                                  </p:childTnLst>
                                </p:cTn>
                              </p:par>
                              <p:par>
                                <p:cTn id="14" presetID="10" presetClass="entr" presetSubtype="0" fill="hold"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500"/>
                                        <p:tgtEl>
                                          <p:spTgt spid="9"/>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fade">
                                      <p:cBhvr>
                                        <p:cTn id="24" dur="500"/>
                                        <p:tgtEl>
                                          <p:spTgt spid="14"/>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fade">
                                      <p:cBhvr>
                                        <p:cTn id="2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4" grpId="0" animBg="1"/>
      <p:bldP spid="1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CA522-695E-4048-AEDA-A1D1B8F6B8B9}"/>
              </a:ext>
            </a:extLst>
          </p:cNvPr>
          <p:cNvSpPr>
            <a:spLocks noGrp="1"/>
          </p:cNvSpPr>
          <p:nvPr>
            <p:ph type="title"/>
          </p:nvPr>
        </p:nvSpPr>
        <p:spPr>
          <a:xfrm>
            <a:off x="967409" y="452718"/>
            <a:ext cx="9674087" cy="1400530"/>
          </a:xfrm>
        </p:spPr>
        <p:txBody>
          <a:bodyPr>
            <a:noAutofit/>
          </a:bodyPr>
          <a:lstStyle/>
          <a:p>
            <a:pPr algn="ctr"/>
            <a:r>
              <a:rPr lang="id-ID" sz="3000" b="1" dirty="0"/>
              <a:t>Analisis Regresi Logistik Kelas Sosial Terhadap Akses Internet dengan Kontrol Konteks Spasial (Jawa &amp; non-Jawa)</a:t>
            </a:r>
            <a:endParaRPr lang="en-US" sz="3000" b="1" dirty="0"/>
          </a:p>
        </p:txBody>
      </p:sp>
      <p:graphicFrame>
        <p:nvGraphicFramePr>
          <p:cNvPr id="5" name="Content Placeholder 4">
            <a:extLst>
              <a:ext uri="{FF2B5EF4-FFF2-40B4-BE49-F238E27FC236}">
                <a16:creationId xmlns:a16="http://schemas.microsoft.com/office/drawing/2014/main" id="{C31D3F6A-4E48-443C-968E-CF2D4F7A835C}"/>
              </a:ext>
            </a:extLst>
          </p:cNvPr>
          <p:cNvGraphicFramePr>
            <a:graphicFrameLocks noGrp="1"/>
          </p:cNvGraphicFramePr>
          <p:nvPr>
            <p:ph sz="half" idx="1"/>
          </p:nvPr>
        </p:nvGraphicFramePr>
        <p:xfrm>
          <a:off x="838203" y="2347194"/>
          <a:ext cx="5181598" cy="2596731"/>
        </p:xfrm>
        <a:graphic>
          <a:graphicData uri="http://schemas.openxmlformats.org/drawingml/2006/table">
            <a:tbl>
              <a:tblPr firstRow="1" firstCol="1" bandRow="1">
                <a:tableStyleId>{68D230F3-CF80-4859-8CE7-A43EE81993B5}</a:tableStyleId>
              </a:tblPr>
              <a:tblGrid>
                <a:gridCol w="1016150">
                  <a:extLst>
                    <a:ext uri="{9D8B030D-6E8A-4147-A177-3AD203B41FA5}">
                      <a16:colId xmlns:a16="http://schemas.microsoft.com/office/drawing/2014/main" val="3277086387"/>
                    </a:ext>
                  </a:extLst>
                </a:gridCol>
                <a:gridCol w="1016150">
                  <a:extLst>
                    <a:ext uri="{9D8B030D-6E8A-4147-A177-3AD203B41FA5}">
                      <a16:colId xmlns:a16="http://schemas.microsoft.com/office/drawing/2014/main" val="4151669983"/>
                    </a:ext>
                  </a:extLst>
                </a:gridCol>
                <a:gridCol w="572201">
                  <a:extLst>
                    <a:ext uri="{9D8B030D-6E8A-4147-A177-3AD203B41FA5}">
                      <a16:colId xmlns:a16="http://schemas.microsoft.com/office/drawing/2014/main" val="3832581947"/>
                    </a:ext>
                  </a:extLst>
                </a:gridCol>
                <a:gridCol w="726761">
                  <a:extLst>
                    <a:ext uri="{9D8B030D-6E8A-4147-A177-3AD203B41FA5}">
                      <a16:colId xmlns:a16="http://schemas.microsoft.com/office/drawing/2014/main" val="2308845316"/>
                    </a:ext>
                  </a:extLst>
                </a:gridCol>
                <a:gridCol w="726761">
                  <a:extLst>
                    <a:ext uri="{9D8B030D-6E8A-4147-A177-3AD203B41FA5}">
                      <a16:colId xmlns:a16="http://schemas.microsoft.com/office/drawing/2014/main" val="4057751260"/>
                    </a:ext>
                  </a:extLst>
                </a:gridCol>
                <a:gridCol w="1123575">
                  <a:extLst>
                    <a:ext uri="{9D8B030D-6E8A-4147-A177-3AD203B41FA5}">
                      <a16:colId xmlns:a16="http://schemas.microsoft.com/office/drawing/2014/main" val="10306471"/>
                    </a:ext>
                  </a:extLst>
                </a:gridCol>
              </a:tblGrid>
              <a:tr h="628137">
                <a:tc>
                  <a:txBody>
                    <a:bodyPr/>
                    <a:lstStyle/>
                    <a:p>
                      <a:pPr algn="ctr">
                        <a:lnSpc>
                          <a:spcPct val="150000"/>
                        </a:lnSpc>
                        <a:spcAft>
                          <a:spcPts val="0"/>
                        </a:spcAft>
                      </a:pPr>
                      <a:r>
                        <a:rPr lang="id-ID" sz="12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dirty="0">
                          <a:effectLst/>
                        </a:rPr>
                        <a:t>Var.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a:effectLst/>
                        </a:rPr>
                        <a:t>β </a:t>
                      </a:r>
                      <a:endParaRPr lang="en-US" sz="1100">
                        <a:effectLst/>
                      </a:endParaRPr>
                    </a:p>
                    <a:p>
                      <a:pPr algn="ctr">
                        <a:lnSpc>
                          <a:spcPct val="150000"/>
                        </a:lnSpc>
                        <a:spcAft>
                          <a:spcPts val="0"/>
                        </a:spcAft>
                      </a:pPr>
                      <a:r>
                        <a:rPr lang="id-ID" sz="1200">
                          <a:effectLst/>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a:effectLst/>
                        </a:rPr>
                        <a:t>Exp β</a:t>
                      </a:r>
                      <a:endParaRPr lang="en-US" sz="1100">
                        <a:effectLst/>
                      </a:endParaRPr>
                    </a:p>
                    <a:p>
                      <a:pPr algn="ctr">
                        <a:lnSpc>
                          <a:spcPct val="150000"/>
                        </a:lnSpc>
                        <a:spcAft>
                          <a:spcPts val="0"/>
                        </a:spcAft>
                      </a:pPr>
                      <a:r>
                        <a:rPr lang="id-ID" sz="1200">
                          <a:effectLst/>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a:effectLst/>
                        </a:rPr>
                        <a:t>Sig.</a:t>
                      </a:r>
                      <a:endParaRPr lang="en-US" sz="1100">
                        <a:effectLst/>
                      </a:endParaRPr>
                    </a:p>
                    <a:p>
                      <a:pPr algn="ctr">
                        <a:lnSpc>
                          <a:spcPct val="150000"/>
                        </a:lnSpc>
                        <a:spcAft>
                          <a:spcPts val="0"/>
                        </a:spcAft>
                      </a:pPr>
                      <a:r>
                        <a:rPr lang="id-ID" sz="12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a:effectLst/>
                        </a:rPr>
                        <a:t>Nagelkerke R</a:t>
                      </a:r>
                      <a:r>
                        <a:rPr lang="id-ID" sz="1200" baseline="30000">
                          <a:effectLst/>
                        </a:rPr>
                        <a:t>2</a:t>
                      </a:r>
                      <a:endParaRPr lang="en-US" sz="1100">
                        <a:effectLst/>
                      </a:endParaRPr>
                    </a:p>
                    <a:p>
                      <a:pPr algn="ctr">
                        <a:lnSpc>
                          <a:spcPct val="150000"/>
                        </a:lnSpc>
                        <a:spcAft>
                          <a:spcPts val="0"/>
                        </a:spcAft>
                      </a:pPr>
                      <a:r>
                        <a:rPr lang="id-ID" sz="1200">
                          <a:effectLst/>
                        </a:rPr>
                        <a:t>(4)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extLst>
                  <a:ext uri="{0D108BD9-81ED-4DB2-BD59-A6C34878D82A}">
                    <a16:rowId xmlns:a16="http://schemas.microsoft.com/office/drawing/2014/main" val="1627394038"/>
                  </a:ext>
                </a:extLst>
              </a:tr>
              <a:tr h="296367">
                <a:tc rowSpan="2">
                  <a:txBody>
                    <a:bodyPr/>
                    <a:lstStyle/>
                    <a:p>
                      <a:pPr algn="r">
                        <a:lnSpc>
                          <a:spcPct val="150000"/>
                        </a:lnSpc>
                        <a:spcAft>
                          <a:spcPts val="0"/>
                        </a:spcAft>
                      </a:pPr>
                      <a:r>
                        <a:rPr lang="id-ID" sz="1200">
                          <a:effectLst/>
                        </a:rPr>
                        <a:t>Jawa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nSpc>
                          <a:spcPct val="150000"/>
                        </a:lnSpc>
                        <a:spcAft>
                          <a:spcPts val="0"/>
                        </a:spcAft>
                      </a:pPr>
                      <a:r>
                        <a:rPr lang="id-ID" sz="1400" dirty="0">
                          <a:effectLst/>
                        </a:rPr>
                        <a:t>Kelas sosial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dirty="0">
                          <a:effectLst/>
                        </a:rPr>
                        <a:t>1,915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dirty="0">
                          <a:effectLst/>
                        </a:rPr>
                        <a:t>6,782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dirty="0">
                          <a:effectLst/>
                        </a:rPr>
                        <a:t>0,00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rowSpan="2">
                  <a:txBody>
                    <a:bodyPr/>
                    <a:lstStyle/>
                    <a:p>
                      <a:pPr algn="ctr">
                        <a:lnSpc>
                          <a:spcPct val="150000"/>
                        </a:lnSpc>
                        <a:spcAft>
                          <a:spcPts val="0"/>
                        </a:spcAft>
                      </a:pPr>
                      <a:r>
                        <a:rPr lang="id-ID" sz="1200" dirty="0">
                          <a:effectLst/>
                        </a:rPr>
                        <a:t>0,306</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extLst>
                  <a:ext uri="{0D108BD9-81ED-4DB2-BD59-A6C34878D82A}">
                    <a16:rowId xmlns:a16="http://schemas.microsoft.com/office/drawing/2014/main" val="585232400"/>
                  </a:ext>
                </a:extLst>
              </a:tr>
              <a:tr h="296367">
                <a:tc vMerge="1">
                  <a:txBody>
                    <a:bodyPr/>
                    <a:lstStyle/>
                    <a:p>
                      <a:endParaRPr lang="en-US"/>
                    </a:p>
                  </a:txBody>
                  <a:tcPr/>
                </a:tc>
                <a:tc>
                  <a:txBody>
                    <a:bodyPr/>
                    <a:lstStyle/>
                    <a:p>
                      <a:pPr>
                        <a:lnSpc>
                          <a:spcPct val="150000"/>
                        </a:lnSpc>
                        <a:spcAft>
                          <a:spcPts val="0"/>
                        </a:spcAft>
                      </a:pPr>
                      <a:r>
                        <a:rPr lang="id-ID" sz="1400">
                          <a:effectLst/>
                        </a:rPr>
                        <a:t>Constant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a:effectLst/>
                        </a:rPr>
                        <a:t>-4,092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a:effectLst/>
                        </a:rPr>
                        <a:t>0,017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07000"/>
                        </a:lnSpc>
                        <a:spcAft>
                          <a:spcPts val="0"/>
                        </a:spcAft>
                      </a:pPr>
                      <a:r>
                        <a:rPr lang="id-ID" sz="1200">
                          <a:effectLst/>
                        </a:rPr>
                        <a:t>0,00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vMerge="1">
                  <a:txBody>
                    <a:bodyPr/>
                    <a:lstStyle/>
                    <a:p>
                      <a:endParaRPr lang="en-US"/>
                    </a:p>
                  </a:txBody>
                  <a:tcPr/>
                </a:tc>
                <a:extLst>
                  <a:ext uri="{0D108BD9-81ED-4DB2-BD59-A6C34878D82A}">
                    <a16:rowId xmlns:a16="http://schemas.microsoft.com/office/drawing/2014/main" val="2761844370"/>
                  </a:ext>
                </a:extLst>
              </a:tr>
              <a:tr h="296367">
                <a:tc rowSpan="2">
                  <a:txBody>
                    <a:bodyPr/>
                    <a:lstStyle/>
                    <a:p>
                      <a:pPr algn="r">
                        <a:lnSpc>
                          <a:spcPct val="150000"/>
                        </a:lnSpc>
                        <a:spcAft>
                          <a:spcPts val="0"/>
                        </a:spcAft>
                      </a:pPr>
                      <a:r>
                        <a:rPr lang="id-ID" sz="1200">
                          <a:effectLst/>
                        </a:rPr>
                        <a:t>Non-Jawa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nSpc>
                          <a:spcPct val="150000"/>
                        </a:lnSpc>
                        <a:spcAft>
                          <a:spcPts val="0"/>
                        </a:spcAft>
                      </a:pPr>
                      <a:r>
                        <a:rPr lang="id-ID" sz="1400">
                          <a:effectLst/>
                        </a:rPr>
                        <a:t>Kelas sosial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a:effectLst/>
                        </a:rPr>
                        <a:t>2,059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a:effectLst/>
                        </a:rPr>
                        <a:t>7,840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07000"/>
                        </a:lnSpc>
                        <a:spcAft>
                          <a:spcPts val="0"/>
                        </a:spcAft>
                      </a:pPr>
                      <a:r>
                        <a:rPr lang="id-ID" sz="1200" dirty="0">
                          <a:effectLst/>
                        </a:rPr>
                        <a:t>0,00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rowSpan="2">
                  <a:txBody>
                    <a:bodyPr/>
                    <a:lstStyle/>
                    <a:p>
                      <a:pPr algn="ctr">
                        <a:lnSpc>
                          <a:spcPct val="150000"/>
                        </a:lnSpc>
                        <a:spcAft>
                          <a:spcPts val="0"/>
                        </a:spcAft>
                      </a:pPr>
                      <a:r>
                        <a:rPr lang="id-ID" sz="1200" dirty="0">
                          <a:effectLst/>
                        </a:rPr>
                        <a:t>0,311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extLst>
                  <a:ext uri="{0D108BD9-81ED-4DB2-BD59-A6C34878D82A}">
                    <a16:rowId xmlns:a16="http://schemas.microsoft.com/office/drawing/2014/main" val="2178815822"/>
                  </a:ext>
                </a:extLst>
              </a:tr>
              <a:tr h="296367">
                <a:tc vMerge="1">
                  <a:txBody>
                    <a:bodyPr/>
                    <a:lstStyle/>
                    <a:p>
                      <a:endParaRPr lang="en-US"/>
                    </a:p>
                  </a:txBody>
                  <a:tcPr/>
                </a:tc>
                <a:tc>
                  <a:txBody>
                    <a:bodyPr/>
                    <a:lstStyle/>
                    <a:p>
                      <a:pPr>
                        <a:lnSpc>
                          <a:spcPct val="150000"/>
                        </a:lnSpc>
                        <a:spcAft>
                          <a:spcPts val="0"/>
                        </a:spcAft>
                      </a:pPr>
                      <a:r>
                        <a:rPr lang="id-ID" sz="1400" dirty="0">
                          <a:effectLst/>
                        </a:rPr>
                        <a:t>Constant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a:effectLst/>
                        </a:rPr>
                        <a:t>-4,753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a:effectLst/>
                        </a:rPr>
                        <a:t>0,009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07000"/>
                        </a:lnSpc>
                        <a:spcAft>
                          <a:spcPts val="0"/>
                        </a:spcAft>
                      </a:pPr>
                      <a:r>
                        <a:rPr lang="id-ID" sz="1200" dirty="0">
                          <a:effectLst/>
                        </a:rPr>
                        <a:t>0,00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vMerge="1">
                  <a:txBody>
                    <a:bodyPr/>
                    <a:lstStyle/>
                    <a:p>
                      <a:endParaRPr lang="en-US"/>
                    </a:p>
                  </a:txBody>
                  <a:tcPr/>
                </a:tc>
                <a:extLst>
                  <a:ext uri="{0D108BD9-81ED-4DB2-BD59-A6C34878D82A}">
                    <a16:rowId xmlns:a16="http://schemas.microsoft.com/office/drawing/2014/main" val="4258049879"/>
                  </a:ext>
                </a:extLst>
              </a:tr>
            </a:tbl>
          </a:graphicData>
        </a:graphic>
      </p:graphicFrame>
      <p:graphicFrame>
        <p:nvGraphicFramePr>
          <p:cNvPr id="6" name="Content Placeholder 5">
            <a:extLst>
              <a:ext uri="{FF2B5EF4-FFF2-40B4-BE49-F238E27FC236}">
                <a16:creationId xmlns:a16="http://schemas.microsoft.com/office/drawing/2014/main" id="{F8626B6C-BDFE-40FE-B42C-CB8D83E5278F}"/>
              </a:ext>
            </a:extLst>
          </p:cNvPr>
          <p:cNvGraphicFramePr>
            <a:graphicFrameLocks noGrp="1"/>
          </p:cNvGraphicFramePr>
          <p:nvPr>
            <p:ph sz="half" idx="2"/>
          </p:nvPr>
        </p:nvGraphicFramePr>
        <p:xfrm>
          <a:off x="6172200" y="1922537"/>
          <a:ext cx="5756561" cy="5240835"/>
        </p:xfrm>
        <a:graphic>
          <a:graphicData uri="http://schemas.openxmlformats.org/drawingml/2006/table">
            <a:tbl>
              <a:tblPr firstRow="1" firstCol="1" bandRow="1">
                <a:tableStyleId>{68D230F3-CF80-4859-8CE7-A43EE81993B5}</a:tableStyleId>
              </a:tblPr>
              <a:tblGrid>
                <a:gridCol w="1140737">
                  <a:extLst>
                    <a:ext uri="{9D8B030D-6E8A-4147-A177-3AD203B41FA5}">
                      <a16:colId xmlns:a16="http://schemas.microsoft.com/office/drawing/2014/main" val="857994339"/>
                    </a:ext>
                  </a:extLst>
                </a:gridCol>
                <a:gridCol w="1140737">
                  <a:extLst>
                    <a:ext uri="{9D8B030D-6E8A-4147-A177-3AD203B41FA5}">
                      <a16:colId xmlns:a16="http://schemas.microsoft.com/office/drawing/2014/main" val="3334460136"/>
                    </a:ext>
                  </a:extLst>
                </a:gridCol>
                <a:gridCol w="632055">
                  <a:extLst>
                    <a:ext uri="{9D8B030D-6E8A-4147-A177-3AD203B41FA5}">
                      <a16:colId xmlns:a16="http://schemas.microsoft.com/office/drawing/2014/main" val="2636873227"/>
                    </a:ext>
                  </a:extLst>
                </a:gridCol>
                <a:gridCol w="801008">
                  <a:extLst>
                    <a:ext uri="{9D8B030D-6E8A-4147-A177-3AD203B41FA5}">
                      <a16:colId xmlns:a16="http://schemas.microsoft.com/office/drawing/2014/main" val="3979312659"/>
                    </a:ext>
                  </a:extLst>
                </a:gridCol>
                <a:gridCol w="801008">
                  <a:extLst>
                    <a:ext uri="{9D8B030D-6E8A-4147-A177-3AD203B41FA5}">
                      <a16:colId xmlns:a16="http://schemas.microsoft.com/office/drawing/2014/main" val="2673995500"/>
                    </a:ext>
                  </a:extLst>
                </a:gridCol>
                <a:gridCol w="1241016">
                  <a:extLst>
                    <a:ext uri="{9D8B030D-6E8A-4147-A177-3AD203B41FA5}">
                      <a16:colId xmlns:a16="http://schemas.microsoft.com/office/drawing/2014/main" val="1552523872"/>
                    </a:ext>
                  </a:extLst>
                </a:gridCol>
              </a:tblGrid>
              <a:tr h="543572">
                <a:tc>
                  <a:txBody>
                    <a:bodyPr/>
                    <a:lstStyle/>
                    <a:p>
                      <a:pPr algn="ctr">
                        <a:lnSpc>
                          <a:spcPct val="115000"/>
                        </a:lnSpc>
                        <a:spcAft>
                          <a:spcPts val="0"/>
                        </a:spcAft>
                      </a:pPr>
                      <a:r>
                        <a:rPr lang="id-ID" sz="14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Var.</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β</a:t>
                      </a:r>
                      <a:endParaRPr lang="en-US" sz="1200">
                        <a:effectLst/>
                      </a:endParaRPr>
                    </a:p>
                    <a:p>
                      <a:pPr algn="ctr">
                        <a:lnSpc>
                          <a:spcPct val="115000"/>
                        </a:lnSpc>
                        <a:spcAft>
                          <a:spcPts val="0"/>
                        </a:spcAft>
                      </a:pPr>
                      <a:r>
                        <a:rPr lang="id-ID" sz="1400">
                          <a:effectLst/>
                        </a:rPr>
                        <a:t>(1)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dirty="0">
                          <a:effectLst/>
                        </a:rPr>
                        <a:t>Exp β</a:t>
                      </a:r>
                      <a:endParaRPr lang="en-US" sz="1200" dirty="0">
                        <a:effectLst/>
                      </a:endParaRPr>
                    </a:p>
                    <a:p>
                      <a:pPr algn="ctr">
                        <a:lnSpc>
                          <a:spcPct val="115000"/>
                        </a:lnSpc>
                        <a:spcAft>
                          <a:spcPts val="0"/>
                        </a:spcAft>
                      </a:pPr>
                      <a:r>
                        <a:rPr lang="id-ID" sz="1400" dirty="0">
                          <a:effectLst/>
                        </a:rPr>
                        <a:t>(2)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Sig.</a:t>
                      </a:r>
                      <a:endParaRPr lang="en-US" sz="1200">
                        <a:effectLst/>
                      </a:endParaRPr>
                    </a:p>
                    <a:p>
                      <a:pPr algn="ctr">
                        <a:lnSpc>
                          <a:spcPct val="115000"/>
                        </a:lnSpc>
                        <a:spcAft>
                          <a:spcPts val="0"/>
                        </a:spcAft>
                      </a:pPr>
                      <a:r>
                        <a:rPr lang="id-ID" sz="1400">
                          <a:effectLst/>
                        </a:rPr>
                        <a:t>(3)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dirty="0">
                          <a:effectLst/>
                        </a:rPr>
                        <a:t>Nagelkerke R</a:t>
                      </a:r>
                      <a:r>
                        <a:rPr lang="id-ID" sz="1400" baseline="30000" dirty="0">
                          <a:effectLst/>
                        </a:rPr>
                        <a:t>2</a:t>
                      </a:r>
                      <a:endParaRPr lang="en-US" sz="1200" dirty="0">
                        <a:effectLst/>
                      </a:endParaRPr>
                    </a:p>
                    <a:p>
                      <a:pPr algn="ctr">
                        <a:lnSpc>
                          <a:spcPct val="115000"/>
                        </a:lnSpc>
                        <a:spcAft>
                          <a:spcPts val="0"/>
                        </a:spcAft>
                      </a:pPr>
                      <a:r>
                        <a:rPr lang="id-ID" sz="1400" dirty="0">
                          <a:effectLst/>
                        </a:rPr>
                        <a:t>(4)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extLst>
                  <a:ext uri="{0D108BD9-81ED-4DB2-BD59-A6C34878D82A}">
                    <a16:rowId xmlns:a16="http://schemas.microsoft.com/office/drawing/2014/main" val="3744053479"/>
                  </a:ext>
                </a:extLst>
              </a:tr>
              <a:tr h="327746">
                <a:tc rowSpan="6">
                  <a:txBody>
                    <a:bodyPr/>
                    <a:lstStyle/>
                    <a:p>
                      <a:pPr algn="r">
                        <a:lnSpc>
                          <a:spcPct val="115000"/>
                        </a:lnSpc>
                        <a:spcAft>
                          <a:spcPts val="0"/>
                        </a:spcAft>
                      </a:pPr>
                      <a:r>
                        <a:rPr lang="id-ID" sz="1400" dirty="0">
                          <a:effectLst/>
                        </a:rPr>
                        <a:t>Jawa</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nSpc>
                          <a:spcPct val="115000"/>
                        </a:lnSpc>
                        <a:spcAft>
                          <a:spcPts val="0"/>
                        </a:spcAft>
                      </a:pPr>
                      <a:r>
                        <a:rPr lang="id-ID" sz="1400" dirty="0">
                          <a:effectLst/>
                        </a:rPr>
                        <a:t>Pekerjaan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dirty="0">
                          <a:effectLst/>
                        </a:rPr>
                        <a:t>1,433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4,190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0,00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rowSpan="6">
                  <a:txBody>
                    <a:bodyPr/>
                    <a:lstStyle/>
                    <a:p>
                      <a:pPr algn="ctr">
                        <a:lnSpc>
                          <a:spcPct val="115000"/>
                        </a:lnSpc>
                        <a:spcAft>
                          <a:spcPts val="0"/>
                        </a:spcAft>
                      </a:pPr>
                      <a:r>
                        <a:rPr lang="id-ID" sz="1400">
                          <a:effectLst/>
                        </a:rPr>
                        <a:t>0,410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extLst>
                  <a:ext uri="{0D108BD9-81ED-4DB2-BD59-A6C34878D82A}">
                    <a16:rowId xmlns:a16="http://schemas.microsoft.com/office/drawing/2014/main" val="743441184"/>
                  </a:ext>
                </a:extLst>
              </a:tr>
              <a:tr h="327746">
                <a:tc vMerge="1">
                  <a:txBody>
                    <a:bodyPr/>
                    <a:lstStyle/>
                    <a:p>
                      <a:endParaRPr lang="en-US"/>
                    </a:p>
                  </a:txBody>
                  <a:tcPr/>
                </a:tc>
                <a:tc>
                  <a:txBody>
                    <a:bodyPr/>
                    <a:lstStyle/>
                    <a:p>
                      <a:pPr>
                        <a:lnSpc>
                          <a:spcPct val="115000"/>
                        </a:lnSpc>
                        <a:spcAft>
                          <a:spcPts val="0"/>
                        </a:spcAft>
                      </a:pPr>
                      <a:r>
                        <a:rPr lang="id-ID" sz="1400">
                          <a:effectLst/>
                        </a:rPr>
                        <a:t>Pendidikan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3,950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dirty="0">
                          <a:effectLst/>
                        </a:rPr>
                        <a:t>51,930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0,00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vMerge="1">
                  <a:txBody>
                    <a:bodyPr/>
                    <a:lstStyle/>
                    <a:p>
                      <a:endParaRPr lang="en-US"/>
                    </a:p>
                  </a:txBody>
                  <a:tcPr/>
                </a:tc>
                <a:extLst>
                  <a:ext uri="{0D108BD9-81ED-4DB2-BD59-A6C34878D82A}">
                    <a16:rowId xmlns:a16="http://schemas.microsoft.com/office/drawing/2014/main" val="2273993735"/>
                  </a:ext>
                </a:extLst>
              </a:tr>
              <a:tr h="327746">
                <a:tc vMerge="1">
                  <a:txBody>
                    <a:bodyPr/>
                    <a:lstStyle/>
                    <a:p>
                      <a:endParaRPr lang="en-US"/>
                    </a:p>
                  </a:txBody>
                  <a:tcPr/>
                </a:tc>
                <a:tc>
                  <a:txBody>
                    <a:bodyPr/>
                    <a:lstStyle/>
                    <a:p>
                      <a:pPr>
                        <a:lnSpc>
                          <a:spcPct val="115000"/>
                        </a:lnSpc>
                        <a:spcAft>
                          <a:spcPts val="0"/>
                        </a:spcAft>
                      </a:pPr>
                      <a:r>
                        <a:rPr lang="id-ID" sz="1400">
                          <a:effectLst/>
                        </a:rPr>
                        <a:t>Gaya Hidup</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2,819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dirty="0">
                          <a:effectLst/>
                        </a:rPr>
                        <a:t>16,756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0,00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vMerge="1">
                  <a:txBody>
                    <a:bodyPr/>
                    <a:lstStyle/>
                    <a:p>
                      <a:endParaRPr lang="en-US"/>
                    </a:p>
                  </a:txBody>
                  <a:tcPr/>
                </a:tc>
                <a:extLst>
                  <a:ext uri="{0D108BD9-81ED-4DB2-BD59-A6C34878D82A}">
                    <a16:rowId xmlns:a16="http://schemas.microsoft.com/office/drawing/2014/main" val="1656621668"/>
                  </a:ext>
                </a:extLst>
              </a:tr>
              <a:tr h="327746">
                <a:tc vMerge="1">
                  <a:txBody>
                    <a:bodyPr/>
                    <a:lstStyle/>
                    <a:p>
                      <a:endParaRPr lang="en-US"/>
                    </a:p>
                  </a:txBody>
                  <a:tcPr/>
                </a:tc>
                <a:tc>
                  <a:txBody>
                    <a:bodyPr/>
                    <a:lstStyle/>
                    <a:p>
                      <a:pPr>
                        <a:lnSpc>
                          <a:spcPct val="115000"/>
                        </a:lnSpc>
                        <a:spcAft>
                          <a:spcPts val="0"/>
                        </a:spcAft>
                      </a:pPr>
                      <a:r>
                        <a:rPr lang="id-ID" sz="1400">
                          <a:effectLst/>
                        </a:rPr>
                        <a:t>Perumahan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-0,593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dirty="0">
                          <a:effectLst/>
                        </a:rPr>
                        <a:t>0,553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dirty="0">
                          <a:effectLst/>
                        </a:rPr>
                        <a:t>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vMerge="1">
                  <a:txBody>
                    <a:bodyPr/>
                    <a:lstStyle/>
                    <a:p>
                      <a:endParaRPr lang="en-US"/>
                    </a:p>
                  </a:txBody>
                  <a:tcPr/>
                </a:tc>
                <a:extLst>
                  <a:ext uri="{0D108BD9-81ED-4DB2-BD59-A6C34878D82A}">
                    <a16:rowId xmlns:a16="http://schemas.microsoft.com/office/drawing/2014/main" val="1152845056"/>
                  </a:ext>
                </a:extLst>
              </a:tr>
              <a:tr h="327746">
                <a:tc vMerge="1">
                  <a:txBody>
                    <a:bodyPr/>
                    <a:lstStyle/>
                    <a:p>
                      <a:endParaRPr lang="en-US"/>
                    </a:p>
                  </a:txBody>
                  <a:tcPr/>
                </a:tc>
                <a:tc>
                  <a:txBody>
                    <a:bodyPr/>
                    <a:lstStyle/>
                    <a:p>
                      <a:pPr>
                        <a:lnSpc>
                          <a:spcPct val="115000"/>
                        </a:lnSpc>
                        <a:spcAft>
                          <a:spcPts val="0"/>
                        </a:spcAft>
                      </a:pPr>
                      <a:r>
                        <a:rPr lang="id-ID" sz="1400">
                          <a:effectLst/>
                        </a:rPr>
                        <a:t>Pengeluaran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0,668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1,951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dirty="0">
                          <a:effectLst/>
                        </a:rPr>
                        <a:t>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vMerge="1">
                  <a:txBody>
                    <a:bodyPr/>
                    <a:lstStyle/>
                    <a:p>
                      <a:endParaRPr lang="en-US"/>
                    </a:p>
                  </a:txBody>
                  <a:tcPr/>
                </a:tc>
                <a:extLst>
                  <a:ext uri="{0D108BD9-81ED-4DB2-BD59-A6C34878D82A}">
                    <a16:rowId xmlns:a16="http://schemas.microsoft.com/office/drawing/2014/main" val="2745323598"/>
                  </a:ext>
                </a:extLst>
              </a:tr>
              <a:tr h="327746">
                <a:tc vMerge="1">
                  <a:txBody>
                    <a:bodyPr/>
                    <a:lstStyle/>
                    <a:p>
                      <a:endParaRPr lang="en-US"/>
                    </a:p>
                  </a:txBody>
                  <a:tcPr/>
                </a:tc>
                <a:tc>
                  <a:txBody>
                    <a:bodyPr/>
                    <a:lstStyle/>
                    <a:p>
                      <a:pPr>
                        <a:lnSpc>
                          <a:spcPct val="115000"/>
                        </a:lnSpc>
                        <a:spcAft>
                          <a:spcPts val="0"/>
                        </a:spcAft>
                      </a:pPr>
                      <a:r>
                        <a:rPr lang="id-ID" sz="1400">
                          <a:effectLst/>
                        </a:rPr>
                        <a:t>Constant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-3,737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0,024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0,00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vMerge="1">
                  <a:txBody>
                    <a:bodyPr/>
                    <a:lstStyle/>
                    <a:p>
                      <a:endParaRPr lang="en-US"/>
                    </a:p>
                  </a:txBody>
                  <a:tcPr/>
                </a:tc>
                <a:extLst>
                  <a:ext uri="{0D108BD9-81ED-4DB2-BD59-A6C34878D82A}">
                    <a16:rowId xmlns:a16="http://schemas.microsoft.com/office/drawing/2014/main" val="1867746149"/>
                  </a:ext>
                </a:extLst>
              </a:tr>
              <a:tr h="327746">
                <a:tc rowSpan="6">
                  <a:txBody>
                    <a:bodyPr/>
                    <a:lstStyle/>
                    <a:p>
                      <a:pPr algn="r">
                        <a:lnSpc>
                          <a:spcPct val="115000"/>
                        </a:lnSpc>
                        <a:spcAft>
                          <a:spcPts val="0"/>
                        </a:spcAft>
                      </a:pPr>
                      <a:r>
                        <a:rPr lang="id-ID" sz="1400" dirty="0">
                          <a:effectLst/>
                        </a:rPr>
                        <a:t>Non-Jawa</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nSpc>
                          <a:spcPct val="115000"/>
                        </a:lnSpc>
                        <a:spcAft>
                          <a:spcPts val="0"/>
                        </a:spcAft>
                      </a:pPr>
                      <a:r>
                        <a:rPr lang="id-ID" sz="1400">
                          <a:effectLst/>
                        </a:rPr>
                        <a:t>Pekerjaan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1,128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3,089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dirty="0">
                          <a:effectLst/>
                        </a:rPr>
                        <a:t>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rowSpan="6">
                  <a:txBody>
                    <a:bodyPr/>
                    <a:lstStyle/>
                    <a:p>
                      <a:pPr algn="ctr">
                        <a:lnSpc>
                          <a:spcPct val="115000"/>
                        </a:lnSpc>
                        <a:spcAft>
                          <a:spcPts val="0"/>
                        </a:spcAft>
                      </a:pPr>
                      <a:r>
                        <a:rPr lang="id-ID" sz="1400" dirty="0">
                          <a:effectLst/>
                        </a:rPr>
                        <a:t>0,408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extLst>
                  <a:ext uri="{0D108BD9-81ED-4DB2-BD59-A6C34878D82A}">
                    <a16:rowId xmlns:a16="http://schemas.microsoft.com/office/drawing/2014/main" val="3709381944"/>
                  </a:ext>
                </a:extLst>
              </a:tr>
              <a:tr h="327746">
                <a:tc vMerge="1">
                  <a:txBody>
                    <a:bodyPr/>
                    <a:lstStyle/>
                    <a:p>
                      <a:endParaRPr lang="en-US"/>
                    </a:p>
                  </a:txBody>
                  <a:tcPr/>
                </a:tc>
                <a:tc>
                  <a:txBody>
                    <a:bodyPr/>
                    <a:lstStyle/>
                    <a:p>
                      <a:pPr>
                        <a:lnSpc>
                          <a:spcPct val="115000"/>
                        </a:lnSpc>
                        <a:spcAft>
                          <a:spcPts val="0"/>
                        </a:spcAft>
                      </a:pPr>
                      <a:r>
                        <a:rPr lang="id-ID" sz="1400">
                          <a:effectLst/>
                        </a:rPr>
                        <a:t>Pendidikan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3,680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39,648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dirty="0">
                          <a:effectLst/>
                        </a:rPr>
                        <a:t>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vMerge="1">
                  <a:txBody>
                    <a:bodyPr/>
                    <a:lstStyle/>
                    <a:p>
                      <a:endParaRPr lang="en-US"/>
                    </a:p>
                  </a:txBody>
                  <a:tcPr/>
                </a:tc>
                <a:extLst>
                  <a:ext uri="{0D108BD9-81ED-4DB2-BD59-A6C34878D82A}">
                    <a16:rowId xmlns:a16="http://schemas.microsoft.com/office/drawing/2014/main" val="919008365"/>
                  </a:ext>
                </a:extLst>
              </a:tr>
              <a:tr h="327746">
                <a:tc vMerge="1">
                  <a:txBody>
                    <a:bodyPr/>
                    <a:lstStyle/>
                    <a:p>
                      <a:endParaRPr lang="en-US"/>
                    </a:p>
                  </a:txBody>
                  <a:tcPr/>
                </a:tc>
                <a:tc>
                  <a:txBody>
                    <a:bodyPr/>
                    <a:lstStyle/>
                    <a:p>
                      <a:pPr>
                        <a:lnSpc>
                          <a:spcPct val="115000"/>
                        </a:lnSpc>
                        <a:spcAft>
                          <a:spcPts val="0"/>
                        </a:spcAft>
                      </a:pPr>
                      <a:r>
                        <a:rPr lang="id-ID" sz="1400">
                          <a:effectLst/>
                        </a:rPr>
                        <a:t>Gaya Hidup</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2,827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16,895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dirty="0">
                          <a:effectLst/>
                        </a:rPr>
                        <a:t>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vMerge="1">
                  <a:txBody>
                    <a:bodyPr/>
                    <a:lstStyle/>
                    <a:p>
                      <a:endParaRPr lang="en-US"/>
                    </a:p>
                  </a:txBody>
                  <a:tcPr/>
                </a:tc>
                <a:extLst>
                  <a:ext uri="{0D108BD9-81ED-4DB2-BD59-A6C34878D82A}">
                    <a16:rowId xmlns:a16="http://schemas.microsoft.com/office/drawing/2014/main" val="1316892043"/>
                  </a:ext>
                </a:extLst>
              </a:tr>
              <a:tr h="327746">
                <a:tc vMerge="1">
                  <a:txBody>
                    <a:bodyPr/>
                    <a:lstStyle/>
                    <a:p>
                      <a:endParaRPr lang="en-US"/>
                    </a:p>
                  </a:txBody>
                  <a:tcPr/>
                </a:tc>
                <a:tc>
                  <a:txBody>
                    <a:bodyPr/>
                    <a:lstStyle/>
                    <a:p>
                      <a:pPr>
                        <a:lnSpc>
                          <a:spcPct val="115000"/>
                        </a:lnSpc>
                        <a:spcAft>
                          <a:spcPts val="0"/>
                        </a:spcAft>
                      </a:pPr>
                      <a:r>
                        <a:rPr lang="id-ID" sz="1400">
                          <a:effectLst/>
                        </a:rPr>
                        <a:t>Perumahan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0,365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1,441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dirty="0">
                          <a:effectLst/>
                        </a:rPr>
                        <a:t>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vMerge="1">
                  <a:txBody>
                    <a:bodyPr/>
                    <a:lstStyle/>
                    <a:p>
                      <a:endParaRPr lang="en-US"/>
                    </a:p>
                  </a:txBody>
                  <a:tcPr/>
                </a:tc>
                <a:extLst>
                  <a:ext uri="{0D108BD9-81ED-4DB2-BD59-A6C34878D82A}">
                    <a16:rowId xmlns:a16="http://schemas.microsoft.com/office/drawing/2014/main" val="337446774"/>
                  </a:ext>
                </a:extLst>
              </a:tr>
              <a:tr h="327746">
                <a:tc vMerge="1">
                  <a:txBody>
                    <a:bodyPr/>
                    <a:lstStyle/>
                    <a:p>
                      <a:endParaRPr lang="en-US"/>
                    </a:p>
                  </a:txBody>
                  <a:tcPr/>
                </a:tc>
                <a:tc>
                  <a:txBody>
                    <a:bodyPr/>
                    <a:lstStyle/>
                    <a:p>
                      <a:pPr>
                        <a:lnSpc>
                          <a:spcPct val="115000"/>
                        </a:lnSpc>
                        <a:spcAft>
                          <a:spcPts val="0"/>
                        </a:spcAft>
                      </a:pPr>
                      <a:r>
                        <a:rPr lang="id-ID" sz="1400">
                          <a:effectLst/>
                        </a:rPr>
                        <a:t>Pengeluaran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1,141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3,130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dirty="0">
                          <a:effectLst/>
                        </a:rPr>
                        <a:t>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vMerge="1">
                  <a:txBody>
                    <a:bodyPr/>
                    <a:lstStyle/>
                    <a:p>
                      <a:endParaRPr lang="en-US"/>
                    </a:p>
                  </a:txBody>
                  <a:tcPr/>
                </a:tc>
                <a:extLst>
                  <a:ext uri="{0D108BD9-81ED-4DB2-BD59-A6C34878D82A}">
                    <a16:rowId xmlns:a16="http://schemas.microsoft.com/office/drawing/2014/main" val="1097104691"/>
                  </a:ext>
                </a:extLst>
              </a:tr>
              <a:tr h="327746">
                <a:tc vMerge="1">
                  <a:txBody>
                    <a:bodyPr/>
                    <a:lstStyle/>
                    <a:p>
                      <a:endParaRPr lang="en-US"/>
                    </a:p>
                  </a:txBody>
                  <a:tcPr/>
                </a:tc>
                <a:tc>
                  <a:txBody>
                    <a:bodyPr/>
                    <a:lstStyle/>
                    <a:p>
                      <a:pPr>
                        <a:lnSpc>
                          <a:spcPct val="115000"/>
                        </a:lnSpc>
                        <a:spcAft>
                          <a:spcPts val="0"/>
                        </a:spcAft>
                      </a:pPr>
                      <a:r>
                        <a:rPr lang="id-ID" sz="1400">
                          <a:effectLst/>
                        </a:rPr>
                        <a:t>Constant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-4,851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a:effectLst/>
                        </a:rPr>
                        <a:t>0,008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a:txBody>
                    <a:bodyPr/>
                    <a:lstStyle/>
                    <a:p>
                      <a:pPr algn="ctr">
                        <a:lnSpc>
                          <a:spcPct val="115000"/>
                        </a:lnSpc>
                        <a:spcAft>
                          <a:spcPts val="0"/>
                        </a:spcAft>
                      </a:pPr>
                      <a:r>
                        <a:rPr lang="id-ID" sz="1400" dirty="0">
                          <a:effectLst/>
                        </a:rPr>
                        <a:t>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081" marR="59081" marT="0" marB="0"/>
                </a:tc>
                <a:tc vMerge="1">
                  <a:txBody>
                    <a:bodyPr/>
                    <a:lstStyle/>
                    <a:p>
                      <a:endParaRPr lang="en-US"/>
                    </a:p>
                  </a:txBody>
                  <a:tcPr/>
                </a:tc>
                <a:extLst>
                  <a:ext uri="{0D108BD9-81ED-4DB2-BD59-A6C34878D82A}">
                    <a16:rowId xmlns:a16="http://schemas.microsoft.com/office/drawing/2014/main" val="1159538832"/>
                  </a:ext>
                </a:extLst>
              </a:tr>
            </a:tbl>
          </a:graphicData>
        </a:graphic>
      </p:graphicFrame>
      <p:sp>
        <p:nvSpPr>
          <p:cNvPr id="7" name="TextBox 6">
            <a:extLst>
              <a:ext uri="{FF2B5EF4-FFF2-40B4-BE49-F238E27FC236}">
                <a16:creationId xmlns:a16="http://schemas.microsoft.com/office/drawing/2014/main" id="{2B9158A9-FEE0-4BE1-BA55-8C55E6950B42}"/>
              </a:ext>
            </a:extLst>
          </p:cNvPr>
          <p:cNvSpPr txBox="1"/>
          <p:nvPr/>
        </p:nvSpPr>
        <p:spPr>
          <a:xfrm>
            <a:off x="554185" y="5145545"/>
            <a:ext cx="5541815" cy="1477328"/>
          </a:xfrm>
          <a:prstGeom prst="rect">
            <a:avLst/>
          </a:prstGeom>
          <a:noFill/>
        </p:spPr>
        <p:txBody>
          <a:bodyPr wrap="square" rtlCol="0">
            <a:spAutoFit/>
          </a:bodyPr>
          <a:lstStyle/>
          <a:p>
            <a:pPr marL="285750" indent="-285750">
              <a:buFont typeface="Arial" panose="020B0604020202020204" pitchFamily="34" charset="0"/>
              <a:buChar char="•"/>
            </a:pPr>
            <a:r>
              <a:rPr lang="en-US" b="1" dirty="0"/>
              <a:t>Pendidikan </a:t>
            </a:r>
            <a:r>
              <a:rPr lang="en-US" b="1" dirty="0" err="1"/>
              <a:t>menjadi</a:t>
            </a:r>
            <a:r>
              <a:rPr lang="en-US" b="1" dirty="0"/>
              <a:t> </a:t>
            </a:r>
            <a:r>
              <a:rPr lang="en-US" b="1" dirty="0" err="1"/>
              <a:t>lebih</a:t>
            </a:r>
            <a:r>
              <a:rPr lang="en-US" b="1" dirty="0"/>
              <a:t> </a:t>
            </a:r>
            <a:r>
              <a:rPr lang="en-US" b="1" dirty="0" err="1"/>
              <a:t>determinan</a:t>
            </a:r>
            <a:r>
              <a:rPr lang="en-US" b="1" dirty="0"/>
              <a:t> pada </a:t>
            </a:r>
            <a:r>
              <a:rPr lang="en-US" b="1" dirty="0" err="1"/>
              <a:t>masyarakat</a:t>
            </a:r>
            <a:r>
              <a:rPr lang="en-US" b="1" dirty="0"/>
              <a:t> </a:t>
            </a:r>
            <a:r>
              <a:rPr lang="en-US" b="1" dirty="0" err="1"/>
              <a:t>Jawa</a:t>
            </a:r>
            <a:r>
              <a:rPr lang="en-US" b="1" dirty="0"/>
              <a:t> </a:t>
            </a:r>
            <a:r>
              <a:rPr lang="en-US" b="1" dirty="0" err="1"/>
              <a:t>dibandingkan</a:t>
            </a:r>
            <a:r>
              <a:rPr lang="en-US" b="1" dirty="0"/>
              <a:t> non-</a:t>
            </a:r>
            <a:r>
              <a:rPr lang="en-US" b="1" dirty="0" err="1"/>
              <a:t>Jawa</a:t>
            </a:r>
            <a:endParaRPr lang="en-US" b="1" dirty="0"/>
          </a:p>
          <a:p>
            <a:pPr marL="285750" indent="-285750">
              <a:buFont typeface="Arial" panose="020B0604020202020204" pitchFamily="34" charset="0"/>
              <a:buChar char="•"/>
            </a:pPr>
            <a:r>
              <a:rPr lang="en-US" b="1" dirty="0" err="1"/>
              <a:t>Pengeluaran</a:t>
            </a:r>
            <a:r>
              <a:rPr lang="en-US" b="1" dirty="0"/>
              <a:t> </a:t>
            </a:r>
            <a:r>
              <a:rPr lang="en-US" b="1" dirty="0" err="1"/>
              <a:t>lebih</a:t>
            </a:r>
            <a:r>
              <a:rPr lang="en-US" b="1" dirty="0"/>
              <a:t> </a:t>
            </a:r>
            <a:r>
              <a:rPr lang="en-US" b="1" dirty="0" err="1"/>
              <a:t>determinan</a:t>
            </a:r>
            <a:r>
              <a:rPr lang="en-US" b="1" dirty="0"/>
              <a:t> pada </a:t>
            </a:r>
            <a:r>
              <a:rPr lang="en-US" b="1" dirty="0" err="1"/>
              <a:t>masyaraat</a:t>
            </a:r>
            <a:r>
              <a:rPr lang="en-US" b="1" dirty="0"/>
              <a:t> non-</a:t>
            </a:r>
            <a:r>
              <a:rPr lang="en-US" b="1" dirty="0" err="1"/>
              <a:t>jawa</a:t>
            </a:r>
            <a:r>
              <a:rPr lang="en-US" b="1" dirty="0"/>
              <a:t> </a:t>
            </a:r>
            <a:r>
              <a:rPr lang="en-US" b="1" dirty="0" err="1"/>
              <a:t>ketimbang</a:t>
            </a:r>
            <a:r>
              <a:rPr lang="en-US" b="1" dirty="0"/>
              <a:t> </a:t>
            </a:r>
            <a:r>
              <a:rPr lang="en-US" b="1" dirty="0" err="1"/>
              <a:t>masyarakat</a:t>
            </a:r>
            <a:r>
              <a:rPr lang="en-US" b="1" dirty="0"/>
              <a:t> </a:t>
            </a:r>
            <a:r>
              <a:rPr lang="en-US" b="1" dirty="0" err="1"/>
              <a:t>Jawa</a:t>
            </a:r>
            <a:endParaRPr lang="en-US" b="1" dirty="0"/>
          </a:p>
        </p:txBody>
      </p:sp>
      <p:sp>
        <p:nvSpPr>
          <p:cNvPr id="8" name="Rectangle: Rounded Corners 7">
            <a:extLst>
              <a:ext uri="{FF2B5EF4-FFF2-40B4-BE49-F238E27FC236}">
                <a16:creationId xmlns:a16="http://schemas.microsoft.com/office/drawing/2014/main" id="{787ECAF0-94BB-42CD-B704-761A7918A4F7}"/>
              </a:ext>
            </a:extLst>
          </p:cNvPr>
          <p:cNvSpPr/>
          <p:nvPr/>
        </p:nvSpPr>
        <p:spPr>
          <a:xfrm>
            <a:off x="9130141" y="2801951"/>
            <a:ext cx="706581" cy="287613"/>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Rounded Corners 8">
            <a:extLst>
              <a:ext uri="{FF2B5EF4-FFF2-40B4-BE49-F238E27FC236}">
                <a16:creationId xmlns:a16="http://schemas.microsoft.com/office/drawing/2014/main" id="{F63867C4-3BAC-4AD9-BEE6-DBC429828943}"/>
              </a:ext>
            </a:extLst>
          </p:cNvPr>
          <p:cNvSpPr/>
          <p:nvPr/>
        </p:nvSpPr>
        <p:spPr>
          <a:xfrm>
            <a:off x="9130140" y="5740403"/>
            <a:ext cx="706581" cy="287613"/>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1">
            <a:extLst>
              <a:ext uri="{FF2B5EF4-FFF2-40B4-BE49-F238E27FC236}">
                <a16:creationId xmlns:a16="http://schemas.microsoft.com/office/drawing/2014/main" id="{30E2679B-F07D-48BC-8350-1143D88EA94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210" y="0"/>
            <a:ext cx="751285" cy="797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45753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B1E61-E6D8-405F-852D-22DE67D9A8CA}"/>
              </a:ext>
            </a:extLst>
          </p:cNvPr>
          <p:cNvSpPr>
            <a:spLocks noGrp="1"/>
          </p:cNvSpPr>
          <p:nvPr>
            <p:ph type="title"/>
          </p:nvPr>
        </p:nvSpPr>
        <p:spPr>
          <a:xfrm>
            <a:off x="838200" y="365125"/>
            <a:ext cx="10515600" cy="973345"/>
          </a:xfrm>
        </p:spPr>
        <p:txBody>
          <a:bodyPr>
            <a:noAutofit/>
          </a:bodyPr>
          <a:lstStyle/>
          <a:p>
            <a:pPr algn="ctr"/>
            <a:r>
              <a:rPr lang="id-ID" sz="3200" b="1" dirty="0"/>
              <a:t>Akses Internet Berdasarkan Jenis Kelamin Berbanding dengan Kelas Sosial</a:t>
            </a:r>
            <a:endParaRPr lang="en-US" sz="3200" b="1" dirty="0"/>
          </a:p>
        </p:txBody>
      </p:sp>
      <p:graphicFrame>
        <p:nvGraphicFramePr>
          <p:cNvPr id="4" name="Content Placeholder 3">
            <a:extLst>
              <a:ext uri="{FF2B5EF4-FFF2-40B4-BE49-F238E27FC236}">
                <a16:creationId xmlns:a16="http://schemas.microsoft.com/office/drawing/2014/main" id="{E1BB8D52-8D32-413F-96AD-42EF93D1A2F0}"/>
              </a:ext>
            </a:extLst>
          </p:cNvPr>
          <p:cNvGraphicFramePr>
            <a:graphicFrameLocks noGrp="1"/>
          </p:cNvGraphicFramePr>
          <p:nvPr>
            <p:ph sz="half" idx="1"/>
          </p:nvPr>
        </p:nvGraphicFramePr>
        <p:xfrm>
          <a:off x="838200" y="1690688"/>
          <a:ext cx="6809510" cy="5710754"/>
        </p:xfrm>
        <a:graphic>
          <a:graphicData uri="http://schemas.openxmlformats.org/drawingml/2006/table">
            <a:tbl>
              <a:tblPr firstRow="1" firstCol="1" bandRow="1">
                <a:tableStyleId>{68D230F3-CF80-4859-8CE7-A43EE81993B5}</a:tableStyleId>
              </a:tblPr>
              <a:tblGrid>
                <a:gridCol w="1652092">
                  <a:extLst>
                    <a:ext uri="{9D8B030D-6E8A-4147-A177-3AD203B41FA5}">
                      <a16:colId xmlns:a16="http://schemas.microsoft.com/office/drawing/2014/main" val="1898683857"/>
                    </a:ext>
                  </a:extLst>
                </a:gridCol>
                <a:gridCol w="1652092">
                  <a:extLst>
                    <a:ext uri="{9D8B030D-6E8A-4147-A177-3AD203B41FA5}">
                      <a16:colId xmlns:a16="http://schemas.microsoft.com/office/drawing/2014/main" val="2361815663"/>
                    </a:ext>
                  </a:extLst>
                </a:gridCol>
                <a:gridCol w="705884">
                  <a:extLst>
                    <a:ext uri="{9D8B030D-6E8A-4147-A177-3AD203B41FA5}">
                      <a16:colId xmlns:a16="http://schemas.microsoft.com/office/drawing/2014/main" val="1651062487"/>
                    </a:ext>
                  </a:extLst>
                </a:gridCol>
                <a:gridCol w="1026814">
                  <a:extLst>
                    <a:ext uri="{9D8B030D-6E8A-4147-A177-3AD203B41FA5}">
                      <a16:colId xmlns:a16="http://schemas.microsoft.com/office/drawing/2014/main" val="1448302271"/>
                    </a:ext>
                  </a:extLst>
                </a:gridCol>
                <a:gridCol w="1026814">
                  <a:extLst>
                    <a:ext uri="{9D8B030D-6E8A-4147-A177-3AD203B41FA5}">
                      <a16:colId xmlns:a16="http://schemas.microsoft.com/office/drawing/2014/main" val="1723458854"/>
                    </a:ext>
                  </a:extLst>
                </a:gridCol>
                <a:gridCol w="745814">
                  <a:extLst>
                    <a:ext uri="{9D8B030D-6E8A-4147-A177-3AD203B41FA5}">
                      <a16:colId xmlns:a16="http://schemas.microsoft.com/office/drawing/2014/main" val="2447154390"/>
                    </a:ext>
                  </a:extLst>
                </a:gridCol>
              </a:tblGrid>
              <a:tr h="190418">
                <a:tc rowSpan="2">
                  <a:txBody>
                    <a:bodyPr/>
                    <a:lstStyle/>
                    <a:p>
                      <a:pPr algn="ctr">
                        <a:lnSpc>
                          <a:spcPct val="150000"/>
                        </a:lnSpc>
                        <a:spcAft>
                          <a:spcPts val="0"/>
                        </a:spcAft>
                      </a:pPr>
                      <a:r>
                        <a:rPr lang="id-ID" sz="1600" dirty="0">
                          <a:effectLst/>
                        </a:rPr>
                        <a:t>Tipe Daerah</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rowSpan="2">
                  <a:txBody>
                    <a:bodyPr/>
                    <a:lstStyle/>
                    <a:p>
                      <a:pPr algn="ctr">
                        <a:lnSpc>
                          <a:spcPct val="150000"/>
                        </a:lnSpc>
                        <a:spcAft>
                          <a:spcPts val="0"/>
                        </a:spcAft>
                      </a:pPr>
                      <a:r>
                        <a:rPr lang="id-ID" sz="1600">
                          <a:effectLst/>
                        </a:rPr>
                        <a:t>Kelas Sosial</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gridSpan="4">
                  <a:txBody>
                    <a:bodyPr/>
                    <a:lstStyle/>
                    <a:p>
                      <a:pPr marL="38100" marR="38100" algn="ctr">
                        <a:lnSpc>
                          <a:spcPts val="1600"/>
                        </a:lnSpc>
                        <a:spcAft>
                          <a:spcPts val="0"/>
                        </a:spcAft>
                      </a:pPr>
                      <a:r>
                        <a:rPr lang="id-ID" sz="1600">
                          <a:effectLst/>
                        </a:rPr>
                        <a:t>Akses Internet dalam 3 bulan Terakhir?</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9949067"/>
                  </a:ext>
                </a:extLst>
              </a:tr>
              <a:tr h="289194">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600">
                          <a:effectLst/>
                        </a:rPr>
                        <a:t>Ya</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600">
                          <a:effectLst/>
                        </a:rPr>
                        <a:t>Tidak</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600">
                          <a:effectLst/>
                        </a:rPr>
                        <a:t>Tidak Tahu</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600">
                          <a:effectLst/>
                        </a:rPr>
                        <a:t>Total</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extLst>
                  <a:ext uri="{0D108BD9-81ED-4DB2-BD59-A6C34878D82A}">
                    <a16:rowId xmlns:a16="http://schemas.microsoft.com/office/drawing/2014/main" val="3580308371"/>
                  </a:ext>
                </a:extLst>
              </a:tr>
              <a:tr h="286640">
                <a:tc rowSpan="8">
                  <a:txBody>
                    <a:bodyPr/>
                    <a:lstStyle/>
                    <a:p>
                      <a:pPr>
                        <a:lnSpc>
                          <a:spcPct val="150000"/>
                        </a:lnSpc>
                        <a:spcAft>
                          <a:spcPts val="0"/>
                        </a:spcAft>
                      </a:pPr>
                      <a:r>
                        <a:rPr lang="id-ID" sz="1600">
                          <a:effectLst/>
                        </a:rPr>
                        <a:t>Laki-Laki</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tc>
                <a:tc rowSpan="2">
                  <a:txBody>
                    <a:bodyPr/>
                    <a:lstStyle/>
                    <a:p>
                      <a:pPr>
                        <a:lnSpc>
                          <a:spcPct val="150000"/>
                        </a:lnSpc>
                        <a:spcAft>
                          <a:spcPts val="0"/>
                        </a:spcAft>
                      </a:pPr>
                      <a:r>
                        <a:rPr lang="id-ID" sz="1600">
                          <a:effectLst/>
                        </a:rPr>
                        <a:t>Kelas Bawah</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tc>
                <a:tc>
                  <a:txBody>
                    <a:bodyPr/>
                    <a:lstStyle/>
                    <a:p>
                      <a:pPr marL="38100" marR="38100" algn="ctr">
                        <a:lnSpc>
                          <a:spcPts val="1600"/>
                        </a:lnSpc>
                        <a:spcAft>
                          <a:spcPts val="0"/>
                        </a:spcAft>
                      </a:pPr>
                      <a:r>
                        <a:rPr lang="id-ID" sz="1400">
                          <a:effectLst/>
                        </a:rPr>
                        <a:t>19540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233705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13704</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266949</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extLst>
                  <a:ext uri="{0D108BD9-81ED-4DB2-BD59-A6C34878D82A}">
                    <a16:rowId xmlns:a16="http://schemas.microsoft.com/office/drawing/2014/main" val="961239490"/>
                  </a:ext>
                </a:extLst>
              </a:tr>
              <a:tr h="286640">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400">
                          <a:effectLst/>
                        </a:rPr>
                        <a:t>7.3%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87.5%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5.1%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100.0%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extLst>
                  <a:ext uri="{0D108BD9-81ED-4DB2-BD59-A6C34878D82A}">
                    <a16:rowId xmlns:a16="http://schemas.microsoft.com/office/drawing/2014/main" val="2215658804"/>
                  </a:ext>
                </a:extLst>
              </a:tr>
              <a:tr h="286640">
                <a:tc vMerge="1">
                  <a:txBody>
                    <a:bodyPr/>
                    <a:lstStyle/>
                    <a:p>
                      <a:endParaRPr lang="en-US"/>
                    </a:p>
                  </a:txBody>
                  <a:tcPr/>
                </a:tc>
                <a:tc rowSpan="2">
                  <a:txBody>
                    <a:bodyPr/>
                    <a:lstStyle/>
                    <a:p>
                      <a:pPr>
                        <a:lnSpc>
                          <a:spcPct val="150000"/>
                        </a:lnSpc>
                        <a:spcAft>
                          <a:spcPts val="0"/>
                        </a:spcAft>
                      </a:pPr>
                      <a:r>
                        <a:rPr lang="id-ID" sz="1600">
                          <a:effectLst/>
                        </a:rPr>
                        <a:t>Kelas Menengah</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tc>
                <a:tc>
                  <a:txBody>
                    <a:bodyPr/>
                    <a:lstStyle/>
                    <a:p>
                      <a:pPr marL="38100" marR="38100" algn="ctr">
                        <a:lnSpc>
                          <a:spcPts val="1600"/>
                        </a:lnSpc>
                        <a:spcAft>
                          <a:spcPts val="0"/>
                        </a:spcAft>
                      </a:pPr>
                      <a:r>
                        <a:rPr lang="id-ID" sz="1400">
                          <a:effectLst/>
                        </a:rPr>
                        <a:t>73623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131312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6325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211260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extLst>
                  <a:ext uri="{0D108BD9-81ED-4DB2-BD59-A6C34878D82A}">
                    <a16:rowId xmlns:a16="http://schemas.microsoft.com/office/drawing/2014/main" val="136941352"/>
                  </a:ext>
                </a:extLst>
              </a:tr>
              <a:tr h="286640">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400">
                          <a:effectLst/>
                        </a:rPr>
                        <a:t>34.8%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62.2%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3.0%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100.0%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extLst>
                  <a:ext uri="{0D108BD9-81ED-4DB2-BD59-A6C34878D82A}">
                    <a16:rowId xmlns:a16="http://schemas.microsoft.com/office/drawing/2014/main" val="541332465"/>
                  </a:ext>
                </a:extLst>
              </a:tr>
              <a:tr h="186775">
                <a:tc vMerge="1">
                  <a:txBody>
                    <a:bodyPr/>
                    <a:lstStyle/>
                    <a:p>
                      <a:endParaRPr lang="en-US"/>
                    </a:p>
                  </a:txBody>
                  <a:tcPr/>
                </a:tc>
                <a:tc rowSpan="2">
                  <a:txBody>
                    <a:bodyPr/>
                    <a:lstStyle/>
                    <a:p>
                      <a:pPr>
                        <a:lnSpc>
                          <a:spcPct val="150000"/>
                        </a:lnSpc>
                        <a:spcAft>
                          <a:spcPts val="0"/>
                        </a:spcAft>
                      </a:pPr>
                      <a:r>
                        <a:rPr lang="id-ID" sz="1600">
                          <a:effectLst/>
                        </a:rPr>
                        <a:t>Kelas Atas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tc>
                <a:tc>
                  <a:txBody>
                    <a:bodyPr/>
                    <a:lstStyle/>
                    <a:p>
                      <a:pPr marL="38100" marR="38100" algn="ctr">
                        <a:lnSpc>
                          <a:spcPts val="1600"/>
                        </a:lnSpc>
                        <a:spcAft>
                          <a:spcPts val="0"/>
                        </a:spcAft>
                      </a:pPr>
                      <a:r>
                        <a:rPr lang="id-ID" sz="1400">
                          <a:effectLst/>
                        </a:rPr>
                        <a:t>25170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6761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267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32198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extLst>
                  <a:ext uri="{0D108BD9-81ED-4DB2-BD59-A6C34878D82A}">
                    <a16:rowId xmlns:a16="http://schemas.microsoft.com/office/drawing/2014/main" val="1066442022"/>
                  </a:ext>
                </a:extLst>
              </a:tr>
              <a:tr h="286640">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400">
                          <a:effectLst/>
                        </a:rPr>
                        <a:t>78.2%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21.0%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0.8%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100.0%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extLst>
                  <a:ext uri="{0D108BD9-81ED-4DB2-BD59-A6C34878D82A}">
                    <a16:rowId xmlns:a16="http://schemas.microsoft.com/office/drawing/2014/main" val="1632754391"/>
                  </a:ext>
                </a:extLst>
              </a:tr>
              <a:tr h="286640">
                <a:tc vMerge="1">
                  <a:txBody>
                    <a:bodyPr/>
                    <a:lstStyle/>
                    <a:p>
                      <a:endParaRPr lang="en-US"/>
                    </a:p>
                  </a:txBody>
                  <a:tcPr/>
                </a:tc>
                <a:tc rowSpan="2">
                  <a:txBody>
                    <a:bodyPr/>
                    <a:lstStyle/>
                    <a:p>
                      <a:pPr>
                        <a:lnSpc>
                          <a:spcPct val="150000"/>
                        </a:lnSpc>
                        <a:spcAft>
                          <a:spcPts val="0"/>
                        </a:spcAft>
                      </a:pPr>
                      <a:r>
                        <a:rPr lang="id-ID" sz="1600">
                          <a:effectLst/>
                        </a:rPr>
                        <a:t>Total</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tc>
                <a:tc>
                  <a:txBody>
                    <a:bodyPr/>
                    <a:lstStyle/>
                    <a:p>
                      <a:pPr marL="38100" marR="38100" algn="ctr">
                        <a:lnSpc>
                          <a:spcPts val="1600"/>
                        </a:lnSpc>
                        <a:spcAft>
                          <a:spcPts val="0"/>
                        </a:spcAft>
                      </a:pPr>
                      <a:r>
                        <a:rPr lang="id-ID" sz="1400">
                          <a:effectLst/>
                        </a:rPr>
                        <a:t>118333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371778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20296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510407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extLst>
                  <a:ext uri="{0D108BD9-81ED-4DB2-BD59-A6C34878D82A}">
                    <a16:rowId xmlns:a16="http://schemas.microsoft.com/office/drawing/2014/main" val="2479660951"/>
                  </a:ext>
                </a:extLst>
              </a:tr>
              <a:tr h="286640">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400">
                          <a:effectLst/>
                        </a:rPr>
                        <a:t>23.2%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72.8%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4.0%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100.0%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extLst>
                  <a:ext uri="{0D108BD9-81ED-4DB2-BD59-A6C34878D82A}">
                    <a16:rowId xmlns:a16="http://schemas.microsoft.com/office/drawing/2014/main" val="1746674540"/>
                  </a:ext>
                </a:extLst>
              </a:tr>
              <a:tr h="286640">
                <a:tc rowSpan="8">
                  <a:txBody>
                    <a:bodyPr/>
                    <a:lstStyle/>
                    <a:p>
                      <a:pPr>
                        <a:lnSpc>
                          <a:spcPct val="150000"/>
                        </a:lnSpc>
                        <a:spcAft>
                          <a:spcPts val="0"/>
                        </a:spcAft>
                      </a:pPr>
                      <a:r>
                        <a:rPr lang="id-ID" sz="1600" dirty="0">
                          <a:effectLst/>
                        </a:rPr>
                        <a:t>Perempuan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tc>
                <a:tc rowSpan="2">
                  <a:txBody>
                    <a:bodyPr/>
                    <a:lstStyle/>
                    <a:p>
                      <a:pPr>
                        <a:lnSpc>
                          <a:spcPct val="150000"/>
                        </a:lnSpc>
                        <a:spcAft>
                          <a:spcPts val="0"/>
                        </a:spcAft>
                      </a:pPr>
                      <a:r>
                        <a:rPr lang="id-ID" sz="1600">
                          <a:effectLst/>
                        </a:rPr>
                        <a:t>Kelas Bawah</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tc>
                <a:tc>
                  <a:txBody>
                    <a:bodyPr/>
                    <a:lstStyle/>
                    <a:p>
                      <a:pPr marL="38100" marR="38100" algn="ctr">
                        <a:lnSpc>
                          <a:spcPts val="1600"/>
                        </a:lnSpc>
                        <a:spcAft>
                          <a:spcPts val="0"/>
                        </a:spcAft>
                      </a:pPr>
                      <a:r>
                        <a:rPr lang="id-ID" sz="1400">
                          <a:effectLst/>
                        </a:rPr>
                        <a:t>21079</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290012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15405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326496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extLst>
                  <a:ext uri="{0D108BD9-81ED-4DB2-BD59-A6C34878D82A}">
                    <a16:rowId xmlns:a16="http://schemas.microsoft.com/office/drawing/2014/main" val="3344214920"/>
                  </a:ext>
                </a:extLst>
              </a:tr>
              <a:tr h="286640">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400">
                          <a:effectLst/>
                        </a:rPr>
                        <a:t>6.5%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88.8%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4.7%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100.0%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extLst>
                  <a:ext uri="{0D108BD9-81ED-4DB2-BD59-A6C34878D82A}">
                    <a16:rowId xmlns:a16="http://schemas.microsoft.com/office/drawing/2014/main" val="4220286192"/>
                  </a:ext>
                </a:extLst>
              </a:tr>
              <a:tr h="286640">
                <a:tc vMerge="1">
                  <a:txBody>
                    <a:bodyPr/>
                    <a:lstStyle/>
                    <a:p>
                      <a:endParaRPr lang="en-US"/>
                    </a:p>
                  </a:txBody>
                  <a:tcPr/>
                </a:tc>
                <a:tc rowSpan="2">
                  <a:txBody>
                    <a:bodyPr/>
                    <a:lstStyle/>
                    <a:p>
                      <a:pPr>
                        <a:lnSpc>
                          <a:spcPct val="150000"/>
                        </a:lnSpc>
                        <a:spcAft>
                          <a:spcPts val="0"/>
                        </a:spcAft>
                      </a:pPr>
                      <a:r>
                        <a:rPr lang="id-ID" sz="1600">
                          <a:effectLst/>
                        </a:rPr>
                        <a:t>Kelas Menengah</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tc>
                <a:tc>
                  <a:txBody>
                    <a:bodyPr/>
                    <a:lstStyle/>
                    <a:p>
                      <a:pPr marL="38100" marR="38100" algn="ctr">
                        <a:lnSpc>
                          <a:spcPts val="1600"/>
                        </a:lnSpc>
                        <a:spcAft>
                          <a:spcPts val="0"/>
                        </a:spcAft>
                      </a:pPr>
                      <a:r>
                        <a:rPr lang="id-ID" sz="1400">
                          <a:effectLst/>
                        </a:rPr>
                        <a:t>63707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89784</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3490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156981</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extLst>
                  <a:ext uri="{0D108BD9-81ED-4DB2-BD59-A6C34878D82A}">
                    <a16:rowId xmlns:a16="http://schemas.microsoft.com/office/drawing/2014/main" val="1538455945"/>
                  </a:ext>
                </a:extLst>
              </a:tr>
              <a:tr h="286640">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400">
                          <a:effectLst/>
                        </a:rPr>
                        <a:t>40.6%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57.2%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2.2%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100.0%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extLst>
                  <a:ext uri="{0D108BD9-81ED-4DB2-BD59-A6C34878D82A}">
                    <a16:rowId xmlns:a16="http://schemas.microsoft.com/office/drawing/2014/main" val="3289988385"/>
                  </a:ext>
                </a:extLst>
              </a:tr>
              <a:tr h="186775">
                <a:tc vMerge="1">
                  <a:txBody>
                    <a:bodyPr/>
                    <a:lstStyle/>
                    <a:p>
                      <a:endParaRPr lang="en-US"/>
                    </a:p>
                  </a:txBody>
                  <a:tcPr/>
                </a:tc>
                <a:tc rowSpan="2">
                  <a:txBody>
                    <a:bodyPr/>
                    <a:lstStyle/>
                    <a:p>
                      <a:pPr>
                        <a:lnSpc>
                          <a:spcPct val="150000"/>
                        </a:lnSpc>
                        <a:spcAft>
                          <a:spcPts val="0"/>
                        </a:spcAft>
                      </a:pPr>
                      <a:r>
                        <a:rPr lang="id-ID" sz="1600">
                          <a:effectLst/>
                        </a:rPr>
                        <a:t>Kelas Atas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tc>
                <a:tc>
                  <a:txBody>
                    <a:bodyPr/>
                    <a:lstStyle/>
                    <a:p>
                      <a:pPr marL="38100" marR="38100" algn="ctr">
                        <a:lnSpc>
                          <a:spcPts val="1600"/>
                        </a:lnSpc>
                        <a:spcAft>
                          <a:spcPts val="0"/>
                        </a:spcAft>
                      </a:pPr>
                      <a:r>
                        <a:rPr lang="id-ID" sz="1400">
                          <a:effectLst/>
                        </a:rPr>
                        <a:t>20069</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5040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163</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25272</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extLst>
                  <a:ext uri="{0D108BD9-81ED-4DB2-BD59-A6C34878D82A}">
                    <a16:rowId xmlns:a16="http://schemas.microsoft.com/office/drawing/2014/main" val="3252275829"/>
                  </a:ext>
                </a:extLst>
              </a:tr>
              <a:tr h="286640">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400">
                          <a:effectLst/>
                        </a:rPr>
                        <a:t>79.4%</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19.9%</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0.6%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100.0%</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extLst>
                  <a:ext uri="{0D108BD9-81ED-4DB2-BD59-A6C34878D82A}">
                    <a16:rowId xmlns:a16="http://schemas.microsoft.com/office/drawing/2014/main" val="2701247"/>
                  </a:ext>
                </a:extLst>
              </a:tr>
              <a:tr h="286640">
                <a:tc vMerge="1">
                  <a:txBody>
                    <a:bodyPr/>
                    <a:lstStyle/>
                    <a:p>
                      <a:endParaRPr lang="en-US"/>
                    </a:p>
                  </a:txBody>
                  <a:tcPr/>
                </a:tc>
                <a:tc rowSpan="2">
                  <a:txBody>
                    <a:bodyPr/>
                    <a:lstStyle/>
                    <a:p>
                      <a:pPr>
                        <a:lnSpc>
                          <a:spcPct val="150000"/>
                        </a:lnSpc>
                        <a:spcAft>
                          <a:spcPts val="0"/>
                        </a:spcAft>
                      </a:pPr>
                      <a:r>
                        <a:rPr lang="id-ID" sz="1600">
                          <a:effectLst/>
                        </a:rPr>
                        <a:t>Total</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tc>
                <a:tc>
                  <a:txBody>
                    <a:bodyPr/>
                    <a:lstStyle/>
                    <a:p>
                      <a:pPr marL="38100" marR="38100" algn="ctr">
                        <a:lnSpc>
                          <a:spcPts val="1600"/>
                        </a:lnSpc>
                        <a:spcAft>
                          <a:spcPts val="0"/>
                        </a:spcAft>
                      </a:pPr>
                      <a:r>
                        <a:rPr lang="id-ID" sz="1400">
                          <a:effectLst/>
                        </a:rPr>
                        <a:t>104855</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384836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19058</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508749</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extLst>
                  <a:ext uri="{0D108BD9-81ED-4DB2-BD59-A6C34878D82A}">
                    <a16:rowId xmlns:a16="http://schemas.microsoft.com/office/drawing/2014/main" val="2563245121"/>
                  </a:ext>
                </a:extLst>
              </a:tr>
              <a:tr h="286640">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400">
                          <a:effectLst/>
                        </a:rPr>
                        <a:t>20.6%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75.6%</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a:effectLst/>
                        </a:rPr>
                        <a:t>3.7%</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tc>
                  <a:txBody>
                    <a:bodyPr/>
                    <a:lstStyle/>
                    <a:p>
                      <a:pPr marL="38100" marR="38100" algn="ctr">
                        <a:lnSpc>
                          <a:spcPts val="1600"/>
                        </a:lnSpc>
                        <a:spcAft>
                          <a:spcPts val="0"/>
                        </a:spcAft>
                      </a:pPr>
                      <a:r>
                        <a:rPr lang="id-ID" sz="1400" dirty="0">
                          <a:effectLst/>
                        </a:rPr>
                        <a:t>100.0%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23248" marR="23248" marT="0" marB="0" anchor="ctr"/>
                </a:tc>
                <a:extLst>
                  <a:ext uri="{0D108BD9-81ED-4DB2-BD59-A6C34878D82A}">
                    <a16:rowId xmlns:a16="http://schemas.microsoft.com/office/drawing/2014/main" val="1819793664"/>
                  </a:ext>
                </a:extLst>
              </a:tr>
            </a:tbl>
          </a:graphicData>
        </a:graphic>
      </p:graphicFrame>
      <p:sp>
        <p:nvSpPr>
          <p:cNvPr id="6" name="TextBox 5">
            <a:extLst>
              <a:ext uri="{FF2B5EF4-FFF2-40B4-BE49-F238E27FC236}">
                <a16:creationId xmlns:a16="http://schemas.microsoft.com/office/drawing/2014/main" id="{89FE3085-EA0E-401A-B194-088B7BA313F0}"/>
              </a:ext>
            </a:extLst>
          </p:cNvPr>
          <p:cNvSpPr txBox="1"/>
          <p:nvPr/>
        </p:nvSpPr>
        <p:spPr>
          <a:xfrm>
            <a:off x="8249479" y="2428637"/>
            <a:ext cx="3276600" cy="3046988"/>
          </a:xfrm>
          <a:prstGeom prst="rect">
            <a:avLst/>
          </a:prstGeom>
          <a:noFill/>
        </p:spPr>
        <p:txBody>
          <a:bodyPr wrap="square" rtlCol="0">
            <a:spAutoFit/>
          </a:bodyPr>
          <a:lstStyle/>
          <a:p>
            <a:r>
              <a:rPr lang="en-US" sz="2400" b="1" dirty="0" err="1"/>
              <a:t>Tidak</a:t>
            </a:r>
            <a:r>
              <a:rPr lang="en-US" sz="2400" b="1" dirty="0"/>
              <a:t> </a:t>
            </a:r>
            <a:r>
              <a:rPr lang="en-US" sz="2400" b="1" dirty="0" err="1"/>
              <a:t>terdapat</a:t>
            </a:r>
            <a:r>
              <a:rPr lang="en-US" sz="2400" b="1" dirty="0"/>
              <a:t> </a:t>
            </a:r>
            <a:r>
              <a:rPr lang="en-US" sz="2400" b="1" dirty="0" err="1"/>
              <a:t>perbedaan</a:t>
            </a:r>
            <a:r>
              <a:rPr lang="en-US" sz="2400" b="1" dirty="0"/>
              <a:t>  </a:t>
            </a:r>
            <a:r>
              <a:rPr lang="en-US" sz="2400" b="1" dirty="0" err="1"/>
              <a:t>signifikan</a:t>
            </a:r>
            <a:r>
              <a:rPr lang="en-US" sz="2400" b="1" dirty="0"/>
              <a:t> </a:t>
            </a:r>
            <a:r>
              <a:rPr lang="en-US" sz="2400" b="1" dirty="0" err="1"/>
              <a:t>dalam</a:t>
            </a:r>
            <a:r>
              <a:rPr lang="en-US" sz="2400" b="1" dirty="0"/>
              <a:t> </a:t>
            </a:r>
            <a:r>
              <a:rPr lang="en-US" sz="2400" b="1" dirty="0" err="1"/>
              <a:t>persentse</a:t>
            </a:r>
            <a:r>
              <a:rPr lang="en-US" sz="2400" b="1" dirty="0"/>
              <a:t> </a:t>
            </a:r>
            <a:r>
              <a:rPr lang="en-US" sz="2400" b="1" dirty="0" err="1"/>
              <a:t>akses</a:t>
            </a:r>
            <a:r>
              <a:rPr lang="en-US" sz="2400" b="1" dirty="0"/>
              <a:t> internet </a:t>
            </a:r>
            <a:r>
              <a:rPr lang="en-US" sz="2400" b="1" dirty="0" err="1"/>
              <a:t>antara</a:t>
            </a:r>
            <a:r>
              <a:rPr lang="en-US" sz="2400" b="1" dirty="0"/>
              <a:t> </a:t>
            </a:r>
            <a:r>
              <a:rPr lang="en-US" sz="2400" b="1" dirty="0" err="1"/>
              <a:t>laki-laki</a:t>
            </a:r>
            <a:r>
              <a:rPr lang="en-US" sz="2400" b="1" dirty="0"/>
              <a:t> </a:t>
            </a:r>
            <a:r>
              <a:rPr lang="en-US" sz="2400" b="1" dirty="0" err="1"/>
              <a:t>dan</a:t>
            </a:r>
            <a:r>
              <a:rPr lang="en-US" sz="2400" b="1" dirty="0"/>
              <a:t> </a:t>
            </a:r>
            <a:r>
              <a:rPr lang="en-US" sz="2400" b="1" dirty="0" err="1"/>
              <a:t>perempuan</a:t>
            </a:r>
            <a:r>
              <a:rPr lang="en-US" sz="2400" b="1" dirty="0"/>
              <a:t> </a:t>
            </a:r>
            <a:r>
              <a:rPr lang="en-US" sz="2400" b="1" dirty="0" err="1"/>
              <a:t>berdasarkan</a:t>
            </a:r>
            <a:r>
              <a:rPr lang="en-US" sz="2400" b="1" dirty="0"/>
              <a:t> </a:t>
            </a:r>
            <a:r>
              <a:rPr lang="en-US" sz="2400" b="1" dirty="0" err="1"/>
              <a:t>kelas</a:t>
            </a:r>
            <a:r>
              <a:rPr lang="en-US" sz="2400" b="1" dirty="0"/>
              <a:t> </a:t>
            </a:r>
            <a:r>
              <a:rPr lang="en-US" sz="2400" b="1" dirty="0" err="1"/>
              <a:t>sosial</a:t>
            </a:r>
            <a:r>
              <a:rPr lang="en-US" sz="2400" i="1" dirty="0"/>
              <a:t>.</a:t>
            </a:r>
          </a:p>
        </p:txBody>
      </p:sp>
      <p:pic>
        <p:nvPicPr>
          <p:cNvPr id="3" name="Picture 1">
            <a:extLst>
              <a:ext uri="{FF2B5EF4-FFF2-40B4-BE49-F238E27FC236}">
                <a16:creationId xmlns:a16="http://schemas.microsoft.com/office/drawing/2014/main" id="{7C1F8B66-AD8F-47FB-A98C-E907FDBE03D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210" y="0"/>
            <a:ext cx="751285" cy="797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503887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4D0F6-3CD3-4A8B-9290-FC0B8E263A91}"/>
              </a:ext>
            </a:extLst>
          </p:cNvPr>
          <p:cNvSpPr>
            <a:spLocks noGrp="1"/>
          </p:cNvSpPr>
          <p:nvPr>
            <p:ph type="title"/>
          </p:nvPr>
        </p:nvSpPr>
        <p:spPr>
          <a:xfrm>
            <a:off x="980661" y="452718"/>
            <a:ext cx="9070173" cy="955917"/>
          </a:xfrm>
        </p:spPr>
        <p:txBody>
          <a:bodyPr>
            <a:noAutofit/>
          </a:bodyPr>
          <a:lstStyle/>
          <a:p>
            <a:pPr algn="ctr"/>
            <a:r>
              <a:rPr lang="id-ID" sz="3200" b="1" dirty="0"/>
              <a:t>Analisis Regresi Logistik Kelas Sosial Terhadap Akses Internet </a:t>
            </a:r>
            <a:r>
              <a:rPr lang="en-US" sz="3200" b="1" dirty="0" err="1"/>
              <a:t>Berbasis</a:t>
            </a:r>
            <a:r>
              <a:rPr lang="en-US" sz="3200" b="1" dirty="0"/>
              <a:t> Gender</a:t>
            </a:r>
          </a:p>
        </p:txBody>
      </p:sp>
      <p:graphicFrame>
        <p:nvGraphicFramePr>
          <p:cNvPr id="5" name="Content Placeholder 4">
            <a:extLst>
              <a:ext uri="{FF2B5EF4-FFF2-40B4-BE49-F238E27FC236}">
                <a16:creationId xmlns:a16="http://schemas.microsoft.com/office/drawing/2014/main" id="{03B32C96-2530-4DC6-B53D-9CBA7A99686D}"/>
              </a:ext>
            </a:extLst>
          </p:cNvPr>
          <p:cNvGraphicFramePr>
            <a:graphicFrameLocks noGrp="1"/>
          </p:cNvGraphicFramePr>
          <p:nvPr>
            <p:ph sz="half" idx="1"/>
            <p:extLst>
              <p:ext uri="{D42A27DB-BD31-4B8C-83A1-F6EECF244321}">
                <p14:modId xmlns:p14="http://schemas.microsoft.com/office/powerpoint/2010/main" val="1252887825"/>
              </p:ext>
            </p:extLst>
          </p:nvPr>
        </p:nvGraphicFramePr>
        <p:xfrm>
          <a:off x="838197" y="1590262"/>
          <a:ext cx="5181598" cy="2718296"/>
        </p:xfrm>
        <a:graphic>
          <a:graphicData uri="http://schemas.openxmlformats.org/drawingml/2006/table">
            <a:tbl>
              <a:tblPr firstRow="1" firstCol="1" bandRow="1">
                <a:tableStyleId>{68D230F3-CF80-4859-8CE7-A43EE81993B5}</a:tableStyleId>
              </a:tblPr>
              <a:tblGrid>
                <a:gridCol w="1016150">
                  <a:extLst>
                    <a:ext uri="{9D8B030D-6E8A-4147-A177-3AD203B41FA5}">
                      <a16:colId xmlns:a16="http://schemas.microsoft.com/office/drawing/2014/main" val="2113924479"/>
                    </a:ext>
                  </a:extLst>
                </a:gridCol>
                <a:gridCol w="1016150">
                  <a:extLst>
                    <a:ext uri="{9D8B030D-6E8A-4147-A177-3AD203B41FA5}">
                      <a16:colId xmlns:a16="http://schemas.microsoft.com/office/drawing/2014/main" val="2642985660"/>
                    </a:ext>
                  </a:extLst>
                </a:gridCol>
                <a:gridCol w="572201">
                  <a:extLst>
                    <a:ext uri="{9D8B030D-6E8A-4147-A177-3AD203B41FA5}">
                      <a16:colId xmlns:a16="http://schemas.microsoft.com/office/drawing/2014/main" val="2412587015"/>
                    </a:ext>
                  </a:extLst>
                </a:gridCol>
                <a:gridCol w="726761">
                  <a:extLst>
                    <a:ext uri="{9D8B030D-6E8A-4147-A177-3AD203B41FA5}">
                      <a16:colId xmlns:a16="http://schemas.microsoft.com/office/drawing/2014/main" val="700269808"/>
                    </a:ext>
                  </a:extLst>
                </a:gridCol>
                <a:gridCol w="726761">
                  <a:extLst>
                    <a:ext uri="{9D8B030D-6E8A-4147-A177-3AD203B41FA5}">
                      <a16:colId xmlns:a16="http://schemas.microsoft.com/office/drawing/2014/main" val="1071759353"/>
                    </a:ext>
                  </a:extLst>
                </a:gridCol>
                <a:gridCol w="1123575">
                  <a:extLst>
                    <a:ext uri="{9D8B030D-6E8A-4147-A177-3AD203B41FA5}">
                      <a16:colId xmlns:a16="http://schemas.microsoft.com/office/drawing/2014/main" val="3433925677"/>
                    </a:ext>
                  </a:extLst>
                </a:gridCol>
              </a:tblGrid>
              <a:tr h="806804">
                <a:tc>
                  <a:txBody>
                    <a:bodyPr/>
                    <a:lstStyle/>
                    <a:p>
                      <a:pPr algn="ctr">
                        <a:lnSpc>
                          <a:spcPct val="150000"/>
                        </a:lnSpc>
                        <a:spcAft>
                          <a:spcPts val="0"/>
                        </a:spcAft>
                      </a:pPr>
                      <a:r>
                        <a:rPr lang="id-ID"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a:effectLst/>
                        </a:rPr>
                        <a:t>Var.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a:effectLst/>
                        </a:rPr>
                        <a:t>β </a:t>
                      </a:r>
                      <a:endParaRPr lang="en-US" sz="1100">
                        <a:effectLst/>
                      </a:endParaRPr>
                    </a:p>
                    <a:p>
                      <a:pPr algn="ctr">
                        <a:lnSpc>
                          <a:spcPct val="150000"/>
                        </a:lnSpc>
                        <a:spcAft>
                          <a:spcPts val="0"/>
                        </a:spcAft>
                      </a:pPr>
                      <a:r>
                        <a:rPr lang="id-ID" sz="1200">
                          <a:effectLst/>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dirty="0">
                          <a:effectLst/>
                        </a:rPr>
                        <a:t>Exp β</a:t>
                      </a:r>
                      <a:endParaRPr lang="en-US" sz="1100" dirty="0">
                        <a:effectLst/>
                      </a:endParaRPr>
                    </a:p>
                    <a:p>
                      <a:pPr algn="ctr">
                        <a:lnSpc>
                          <a:spcPct val="150000"/>
                        </a:lnSpc>
                        <a:spcAft>
                          <a:spcPts val="0"/>
                        </a:spcAft>
                      </a:pPr>
                      <a:r>
                        <a:rPr lang="id-ID" sz="1200" dirty="0">
                          <a:effectLst/>
                        </a:rPr>
                        <a:t>(2)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a:effectLst/>
                        </a:rPr>
                        <a:t>Sig.</a:t>
                      </a:r>
                      <a:endParaRPr lang="en-US" sz="1100">
                        <a:effectLst/>
                      </a:endParaRPr>
                    </a:p>
                    <a:p>
                      <a:pPr algn="ctr">
                        <a:lnSpc>
                          <a:spcPct val="150000"/>
                        </a:lnSpc>
                        <a:spcAft>
                          <a:spcPts val="0"/>
                        </a:spcAft>
                      </a:pPr>
                      <a:r>
                        <a:rPr lang="id-ID" sz="12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id-ID" sz="1200">
                          <a:effectLst/>
                        </a:rPr>
                        <a:t>Nagelkerke R</a:t>
                      </a:r>
                      <a:r>
                        <a:rPr lang="id-ID" sz="1200" baseline="30000">
                          <a:effectLst/>
                        </a:rPr>
                        <a:t>2</a:t>
                      </a:r>
                      <a:endParaRPr lang="en-US" sz="1100">
                        <a:effectLst/>
                      </a:endParaRPr>
                    </a:p>
                    <a:p>
                      <a:pPr algn="ctr">
                        <a:lnSpc>
                          <a:spcPct val="150000"/>
                        </a:lnSpc>
                        <a:spcAft>
                          <a:spcPts val="0"/>
                        </a:spcAft>
                      </a:pPr>
                      <a:r>
                        <a:rPr lang="id-ID" sz="1200">
                          <a:effectLst/>
                        </a:rPr>
                        <a:t>(4)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extLst>
                  <a:ext uri="{0D108BD9-81ED-4DB2-BD59-A6C34878D82A}">
                    <a16:rowId xmlns:a16="http://schemas.microsoft.com/office/drawing/2014/main" val="2889842536"/>
                  </a:ext>
                </a:extLst>
              </a:tr>
              <a:tr h="615808">
                <a:tc rowSpan="2">
                  <a:txBody>
                    <a:bodyPr/>
                    <a:lstStyle/>
                    <a:p>
                      <a:pPr algn="r">
                        <a:lnSpc>
                          <a:spcPct val="150000"/>
                        </a:lnSpc>
                        <a:spcAft>
                          <a:spcPts val="0"/>
                        </a:spcAft>
                      </a:pPr>
                      <a:r>
                        <a:rPr lang="en-US" sz="1200">
                          <a:effectLst/>
                        </a:rPr>
                        <a:t>Laki-Laki</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nSpc>
                          <a:spcPct val="150000"/>
                        </a:lnSpc>
                        <a:spcAft>
                          <a:spcPts val="0"/>
                        </a:spcAft>
                      </a:pPr>
                      <a:r>
                        <a:rPr lang="id-ID" sz="1400" dirty="0">
                          <a:effectLst/>
                        </a:rPr>
                        <a:t>Kelas sosial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en-US" sz="1200" dirty="0">
                          <a:effectLst/>
                        </a:rPr>
                        <a:t>1,944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en-US" sz="1200" dirty="0">
                          <a:effectLst/>
                        </a:rPr>
                        <a:t>6,989</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en-US" sz="1200" dirty="0">
                          <a:effectLst/>
                        </a:rPr>
                        <a:t>0,00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rowSpan="2">
                  <a:txBody>
                    <a:bodyPr/>
                    <a:lstStyle/>
                    <a:p>
                      <a:pPr algn="ctr">
                        <a:lnSpc>
                          <a:spcPct val="150000"/>
                        </a:lnSpc>
                        <a:spcAft>
                          <a:spcPts val="0"/>
                        </a:spcAft>
                      </a:pPr>
                      <a:r>
                        <a:rPr lang="en-US" sz="1200" dirty="0">
                          <a:effectLst/>
                        </a:rPr>
                        <a:t>0,349</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extLst>
                  <a:ext uri="{0D108BD9-81ED-4DB2-BD59-A6C34878D82A}">
                    <a16:rowId xmlns:a16="http://schemas.microsoft.com/office/drawing/2014/main" val="292387462"/>
                  </a:ext>
                </a:extLst>
              </a:tr>
              <a:tr h="339938">
                <a:tc vMerge="1">
                  <a:txBody>
                    <a:bodyPr/>
                    <a:lstStyle/>
                    <a:p>
                      <a:endParaRPr lang="en-US"/>
                    </a:p>
                  </a:txBody>
                  <a:tcPr/>
                </a:tc>
                <a:tc>
                  <a:txBody>
                    <a:bodyPr/>
                    <a:lstStyle/>
                    <a:p>
                      <a:pPr>
                        <a:lnSpc>
                          <a:spcPct val="150000"/>
                        </a:lnSpc>
                        <a:spcAft>
                          <a:spcPts val="0"/>
                        </a:spcAft>
                      </a:pPr>
                      <a:r>
                        <a:rPr lang="id-ID" sz="1400">
                          <a:effectLst/>
                        </a:rPr>
                        <a:t>Constant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en-US" sz="1200">
                          <a:effectLst/>
                        </a:rPr>
                        <a:t>-6,510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en-US" sz="1200">
                          <a:effectLst/>
                        </a:rPr>
                        <a:t>0,001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07000"/>
                        </a:lnSpc>
                        <a:spcAft>
                          <a:spcPts val="0"/>
                        </a:spcAft>
                      </a:pPr>
                      <a:r>
                        <a:rPr lang="en-US" sz="1200">
                          <a:effectLst/>
                        </a:rPr>
                        <a:t>0,00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vMerge="1">
                  <a:txBody>
                    <a:bodyPr/>
                    <a:lstStyle/>
                    <a:p>
                      <a:endParaRPr lang="en-US"/>
                    </a:p>
                  </a:txBody>
                  <a:tcPr/>
                </a:tc>
                <a:extLst>
                  <a:ext uri="{0D108BD9-81ED-4DB2-BD59-A6C34878D82A}">
                    <a16:rowId xmlns:a16="http://schemas.microsoft.com/office/drawing/2014/main" val="173076110"/>
                  </a:ext>
                </a:extLst>
              </a:tr>
              <a:tr h="615808">
                <a:tc rowSpan="2">
                  <a:txBody>
                    <a:bodyPr/>
                    <a:lstStyle/>
                    <a:p>
                      <a:pPr algn="r">
                        <a:lnSpc>
                          <a:spcPct val="150000"/>
                        </a:lnSpc>
                        <a:spcAft>
                          <a:spcPts val="0"/>
                        </a:spcAft>
                      </a:pPr>
                      <a:r>
                        <a:rPr lang="en-US" sz="1200">
                          <a:effectLst/>
                        </a:rPr>
                        <a:t>Perempuan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nSpc>
                          <a:spcPct val="150000"/>
                        </a:lnSpc>
                        <a:spcAft>
                          <a:spcPts val="0"/>
                        </a:spcAft>
                      </a:pPr>
                      <a:r>
                        <a:rPr lang="id-ID" sz="1400">
                          <a:effectLst/>
                        </a:rPr>
                        <a:t>Kelas sosial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en-US" sz="1200">
                          <a:effectLst/>
                        </a:rPr>
                        <a:t>2,095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en-US" sz="1200" dirty="0">
                          <a:effectLst/>
                        </a:rPr>
                        <a:t>8,125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07000"/>
                        </a:lnSpc>
                        <a:spcAft>
                          <a:spcPts val="0"/>
                        </a:spcAft>
                      </a:pPr>
                      <a:r>
                        <a:rPr lang="en-US" sz="1200" dirty="0">
                          <a:effectLst/>
                        </a:rPr>
                        <a:t>0,00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rowSpan="2">
                  <a:txBody>
                    <a:bodyPr/>
                    <a:lstStyle/>
                    <a:p>
                      <a:pPr algn="ctr">
                        <a:lnSpc>
                          <a:spcPct val="150000"/>
                        </a:lnSpc>
                        <a:spcAft>
                          <a:spcPts val="0"/>
                        </a:spcAft>
                      </a:pPr>
                      <a:r>
                        <a:rPr lang="en-US" sz="1200" dirty="0">
                          <a:effectLst/>
                        </a:rPr>
                        <a:t>0,407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extLst>
                  <a:ext uri="{0D108BD9-81ED-4DB2-BD59-A6C34878D82A}">
                    <a16:rowId xmlns:a16="http://schemas.microsoft.com/office/drawing/2014/main" val="3568628606"/>
                  </a:ext>
                </a:extLst>
              </a:tr>
              <a:tr h="339938">
                <a:tc vMerge="1">
                  <a:txBody>
                    <a:bodyPr/>
                    <a:lstStyle/>
                    <a:p>
                      <a:endParaRPr lang="en-US"/>
                    </a:p>
                  </a:txBody>
                  <a:tcPr/>
                </a:tc>
                <a:tc>
                  <a:txBody>
                    <a:bodyPr/>
                    <a:lstStyle/>
                    <a:p>
                      <a:pPr>
                        <a:lnSpc>
                          <a:spcPct val="150000"/>
                        </a:lnSpc>
                        <a:spcAft>
                          <a:spcPts val="0"/>
                        </a:spcAft>
                      </a:pPr>
                      <a:r>
                        <a:rPr lang="id-ID" sz="1400">
                          <a:effectLst/>
                        </a:rPr>
                        <a:t>Constant</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en-US" sz="1200">
                          <a:effectLst/>
                        </a:rPr>
                        <a:t>-6,750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50000"/>
                        </a:lnSpc>
                        <a:spcAft>
                          <a:spcPts val="0"/>
                        </a:spcAft>
                      </a:pPr>
                      <a:r>
                        <a:rPr lang="en-US" sz="1200">
                          <a:effectLst/>
                        </a:rPr>
                        <a:t>0,001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a:txBody>
                    <a:bodyPr/>
                    <a:lstStyle/>
                    <a:p>
                      <a:pPr algn="ctr">
                        <a:lnSpc>
                          <a:spcPct val="107000"/>
                        </a:lnSpc>
                        <a:spcAft>
                          <a:spcPts val="0"/>
                        </a:spcAft>
                      </a:pPr>
                      <a:r>
                        <a:rPr lang="en-US" sz="1200" dirty="0">
                          <a:effectLst/>
                        </a:rPr>
                        <a:t>0,00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9193" marR="59193" marT="0" marB="0"/>
                </a:tc>
                <a:tc vMerge="1">
                  <a:txBody>
                    <a:bodyPr/>
                    <a:lstStyle/>
                    <a:p>
                      <a:endParaRPr lang="en-US"/>
                    </a:p>
                  </a:txBody>
                  <a:tcPr/>
                </a:tc>
                <a:extLst>
                  <a:ext uri="{0D108BD9-81ED-4DB2-BD59-A6C34878D82A}">
                    <a16:rowId xmlns:a16="http://schemas.microsoft.com/office/drawing/2014/main" val="3509100776"/>
                  </a:ext>
                </a:extLst>
              </a:tr>
            </a:tbl>
          </a:graphicData>
        </a:graphic>
      </p:graphicFrame>
      <p:graphicFrame>
        <p:nvGraphicFramePr>
          <p:cNvPr id="6" name="Content Placeholder 5">
            <a:extLst>
              <a:ext uri="{FF2B5EF4-FFF2-40B4-BE49-F238E27FC236}">
                <a16:creationId xmlns:a16="http://schemas.microsoft.com/office/drawing/2014/main" id="{58F0D6EF-0AD0-4229-8F58-7A027CDEAB3E}"/>
              </a:ext>
            </a:extLst>
          </p:cNvPr>
          <p:cNvGraphicFramePr>
            <a:graphicFrameLocks noGrp="1"/>
          </p:cNvGraphicFramePr>
          <p:nvPr>
            <p:ph sz="half" idx="2"/>
          </p:nvPr>
        </p:nvGraphicFramePr>
        <p:xfrm>
          <a:off x="6172207" y="1772531"/>
          <a:ext cx="5604157" cy="5860777"/>
        </p:xfrm>
        <a:graphic>
          <a:graphicData uri="http://schemas.openxmlformats.org/drawingml/2006/table">
            <a:tbl>
              <a:tblPr firstRow="1" firstCol="1" bandRow="1">
                <a:tableStyleId>{68D230F3-CF80-4859-8CE7-A43EE81993B5}</a:tableStyleId>
              </a:tblPr>
              <a:tblGrid>
                <a:gridCol w="1140615">
                  <a:extLst>
                    <a:ext uri="{9D8B030D-6E8A-4147-A177-3AD203B41FA5}">
                      <a16:colId xmlns:a16="http://schemas.microsoft.com/office/drawing/2014/main" val="735093427"/>
                    </a:ext>
                  </a:extLst>
                </a:gridCol>
                <a:gridCol w="1140615">
                  <a:extLst>
                    <a:ext uri="{9D8B030D-6E8A-4147-A177-3AD203B41FA5}">
                      <a16:colId xmlns:a16="http://schemas.microsoft.com/office/drawing/2014/main" val="1942995894"/>
                    </a:ext>
                  </a:extLst>
                </a:gridCol>
                <a:gridCol w="687061">
                  <a:extLst>
                    <a:ext uri="{9D8B030D-6E8A-4147-A177-3AD203B41FA5}">
                      <a16:colId xmlns:a16="http://schemas.microsoft.com/office/drawing/2014/main" val="1615368016"/>
                    </a:ext>
                  </a:extLst>
                </a:gridCol>
                <a:gridCol w="713979">
                  <a:extLst>
                    <a:ext uri="{9D8B030D-6E8A-4147-A177-3AD203B41FA5}">
                      <a16:colId xmlns:a16="http://schemas.microsoft.com/office/drawing/2014/main" val="4048046635"/>
                    </a:ext>
                  </a:extLst>
                </a:gridCol>
                <a:gridCol w="713979">
                  <a:extLst>
                    <a:ext uri="{9D8B030D-6E8A-4147-A177-3AD203B41FA5}">
                      <a16:colId xmlns:a16="http://schemas.microsoft.com/office/drawing/2014/main" val="3119576459"/>
                    </a:ext>
                  </a:extLst>
                </a:gridCol>
                <a:gridCol w="1207908">
                  <a:extLst>
                    <a:ext uri="{9D8B030D-6E8A-4147-A177-3AD203B41FA5}">
                      <a16:colId xmlns:a16="http://schemas.microsoft.com/office/drawing/2014/main" val="430842630"/>
                    </a:ext>
                  </a:extLst>
                </a:gridCol>
              </a:tblGrid>
              <a:tr h="499614">
                <a:tc>
                  <a:txBody>
                    <a:bodyPr/>
                    <a:lstStyle/>
                    <a:p>
                      <a:pPr algn="ctr">
                        <a:lnSpc>
                          <a:spcPct val="115000"/>
                        </a:lnSpc>
                        <a:spcAft>
                          <a:spcPts val="0"/>
                        </a:spcAft>
                      </a:pPr>
                      <a:r>
                        <a:rPr lang="id-ID" sz="14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tc>
                  <a:txBody>
                    <a:bodyPr/>
                    <a:lstStyle/>
                    <a:p>
                      <a:pPr algn="ctr">
                        <a:lnSpc>
                          <a:spcPct val="115000"/>
                        </a:lnSpc>
                        <a:spcAft>
                          <a:spcPts val="0"/>
                        </a:spcAft>
                      </a:pPr>
                      <a:r>
                        <a:rPr lang="id-ID" sz="1400">
                          <a:effectLst/>
                        </a:rPr>
                        <a:t>Var.</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tc>
                  <a:txBody>
                    <a:bodyPr/>
                    <a:lstStyle/>
                    <a:p>
                      <a:pPr algn="ctr">
                        <a:lnSpc>
                          <a:spcPct val="115000"/>
                        </a:lnSpc>
                        <a:spcAft>
                          <a:spcPts val="0"/>
                        </a:spcAft>
                      </a:pPr>
                      <a:r>
                        <a:rPr lang="id-ID" sz="1400" dirty="0">
                          <a:effectLst/>
                        </a:rPr>
                        <a:t>β</a:t>
                      </a:r>
                      <a:endParaRPr lang="en-US" sz="1200" dirty="0">
                        <a:effectLst/>
                      </a:endParaRPr>
                    </a:p>
                    <a:p>
                      <a:pPr algn="ctr">
                        <a:lnSpc>
                          <a:spcPct val="115000"/>
                        </a:lnSpc>
                        <a:spcAft>
                          <a:spcPts val="0"/>
                        </a:spcAft>
                      </a:pPr>
                      <a:r>
                        <a:rPr lang="id-ID" sz="1400" dirty="0">
                          <a:effectLst/>
                        </a:rPr>
                        <a:t>(1)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tc>
                  <a:txBody>
                    <a:bodyPr/>
                    <a:lstStyle/>
                    <a:p>
                      <a:pPr algn="ctr">
                        <a:lnSpc>
                          <a:spcPct val="115000"/>
                        </a:lnSpc>
                        <a:spcAft>
                          <a:spcPts val="0"/>
                        </a:spcAft>
                      </a:pPr>
                      <a:r>
                        <a:rPr lang="id-ID" sz="1400" dirty="0">
                          <a:effectLst/>
                        </a:rPr>
                        <a:t>Exp β</a:t>
                      </a:r>
                      <a:endParaRPr lang="en-US" sz="1200" dirty="0">
                        <a:effectLst/>
                      </a:endParaRPr>
                    </a:p>
                    <a:p>
                      <a:pPr algn="ctr">
                        <a:lnSpc>
                          <a:spcPct val="115000"/>
                        </a:lnSpc>
                        <a:spcAft>
                          <a:spcPts val="0"/>
                        </a:spcAft>
                      </a:pPr>
                      <a:r>
                        <a:rPr lang="id-ID" sz="1400" dirty="0">
                          <a:effectLst/>
                        </a:rPr>
                        <a:t>(2)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tc>
                  <a:txBody>
                    <a:bodyPr/>
                    <a:lstStyle/>
                    <a:p>
                      <a:pPr algn="ctr">
                        <a:lnSpc>
                          <a:spcPct val="115000"/>
                        </a:lnSpc>
                        <a:spcAft>
                          <a:spcPts val="0"/>
                        </a:spcAft>
                      </a:pPr>
                      <a:r>
                        <a:rPr lang="id-ID" sz="1400">
                          <a:effectLst/>
                        </a:rPr>
                        <a:t>Sig.</a:t>
                      </a:r>
                      <a:endParaRPr lang="en-US" sz="1200">
                        <a:effectLst/>
                      </a:endParaRPr>
                    </a:p>
                    <a:p>
                      <a:pPr algn="ctr">
                        <a:lnSpc>
                          <a:spcPct val="115000"/>
                        </a:lnSpc>
                        <a:spcAft>
                          <a:spcPts val="0"/>
                        </a:spcAft>
                      </a:pPr>
                      <a:r>
                        <a:rPr lang="id-ID" sz="1400">
                          <a:effectLst/>
                        </a:rPr>
                        <a:t>(3)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tc>
                  <a:txBody>
                    <a:bodyPr/>
                    <a:lstStyle/>
                    <a:p>
                      <a:pPr algn="ctr">
                        <a:lnSpc>
                          <a:spcPct val="115000"/>
                        </a:lnSpc>
                        <a:spcAft>
                          <a:spcPts val="0"/>
                        </a:spcAft>
                      </a:pPr>
                      <a:r>
                        <a:rPr lang="id-ID" sz="1400">
                          <a:effectLst/>
                        </a:rPr>
                        <a:t>Nagelkerke R</a:t>
                      </a:r>
                      <a:r>
                        <a:rPr lang="id-ID" sz="1400" baseline="30000">
                          <a:effectLst/>
                        </a:rPr>
                        <a:t>2</a:t>
                      </a:r>
                      <a:endParaRPr lang="en-US" sz="1200">
                        <a:effectLst/>
                      </a:endParaRPr>
                    </a:p>
                    <a:p>
                      <a:pPr algn="ctr">
                        <a:lnSpc>
                          <a:spcPct val="115000"/>
                        </a:lnSpc>
                        <a:spcAft>
                          <a:spcPts val="0"/>
                        </a:spcAft>
                      </a:pPr>
                      <a:r>
                        <a:rPr lang="id-ID" sz="1400">
                          <a:effectLst/>
                        </a:rPr>
                        <a:t>(4)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extLst>
                  <a:ext uri="{0D108BD9-81ED-4DB2-BD59-A6C34878D82A}">
                    <a16:rowId xmlns:a16="http://schemas.microsoft.com/office/drawing/2014/main" val="1636587728"/>
                  </a:ext>
                </a:extLst>
              </a:tr>
              <a:tr h="333429">
                <a:tc rowSpan="6">
                  <a:txBody>
                    <a:bodyPr/>
                    <a:lstStyle/>
                    <a:p>
                      <a:pPr algn="r">
                        <a:lnSpc>
                          <a:spcPct val="115000"/>
                        </a:lnSpc>
                        <a:spcAft>
                          <a:spcPts val="0"/>
                        </a:spcAft>
                      </a:pPr>
                      <a:r>
                        <a:rPr lang="en-US" sz="1400">
                          <a:effectLst/>
                        </a:rPr>
                        <a:t>Laki-laki</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tc>
                  <a:txBody>
                    <a:bodyPr/>
                    <a:lstStyle/>
                    <a:p>
                      <a:pPr>
                        <a:lnSpc>
                          <a:spcPct val="115000"/>
                        </a:lnSpc>
                        <a:spcAft>
                          <a:spcPts val="0"/>
                        </a:spcAft>
                      </a:pPr>
                      <a:r>
                        <a:rPr lang="id-ID" sz="1400" dirty="0">
                          <a:effectLst/>
                        </a:rPr>
                        <a:t>Pekerjaan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tc>
                  <a:txBody>
                    <a:bodyPr/>
                    <a:lstStyle/>
                    <a:p>
                      <a:pPr marL="38100" marR="38100" algn="ctr">
                        <a:lnSpc>
                          <a:spcPts val="1600"/>
                        </a:lnSpc>
                        <a:spcAft>
                          <a:spcPts val="0"/>
                        </a:spcAft>
                      </a:pPr>
                      <a:r>
                        <a:rPr lang="en-US" sz="1400" b="1" dirty="0">
                          <a:effectLst/>
                        </a:rPr>
                        <a:t>0,490</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nchor="ctr"/>
                </a:tc>
                <a:tc>
                  <a:txBody>
                    <a:bodyPr/>
                    <a:lstStyle/>
                    <a:p>
                      <a:pPr marL="38100" marR="38100" algn="ctr">
                        <a:lnSpc>
                          <a:spcPts val="1600"/>
                        </a:lnSpc>
                        <a:spcAft>
                          <a:spcPts val="0"/>
                        </a:spcAft>
                      </a:pPr>
                      <a:r>
                        <a:rPr lang="en-US" sz="1400" b="1" dirty="0">
                          <a:effectLst/>
                        </a:rPr>
                        <a:t>1,633</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nchor="ctr"/>
                </a:tc>
                <a:tc>
                  <a:txBody>
                    <a:bodyPr/>
                    <a:lstStyle/>
                    <a:p>
                      <a:pPr algn="ctr">
                        <a:lnSpc>
                          <a:spcPct val="115000"/>
                        </a:lnSpc>
                        <a:spcAft>
                          <a:spcPts val="0"/>
                        </a:spcAft>
                      </a:pPr>
                      <a:r>
                        <a:rPr lang="en-US" sz="1400">
                          <a:effectLst/>
                        </a:rPr>
                        <a:t>0,00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tc rowSpan="6">
                  <a:txBody>
                    <a:bodyPr/>
                    <a:lstStyle/>
                    <a:p>
                      <a:pPr algn="ctr">
                        <a:lnSpc>
                          <a:spcPct val="115000"/>
                        </a:lnSpc>
                        <a:spcAft>
                          <a:spcPts val="0"/>
                        </a:spcAft>
                      </a:pPr>
                      <a:r>
                        <a:rPr lang="en-US" sz="1400">
                          <a:effectLst/>
                        </a:rPr>
                        <a:t>0,388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extLst>
                  <a:ext uri="{0D108BD9-81ED-4DB2-BD59-A6C34878D82A}">
                    <a16:rowId xmlns:a16="http://schemas.microsoft.com/office/drawing/2014/main" val="2774636085"/>
                  </a:ext>
                </a:extLst>
              </a:tr>
              <a:tr h="333429">
                <a:tc vMerge="1">
                  <a:txBody>
                    <a:bodyPr/>
                    <a:lstStyle/>
                    <a:p>
                      <a:endParaRPr lang="en-US"/>
                    </a:p>
                  </a:txBody>
                  <a:tcPr/>
                </a:tc>
                <a:tc>
                  <a:txBody>
                    <a:bodyPr/>
                    <a:lstStyle/>
                    <a:p>
                      <a:pPr>
                        <a:lnSpc>
                          <a:spcPct val="115000"/>
                        </a:lnSpc>
                        <a:spcAft>
                          <a:spcPts val="0"/>
                        </a:spcAft>
                      </a:pPr>
                      <a:r>
                        <a:rPr lang="id-ID" sz="1400">
                          <a:effectLst/>
                        </a:rPr>
                        <a:t>Pendidikan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tc>
                  <a:txBody>
                    <a:bodyPr/>
                    <a:lstStyle/>
                    <a:p>
                      <a:pPr marL="38100" marR="38100" algn="ctr">
                        <a:lnSpc>
                          <a:spcPts val="1600"/>
                        </a:lnSpc>
                        <a:spcAft>
                          <a:spcPts val="0"/>
                        </a:spcAft>
                      </a:pPr>
                      <a:r>
                        <a:rPr lang="en-US" sz="1400">
                          <a:effectLst/>
                        </a:rPr>
                        <a:t>3,720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nchor="ctr"/>
                </a:tc>
                <a:tc>
                  <a:txBody>
                    <a:bodyPr/>
                    <a:lstStyle/>
                    <a:p>
                      <a:pPr marL="38100" marR="38100" algn="ctr">
                        <a:lnSpc>
                          <a:spcPts val="1600"/>
                        </a:lnSpc>
                        <a:spcAft>
                          <a:spcPts val="0"/>
                        </a:spcAft>
                      </a:pPr>
                      <a:r>
                        <a:rPr lang="en-US" sz="1400">
                          <a:effectLst/>
                        </a:rPr>
                        <a:t>41,260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nchor="ctr"/>
                </a:tc>
                <a:tc>
                  <a:txBody>
                    <a:bodyPr/>
                    <a:lstStyle/>
                    <a:p>
                      <a:pPr algn="ctr">
                        <a:lnSpc>
                          <a:spcPct val="107000"/>
                        </a:lnSpc>
                        <a:spcAft>
                          <a:spcPts val="0"/>
                        </a:spcAft>
                      </a:pPr>
                      <a:r>
                        <a:rPr lang="en-US" sz="1400">
                          <a:effectLst/>
                        </a:rPr>
                        <a:t>0,00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tc vMerge="1">
                  <a:txBody>
                    <a:bodyPr/>
                    <a:lstStyle/>
                    <a:p>
                      <a:endParaRPr lang="en-US"/>
                    </a:p>
                  </a:txBody>
                  <a:tcPr/>
                </a:tc>
                <a:extLst>
                  <a:ext uri="{0D108BD9-81ED-4DB2-BD59-A6C34878D82A}">
                    <a16:rowId xmlns:a16="http://schemas.microsoft.com/office/drawing/2014/main" val="2042979604"/>
                  </a:ext>
                </a:extLst>
              </a:tr>
              <a:tr h="333429">
                <a:tc vMerge="1">
                  <a:txBody>
                    <a:bodyPr/>
                    <a:lstStyle/>
                    <a:p>
                      <a:endParaRPr lang="en-US"/>
                    </a:p>
                  </a:txBody>
                  <a:tcPr/>
                </a:tc>
                <a:tc>
                  <a:txBody>
                    <a:bodyPr/>
                    <a:lstStyle/>
                    <a:p>
                      <a:pPr>
                        <a:lnSpc>
                          <a:spcPct val="115000"/>
                        </a:lnSpc>
                        <a:spcAft>
                          <a:spcPts val="0"/>
                        </a:spcAft>
                      </a:pPr>
                      <a:r>
                        <a:rPr lang="id-ID" sz="1400">
                          <a:effectLst/>
                        </a:rPr>
                        <a:t>Gaya Hidup</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tc>
                  <a:txBody>
                    <a:bodyPr/>
                    <a:lstStyle/>
                    <a:p>
                      <a:pPr marL="38100" marR="38100" algn="ctr">
                        <a:lnSpc>
                          <a:spcPts val="1600"/>
                        </a:lnSpc>
                        <a:spcAft>
                          <a:spcPts val="0"/>
                        </a:spcAft>
                      </a:pPr>
                      <a:r>
                        <a:rPr lang="en-US" sz="1400">
                          <a:effectLst/>
                        </a:rPr>
                        <a:t>2,579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nchor="ctr"/>
                </a:tc>
                <a:tc>
                  <a:txBody>
                    <a:bodyPr/>
                    <a:lstStyle/>
                    <a:p>
                      <a:pPr marL="38100" marR="38100" algn="ctr">
                        <a:lnSpc>
                          <a:spcPts val="1600"/>
                        </a:lnSpc>
                        <a:spcAft>
                          <a:spcPts val="0"/>
                        </a:spcAft>
                      </a:pPr>
                      <a:r>
                        <a:rPr lang="en-US" sz="1400" dirty="0">
                          <a:effectLst/>
                        </a:rPr>
                        <a:t>13,190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nchor="ctr"/>
                </a:tc>
                <a:tc>
                  <a:txBody>
                    <a:bodyPr/>
                    <a:lstStyle/>
                    <a:p>
                      <a:pPr algn="ctr">
                        <a:lnSpc>
                          <a:spcPct val="107000"/>
                        </a:lnSpc>
                        <a:spcAft>
                          <a:spcPts val="0"/>
                        </a:spcAft>
                      </a:pPr>
                      <a:r>
                        <a:rPr lang="en-US" sz="1400" dirty="0">
                          <a:effectLst/>
                        </a:rPr>
                        <a:t>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tc vMerge="1">
                  <a:txBody>
                    <a:bodyPr/>
                    <a:lstStyle/>
                    <a:p>
                      <a:endParaRPr lang="en-US"/>
                    </a:p>
                  </a:txBody>
                  <a:tcPr/>
                </a:tc>
                <a:extLst>
                  <a:ext uri="{0D108BD9-81ED-4DB2-BD59-A6C34878D82A}">
                    <a16:rowId xmlns:a16="http://schemas.microsoft.com/office/drawing/2014/main" val="2600895619"/>
                  </a:ext>
                </a:extLst>
              </a:tr>
              <a:tr h="333429">
                <a:tc vMerge="1">
                  <a:txBody>
                    <a:bodyPr/>
                    <a:lstStyle/>
                    <a:p>
                      <a:endParaRPr lang="en-US"/>
                    </a:p>
                  </a:txBody>
                  <a:tcPr/>
                </a:tc>
                <a:tc>
                  <a:txBody>
                    <a:bodyPr/>
                    <a:lstStyle/>
                    <a:p>
                      <a:pPr>
                        <a:lnSpc>
                          <a:spcPct val="115000"/>
                        </a:lnSpc>
                        <a:spcAft>
                          <a:spcPts val="0"/>
                        </a:spcAft>
                      </a:pPr>
                      <a:r>
                        <a:rPr lang="id-ID" sz="1400">
                          <a:effectLst/>
                        </a:rPr>
                        <a:t>Perumahan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tc>
                  <a:txBody>
                    <a:bodyPr/>
                    <a:lstStyle/>
                    <a:p>
                      <a:pPr marL="38100" marR="38100" algn="ctr">
                        <a:lnSpc>
                          <a:spcPts val="1600"/>
                        </a:lnSpc>
                        <a:spcAft>
                          <a:spcPts val="0"/>
                        </a:spcAft>
                      </a:pPr>
                      <a:r>
                        <a:rPr lang="en-US" sz="1400">
                          <a:effectLst/>
                        </a:rPr>
                        <a:t>0,500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nchor="ctr"/>
                </a:tc>
                <a:tc>
                  <a:txBody>
                    <a:bodyPr/>
                    <a:lstStyle/>
                    <a:p>
                      <a:pPr marL="38100" marR="38100" algn="ctr">
                        <a:lnSpc>
                          <a:spcPts val="1600"/>
                        </a:lnSpc>
                        <a:spcAft>
                          <a:spcPts val="0"/>
                        </a:spcAft>
                      </a:pPr>
                      <a:r>
                        <a:rPr lang="en-US" sz="1400">
                          <a:effectLst/>
                        </a:rPr>
                        <a:t>1,649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nchor="ctr"/>
                </a:tc>
                <a:tc>
                  <a:txBody>
                    <a:bodyPr/>
                    <a:lstStyle/>
                    <a:p>
                      <a:pPr algn="ctr">
                        <a:lnSpc>
                          <a:spcPct val="107000"/>
                        </a:lnSpc>
                        <a:spcAft>
                          <a:spcPts val="0"/>
                        </a:spcAft>
                      </a:pPr>
                      <a:r>
                        <a:rPr lang="en-US" sz="1400" dirty="0">
                          <a:effectLst/>
                        </a:rPr>
                        <a:t>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tc vMerge="1">
                  <a:txBody>
                    <a:bodyPr/>
                    <a:lstStyle/>
                    <a:p>
                      <a:endParaRPr lang="en-US"/>
                    </a:p>
                  </a:txBody>
                  <a:tcPr/>
                </a:tc>
                <a:extLst>
                  <a:ext uri="{0D108BD9-81ED-4DB2-BD59-A6C34878D82A}">
                    <a16:rowId xmlns:a16="http://schemas.microsoft.com/office/drawing/2014/main" val="3681427004"/>
                  </a:ext>
                </a:extLst>
              </a:tr>
              <a:tr h="333429">
                <a:tc vMerge="1">
                  <a:txBody>
                    <a:bodyPr/>
                    <a:lstStyle/>
                    <a:p>
                      <a:endParaRPr lang="en-US"/>
                    </a:p>
                  </a:txBody>
                  <a:tcPr/>
                </a:tc>
                <a:tc>
                  <a:txBody>
                    <a:bodyPr/>
                    <a:lstStyle/>
                    <a:p>
                      <a:pPr>
                        <a:lnSpc>
                          <a:spcPct val="115000"/>
                        </a:lnSpc>
                        <a:spcAft>
                          <a:spcPts val="0"/>
                        </a:spcAft>
                      </a:pPr>
                      <a:r>
                        <a:rPr lang="id-ID" sz="1400">
                          <a:effectLst/>
                        </a:rPr>
                        <a:t>Pengeluaran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tc>
                  <a:txBody>
                    <a:bodyPr/>
                    <a:lstStyle/>
                    <a:p>
                      <a:pPr marL="38100" marR="38100" algn="ctr">
                        <a:lnSpc>
                          <a:spcPts val="1600"/>
                        </a:lnSpc>
                        <a:spcAft>
                          <a:spcPts val="0"/>
                        </a:spcAft>
                      </a:pPr>
                      <a:r>
                        <a:rPr lang="en-US" sz="1400">
                          <a:effectLst/>
                        </a:rPr>
                        <a:t>1,215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nchor="ctr"/>
                </a:tc>
                <a:tc>
                  <a:txBody>
                    <a:bodyPr/>
                    <a:lstStyle/>
                    <a:p>
                      <a:pPr marL="38100" marR="38100" algn="ctr">
                        <a:lnSpc>
                          <a:spcPts val="1600"/>
                        </a:lnSpc>
                        <a:spcAft>
                          <a:spcPts val="0"/>
                        </a:spcAft>
                      </a:pPr>
                      <a:r>
                        <a:rPr lang="en-US" sz="1400">
                          <a:effectLst/>
                        </a:rPr>
                        <a:t>3,371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nchor="ctr"/>
                </a:tc>
                <a:tc>
                  <a:txBody>
                    <a:bodyPr/>
                    <a:lstStyle/>
                    <a:p>
                      <a:pPr algn="ctr">
                        <a:lnSpc>
                          <a:spcPct val="107000"/>
                        </a:lnSpc>
                        <a:spcAft>
                          <a:spcPts val="0"/>
                        </a:spcAft>
                      </a:pPr>
                      <a:r>
                        <a:rPr lang="en-US" sz="1400" dirty="0">
                          <a:effectLst/>
                        </a:rPr>
                        <a:t>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tc vMerge="1">
                  <a:txBody>
                    <a:bodyPr/>
                    <a:lstStyle/>
                    <a:p>
                      <a:endParaRPr lang="en-US"/>
                    </a:p>
                  </a:txBody>
                  <a:tcPr/>
                </a:tc>
                <a:extLst>
                  <a:ext uri="{0D108BD9-81ED-4DB2-BD59-A6C34878D82A}">
                    <a16:rowId xmlns:a16="http://schemas.microsoft.com/office/drawing/2014/main" val="205620399"/>
                  </a:ext>
                </a:extLst>
              </a:tr>
              <a:tr h="333429">
                <a:tc vMerge="1">
                  <a:txBody>
                    <a:bodyPr/>
                    <a:lstStyle/>
                    <a:p>
                      <a:endParaRPr lang="en-US"/>
                    </a:p>
                  </a:txBody>
                  <a:tcPr/>
                </a:tc>
                <a:tc>
                  <a:txBody>
                    <a:bodyPr/>
                    <a:lstStyle/>
                    <a:p>
                      <a:pPr>
                        <a:lnSpc>
                          <a:spcPct val="115000"/>
                        </a:lnSpc>
                        <a:spcAft>
                          <a:spcPts val="0"/>
                        </a:spcAft>
                      </a:pPr>
                      <a:r>
                        <a:rPr lang="id-ID" sz="1400">
                          <a:effectLst/>
                        </a:rPr>
                        <a:t>Constant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tc>
                  <a:txBody>
                    <a:bodyPr/>
                    <a:lstStyle/>
                    <a:p>
                      <a:pPr marL="38100" marR="38100" algn="ctr">
                        <a:lnSpc>
                          <a:spcPts val="1600"/>
                        </a:lnSpc>
                        <a:spcAft>
                          <a:spcPts val="0"/>
                        </a:spcAft>
                      </a:pPr>
                      <a:r>
                        <a:rPr lang="en-US" sz="1400">
                          <a:effectLst/>
                        </a:rPr>
                        <a:t>-4,868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nchor="ctr"/>
                </a:tc>
                <a:tc>
                  <a:txBody>
                    <a:bodyPr/>
                    <a:lstStyle/>
                    <a:p>
                      <a:pPr marL="38100" marR="38100" algn="ctr">
                        <a:lnSpc>
                          <a:spcPts val="1600"/>
                        </a:lnSpc>
                        <a:spcAft>
                          <a:spcPts val="0"/>
                        </a:spcAft>
                      </a:pPr>
                      <a:r>
                        <a:rPr lang="en-US" sz="1400">
                          <a:effectLst/>
                        </a:rPr>
                        <a:t>0,008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nchor="ctr"/>
                </a:tc>
                <a:tc>
                  <a:txBody>
                    <a:bodyPr/>
                    <a:lstStyle/>
                    <a:p>
                      <a:pPr algn="ctr">
                        <a:lnSpc>
                          <a:spcPct val="107000"/>
                        </a:lnSpc>
                        <a:spcAft>
                          <a:spcPts val="0"/>
                        </a:spcAft>
                      </a:pPr>
                      <a:r>
                        <a:rPr lang="en-US" sz="1400" dirty="0">
                          <a:effectLst/>
                        </a:rPr>
                        <a:t>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tc vMerge="1">
                  <a:txBody>
                    <a:bodyPr/>
                    <a:lstStyle/>
                    <a:p>
                      <a:endParaRPr lang="en-US"/>
                    </a:p>
                  </a:txBody>
                  <a:tcPr/>
                </a:tc>
                <a:extLst>
                  <a:ext uri="{0D108BD9-81ED-4DB2-BD59-A6C34878D82A}">
                    <a16:rowId xmlns:a16="http://schemas.microsoft.com/office/drawing/2014/main" val="214743407"/>
                  </a:ext>
                </a:extLst>
              </a:tr>
              <a:tr h="333429">
                <a:tc rowSpan="6">
                  <a:txBody>
                    <a:bodyPr/>
                    <a:lstStyle/>
                    <a:p>
                      <a:pPr algn="r">
                        <a:lnSpc>
                          <a:spcPct val="115000"/>
                        </a:lnSpc>
                        <a:spcAft>
                          <a:spcPts val="0"/>
                        </a:spcAft>
                      </a:pPr>
                      <a:r>
                        <a:rPr lang="en-US" sz="1400" dirty="0">
                          <a:effectLst/>
                        </a:rPr>
                        <a:t>Perempuan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tc>
                  <a:txBody>
                    <a:bodyPr/>
                    <a:lstStyle/>
                    <a:p>
                      <a:pPr>
                        <a:lnSpc>
                          <a:spcPct val="115000"/>
                        </a:lnSpc>
                        <a:spcAft>
                          <a:spcPts val="0"/>
                        </a:spcAft>
                      </a:pPr>
                      <a:r>
                        <a:rPr lang="id-ID" sz="1400">
                          <a:effectLst/>
                        </a:rPr>
                        <a:t>Pekerjaan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tc>
                  <a:txBody>
                    <a:bodyPr/>
                    <a:lstStyle/>
                    <a:p>
                      <a:pPr marL="38100" marR="38100" algn="ctr">
                        <a:lnSpc>
                          <a:spcPts val="1600"/>
                        </a:lnSpc>
                        <a:spcAft>
                          <a:spcPts val="0"/>
                        </a:spcAft>
                      </a:pPr>
                      <a:r>
                        <a:rPr lang="en-US" sz="1400" b="1" dirty="0">
                          <a:effectLst/>
                        </a:rPr>
                        <a:t>1,839</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nchor="ctr"/>
                </a:tc>
                <a:tc>
                  <a:txBody>
                    <a:bodyPr/>
                    <a:lstStyle/>
                    <a:p>
                      <a:pPr marL="38100" marR="38100" algn="ctr">
                        <a:lnSpc>
                          <a:spcPts val="1600"/>
                        </a:lnSpc>
                        <a:spcAft>
                          <a:spcPts val="0"/>
                        </a:spcAft>
                      </a:pPr>
                      <a:r>
                        <a:rPr lang="en-US" sz="1400" b="1" dirty="0">
                          <a:effectLst/>
                        </a:rPr>
                        <a:t>6,290</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nchor="ctr"/>
                </a:tc>
                <a:tc>
                  <a:txBody>
                    <a:bodyPr/>
                    <a:lstStyle/>
                    <a:p>
                      <a:pPr algn="ctr">
                        <a:lnSpc>
                          <a:spcPct val="107000"/>
                        </a:lnSpc>
                        <a:spcAft>
                          <a:spcPts val="0"/>
                        </a:spcAft>
                      </a:pPr>
                      <a:r>
                        <a:rPr lang="en-US" sz="1400" dirty="0">
                          <a:effectLst/>
                        </a:rPr>
                        <a:t>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tc rowSpan="6">
                  <a:txBody>
                    <a:bodyPr/>
                    <a:lstStyle/>
                    <a:p>
                      <a:pPr algn="ctr">
                        <a:lnSpc>
                          <a:spcPct val="115000"/>
                        </a:lnSpc>
                        <a:spcAft>
                          <a:spcPts val="0"/>
                        </a:spcAft>
                      </a:pPr>
                      <a:r>
                        <a:rPr lang="en-US" sz="1400">
                          <a:effectLst/>
                        </a:rPr>
                        <a:t>0,437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extLst>
                  <a:ext uri="{0D108BD9-81ED-4DB2-BD59-A6C34878D82A}">
                    <a16:rowId xmlns:a16="http://schemas.microsoft.com/office/drawing/2014/main" val="2329769449"/>
                  </a:ext>
                </a:extLst>
              </a:tr>
              <a:tr h="333429">
                <a:tc vMerge="1">
                  <a:txBody>
                    <a:bodyPr/>
                    <a:lstStyle/>
                    <a:p>
                      <a:endParaRPr lang="en-US"/>
                    </a:p>
                  </a:txBody>
                  <a:tcPr/>
                </a:tc>
                <a:tc>
                  <a:txBody>
                    <a:bodyPr/>
                    <a:lstStyle/>
                    <a:p>
                      <a:pPr>
                        <a:lnSpc>
                          <a:spcPct val="115000"/>
                        </a:lnSpc>
                        <a:spcAft>
                          <a:spcPts val="0"/>
                        </a:spcAft>
                      </a:pPr>
                      <a:r>
                        <a:rPr lang="id-ID" sz="1400">
                          <a:effectLst/>
                        </a:rPr>
                        <a:t>Pendidikan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tc>
                  <a:txBody>
                    <a:bodyPr/>
                    <a:lstStyle/>
                    <a:p>
                      <a:pPr marL="38100" marR="38100" algn="ctr">
                        <a:lnSpc>
                          <a:spcPts val="1600"/>
                        </a:lnSpc>
                        <a:spcAft>
                          <a:spcPts val="0"/>
                        </a:spcAft>
                      </a:pPr>
                      <a:r>
                        <a:rPr lang="en-US" sz="1400">
                          <a:effectLst/>
                        </a:rPr>
                        <a:t>3,815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nchor="ctr"/>
                </a:tc>
                <a:tc>
                  <a:txBody>
                    <a:bodyPr/>
                    <a:lstStyle/>
                    <a:p>
                      <a:pPr marL="38100" marR="38100" algn="ctr">
                        <a:lnSpc>
                          <a:spcPts val="1600"/>
                        </a:lnSpc>
                        <a:spcAft>
                          <a:spcPts val="0"/>
                        </a:spcAft>
                      </a:pPr>
                      <a:r>
                        <a:rPr lang="en-US" sz="1400">
                          <a:effectLst/>
                        </a:rPr>
                        <a:t>45,355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nchor="ctr"/>
                </a:tc>
                <a:tc>
                  <a:txBody>
                    <a:bodyPr/>
                    <a:lstStyle/>
                    <a:p>
                      <a:pPr algn="ctr">
                        <a:lnSpc>
                          <a:spcPct val="107000"/>
                        </a:lnSpc>
                        <a:spcAft>
                          <a:spcPts val="0"/>
                        </a:spcAft>
                      </a:pPr>
                      <a:r>
                        <a:rPr lang="en-US" sz="1400" dirty="0">
                          <a:effectLst/>
                        </a:rPr>
                        <a:t>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tc vMerge="1">
                  <a:txBody>
                    <a:bodyPr/>
                    <a:lstStyle/>
                    <a:p>
                      <a:endParaRPr lang="en-US"/>
                    </a:p>
                  </a:txBody>
                  <a:tcPr/>
                </a:tc>
                <a:extLst>
                  <a:ext uri="{0D108BD9-81ED-4DB2-BD59-A6C34878D82A}">
                    <a16:rowId xmlns:a16="http://schemas.microsoft.com/office/drawing/2014/main" val="4026495955"/>
                  </a:ext>
                </a:extLst>
              </a:tr>
              <a:tr h="333429">
                <a:tc vMerge="1">
                  <a:txBody>
                    <a:bodyPr/>
                    <a:lstStyle/>
                    <a:p>
                      <a:endParaRPr lang="en-US"/>
                    </a:p>
                  </a:txBody>
                  <a:tcPr/>
                </a:tc>
                <a:tc>
                  <a:txBody>
                    <a:bodyPr/>
                    <a:lstStyle/>
                    <a:p>
                      <a:pPr>
                        <a:lnSpc>
                          <a:spcPct val="115000"/>
                        </a:lnSpc>
                        <a:spcAft>
                          <a:spcPts val="0"/>
                        </a:spcAft>
                      </a:pPr>
                      <a:r>
                        <a:rPr lang="id-ID" sz="1400">
                          <a:effectLst/>
                        </a:rPr>
                        <a:t>Gaya Hidup</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tc>
                  <a:txBody>
                    <a:bodyPr/>
                    <a:lstStyle/>
                    <a:p>
                      <a:pPr marL="38100" marR="38100" algn="ctr">
                        <a:lnSpc>
                          <a:spcPts val="1600"/>
                        </a:lnSpc>
                        <a:spcAft>
                          <a:spcPts val="0"/>
                        </a:spcAft>
                      </a:pPr>
                      <a:r>
                        <a:rPr lang="en-US" sz="1400">
                          <a:effectLst/>
                        </a:rPr>
                        <a:t>2,727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nchor="ctr"/>
                </a:tc>
                <a:tc>
                  <a:txBody>
                    <a:bodyPr/>
                    <a:lstStyle/>
                    <a:p>
                      <a:pPr marL="38100" marR="38100" algn="ctr">
                        <a:lnSpc>
                          <a:spcPts val="1600"/>
                        </a:lnSpc>
                        <a:spcAft>
                          <a:spcPts val="0"/>
                        </a:spcAft>
                      </a:pPr>
                      <a:r>
                        <a:rPr lang="en-US" sz="1400">
                          <a:effectLst/>
                        </a:rPr>
                        <a:t>15,295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nchor="ctr"/>
                </a:tc>
                <a:tc>
                  <a:txBody>
                    <a:bodyPr/>
                    <a:lstStyle/>
                    <a:p>
                      <a:pPr algn="ctr">
                        <a:lnSpc>
                          <a:spcPct val="107000"/>
                        </a:lnSpc>
                        <a:spcAft>
                          <a:spcPts val="0"/>
                        </a:spcAft>
                      </a:pPr>
                      <a:r>
                        <a:rPr lang="en-US" sz="1400" dirty="0">
                          <a:effectLst/>
                        </a:rPr>
                        <a:t>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tc vMerge="1">
                  <a:txBody>
                    <a:bodyPr/>
                    <a:lstStyle/>
                    <a:p>
                      <a:endParaRPr lang="en-US"/>
                    </a:p>
                  </a:txBody>
                  <a:tcPr/>
                </a:tc>
                <a:extLst>
                  <a:ext uri="{0D108BD9-81ED-4DB2-BD59-A6C34878D82A}">
                    <a16:rowId xmlns:a16="http://schemas.microsoft.com/office/drawing/2014/main" val="2559229354"/>
                  </a:ext>
                </a:extLst>
              </a:tr>
              <a:tr h="333429">
                <a:tc vMerge="1">
                  <a:txBody>
                    <a:bodyPr/>
                    <a:lstStyle/>
                    <a:p>
                      <a:endParaRPr lang="en-US"/>
                    </a:p>
                  </a:txBody>
                  <a:tcPr/>
                </a:tc>
                <a:tc>
                  <a:txBody>
                    <a:bodyPr/>
                    <a:lstStyle/>
                    <a:p>
                      <a:pPr>
                        <a:lnSpc>
                          <a:spcPct val="115000"/>
                        </a:lnSpc>
                        <a:spcAft>
                          <a:spcPts val="0"/>
                        </a:spcAft>
                      </a:pPr>
                      <a:r>
                        <a:rPr lang="id-ID" sz="1400">
                          <a:effectLst/>
                        </a:rPr>
                        <a:t>Perumahan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tc>
                  <a:txBody>
                    <a:bodyPr/>
                    <a:lstStyle/>
                    <a:p>
                      <a:pPr marL="38100" marR="38100" algn="ctr">
                        <a:lnSpc>
                          <a:spcPts val="1600"/>
                        </a:lnSpc>
                        <a:spcAft>
                          <a:spcPts val="0"/>
                        </a:spcAft>
                      </a:pPr>
                      <a:r>
                        <a:rPr lang="en-US" sz="1400">
                          <a:effectLst/>
                        </a:rPr>
                        <a:t>0,126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nchor="ctr"/>
                </a:tc>
                <a:tc>
                  <a:txBody>
                    <a:bodyPr/>
                    <a:lstStyle/>
                    <a:p>
                      <a:pPr marL="38100" marR="38100" algn="ctr">
                        <a:lnSpc>
                          <a:spcPts val="1600"/>
                        </a:lnSpc>
                        <a:spcAft>
                          <a:spcPts val="0"/>
                        </a:spcAft>
                      </a:pPr>
                      <a:r>
                        <a:rPr lang="en-US" sz="1400">
                          <a:effectLst/>
                        </a:rPr>
                        <a:t>1,134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nchor="ctr"/>
                </a:tc>
                <a:tc>
                  <a:txBody>
                    <a:bodyPr/>
                    <a:lstStyle/>
                    <a:p>
                      <a:pPr algn="ctr">
                        <a:lnSpc>
                          <a:spcPct val="107000"/>
                        </a:lnSpc>
                        <a:spcAft>
                          <a:spcPts val="0"/>
                        </a:spcAft>
                      </a:pPr>
                      <a:r>
                        <a:rPr lang="en-US" sz="1400" dirty="0">
                          <a:effectLst/>
                        </a:rPr>
                        <a:t>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tc vMerge="1">
                  <a:txBody>
                    <a:bodyPr/>
                    <a:lstStyle/>
                    <a:p>
                      <a:endParaRPr lang="en-US"/>
                    </a:p>
                  </a:txBody>
                  <a:tcPr/>
                </a:tc>
                <a:extLst>
                  <a:ext uri="{0D108BD9-81ED-4DB2-BD59-A6C34878D82A}">
                    <a16:rowId xmlns:a16="http://schemas.microsoft.com/office/drawing/2014/main" val="2229372190"/>
                  </a:ext>
                </a:extLst>
              </a:tr>
              <a:tr h="333429">
                <a:tc vMerge="1">
                  <a:txBody>
                    <a:bodyPr/>
                    <a:lstStyle/>
                    <a:p>
                      <a:endParaRPr lang="en-US"/>
                    </a:p>
                  </a:txBody>
                  <a:tcPr/>
                </a:tc>
                <a:tc>
                  <a:txBody>
                    <a:bodyPr/>
                    <a:lstStyle/>
                    <a:p>
                      <a:pPr>
                        <a:lnSpc>
                          <a:spcPct val="115000"/>
                        </a:lnSpc>
                        <a:spcAft>
                          <a:spcPts val="0"/>
                        </a:spcAft>
                      </a:pPr>
                      <a:r>
                        <a:rPr lang="id-ID" sz="1400">
                          <a:effectLst/>
                        </a:rPr>
                        <a:t>Pengeluaran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tc>
                  <a:txBody>
                    <a:bodyPr/>
                    <a:lstStyle/>
                    <a:p>
                      <a:pPr marL="38100" marR="38100" algn="ctr">
                        <a:lnSpc>
                          <a:spcPts val="1600"/>
                        </a:lnSpc>
                        <a:spcAft>
                          <a:spcPts val="0"/>
                        </a:spcAft>
                      </a:pPr>
                      <a:r>
                        <a:rPr lang="en-US" sz="1400">
                          <a:effectLst/>
                        </a:rPr>
                        <a:t>0,857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nchor="ctr"/>
                </a:tc>
                <a:tc>
                  <a:txBody>
                    <a:bodyPr/>
                    <a:lstStyle/>
                    <a:p>
                      <a:pPr marL="38100" marR="38100" algn="ctr">
                        <a:lnSpc>
                          <a:spcPts val="1600"/>
                        </a:lnSpc>
                        <a:spcAft>
                          <a:spcPts val="0"/>
                        </a:spcAft>
                      </a:pPr>
                      <a:r>
                        <a:rPr lang="en-US" sz="1400">
                          <a:effectLst/>
                        </a:rPr>
                        <a:t>2,356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nchor="ctr"/>
                </a:tc>
                <a:tc>
                  <a:txBody>
                    <a:bodyPr/>
                    <a:lstStyle/>
                    <a:p>
                      <a:pPr algn="ctr">
                        <a:lnSpc>
                          <a:spcPct val="107000"/>
                        </a:lnSpc>
                        <a:spcAft>
                          <a:spcPts val="0"/>
                        </a:spcAft>
                      </a:pPr>
                      <a:r>
                        <a:rPr lang="en-US" sz="1400" dirty="0">
                          <a:effectLst/>
                        </a:rPr>
                        <a:t>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tc vMerge="1">
                  <a:txBody>
                    <a:bodyPr/>
                    <a:lstStyle/>
                    <a:p>
                      <a:endParaRPr lang="en-US"/>
                    </a:p>
                  </a:txBody>
                  <a:tcPr/>
                </a:tc>
                <a:extLst>
                  <a:ext uri="{0D108BD9-81ED-4DB2-BD59-A6C34878D82A}">
                    <a16:rowId xmlns:a16="http://schemas.microsoft.com/office/drawing/2014/main" val="672779714"/>
                  </a:ext>
                </a:extLst>
              </a:tr>
              <a:tr h="333429">
                <a:tc vMerge="1">
                  <a:txBody>
                    <a:bodyPr/>
                    <a:lstStyle/>
                    <a:p>
                      <a:endParaRPr lang="en-US"/>
                    </a:p>
                  </a:txBody>
                  <a:tcPr/>
                </a:tc>
                <a:tc>
                  <a:txBody>
                    <a:bodyPr/>
                    <a:lstStyle/>
                    <a:p>
                      <a:pPr>
                        <a:lnSpc>
                          <a:spcPct val="115000"/>
                        </a:lnSpc>
                        <a:spcAft>
                          <a:spcPts val="0"/>
                        </a:spcAft>
                      </a:pPr>
                      <a:r>
                        <a:rPr lang="id-ID" sz="1400">
                          <a:effectLst/>
                        </a:rPr>
                        <a:t>Constant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tc>
                  <a:txBody>
                    <a:bodyPr/>
                    <a:lstStyle/>
                    <a:p>
                      <a:pPr marL="38100" marR="38100" algn="ctr">
                        <a:lnSpc>
                          <a:spcPts val="1600"/>
                        </a:lnSpc>
                        <a:spcAft>
                          <a:spcPts val="0"/>
                        </a:spcAft>
                      </a:pPr>
                      <a:r>
                        <a:rPr lang="en-US" sz="1400">
                          <a:effectLst/>
                        </a:rPr>
                        <a:t>-5,054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nchor="ctr"/>
                </a:tc>
                <a:tc>
                  <a:txBody>
                    <a:bodyPr/>
                    <a:lstStyle/>
                    <a:p>
                      <a:pPr marL="38100" marR="38100" algn="ctr">
                        <a:lnSpc>
                          <a:spcPts val="1600"/>
                        </a:lnSpc>
                        <a:spcAft>
                          <a:spcPts val="0"/>
                        </a:spcAft>
                      </a:pPr>
                      <a:r>
                        <a:rPr lang="en-US" sz="1400">
                          <a:effectLst/>
                        </a:rPr>
                        <a:t>0,006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nchor="ctr"/>
                </a:tc>
                <a:tc>
                  <a:txBody>
                    <a:bodyPr/>
                    <a:lstStyle/>
                    <a:p>
                      <a:pPr algn="ctr">
                        <a:lnSpc>
                          <a:spcPct val="107000"/>
                        </a:lnSpc>
                        <a:spcAft>
                          <a:spcPts val="0"/>
                        </a:spcAft>
                      </a:pPr>
                      <a:r>
                        <a:rPr lang="en-US" sz="1400" dirty="0">
                          <a:effectLst/>
                        </a:rPr>
                        <a:t>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7197" marR="67197" marT="0" marB="0"/>
                </a:tc>
                <a:tc vMerge="1">
                  <a:txBody>
                    <a:bodyPr/>
                    <a:lstStyle/>
                    <a:p>
                      <a:endParaRPr lang="en-US"/>
                    </a:p>
                  </a:txBody>
                  <a:tcPr/>
                </a:tc>
                <a:extLst>
                  <a:ext uri="{0D108BD9-81ED-4DB2-BD59-A6C34878D82A}">
                    <a16:rowId xmlns:a16="http://schemas.microsoft.com/office/drawing/2014/main" val="1827998923"/>
                  </a:ext>
                </a:extLst>
              </a:tr>
            </a:tbl>
          </a:graphicData>
        </a:graphic>
      </p:graphicFrame>
      <p:sp>
        <p:nvSpPr>
          <p:cNvPr id="7" name="TextBox 6">
            <a:extLst>
              <a:ext uri="{FF2B5EF4-FFF2-40B4-BE49-F238E27FC236}">
                <a16:creationId xmlns:a16="http://schemas.microsoft.com/office/drawing/2014/main" id="{495960AA-8017-4393-A3A2-C2677D19E0FF}"/>
              </a:ext>
            </a:extLst>
          </p:cNvPr>
          <p:cNvSpPr txBox="1"/>
          <p:nvPr/>
        </p:nvSpPr>
        <p:spPr>
          <a:xfrm>
            <a:off x="742123" y="4808819"/>
            <a:ext cx="4952096" cy="1477328"/>
          </a:xfrm>
          <a:prstGeom prst="rect">
            <a:avLst/>
          </a:prstGeom>
          <a:noFill/>
        </p:spPr>
        <p:txBody>
          <a:bodyPr wrap="square" rtlCol="0">
            <a:spAutoFit/>
          </a:bodyPr>
          <a:lstStyle/>
          <a:p>
            <a:pPr marL="285750" indent="-285750">
              <a:buFont typeface="Arial" panose="020B0604020202020204" pitchFamily="34" charset="0"/>
              <a:buChar char="•"/>
            </a:pPr>
            <a:r>
              <a:rPr lang="en-US" b="1" noProof="1"/>
              <a:t>Kelas sosial lebih berpengaruh terhadap perempuan dibandingkan laki-laki.</a:t>
            </a:r>
          </a:p>
          <a:p>
            <a:pPr marL="285750" indent="-285750">
              <a:buFont typeface="Arial" panose="020B0604020202020204" pitchFamily="34" charset="0"/>
              <a:buChar char="•"/>
            </a:pPr>
            <a:r>
              <a:rPr lang="en-US" b="1" noProof="1"/>
              <a:t>Pekerjaan menjadi lebih determinan terhadap terhadap perempuan dibandingkan laki-laki</a:t>
            </a:r>
            <a:r>
              <a:rPr lang="en-US" b="1" dirty="0"/>
              <a:t>.</a:t>
            </a:r>
          </a:p>
        </p:txBody>
      </p:sp>
      <p:sp>
        <p:nvSpPr>
          <p:cNvPr id="8" name="Rectangle: Rounded Corners 7">
            <a:extLst>
              <a:ext uri="{FF2B5EF4-FFF2-40B4-BE49-F238E27FC236}">
                <a16:creationId xmlns:a16="http://schemas.microsoft.com/office/drawing/2014/main" id="{3B64F49C-7D63-42E9-A8D1-B900B52ACA31}"/>
              </a:ext>
            </a:extLst>
          </p:cNvPr>
          <p:cNvSpPr/>
          <p:nvPr/>
        </p:nvSpPr>
        <p:spPr>
          <a:xfrm>
            <a:off x="10792689" y="2237225"/>
            <a:ext cx="706581" cy="2382982"/>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Rounded Corners 8">
            <a:extLst>
              <a:ext uri="{FF2B5EF4-FFF2-40B4-BE49-F238E27FC236}">
                <a16:creationId xmlns:a16="http://schemas.microsoft.com/office/drawing/2014/main" id="{31150DA7-E1FB-4195-A5C8-70BD9F95B051}"/>
              </a:ext>
            </a:extLst>
          </p:cNvPr>
          <p:cNvSpPr/>
          <p:nvPr/>
        </p:nvSpPr>
        <p:spPr>
          <a:xfrm>
            <a:off x="5098471" y="2940496"/>
            <a:ext cx="706581" cy="1105031"/>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AA5FD4AC-343D-4FD3-BE3D-F37C2AB0D3E6}"/>
              </a:ext>
            </a:extLst>
          </p:cNvPr>
          <p:cNvSpPr/>
          <p:nvPr/>
        </p:nvSpPr>
        <p:spPr>
          <a:xfrm>
            <a:off x="9157853" y="2299570"/>
            <a:ext cx="706581" cy="287613"/>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Rounded Corners 10">
            <a:extLst>
              <a:ext uri="{FF2B5EF4-FFF2-40B4-BE49-F238E27FC236}">
                <a16:creationId xmlns:a16="http://schemas.microsoft.com/office/drawing/2014/main" id="{CB791BED-9C37-49B4-8251-F626631BC1C0}"/>
              </a:ext>
            </a:extLst>
          </p:cNvPr>
          <p:cNvSpPr/>
          <p:nvPr/>
        </p:nvSpPr>
        <p:spPr>
          <a:xfrm>
            <a:off x="9157852" y="4308557"/>
            <a:ext cx="706581" cy="287613"/>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1">
            <a:extLst>
              <a:ext uri="{FF2B5EF4-FFF2-40B4-BE49-F238E27FC236}">
                <a16:creationId xmlns:a16="http://schemas.microsoft.com/office/drawing/2014/main" id="{BFFDFF8F-1669-4F42-B944-B0EB1D3EC4D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210" y="0"/>
            <a:ext cx="751285" cy="797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37519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grpId="1" nodeType="clickEffect">
                                  <p:stCondLst>
                                    <p:cond delay="0"/>
                                  </p:stCondLst>
                                  <p:childTnLst>
                                    <p:animEffect transition="out" filter="fade">
                                      <p:cBhvr>
                                        <p:cTn id="14" dur="500"/>
                                        <p:tgtEl>
                                          <p:spTgt spid="8"/>
                                        </p:tgtEl>
                                      </p:cBhvr>
                                    </p:animEffect>
                                    <p:set>
                                      <p:cBhvr>
                                        <p:cTn id="15" dur="1" fill="hold">
                                          <p:stCondLst>
                                            <p:cond delay="499"/>
                                          </p:stCondLst>
                                        </p:cTn>
                                        <p:tgtEl>
                                          <p:spTgt spid="8"/>
                                        </p:tgtEl>
                                        <p:attrNameLst>
                                          <p:attrName>style.visibility</p:attrName>
                                        </p:attrNameLst>
                                      </p:cBhvr>
                                      <p:to>
                                        <p:strVal val="hidden"/>
                                      </p:to>
                                    </p:set>
                                  </p:childTnLst>
                                </p:cTn>
                              </p:par>
                              <p:par>
                                <p:cTn id="16" presetID="10" presetClass="exit" presetSubtype="0" fill="hold" grpId="1" nodeType="withEffect">
                                  <p:stCondLst>
                                    <p:cond delay="0"/>
                                  </p:stCondLst>
                                  <p:childTnLst>
                                    <p:animEffect transition="out" filter="fade">
                                      <p:cBhvr>
                                        <p:cTn id="17" dur="500"/>
                                        <p:tgtEl>
                                          <p:spTgt spid="9"/>
                                        </p:tgtEl>
                                      </p:cBhvr>
                                    </p:animEffect>
                                    <p:set>
                                      <p:cBhvr>
                                        <p:cTn id="18" dur="1" fill="hold">
                                          <p:stCondLst>
                                            <p:cond delay="499"/>
                                          </p:stCondLst>
                                        </p:cTn>
                                        <p:tgtEl>
                                          <p:spTgt spid="9"/>
                                        </p:tgtEl>
                                        <p:attrNameLst>
                                          <p:attrName>style.visibility</p:attrName>
                                        </p:attrNameLst>
                                      </p:cBhvr>
                                      <p:to>
                                        <p:strVal val="hidden"/>
                                      </p:to>
                                    </p:set>
                                  </p:childTnLst>
                                </p:cTn>
                              </p:par>
                            </p:childTnLst>
                          </p:cTn>
                        </p:par>
                        <p:par>
                          <p:cTn id="19" fill="hold">
                            <p:stCondLst>
                              <p:cond delay="500"/>
                            </p:stCondLst>
                            <p:childTnLst>
                              <p:par>
                                <p:cTn id="20" presetID="10" presetClass="entr" presetSubtype="0" fill="hold" grpId="0" nodeType="after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fade">
                                      <p:cBhvr>
                                        <p:cTn id="2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9" grpId="0" animBg="1"/>
      <p:bldP spid="9" grpId="1" animBg="1"/>
      <p:bldP spid="10" grpId="0" animBg="1"/>
      <p:bldP spid="1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E70E8DF-941D-48A7-9415-C176B2AEAA81}"/>
              </a:ext>
            </a:extLst>
          </p:cNvPr>
          <p:cNvSpPr>
            <a:spLocks noGrp="1"/>
          </p:cNvSpPr>
          <p:nvPr>
            <p:ph type="title"/>
          </p:nvPr>
        </p:nvSpPr>
        <p:spPr/>
        <p:txBody>
          <a:bodyPr>
            <a:normAutofit/>
          </a:bodyPr>
          <a:lstStyle/>
          <a:p>
            <a:r>
              <a:rPr lang="id-ID" dirty="0"/>
              <a:t>Komposisi </a:t>
            </a:r>
            <a:r>
              <a:rPr lang="en-US" dirty="0" err="1"/>
              <a:t>Demografi</a:t>
            </a:r>
            <a:r>
              <a:rPr lang="en-US" dirty="0"/>
              <a:t> Masyarakat Indonesia</a:t>
            </a:r>
            <a:r>
              <a:rPr lang="id-ID" dirty="0"/>
              <a:t> Berbasis Generasi</a:t>
            </a:r>
            <a:endParaRPr lang="en-US" dirty="0"/>
          </a:p>
        </p:txBody>
      </p:sp>
      <p:graphicFrame>
        <p:nvGraphicFramePr>
          <p:cNvPr id="7" name="Content Placeholder 6">
            <a:extLst>
              <a:ext uri="{FF2B5EF4-FFF2-40B4-BE49-F238E27FC236}">
                <a16:creationId xmlns:a16="http://schemas.microsoft.com/office/drawing/2014/main" id="{0A780C9C-A109-4B10-A999-77324916B9CF}"/>
              </a:ext>
            </a:extLst>
          </p:cNvPr>
          <p:cNvGraphicFramePr>
            <a:graphicFrameLocks noGrp="1"/>
          </p:cNvGraphicFramePr>
          <p:nvPr>
            <p:ph sz="half" idx="1"/>
          </p:nvPr>
        </p:nvGraphicFramePr>
        <p:xfrm>
          <a:off x="1103313" y="2060575"/>
          <a:ext cx="4395787" cy="4195763"/>
        </p:xfrm>
        <a:graphic>
          <a:graphicData uri="http://schemas.openxmlformats.org/drawingml/2006/chart">
            <c:chart xmlns:c="http://schemas.openxmlformats.org/drawingml/2006/chart" xmlns:r="http://schemas.openxmlformats.org/officeDocument/2006/relationships" r:id="rId2"/>
          </a:graphicData>
        </a:graphic>
      </p:graphicFrame>
      <p:sp>
        <p:nvSpPr>
          <p:cNvPr id="6" name="Content Placeholder 5">
            <a:extLst>
              <a:ext uri="{FF2B5EF4-FFF2-40B4-BE49-F238E27FC236}">
                <a16:creationId xmlns:a16="http://schemas.microsoft.com/office/drawing/2014/main" id="{5AC6FFFE-34C4-4C9E-B06D-F6524003F0AE}"/>
              </a:ext>
            </a:extLst>
          </p:cNvPr>
          <p:cNvSpPr>
            <a:spLocks noGrp="1"/>
          </p:cNvSpPr>
          <p:nvPr>
            <p:ph sz="half" idx="2"/>
          </p:nvPr>
        </p:nvSpPr>
        <p:spPr>
          <a:xfrm>
            <a:off x="6830290" y="2382981"/>
            <a:ext cx="4523511" cy="3475327"/>
          </a:xfrm>
        </p:spPr>
        <p:txBody>
          <a:bodyPr>
            <a:normAutofit fontScale="70000" lnSpcReduction="20000"/>
          </a:bodyPr>
          <a:lstStyle/>
          <a:p>
            <a:pPr marL="0" indent="0">
              <a:buNone/>
            </a:pPr>
            <a:r>
              <a:rPr lang="en-US" sz="2000" dirty="0"/>
              <a:t>Gen G.I (government Issue)</a:t>
            </a:r>
          </a:p>
          <a:p>
            <a:pPr marL="0" indent="0">
              <a:buNone/>
            </a:pPr>
            <a:r>
              <a:rPr lang="en-US" sz="2000" dirty="0"/>
              <a:t>	</a:t>
            </a:r>
            <a:r>
              <a:rPr lang="en-US" sz="2000" dirty="0" err="1"/>
              <a:t>sebelum</a:t>
            </a:r>
            <a:r>
              <a:rPr lang="en-US" sz="2000" dirty="0"/>
              <a:t> 1960</a:t>
            </a:r>
          </a:p>
          <a:p>
            <a:pPr marL="0" indent="0">
              <a:buNone/>
            </a:pPr>
            <a:endParaRPr lang="en-US" sz="2000" dirty="0"/>
          </a:p>
          <a:p>
            <a:pPr marL="0" indent="0">
              <a:buNone/>
            </a:pPr>
            <a:r>
              <a:rPr lang="en-US" sz="2000" dirty="0"/>
              <a:t>Gen X (Baby Boomers)</a:t>
            </a:r>
          </a:p>
          <a:p>
            <a:pPr marL="0" indent="0">
              <a:buNone/>
            </a:pPr>
            <a:r>
              <a:rPr lang="en-US" sz="2000" dirty="0"/>
              <a:t>	1960-1980</a:t>
            </a:r>
          </a:p>
          <a:p>
            <a:pPr marL="0" indent="0">
              <a:buNone/>
            </a:pPr>
            <a:endParaRPr lang="en-US" sz="2000" dirty="0"/>
          </a:p>
          <a:p>
            <a:pPr marL="0" indent="0">
              <a:buNone/>
            </a:pPr>
            <a:r>
              <a:rPr lang="en-US" sz="2000" dirty="0"/>
              <a:t>Gen Y (</a:t>
            </a:r>
            <a:r>
              <a:rPr lang="en-US" sz="2000" dirty="0" err="1"/>
              <a:t>Millenials</a:t>
            </a:r>
            <a:r>
              <a:rPr lang="en-US" sz="2000" dirty="0"/>
              <a:t>)</a:t>
            </a:r>
          </a:p>
          <a:p>
            <a:pPr marL="0" indent="0">
              <a:buNone/>
            </a:pPr>
            <a:r>
              <a:rPr lang="en-US" sz="2000" dirty="0"/>
              <a:t>	1981-1996</a:t>
            </a:r>
          </a:p>
          <a:p>
            <a:pPr marL="0" indent="0">
              <a:buNone/>
            </a:pPr>
            <a:endParaRPr lang="en-US" sz="2000" dirty="0"/>
          </a:p>
          <a:p>
            <a:pPr marL="0" indent="0">
              <a:buNone/>
            </a:pPr>
            <a:r>
              <a:rPr lang="en-US" sz="2000" dirty="0"/>
              <a:t>Gen Z (Post-</a:t>
            </a:r>
            <a:r>
              <a:rPr lang="en-US" sz="2000" dirty="0" err="1"/>
              <a:t>Millenials</a:t>
            </a:r>
            <a:r>
              <a:rPr lang="en-US" sz="2000" dirty="0"/>
              <a:t>)</a:t>
            </a:r>
          </a:p>
          <a:p>
            <a:pPr marL="0" indent="0">
              <a:buNone/>
            </a:pPr>
            <a:r>
              <a:rPr lang="en-US" sz="2000" dirty="0"/>
              <a:t>	1997 - ….</a:t>
            </a:r>
          </a:p>
        </p:txBody>
      </p:sp>
      <p:pic>
        <p:nvPicPr>
          <p:cNvPr id="2" name="Picture 1">
            <a:extLst>
              <a:ext uri="{FF2B5EF4-FFF2-40B4-BE49-F238E27FC236}">
                <a16:creationId xmlns:a16="http://schemas.microsoft.com/office/drawing/2014/main" id="{EDAB0460-F8CD-45E8-A013-2D60585F4FC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9210" y="0"/>
            <a:ext cx="751285" cy="797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02164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D952F-B167-4A50-A7B5-B1B053B0B538}"/>
              </a:ext>
            </a:extLst>
          </p:cNvPr>
          <p:cNvSpPr>
            <a:spLocks noGrp="1"/>
          </p:cNvSpPr>
          <p:nvPr>
            <p:ph type="title"/>
          </p:nvPr>
        </p:nvSpPr>
        <p:spPr>
          <a:xfrm>
            <a:off x="646111" y="452718"/>
            <a:ext cx="9404723" cy="342412"/>
          </a:xfrm>
        </p:spPr>
        <p:txBody>
          <a:bodyPr/>
          <a:lstStyle/>
          <a:p>
            <a:endParaRPr lang="en-US" dirty="0"/>
          </a:p>
        </p:txBody>
      </p:sp>
      <p:sp>
        <p:nvSpPr>
          <p:cNvPr id="3" name="Content Placeholder 2">
            <a:extLst>
              <a:ext uri="{FF2B5EF4-FFF2-40B4-BE49-F238E27FC236}">
                <a16:creationId xmlns:a16="http://schemas.microsoft.com/office/drawing/2014/main" id="{F55C1B21-A4D2-443B-9A78-541C549283D4}"/>
              </a:ext>
            </a:extLst>
          </p:cNvPr>
          <p:cNvSpPr>
            <a:spLocks noGrp="1"/>
          </p:cNvSpPr>
          <p:nvPr>
            <p:ph idx="1"/>
          </p:nvPr>
        </p:nvSpPr>
        <p:spPr>
          <a:xfrm>
            <a:off x="1103312" y="1378226"/>
            <a:ext cx="8946541" cy="4870174"/>
          </a:xfrm>
        </p:spPr>
        <p:txBody>
          <a:bodyPr>
            <a:normAutofit/>
          </a:bodyPr>
          <a:lstStyle/>
          <a:p>
            <a:pPr marL="0" indent="0" eaLnBrk="1" fontAlgn="auto" hangingPunct="1">
              <a:spcAft>
                <a:spcPts val="0"/>
              </a:spcAft>
              <a:buClr>
                <a:schemeClr val="bg2">
                  <a:lumMod val="40000"/>
                  <a:lumOff val="60000"/>
                </a:schemeClr>
              </a:buClr>
              <a:buNone/>
              <a:defRPr/>
            </a:pPr>
            <a:r>
              <a:rPr lang="en-US" sz="2800" b="1" noProof="1"/>
              <a:t>Sebelum memulai sesi ini, perlu diperhatikan:</a:t>
            </a:r>
          </a:p>
          <a:p>
            <a:pPr marL="457200" indent="-457200" eaLnBrk="1" fontAlgn="auto" hangingPunct="1">
              <a:spcAft>
                <a:spcPts val="0"/>
              </a:spcAft>
              <a:buClr>
                <a:schemeClr val="bg2">
                  <a:lumMod val="40000"/>
                  <a:lumOff val="60000"/>
                </a:schemeClr>
              </a:buClr>
              <a:buFont typeface="+mj-lt"/>
              <a:buAutoNum type="arabicPeriod"/>
              <a:defRPr/>
            </a:pPr>
            <a:r>
              <a:rPr lang="en-US" sz="2800" b="1" noProof="1"/>
              <a:t>Apa yang saudara ketahui tentang big data?</a:t>
            </a:r>
          </a:p>
          <a:p>
            <a:pPr marL="457200" indent="-457200" eaLnBrk="1" fontAlgn="auto" hangingPunct="1">
              <a:spcAft>
                <a:spcPts val="0"/>
              </a:spcAft>
              <a:buClr>
                <a:schemeClr val="bg2">
                  <a:lumMod val="40000"/>
                  <a:lumOff val="60000"/>
                </a:schemeClr>
              </a:buClr>
              <a:buFont typeface="+mj-lt"/>
              <a:buAutoNum type="arabicPeriod"/>
              <a:defRPr/>
            </a:pPr>
            <a:r>
              <a:rPr lang="en-US" sz="2800" b="1" noProof="1"/>
              <a:t>Bagaimana saudara mengakses big data tersebut? </a:t>
            </a:r>
          </a:p>
          <a:p>
            <a:pPr marL="457200" indent="-457200" eaLnBrk="1" fontAlgn="auto" hangingPunct="1">
              <a:spcAft>
                <a:spcPts val="0"/>
              </a:spcAft>
              <a:buClr>
                <a:schemeClr val="bg2">
                  <a:lumMod val="40000"/>
                  <a:lumOff val="60000"/>
                </a:schemeClr>
              </a:buClr>
              <a:buFont typeface="+mj-lt"/>
              <a:buAutoNum type="arabicPeriod"/>
              <a:defRPr/>
            </a:pPr>
            <a:r>
              <a:rPr lang="en-US" sz="2800" b="1" noProof="1"/>
              <a:t>Apa kegunaan big data, untuk kebutuhan akademik dan praktis?</a:t>
            </a:r>
          </a:p>
        </p:txBody>
      </p:sp>
    </p:spTree>
    <p:extLst>
      <p:ext uri="{BB962C8B-B14F-4D97-AF65-F5344CB8AC3E}">
        <p14:creationId xmlns:p14="http://schemas.microsoft.com/office/powerpoint/2010/main" val="4412898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1F9DE-22AE-46F0-A5FB-8F297257041D}"/>
              </a:ext>
            </a:extLst>
          </p:cNvPr>
          <p:cNvSpPr>
            <a:spLocks noGrp="1"/>
          </p:cNvSpPr>
          <p:nvPr>
            <p:ph type="title"/>
          </p:nvPr>
        </p:nvSpPr>
        <p:spPr>
          <a:xfrm>
            <a:off x="838200" y="365126"/>
            <a:ext cx="10515600" cy="740596"/>
          </a:xfrm>
        </p:spPr>
        <p:txBody>
          <a:bodyPr/>
          <a:lstStyle/>
          <a:p>
            <a:r>
              <a:rPr lang="id-ID" dirty="0"/>
              <a:t>Komposisi Akses Internet Berbasis Generasi</a:t>
            </a:r>
            <a:endParaRPr lang="en-US" dirty="0"/>
          </a:p>
        </p:txBody>
      </p:sp>
      <p:graphicFrame>
        <p:nvGraphicFramePr>
          <p:cNvPr id="5" name="Content Placeholder 4">
            <a:extLst>
              <a:ext uri="{FF2B5EF4-FFF2-40B4-BE49-F238E27FC236}">
                <a16:creationId xmlns:a16="http://schemas.microsoft.com/office/drawing/2014/main" id="{DF24BE92-9C37-4138-8848-2D00A030A81F}"/>
              </a:ext>
            </a:extLst>
          </p:cNvPr>
          <p:cNvGraphicFramePr>
            <a:graphicFrameLocks noGrp="1"/>
          </p:cNvGraphicFramePr>
          <p:nvPr>
            <p:ph sz="half" idx="1"/>
            <p:extLst>
              <p:ext uri="{D42A27DB-BD31-4B8C-83A1-F6EECF244321}">
                <p14:modId xmlns:p14="http://schemas.microsoft.com/office/powerpoint/2010/main" val="1459044179"/>
              </p:ext>
            </p:extLst>
          </p:nvPr>
        </p:nvGraphicFramePr>
        <p:xfrm>
          <a:off x="838200" y="1590090"/>
          <a:ext cx="4462670" cy="400570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ontent Placeholder 5">
            <a:extLst>
              <a:ext uri="{FF2B5EF4-FFF2-40B4-BE49-F238E27FC236}">
                <a16:creationId xmlns:a16="http://schemas.microsoft.com/office/drawing/2014/main" id="{E84B829E-BE95-444B-B47F-9AB17176A19B}"/>
              </a:ext>
            </a:extLst>
          </p:cNvPr>
          <p:cNvGraphicFramePr>
            <a:graphicFrameLocks noGrp="1"/>
          </p:cNvGraphicFramePr>
          <p:nvPr>
            <p:ph sz="half" idx="2"/>
            <p:extLst>
              <p:ext uri="{D42A27DB-BD31-4B8C-83A1-F6EECF244321}">
                <p14:modId xmlns:p14="http://schemas.microsoft.com/office/powerpoint/2010/main" val="3795943337"/>
              </p:ext>
            </p:extLst>
          </p:nvPr>
        </p:nvGraphicFramePr>
        <p:xfrm>
          <a:off x="5690754" y="1262201"/>
          <a:ext cx="5992092" cy="9734026"/>
        </p:xfrm>
        <a:graphic>
          <a:graphicData uri="http://schemas.openxmlformats.org/drawingml/2006/table">
            <a:tbl>
              <a:tblPr firstRow="1" firstCol="1" bandRow="1">
                <a:tableStyleId>{68D230F3-CF80-4859-8CE7-A43EE81993B5}</a:tableStyleId>
              </a:tblPr>
              <a:tblGrid>
                <a:gridCol w="1059874">
                  <a:extLst>
                    <a:ext uri="{9D8B030D-6E8A-4147-A177-3AD203B41FA5}">
                      <a16:colId xmlns:a16="http://schemas.microsoft.com/office/drawing/2014/main" val="2899439445"/>
                    </a:ext>
                  </a:extLst>
                </a:gridCol>
                <a:gridCol w="1773722">
                  <a:extLst>
                    <a:ext uri="{9D8B030D-6E8A-4147-A177-3AD203B41FA5}">
                      <a16:colId xmlns:a16="http://schemas.microsoft.com/office/drawing/2014/main" val="302725743"/>
                    </a:ext>
                  </a:extLst>
                </a:gridCol>
                <a:gridCol w="605354">
                  <a:extLst>
                    <a:ext uri="{9D8B030D-6E8A-4147-A177-3AD203B41FA5}">
                      <a16:colId xmlns:a16="http://schemas.microsoft.com/office/drawing/2014/main" val="205791698"/>
                    </a:ext>
                  </a:extLst>
                </a:gridCol>
                <a:gridCol w="880573">
                  <a:extLst>
                    <a:ext uri="{9D8B030D-6E8A-4147-A177-3AD203B41FA5}">
                      <a16:colId xmlns:a16="http://schemas.microsoft.com/office/drawing/2014/main" val="3534214596"/>
                    </a:ext>
                  </a:extLst>
                </a:gridCol>
                <a:gridCol w="880573">
                  <a:extLst>
                    <a:ext uri="{9D8B030D-6E8A-4147-A177-3AD203B41FA5}">
                      <a16:colId xmlns:a16="http://schemas.microsoft.com/office/drawing/2014/main" val="3690138614"/>
                    </a:ext>
                  </a:extLst>
                </a:gridCol>
                <a:gridCol w="791996">
                  <a:extLst>
                    <a:ext uri="{9D8B030D-6E8A-4147-A177-3AD203B41FA5}">
                      <a16:colId xmlns:a16="http://schemas.microsoft.com/office/drawing/2014/main" val="538259845"/>
                    </a:ext>
                  </a:extLst>
                </a:gridCol>
              </a:tblGrid>
              <a:tr h="195500">
                <a:tc rowSpan="2">
                  <a:txBody>
                    <a:bodyPr/>
                    <a:lstStyle/>
                    <a:p>
                      <a:pPr algn="ctr">
                        <a:lnSpc>
                          <a:spcPct val="150000"/>
                        </a:lnSpc>
                        <a:spcAft>
                          <a:spcPts val="0"/>
                        </a:spcAft>
                      </a:pPr>
                      <a:r>
                        <a:rPr lang="en-US" sz="1200" dirty="0" err="1">
                          <a:effectLst/>
                        </a:rPr>
                        <a:t>Generasi</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rowSpan="2">
                  <a:txBody>
                    <a:bodyPr/>
                    <a:lstStyle/>
                    <a:p>
                      <a:pPr algn="ctr">
                        <a:lnSpc>
                          <a:spcPct val="150000"/>
                        </a:lnSpc>
                        <a:spcAft>
                          <a:spcPts val="0"/>
                        </a:spcAft>
                      </a:pPr>
                      <a:r>
                        <a:rPr lang="id-ID" sz="1200">
                          <a:effectLst/>
                        </a:rPr>
                        <a:t>Kelas Sosial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gridSpan="4">
                  <a:txBody>
                    <a:bodyPr/>
                    <a:lstStyle/>
                    <a:p>
                      <a:pPr marL="38100" marR="38100" algn="ctr">
                        <a:lnSpc>
                          <a:spcPts val="1600"/>
                        </a:lnSpc>
                        <a:spcAft>
                          <a:spcPts val="0"/>
                        </a:spcAft>
                      </a:pPr>
                      <a:r>
                        <a:rPr lang="id-ID" sz="1200">
                          <a:effectLst/>
                        </a:rPr>
                        <a:t>Akses Internet dalam 3 bulan Terakhir?</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43059960"/>
                  </a:ext>
                </a:extLst>
              </a:tr>
              <a:tr h="195500">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200">
                          <a:effectLst/>
                        </a:rPr>
                        <a:t>Ya</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200">
                          <a:effectLst/>
                        </a:rPr>
                        <a:t>Tidak</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200">
                          <a:effectLst/>
                        </a:rPr>
                        <a:t>Tidak Tahu</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200">
                          <a:effectLst/>
                        </a:rPr>
                        <a:t>Total</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extLst>
                  <a:ext uri="{0D108BD9-81ED-4DB2-BD59-A6C34878D82A}">
                    <a16:rowId xmlns:a16="http://schemas.microsoft.com/office/drawing/2014/main" val="1802754388"/>
                  </a:ext>
                </a:extLst>
              </a:tr>
              <a:tr h="192086">
                <a:tc rowSpan="8">
                  <a:txBody>
                    <a:bodyPr/>
                    <a:lstStyle/>
                    <a:p>
                      <a:pPr>
                        <a:lnSpc>
                          <a:spcPct val="150000"/>
                        </a:lnSpc>
                        <a:spcAft>
                          <a:spcPts val="0"/>
                        </a:spcAft>
                      </a:pPr>
                      <a:r>
                        <a:rPr lang="id-ID" sz="1200" dirty="0">
                          <a:effectLst/>
                        </a:rPr>
                        <a:t>Gen-X</a:t>
                      </a:r>
                      <a:r>
                        <a:rPr lang="en-US" sz="1200" dirty="0">
                          <a:effectLst/>
                        </a:rPr>
                        <a:t> &amp; G.I</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tc>
                <a:tc rowSpan="2">
                  <a:txBody>
                    <a:bodyPr/>
                    <a:lstStyle/>
                    <a:p>
                      <a:pPr>
                        <a:lnSpc>
                          <a:spcPct val="150000"/>
                        </a:lnSpc>
                        <a:spcAft>
                          <a:spcPts val="0"/>
                        </a:spcAft>
                      </a:pPr>
                      <a:r>
                        <a:rPr lang="id-ID" sz="1600" dirty="0">
                          <a:effectLst/>
                        </a:rPr>
                        <a:t>Kelas Bawah</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tc>
                <a:tc>
                  <a:txBody>
                    <a:bodyPr/>
                    <a:lstStyle/>
                    <a:p>
                      <a:pPr marL="38100" marR="38100" algn="ctr">
                        <a:lnSpc>
                          <a:spcPts val="1600"/>
                        </a:lnSpc>
                        <a:spcAft>
                          <a:spcPts val="0"/>
                        </a:spcAft>
                      </a:pPr>
                      <a:r>
                        <a:rPr lang="id-ID" sz="1400" b="0" dirty="0">
                          <a:effectLst/>
                        </a:rPr>
                        <a:t>2659</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b="0">
                          <a:effectLst/>
                        </a:rPr>
                        <a:t>245672</a:t>
                      </a:r>
                      <a:endParaRPr lang="en-US" sz="1600" b="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14543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262874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extLst>
                  <a:ext uri="{0D108BD9-81ED-4DB2-BD59-A6C34878D82A}">
                    <a16:rowId xmlns:a16="http://schemas.microsoft.com/office/drawing/2014/main" val="2688828661"/>
                  </a:ext>
                </a:extLst>
              </a:tr>
              <a:tr h="192086">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400" b="0" dirty="0">
                          <a:effectLst/>
                        </a:rPr>
                        <a:t>1.0%</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b="0" dirty="0">
                          <a:effectLst/>
                        </a:rPr>
                        <a:t>93.5%</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5.5%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100.0%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extLst>
                  <a:ext uri="{0D108BD9-81ED-4DB2-BD59-A6C34878D82A}">
                    <a16:rowId xmlns:a16="http://schemas.microsoft.com/office/drawing/2014/main" val="1315689417"/>
                  </a:ext>
                </a:extLst>
              </a:tr>
              <a:tr h="192086">
                <a:tc vMerge="1">
                  <a:txBody>
                    <a:bodyPr/>
                    <a:lstStyle/>
                    <a:p>
                      <a:endParaRPr lang="en-US"/>
                    </a:p>
                  </a:txBody>
                  <a:tcPr/>
                </a:tc>
                <a:tc rowSpan="2">
                  <a:txBody>
                    <a:bodyPr/>
                    <a:lstStyle/>
                    <a:p>
                      <a:pPr>
                        <a:lnSpc>
                          <a:spcPct val="150000"/>
                        </a:lnSpc>
                        <a:spcAft>
                          <a:spcPts val="0"/>
                        </a:spcAft>
                      </a:pPr>
                      <a:r>
                        <a:rPr lang="id-ID" sz="1600" dirty="0">
                          <a:effectLst/>
                        </a:rPr>
                        <a:t>Kelas Menengah</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tc>
                <a:tc>
                  <a:txBody>
                    <a:bodyPr/>
                    <a:lstStyle/>
                    <a:p>
                      <a:pPr marL="38100" marR="38100" algn="ctr">
                        <a:lnSpc>
                          <a:spcPts val="1600"/>
                        </a:lnSpc>
                        <a:spcAft>
                          <a:spcPts val="0"/>
                        </a:spcAft>
                      </a:pPr>
                      <a:r>
                        <a:rPr lang="id-ID" sz="1400" b="0" dirty="0">
                          <a:effectLst/>
                        </a:rPr>
                        <a:t>22551</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b="0" dirty="0">
                          <a:effectLst/>
                        </a:rPr>
                        <a:t>122551</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4354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149456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extLst>
                  <a:ext uri="{0D108BD9-81ED-4DB2-BD59-A6C34878D82A}">
                    <a16:rowId xmlns:a16="http://schemas.microsoft.com/office/drawing/2014/main" val="3295853336"/>
                  </a:ext>
                </a:extLst>
              </a:tr>
              <a:tr h="369886">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400" b="0">
                          <a:effectLst/>
                        </a:rPr>
                        <a:t>15.1%</a:t>
                      </a:r>
                      <a:endParaRPr lang="en-US" sz="1600" b="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b="0" dirty="0">
                          <a:effectLst/>
                        </a:rPr>
                        <a:t>82.0%</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dirty="0">
                          <a:effectLst/>
                        </a:rPr>
                        <a:t>2.9%</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100.0%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extLst>
                  <a:ext uri="{0D108BD9-81ED-4DB2-BD59-A6C34878D82A}">
                    <a16:rowId xmlns:a16="http://schemas.microsoft.com/office/drawing/2014/main" val="515908186"/>
                  </a:ext>
                </a:extLst>
              </a:tr>
              <a:tr h="192086">
                <a:tc vMerge="1">
                  <a:txBody>
                    <a:bodyPr/>
                    <a:lstStyle/>
                    <a:p>
                      <a:endParaRPr lang="en-US"/>
                    </a:p>
                  </a:txBody>
                  <a:tcPr/>
                </a:tc>
                <a:tc rowSpan="2">
                  <a:txBody>
                    <a:bodyPr/>
                    <a:lstStyle/>
                    <a:p>
                      <a:pPr>
                        <a:lnSpc>
                          <a:spcPct val="150000"/>
                        </a:lnSpc>
                        <a:spcAft>
                          <a:spcPts val="0"/>
                        </a:spcAft>
                      </a:pPr>
                      <a:r>
                        <a:rPr lang="id-ID" sz="1600" dirty="0">
                          <a:effectLst/>
                        </a:rPr>
                        <a:t>Kelas Atas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tc>
                <a:tc>
                  <a:txBody>
                    <a:bodyPr/>
                    <a:lstStyle/>
                    <a:p>
                      <a:pPr marL="38100" marR="38100" algn="ctr">
                        <a:lnSpc>
                          <a:spcPts val="1600"/>
                        </a:lnSpc>
                        <a:spcAft>
                          <a:spcPts val="0"/>
                        </a:spcAft>
                      </a:pPr>
                      <a:r>
                        <a:rPr lang="id-ID" sz="1400" b="0">
                          <a:effectLst/>
                        </a:rPr>
                        <a:t>22371</a:t>
                      </a:r>
                      <a:endParaRPr lang="en-US" sz="1600" b="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b="0">
                          <a:effectLst/>
                        </a:rPr>
                        <a:t>9209</a:t>
                      </a:r>
                      <a:endParaRPr lang="en-US" sz="1600" b="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dirty="0">
                          <a:effectLst/>
                        </a:rPr>
                        <a:t>226</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31806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extLst>
                  <a:ext uri="{0D108BD9-81ED-4DB2-BD59-A6C34878D82A}">
                    <a16:rowId xmlns:a16="http://schemas.microsoft.com/office/drawing/2014/main" val="85481115"/>
                  </a:ext>
                </a:extLst>
              </a:tr>
              <a:tr h="192086">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400" b="1" dirty="0">
                          <a:effectLst/>
                        </a:rPr>
                        <a:t>70.3%</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b="0" dirty="0">
                          <a:effectLst/>
                        </a:rPr>
                        <a:t>29.0%</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0.7%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100.0%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extLst>
                  <a:ext uri="{0D108BD9-81ED-4DB2-BD59-A6C34878D82A}">
                    <a16:rowId xmlns:a16="http://schemas.microsoft.com/office/drawing/2014/main" val="2726846300"/>
                  </a:ext>
                </a:extLst>
              </a:tr>
              <a:tr h="192086">
                <a:tc vMerge="1">
                  <a:txBody>
                    <a:bodyPr/>
                    <a:lstStyle/>
                    <a:p>
                      <a:endParaRPr lang="en-US"/>
                    </a:p>
                  </a:txBody>
                  <a:tcPr/>
                </a:tc>
                <a:tc rowSpan="2">
                  <a:txBody>
                    <a:bodyPr/>
                    <a:lstStyle/>
                    <a:p>
                      <a:pPr>
                        <a:lnSpc>
                          <a:spcPct val="150000"/>
                        </a:lnSpc>
                        <a:spcAft>
                          <a:spcPts val="0"/>
                        </a:spcAft>
                      </a:pPr>
                      <a:r>
                        <a:rPr lang="id-ID" sz="1600">
                          <a:effectLst/>
                        </a:rPr>
                        <a:t>Total</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tc>
                <a:tc>
                  <a:txBody>
                    <a:bodyPr/>
                    <a:lstStyle/>
                    <a:p>
                      <a:pPr marL="38100" marR="38100" algn="ctr">
                        <a:lnSpc>
                          <a:spcPts val="1600"/>
                        </a:lnSpc>
                        <a:spcAft>
                          <a:spcPts val="0"/>
                        </a:spcAft>
                      </a:pPr>
                      <a:r>
                        <a:rPr lang="id-ID" sz="1400" b="0" dirty="0">
                          <a:effectLst/>
                        </a:rPr>
                        <a:t>47581</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b="0">
                          <a:effectLst/>
                        </a:rPr>
                        <a:t>377432</a:t>
                      </a:r>
                      <a:endParaRPr lang="en-US" sz="1600" b="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19123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444136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extLst>
                  <a:ext uri="{0D108BD9-81ED-4DB2-BD59-A6C34878D82A}">
                    <a16:rowId xmlns:a16="http://schemas.microsoft.com/office/drawing/2014/main" val="2581647685"/>
                  </a:ext>
                </a:extLst>
              </a:tr>
              <a:tr h="192086">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400" b="0">
                          <a:effectLst/>
                        </a:rPr>
                        <a:t>10.7%</a:t>
                      </a:r>
                      <a:endParaRPr lang="en-US" sz="1600" b="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b="0">
                          <a:effectLst/>
                        </a:rPr>
                        <a:t>85.0%</a:t>
                      </a:r>
                      <a:endParaRPr lang="en-US" sz="1600" b="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4.3%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100.0%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extLst>
                  <a:ext uri="{0D108BD9-81ED-4DB2-BD59-A6C34878D82A}">
                    <a16:rowId xmlns:a16="http://schemas.microsoft.com/office/drawing/2014/main" val="112121713"/>
                  </a:ext>
                </a:extLst>
              </a:tr>
              <a:tr h="192086">
                <a:tc rowSpan="8">
                  <a:txBody>
                    <a:bodyPr/>
                    <a:lstStyle/>
                    <a:p>
                      <a:pPr>
                        <a:lnSpc>
                          <a:spcPct val="150000"/>
                        </a:lnSpc>
                        <a:spcAft>
                          <a:spcPts val="0"/>
                        </a:spcAft>
                      </a:pPr>
                      <a:r>
                        <a:rPr lang="id-ID" sz="1200">
                          <a:effectLst/>
                        </a:rPr>
                        <a:t>Gen-Y</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tc>
                <a:tc rowSpan="2">
                  <a:txBody>
                    <a:bodyPr/>
                    <a:lstStyle/>
                    <a:p>
                      <a:pPr>
                        <a:lnSpc>
                          <a:spcPct val="150000"/>
                        </a:lnSpc>
                        <a:spcAft>
                          <a:spcPts val="0"/>
                        </a:spcAft>
                      </a:pPr>
                      <a:r>
                        <a:rPr lang="id-ID" sz="1600">
                          <a:effectLst/>
                        </a:rPr>
                        <a:t>Kelas Bawah</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tc>
                <a:tc>
                  <a:txBody>
                    <a:bodyPr/>
                    <a:lstStyle/>
                    <a:p>
                      <a:pPr marL="38100" marR="38100" algn="ctr">
                        <a:lnSpc>
                          <a:spcPts val="1600"/>
                        </a:lnSpc>
                        <a:spcAft>
                          <a:spcPts val="0"/>
                        </a:spcAft>
                      </a:pPr>
                      <a:r>
                        <a:rPr lang="id-ID" sz="1400" b="0">
                          <a:effectLst/>
                        </a:rPr>
                        <a:t>16156</a:t>
                      </a:r>
                      <a:endParaRPr lang="en-US" sz="1600" b="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b="0">
                          <a:effectLst/>
                        </a:rPr>
                        <a:t>100311</a:t>
                      </a:r>
                      <a:endParaRPr lang="en-US" sz="1600" b="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4791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121258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extLst>
                  <a:ext uri="{0D108BD9-81ED-4DB2-BD59-A6C34878D82A}">
                    <a16:rowId xmlns:a16="http://schemas.microsoft.com/office/drawing/2014/main" val="3504431754"/>
                  </a:ext>
                </a:extLst>
              </a:tr>
              <a:tr h="192086">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400" b="0" dirty="0">
                          <a:effectLst/>
                        </a:rPr>
                        <a:t>13.3%</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b="0">
                          <a:effectLst/>
                        </a:rPr>
                        <a:t>82.7%</a:t>
                      </a:r>
                      <a:endParaRPr lang="en-US" sz="1600" b="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dirty="0">
                          <a:effectLst/>
                        </a:rPr>
                        <a:t>4.0%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100.0%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extLst>
                  <a:ext uri="{0D108BD9-81ED-4DB2-BD59-A6C34878D82A}">
                    <a16:rowId xmlns:a16="http://schemas.microsoft.com/office/drawing/2014/main" val="1104515745"/>
                  </a:ext>
                </a:extLst>
              </a:tr>
              <a:tr h="192086">
                <a:tc vMerge="1">
                  <a:txBody>
                    <a:bodyPr/>
                    <a:lstStyle/>
                    <a:p>
                      <a:endParaRPr lang="en-US"/>
                    </a:p>
                  </a:txBody>
                  <a:tcPr/>
                </a:tc>
                <a:tc rowSpan="2">
                  <a:txBody>
                    <a:bodyPr/>
                    <a:lstStyle/>
                    <a:p>
                      <a:pPr>
                        <a:lnSpc>
                          <a:spcPct val="150000"/>
                        </a:lnSpc>
                        <a:spcAft>
                          <a:spcPts val="0"/>
                        </a:spcAft>
                      </a:pPr>
                      <a:r>
                        <a:rPr lang="id-ID" sz="1600">
                          <a:effectLst/>
                        </a:rPr>
                        <a:t>Kelas Menengah</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tc>
                <a:tc>
                  <a:txBody>
                    <a:bodyPr/>
                    <a:lstStyle/>
                    <a:p>
                      <a:pPr marL="38100" marR="38100" algn="ctr">
                        <a:lnSpc>
                          <a:spcPts val="1600"/>
                        </a:lnSpc>
                        <a:spcAft>
                          <a:spcPts val="0"/>
                        </a:spcAft>
                      </a:pPr>
                      <a:r>
                        <a:rPr lang="id-ID" sz="1400" b="0">
                          <a:effectLst/>
                        </a:rPr>
                        <a:t>59432</a:t>
                      </a:r>
                      <a:endParaRPr lang="en-US" sz="1600" b="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b="0">
                          <a:effectLst/>
                        </a:rPr>
                        <a:t>46592</a:t>
                      </a:r>
                      <a:endParaRPr lang="en-US" sz="1600" b="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2647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dirty="0">
                          <a:effectLst/>
                        </a:rPr>
                        <a:t>108671</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extLst>
                  <a:ext uri="{0D108BD9-81ED-4DB2-BD59-A6C34878D82A}">
                    <a16:rowId xmlns:a16="http://schemas.microsoft.com/office/drawing/2014/main" val="2421593117"/>
                  </a:ext>
                </a:extLst>
              </a:tr>
              <a:tr h="192086">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400" b="0" dirty="0">
                          <a:effectLst/>
                        </a:rPr>
                        <a:t>54.7%</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b="0">
                          <a:effectLst/>
                        </a:rPr>
                        <a:t>42.9%</a:t>
                      </a:r>
                      <a:endParaRPr lang="en-US" sz="1600" b="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2.4%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100.0%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extLst>
                  <a:ext uri="{0D108BD9-81ED-4DB2-BD59-A6C34878D82A}">
                    <a16:rowId xmlns:a16="http://schemas.microsoft.com/office/drawing/2014/main" val="1936530121"/>
                  </a:ext>
                </a:extLst>
              </a:tr>
              <a:tr h="192086">
                <a:tc vMerge="1">
                  <a:txBody>
                    <a:bodyPr/>
                    <a:lstStyle/>
                    <a:p>
                      <a:endParaRPr lang="en-US"/>
                    </a:p>
                  </a:txBody>
                  <a:tcPr/>
                </a:tc>
                <a:tc rowSpan="2">
                  <a:txBody>
                    <a:bodyPr/>
                    <a:lstStyle/>
                    <a:p>
                      <a:pPr>
                        <a:lnSpc>
                          <a:spcPct val="150000"/>
                        </a:lnSpc>
                        <a:spcAft>
                          <a:spcPts val="0"/>
                        </a:spcAft>
                      </a:pPr>
                      <a:r>
                        <a:rPr lang="id-ID" sz="1600">
                          <a:effectLst/>
                        </a:rPr>
                        <a:t>Kelas Atas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tc>
                <a:tc>
                  <a:txBody>
                    <a:bodyPr/>
                    <a:lstStyle/>
                    <a:p>
                      <a:pPr marL="38100" marR="38100" algn="ctr">
                        <a:lnSpc>
                          <a:spcPts val="1600"/>
                        </a:lnSpc>
                        <a:spcAft>
                          <a:spcPts val="0"/>
                        </a:spcAft>
                      </a:pPr>
                      <a:r>
                        <a:rPr lang="id-ID" sz="1400" b="0" dirty="0">
                          <a:effectLst/>
                        </a:rPr>
                        <a:t>19300</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b="0">
                          <a:effectLst/>
                        </a:rPr>
                        <a:t>1625</a:t>
                      </a:r>
                      <a:endParaRPr lang="en-US" sz="1600" b="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162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21087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extLst>
                  <a:ext uri="{0D108BD9-81ED-4DB2-BD59-A6C34878D82A}">
                    <a16:rowId xmlns:a16="http://schemas.microsoft.com/office/drawing/2014/main" val="3606202084"/>
                  </a:ext>
                </a:extLst>
              </a:tr>
              <a:tr h="192086">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400" b="0">
                          <a:effectLst/>
                        </a:rPr>
                        <a:t>91.5%</a:t>
                      </a:r>
                      <a:endParaRPr lang="en-US" sz="1600" b="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b="0" dirty="0">
                          <a:effectLst/>
                        </a:rPr>
                        <a:t>7.7%</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dirty="0">
                          <a:effectLst/>
                        </a:rPr>
                        <a:t>0.8%</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100.0%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extLst>
                  <a:ext uri="{0D108BD9-81ED-4DB2-BD59-A6C34878D82A}">
                    <a16:rowId xmlns:a16="http://schemas.microsoft.com/office/drawing/2014/main" val="4068925604"/>
                  </a:ext>
                </a:extLst>
              </a:tr>
              <a:tr h="192086">
                <a:tc vMerge="1">
                  <a:txBody>
                    <a:bodyPr/>
                    <a:lstStyle/>
                    <a:p>
                      <a:endParaRPr lang="en-US"/>
                    </a:p>
                  </a:txBody>
                  <a:tcPr/>
                </a:tc>
                <a:tc rowSpan="2">
                  <a:txBody>
                    <a:bodyPr/>
                    <a:lstStyle/>
                    <a:p>
                      <a:pPr>
                        <a:lnSpc>
                          <a:spcPct val="150000"/>
                        </a:lnSpc>
                        <a:spcAft>
                          <a:spcPts val="0"/>
                        </a:spcAft>
                      </a:pPr>
                      <a:r>
                        <a:rPr lang="id-ID" sz="1600">
                          <a:effectLst/>
                        </a:rPr>
                        <a:t>Total</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tc>
                <a:tc>
                  <a:txBody>
                    <a:bodyPr/>
                    <a:lstStyle/>
                    <a:p>
                      <a:pPr marL="38100" marR="38100" algn="ctr">
                        <a:lnSpc>
                          <a:spcPts val="1600"/>
                        </a:lnSpc>
                        <a:spcAft>
                          <a:spcPts val="0"/>
                        </a:spcAft>
                      </a:pPr>
                      <a:r>
                        <a:rPr lang="id-ID" sz="1400" b="0">
                          <a:effectLst/>
                        </a:rPr>
                        <a:t>94888</a:t>
                      </a:r>
                      <a:endParaRPr lang="en-US" sz="1600" b="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b="0" dirty="0">
                          <a:effectLst/>
                        </a:rPr>
                        <a:t>148528</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dirty="0">
                          <a:effectLst/>
                        </a:rPr>
                        <a:t>7600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251016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extLst>
                  <a:ext uri="{0D108BD9-81ED-4DB2-BD59-A6C34878D82A}">
                    <a16:rowId xmlns:a16="http://schemas.microsoft.com/office/drawing/2014/main" val="2853401178"/>
                  </a:ext>
                </a:extLst>
              </a:tr>
              <a:tr h="192086">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400" b="0">
                          <a:effectLst/>
                        </a:rPr>
                        <a:t>37.8%</a:t>
                      </a:r>
                      <a:endParaRPr lang="en-US" sz="1600" b="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b="0" dirty="0">
                          <a:effectLst/>
                        </a:rPr>
                        <a:t>59.2%</a:t>
                      </a:r>
                      <a:endParaRPr lang="en-US" sz="1600" b="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3.0%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dirty="0">
                          <a:effectLst/>
                        </a:rPr>
                        <a:t>100.0%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extLst>
                  <a:ext uri="{0D108BD9-81ED-4DB2-BD59-A6C34878D82A}">
                    <a16:rowId xmlns:a16="http://schemas.microsoft.com/office/drawing/2014/main" val="1858041260"/>
                  </a:ext>
                </a:extLst>
              </a:tr>
              <a:tr h="192086">
                <a:tc rowSpan="8">
                  <a:txBody>
                    <a:bodyPr/>
                    <a:lstStyle/>
                    <a:p>
                      <a:pPr>
                        <a:lnSpc>
                          <a:spcPct val="150000"/>
                        </a:lnSpc>
                        <a:spcAft>
                          <a:spcPts val="0"/>
                        </a:spcAft>
                      </a:pPr>
                      <a:r>
                        <a:rPr lang="id-ID" sz="1200" dirty="0">
                          <a:effectLst/>
                        </a:rPr>
                        <a:t>Gen-Z</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tc>
                <a:tc rowSpan="2">
                  <a:txBody>
                    <a:bodyPr/>
                    <a:lstStyle/>
                    <a:p>
                      <a:pPr>
                        <a:lnSpc>
                          <a:spcPct val="150000"/>
                        </a:lnSpc>
                        <a:spcAft>
                          <a:spcPts val="0"/>
                        </a:spcAft>
                      </a:pPr>
                      <a:r>
                        <a:rPr lang="id-ID" sz="1600">
                          <a:effectLst/>
                        </a:rPr>
                        <a:t>Kelas Bawah</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tc>
                <a:tc>
                  <a:txBody>
                    <a:bodyPr/>
                    <a:lstStyle/>
                    <a:p>
                      <a:pPr marL="38100" marR="38100" algn="ctr">
                        <a:lnSpc>
                          <a:spcPts val="1600"/>
                        </a:lnSpc>
                        <a:spcAft>
                          <a:spcPts val="0"/>
                        </a:spcAft>
                      </a:pPr>
                      <a:r>
                        <a:rPr lang="id-ID" sz="1400">
                          <a:effectLst/>
                        </a:rPr>
                        <a:t>21804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177734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9775</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dirty="0">
                          <a:effectLst/>
                        </a:rPr>
                        <a:t>209313</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extLst>
                  <a:ext uri="{0D108BD9-81ED-4DB2-BD59-A6C34878D82A}">
                    <a16:rowId xmlns:a16="http://schemas.microsoft.com/office/drawing/2014/main" val="26921057"/>
                  </a:ext>
                </a:extLst>
              </a:tr>
              <a:tr h="192086">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400">
                          <a:effectLst/>
                        </a:rPr>
                        <a:t>10.4%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84.9%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4.7%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dirty="0">
                          <a:effectLst/>
                        </a:rPr>
                        <a:t>100.0%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extLst>
                  <a:ext uri="{0D108BD9-81ED-4DB2-BD59-A6C34878D82A}">
                    <a16:rowId xmlns:a16="http://schemas.microsoft.com/office/drawing/2014/main" val="1885551045"/>
                  </a:ext>
                </a:extLst>
              </a:tr>
              <a:tr h="192086">
                <a:tc vMerge="1">
                  <a:txBody>
                    <a:bodyPr/>
                    <a:lstStyle/>
                    <a:p>
                      <a:endParaRPr lang="en-US"/>
                    </a:p>
                  </a:txBody>
                  <a:tcPr/>
                </a:tc>
                <a:tc rowSpan="2">
                  <a:txBody>
                    <a:bodyPr/>
                    <a:lstStyle/>
                    <a:p>
                      <a:pPr>
                        <a:lnSpc>
                          <a:spcPct val="150000"/>
                        </a:lnSpc>
                        <a:spcAft>
                          <a:spcPts val="0"/>
                        </a:spcAft>
                      </a:pPr>
                      <a:r>
                        <a:rPr lang="id-ID" sz="1600">
                          <a:effectLst/>
                        </a:rPr>
                        <a:t>Kelas Menengah</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tc>
                <a:tc>
                  <a:txBody>
                    <a:bodyPr/>
                    <a:lstStyle/>
                    <a:p>
                      <a:pPr marL="38100" marR="38100" algn="ctr">
                        <a:lnSpc>
                          <a:spcPts val="1600"/>
                        </a:lnSpc>
                        <a:spcAft>
                          <a:spcPts val="0"/>
                        </a:spcAft>
                      </a:pPr>
                      <a:r>
                        <a:rPr lang="id-ID" sz="1400">
                          <a:effectLst/>
                        </a:rPr>
                        <a:t>55347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51953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2814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110114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extLst>
                  <a:ext uri="{0D108BD9-81ED-4DB2-BD59-A6C34878D82A}">
                    <a16:rowId xmlns:a16="http://schemas.microsoft.com/office/drawing/2014/main" val="1963463641"/>
                  </a:ext>
                </a:extLst>
              </a:tr>
              <a:tr h="192086">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400">
                          <a:effectLst/>
                        </a:rPr>
                        <a:t>50.3%</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47.2%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2.6%</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dirty="0">
                          <a:effectLst/>
                        </a:rPr>
                        <a:t>100.0%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extLst>
                  <a:ext uri="{0D108BD9-81ED-4DB2-BD59-A6C34878D82A}">
                    <a16:rowId xmlns:a16="http://schemas.microsoft.com/office/drawing/2014/main" val="1887020810"/>
                  </a:ext>
                </a:extLst>
              </a:tr>
              <a:tr h="192086">
                <a:tc vMerge="1">
                  <a:txBody>
                    <a:bodyPr/>
                    <a:lstStyle/>
                    <a:p>
                      <a:endParaRPr lang="en-US"/>
                    </a:p>
                  </a:txBody>
                  <a:tcPr/>
                </a:tc>
                <a:tc rowSpan="2">
                  <a:txBody>
                    <a:bodyPr/>
                    <a:lstStyle/>
                    <a:p>
                      <a:pPr>
                        <a:lnSpc>
                          <a:spcPct val="150000"/>
                        </a:lnSpc>
                        <a:spcAft>
                          <a:spcPts val="0"/>
                        </a:spcAft>
                      </a:pPr>
                      <a:r>
                        <a:rPr lang="id-ID" sz="1600">
                          <a:effectLst/>
                        </a:rPr>
                        <a:t>Kelas Atas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tc>
                <a:tc>
                  <a:txBody>
                    <a:bodyPr/>
                    <a:lstStyle/>
                    <a:p>
                      <a:pPr marL="38100" marR="38100" algn="ctr">
                        <a:lnSpc>
                          <a:spcPts val="1600"/>
                        </a:lnSpc>
                        <a:spcAft>
                          <a:spcPts val="0"/>
                        </a:spcAft>
                      </a:pPr>
                      <a:r>
                        <a:rPr lang="id-ID" sz="1400">
                          <a:effectLst/>
                        </a:rPr>
                        <a:t>3568</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967</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42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dirty="0">
                          <a:effectLst/>
                        </a:rPr>
                        <a:t>4577</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extLst>
                  <a:ext uri="{0D108BD9-81ED-4DB2-BD59-A6C34878D82A}">
                    <a16:rowId xmlns:a16="http://schemas.microsoft.com/office/drawing/2014/main" val="2561326380"/>
                  </a:ext>
                </a:extLst>
              </a:tr>
              <a:tr h="192086">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400">
                          <a:effectLst/>
                        </a:rPr>
                        <a:t>78.0%</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21.1%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0.9%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dirty="0">
                          <a:effectLst/>
                        </a:rPr>
                        <a:t>100.0%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extLst>
                  <a:ext uri="{0D108BD9-81ED-4DB2-BD59-A6C34878D82A}">
                    <a16:rowId xmlns:a16="http://schemas.microsoft.com/office/drawing/2014/main" val="2379062372"/>
                  </a:ext>
                </a:extLst>
              </a:tr>
              <a:tr h="192086">
                <a:tc vMerge="1">
                  <a:txBody>
                    <a:bodyPr/>
                    <a:lstStyle/>
                    <a:p>
                      <a:endParaRPr lang="en-US"/>
                    </a:p>
                  </a:txBody>
                  <a:tcPr/>
                </a:tc>
                <a:tc rowSpan="2">
                  <a:txBody>
                    <a:bodyPr/>
                    <a:lstStyle/>
                    <a:p>
                      <a:pPr>
                        <a:lnSpc>
                          <a:spcPct val="150000"/>
                        </a:lnSpc>
                        <a:spcAft>
                          <a:spcPts val="0"/>
                        </a:spcAft>
                      </a:pPr>
                      <a:r>
                        <a:rPr lang="id-ID" sz="1600">
                          <a:effectLst/>
                        </a:rPr>
                        <a:t>Total</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tc>
                <a:tc>
                  <a:txBody>
                    <a:bodyPr/>
                    <a:lstStyle/>
                    <a:p>
                      <a:pPr marL="38100" marR="38100" algn="ctr">
                        <a:lnSpc>
                          <a:spcPts val="1600"/>
                        </a:lnSpc>
                        <a:spcAft>
                          <a:spcPts val="0"/>
                        </a:spcAft>
                      </a:pPr>
                      <a:r>
                        <a:rPr lang="id-ID" sz="1400">
                          <a:effectLst/>
                        </a:rPr>
                        <a:t>80719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230654</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12631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dirty="0">
                          <a:effectLst/>
                        </a:rPr>
                        <a:t>324004</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extLst>
                  <a:ext uri="{0D108BD9-81ED-4DB2-BD59-A6C34878D82A}">
                    <a16:rowId xmlns:a16="http://schemas.microsoft.com/office/drawing/2014/main" val="1712571114"/>
                  </a:ext>
                </a:extLst>
              </a:tr>
              <a:tr h="192086">
                <a:tc vMerge="1">
                  <a:txBody>
                    <a:bodyPr/>
                    <a:lstStyle/>
                    <a:p>
                      <a:endParaRPr lang="en-US"/>
                    </a:p>
                  </a:txBody>
                  <a:tcPr/>
                </a:tc>
                <a:tc vMerge="1">
                  <a:txBody>
                    <a:bodyPr/>
                    <a:lstStyle/>
                    <a:p>
                      <a:endParaRPr lang="en-US"/>
                    </a:p>
                  </a:txBody>
                  <a:tcPr/>
                </a:tc>
                <a:tc>
                  <a:txBody>
                    <a:bodyPr/>
                    <a:lstStyle/>
                    <a:p>
                      <a:pPr marL="38100" marR="38100" algn="ctr">
                        <a:lnSpc>
                          <a:spcPts val="1600"/>
                        </a:lnSpc>
                        <a:spcAft>
                          <a:spcPts val="0"/>
                        </a:spcAft>
                      </a:pPr>
                      <a:r>
                        <a:rPr lang="id-ID" sz="1400">
                          <a:effectLst/>
                        </a:rPr>
                        <a:t>24.9%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71.2%</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a:effectLst/>
                        </a:rPr>
                        <a:t>3.9%</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tc>
                  <a:txBody>
                    <a:bodyPr/>
                    <a:lstStyle/>
                    <a:p>
                      <a:pPr marL="38100" marR="38100" algn="ctr">
                        <a:lnSpc>
                          <a:spcPts val="1600"/>
                        </a:lnSpc>
                        <a:spcAft>
                          <a:spcPts val="0"/>
                        </a:spcAft>
                      </a:pPr>
                      <a:r>
                        <a:rPr lang="id-ID" sz="1400" dirty="0">
                          <a:effectLst/>
                        </a:rPr>
                        <a:t>100.0%</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2434" marR="32434" marT="0" marB="0" anchor="ctr"/>
                </a:tc>
                <a:extLst>
                  <a:ext uri="{0D108BD9-81ED-4DB2-BD59-A6C34878D82A}">
                    <a16:rowId xmlns:a16="http://schemas.microsoft.com/office/drawing/2014/main" val="1922856461"/>
                  </a:ext>
                </a:extLst>
              </a:tr>
            </a:tbl>
          </a:graphicData>
        </a:graphic>
      </p:graphicFrame>
      <p:sp>
        <p:nvSpPr>
          <p:cNvPr id="3" name="TextBox 2">
            <a:extLst>
              <a:ext uri="{FF2B5EF4-FFF2-40B4-BE49-F238E27FC236}">
                <a16:creationId xmlns:a16="http://schemas.microsoft.com/office/drawing/2014/main" id="{E6F484F8-38DC-40A2-B094-B4C52E293041}"/>
              </a:ext>
            </a:extLst>
          </p:cNvPr>
          <p:cNvSpPr txBox="1"/>
          <p:nvPr/>
        </p:nvSpPr>
        <p:spPr>
          <a:xfrm>
            <a:off x="728870" y="5572335"/>
            <a:ext cx="5660786" cy="1015663"/>
          </a:xfrm>
          <a:prstGeom prst="rect">
            <a:avLst/>
          </a:prstGeom>
          <a:noFill/>
        </p:spPr>
        <p:txBody>
          <a:bodyPr wrap="square" rtlCol="0">
            <a:spAutoFit/>
          </a:bodyPr>
          <a:lstStyle/>
          <a:p>
            <a:r>
              <a:rPr lang="en-US" sz="2000" b="1" dirty="0" err="1"/>
              <a:t>Hanya</a:t>
            </a:r>
            <a:r>
              <a:rPr lang="en-US" sz="2000" b="1" dirty="0"/>
              <a:t> Gen-X </a:t>
            </a:r>
            <a:r>
              <a:rPr lang="en-US" sz="2000" b="1" dirty="0" err="1"/>
              <a:t>dan</a:t>
            </a:r>
            <a:r>
              <a:rPr lang="en-US" sz="2000" b="1" dirty="0"/>
              <a:t> G.I </a:t>
            </a:r>
            <a:r>
              <a:rPr lang="en-US" sz="2000" b="1" dirty="0" err="1"/>
              <a:t>dari</a:t>
            </a:r>
            <a:r>
              <a:rPr lang="en-US" sz="2000" b="1" dirty="0"/>
              <a:t> </a:t>
            </a:r>
            <a:r>
              <a:rPr lang="en-US" sz="2000" b="1" dirty="0" err="1"/>
              <a:t>kelas</a:t>
            </a:r>
            <a:r>
              <a:rPr lang="en-US" sz="2000" b="1" dirty="0"/>
              <a:t> </a:t>
            </a:r>
            <a:r>
              <a:rPr lang="en-US" sz="2000" b="1" dirty="0" err="1"/>
              <a:t>atas</a:t>
            </a:r>
            <a:r>
              <a:rPr lang="en-US" sz="2000" b="1" dirty="0"/>
              <a:t> yang </a:t>
            </a:r>
            <a:r>
              <a:rPr lang="en-US" sz="2000" b="1" dirty="0" err="1"/>
              <a:t>mampu</a:t>
            </a:r>
            <a:r>
              <a:rPr lang="en-US" sz="2000" b="1" dirty="0"/>
              <a:t> </a:t>
            </a:r>
            <a:r>
              <a:rPr lang="en-US" sz="2000" b="1" dirty="0" err="1"/>
              <a:t>beradaptasi</a:t>
            </a:r>
            <a:r>
              <a:rPr lang="en-US" sz="2000" b="1" dirty="0"/>
              <a:t> </a:t>
            </a:r>
            <a:r>
              <a:rPr lang="en-US" sz="2000" b="1" dirty="0" err="1"/>
              <a:t>efektif</a:t>
            </a:r>
            <a:r>
              <a:rPr lang="en-US" sz="2000" b="1" dirty="0"/>
              <a:t> </a:t>
            </a:r>
            <a:r>
              <a:rPr lang="en-US" sz="2000" b="1" dirty="0" err="1"/>
              <a:t>dengan</a:t>
            </a:r>
            <a:r>
              <a:rPr lang="en-US" sz="2000" b="1" dirty="0"/>
              <a:t> </a:t>
            </a:r>
            <a:r>
              <a:rPr lang="en-US" sz="2000" b="1" dirty="0" err="1"/>
              <a:t>akses</a:t>
            </a:r>
            <a:r>
              <a:rPr lang="en-US" sz="2000" b="1" dirty="0"/>
              <a:t> internet.</a:t>
            </a:r>
          </a:p>
        </p:txBody>
      </p:sp>
      <p:pic>
        <p:nvPicPr>
          <p:cNvPr id="4" name="Picture 1">
            <a:extLst>
              <a:ext uri="{FF2B5EF4-FFF2-40B4-BE49-F238E27FC236}">
                <a16:creationId xmlns:a16="http://schemas.microsoft.com/office/drawing/2014/main" id="{96AA8CCD-428B-4CAF-97DE-9C296EF40B1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9210" y="0"/>
            <a:ext cx="751285" cy="797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732573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A39F9-D486-4164-9329-B558CB1A4D95}"/>
              </a:ext>
            </a:extLst>
          </p:cNvPr>
          <p:cNvSpPr>
            <a:spLocks noGrp="1"/>
          </p:cNvSpPr>
          <p:nvPr>
            <p:ph type="title"/>
          </p:nvPr>
        </p:nvSpPr>
        <p:spPr/>
        <p:txBody>
          <a:bodyPr/>
          <a:lstStyle/>
          <a:p>
            <a:r>
              <a:rPr lang="en-US" dirty="0" err="1"/>
              <a:t>Struktur</a:t>
            </a:r>
            <a:r>
              <a:rPr lang="en-US" dirty="0"/>
              <a:t> </a:t>
            </a:r>
            <a:r>
              <a:rPr lang="en-US" i="1" dirty="0"/>
              <a:t>Network-Society</a:t>
            </a:r>
            <a:r>
              <a:rPr lang="en-US" dirty="0"/>
              <a:t> Masyarakat Indonesia</a:t>
            </a:r>
          </a:p>
        </p:txBody>
      </p:sp>
      <p:grpSp>
        <p:nvGrpSpPr>
          <p:cNvPr id="121" name="Group 120">
            <a:extLst>
              <a:ext uri="{FF2B5EF4-FFF2-40B4-BE49-F238E27FC236}">
                <a16:creationId xmlns:a16="http://schemas.microsoft.com/office/drawing/2014/main" id="{0FFB4FA3-4A45-4BF9-A55C-912DADAE8A2D}"/>
              </a:ext>
            </a:extLst>
          </p:cNvPr>
          <p:cNvGrpSpPr/>
          <p:nvPr/>
        </p:nvGrpSpPr>
        <p:grpSpPr>
          <a:xfrm>
            <a:off x="2951018" y="1631806"/>
            <a:ext cx="6084740" cy="4959495"/>
            <a:chOff x="2951018" y="1631806"/>
            <a:chExt cx="6084740" cy="4959495"/>
          </a:xfrm>
        </p:grpSpPr>
        <p:sp>
          <p:nvSpPr>
            <p:cNvPr id="6" name="Oval 5">
              <a:extLst>
                <a:ext uri="{FF2B5EF4-FFF2-40B4-BE49-F238E27FC236}">
                  <a16:creationId xmlns:a16="http://schemas.microsoft.com/office/drawing/2014/main" id="{78BA8239-7A89-432E-91B1-E882D540B51D}"/>
                </a:ext>
              </a:extLst>
            </p:cNvPr>
            <p:cNvSpPr/>
            <p:nvPr/>
          </p:nvSpPr>
          <p:spPr>
            <a:xfrm>
              <a:off x="4251614" y="2521528"/>
              <a:ext cx="3688772" cy="3484417"/>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EC365D12-FC99-4E1D-AFF5-A7348E9A3377}"/>
                </a:ext>
              </a:extLst>
            </p:cNvPr>
            <p:cNvSpPr/>
            <p:nvPr/>
          </p:nvSpPr>
          <p:spPr>
            <a:xfrm>
              <a:off x="5275118" y="3429000"/>
              <a:ext cx="1641764" cy="1662545"/>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CF3D9038-93A2-434C-AFDB-7D302EA2F41F}"/>
                </a:ext>
              </a:extLst>
            </p:cNvPr>
            <p:cNvSpPr/>
            <p:nvPr/>
          </p:nvSpPr>
          <p:spPr>
            <a:xfrm>
              <a:off x="7829979" y="5320145"/>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B6274D58-FD3B-4ECD-9B63-941325AC5EAE}"/>
                </a:ext>
              </a:extLst>
            </p:cNvPr>
            <p:cNvSpPr/>
            <p:nvPr/>
          </p:nvSpPr>
          <p:spPr>
            <a:xfrm>
              <a:off x="5964381" y="3657600"/>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B97C0176-C9AE-4BEE-8C11-ACEA4F2A013E}"/>
                </a:ext>
              </a:extLst>
            </p:cNvPr>
            <p:cNvSpPr/>
            <p:nvPr/>
          </p:nvSpPr>
          <p:spPr>
            <a:xfrm>
              <a:off x="5964381" y="4599708"/>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4A1F1C72-5BCA-4656-993F-0504A9BBDE14}"/>
                </a:ext>
              </a:extLst>
            </p:cNvPr>
            <p:cNvSpPr/>
            <p:nvPr/>
          </p:nvSpPr>
          <p:spPr>
            <a:xfrm>
              <a:off x="6440631" y="3906979"/>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B3346094-9AF7-41D1-A1AC-111757201A3C}"/>
                </a:ext>
              </a:extLst>
            </p:cNvPr>
            <p:cNvSpPr/>
            <p:nvPr/>
          </p:nvSpPr>
          <p:spPr>
            <a:xfrm>
              <a:off x="6440630" y="4350327"/>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6AED545-961D-4D2A-9C6F-C7F996CE26B9}"/>
                </a:ext>
              </a:extLst>
            </p:cNvPr>
            <p:cNvSpPr/>
            <p:nvPr/>
          </p:nvSpPr>
          <p:spPr>
            <a:xfrm>
              <a:off x="5534024" y="3906979"/>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0E6E05DD-8D95-483B-9BA1-A42D42A3182A}"/>
                </a:ext>
              </a:extLst>
            </p:cNvPr>
            <p:cNvSpPr/>
            <p:nvPr/>
          </p:nvSpPr>
          <p:spPr>
            <a:xfrm>
              <a:off x="5534023" y="4350327"/>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D91BC794-FDD0-4334-8317-98EEDAA1B7A4}"/>
                </a:ext>
              </a:extLst>
            </p:cNvPr>
            <p:cNvSpPr/>
            <p:nvPr/>
          </p:nvSpPr>
          <p:spPr>
            <a:xfrm>
              <a:off x="6426775" y="2905993"/>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8D3E6A50-85A0-4F44-A66E-63A4EB9A3BA6}"/>
                </a:ext>
              </a:extLst>
            </p:cNvPr>
            <p:cNvSpPr/>
            <p:nvPr/>
          </p:nvSpPr>
          <p:spPr>
            <a:xfrm>
              <a:off x="7297015" y="3515591"/>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988E4CCF-1A92-46CA-B090-ADDB25F74914}"/>
                </a:ext>
              </a:extLst>
            </p:cNvPr>
            <p:cNvSpPr/>
            <p:nvPr/>
          </p:nvSpPr>
          <p:spPr>
            <a:xfrm>
              <a:off x="7386618" y="4738177"/>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29AD0034-E6BF-4A19-9EB0-754723690A2C}"/>
                </a:ext>
              </a:extLst>
            </p:cNvPr>
            <p:cNvSpPr/>
            <p:nvPr/>
          </p:nvSpPr>
          <p:spPr>
            <a:xfrm>
              <a:off x="6667499" y="4987640"/>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0779E2FC-32CD-4838-8344-E6D2119C3748}"/>
                </a:ext>
              </a:extLst>
            </p:cNvPr>
            <p:cNvSpPr/>
            <p:nvPr/>
          </p:nvSpPr>
          <p:spPr>
            <a:xfrm>
              <a:off x="7084000" y="4118263"/>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5FEB011D-B13A-4F68-9E17-DC4FCC9D97D1}"/>
                </a:ext>
              </a:extLst>
            </p:cNvPr>
            <p:cNvSpPr/>
            <p:nvPr/>
          </p:nvSpPr>
          <p:spPr>
            <a:xfrm>
              <a:off x="5327938" y="5178137"/>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64EF355B-CE3F-4799-9919-531E93BE22B7}"/>
                </a:ext>
              </a:extLst>
            </p:cNvPr>
            <p:cNvSpPr/>
            <p:nvPr/>
          </p:nvSpPr>
          <p:spPr>
            <a:xfrm>
              <a:off x="4631748" y="4457699"/>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A4B08DB6-67C8-4AF9-B9A7-374D1C39A187}"/>
                </a:ext>
              </a:extLst>
            </p:cNvPr>
            <p:cNvSpPr/>
            <p:nvPr/>
          </p:nvSpPr>
          <p:spPr>
            <a:xfrm>
              <a:off x="4844763" y="3449781"/>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2D5658ED-2635-4D31-B59E-CD2460045244}"/>
                </a:ext>
              </a:extLst>
            </p:cNvPr>
            <p:cNvSpPr/>
            <p:nvPr/>
          </p:nvSpPr>
          <p:spPr>
            <a:xfrm>
              <a:off x="5402404" y="2729340"/>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A1B3AE27-9C22-46C4-9D88-15457AC052A6}"/>
                </a:ext>
              </a:extLst>
            </p:cNvPr>
            <p:cNvSpPr/>
            <p:nvPr/>
          </p:nvSpPr>
          <p:spPr>
            <a:xfrm>
              <a:off x="5832762" y="5638800"/>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5134F71B-92E6-4C02-8776-D7EBC12C6BDE}"/>
                </a:ext>
              </a:extLst>
            </p:cNvPr>
            <p:cNvSpPr/>
            <p:nvPr/>
          </p:nvSpPr>
          <p:spPr>
            <a:xfrm>
              <a:off x="3476192" y="2621976"/>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C0989DA4-1E44-4F11-91FA-B19D68161A35}"/>
                </a:ext>
              </a:extLst>
            </p:cNvPr>
            <p:cNvSpPr/>
            <p:nvPr/>
          </p:nvSpPr>
          <p:spPr>
            <a:xfrm>
              <a:off x="2951018" y="4139044"/>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2786A45F-B284-422D-AB64-1DF68593CDA6}"/>
                </a:ext>
              </a:extLst>
            </p:cNvPr>
            <p:cNvSpPr/>
            <p:nvPr/>
          </p:nvSpPr>
          <p:spPr>
            <a:xfrm>
              <a:off x="4278905" y="5863936"/>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52DC78EA-6D82-4320-B2F1-891E2CE2330C}"/>
                </a:ext>
              </a:extLst>
            </p:cNvPr>
            <p:cNvSpPr/>
            <p:nvPr/>
          </p:nvSpPr>
          <p:spPr>
            <a:xfrm>
              <a:off x="6799117" y="1631806"/>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49E4FC62-A0AA-427E-997A-20201FBBF773}"/>
                </a:ext>
              </a:extLst>
            </p:cNvPr>
            <p:cNvSpPr/>
            <p:nvPr/>
          </p:nvSpPr>
          <p:spPr>
            <a:xfrm>
              <a:off x="8772521" y="2793638"/>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D4919E90-94EF-46BB-B2ED-1ED592070597}"/>
                </a:ext>
              </a:extLst>
            </p:cNvPr>
            <p:cNvSpPr/>
            <p:nvPr/>
          </p:nvSpPr>
          <p:spPr>
            <a:xfrm>
              <a:off x="8509284" y="4242954"/>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 name="Straight Connector 29">
              <a:extLst>
                <a:ext uri="{FF2B5EF4-FFF2-40B4-BE49-F238E27FC236}">
                  <a16:creationId xmlns:a16="http://schemas.microsoft.com/office/drawing/2014/main" id="{FCE2D415-9246-4EB2-92F7-D3E2B0887637}"/>
                </a:ext>
              </a:extLst>
            </p:cNvPr>
            <p:cNvCxnSpPr>
              <a:stCxn id="8" idx="7"/>
              <a:endCxn id="10" idx="7"/>
            </p:cNvCxnSpPr>
            <p:nvPr/>
          </p:nvCxnSpPr>
          <p:spPr>
            <a:xfrm>
              <a:off x="6189068" y="3699193"/>
              <a:ext cx="476250" cy="249379"/>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308D455E-A285-4AD6-AB2C-574D1430FFA2}"/>
                </a:ext>
              </a:extLst>
            </p:cNvPr>
            <p:cNvCxnSpPr>
              <a:stCxn id="8" idx="4"/>
              <a:endCxn id="10" idx="4"/>
            </p:cNvCxnSpPr>
            <p:nvPr/>
          </p:nvCxnSpPr>
          <p:spPr>
            <a:xfrm>
              <a:off x="6096000" y="3941617"/>
              <a:ext cx="476250" cy="249379"/>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40F58457-070B-45F5-B701-2C4789C150C9}"/>
                </a:ext>
              </a:extLst>
            </p:cNvPr>
            <p:cNvCxnSpPr>
              <a:stCxn id="8" idx="1"/>
              <a:endCxn id="12" idx="1"/>
            </p:cNvCxnSpPr>
            <p:nvPr/>
          </p:nvCxnSpPr>
          <p:spPr>
            <a:xfrm flipH="1">
              <a:off x="5572574" y="3699193"/>
              <a:ext cx="430357" cy="249379"/>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28178902-0CB4-4114-B314-82D4F0434DF2}"/>
                </a:ext>
              </a:extLst>
            </p:cNvPr>
            <p:cNvCxnSpPr>
              <a:cxnSpLocks/>
              <a:stCxn id="12" idx="5"/>
              <a:endCxn id="8" idx="5"/>
            </p:cNvCxnSpPr>
            <p:nvPr/>
          </p:nvCxnSpPr>
          <p:spPr>
            <a:xfrm flipV="1">
              <a:off x="5758711" y="3900024"/>
              <a:ext cx="430357" cy="249379"/>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5CEB872A-8658-4ADB-AB1F-673C116D9F4E}"/>
                </a:ext>
              </a:extLst>
            </p:cNvPr>
            <p:cNvCxnSpPr>
              <a:cxnSpLocks/>
              <a:stCxn id="12" idx="2"/>
              <a:endCxn id="13" idx="2"/>
            </p:cNvCxnSpPr>
            <p:nvPr/>
          </p:nvCxnSpPr>
          <p:spPr>
            <a:xfrm flipH="1">
              <a:off x="5534023" y="4048988"/>
              <a:ext cx="1" cy="443348"/>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3550DDE1-AB06-4075-9996-5B8F434D4A83}"/>
                </a:ext>
              </a:extLst>
            </p:cNvPr>
            <p:cNvCxnSpPr>
              <a:stCxn id="12" idx="6"/>
              <a:endCxn id="13" idx="6"/>
            </p:cNvCxnSpPr>
            <p:nvPr/>
          </p:nvCxnSpPr>
          <p:spPr>
            <a:xfrm flipH="1">
              <a:off x="5797260" y="4048988"/>
              <a:ext cx="1" cy="443348"/>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718C41AF-F389-455B-91C3-53B162BA0894}"/>
                </a:ext>
              </a:extLst>
            </p:cNvPr>
            <p:cNvCxnSpPr>
              <a:stCxn id="13" idx="3"/>
              <a:endCxn id="9" idx="4"/>
            </p:cNvCxnSpPr>
            <p:nvPr/>
          </p:nvCxnSpPr>
          <p:spPr>
            <a:xfrm>
              <a:off x="5572573" y="4592751"/>
              <a:ext cx="523427" cy="290974"/>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1EE88706-771F-4D4A-8AD0-0BF1617816C7}"/>
                </a:ext>
              </a:extLst>
            </p:cNvPr>
            <p:cNvCxnSpPr>
              <a:cxnSpLocks/>
              <a:stCxn id="13" idx="7"/>
              <a:endCxn id="9" idx="7"/>
            </p:cNvCxnSpPr>
            <p:nvPr/>
          </p:nvCxnSpPr>
          <p:spPr>
            <a:xfrm>
              <a:off x="5758710" y="4391920"/>
              <a:ext cx="430358" cy="249381"/>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72D16658-BD2F-459F-93D7-DA7EB9F8E576}"/>
                </a:ext>
              </a:extLst>
            </p:cNvPr>
            <p:cNvCxnSpPr>
              <a:stCxn id="11" idx="1"/>
              <a:endCxn id="9" idx="1"/>
            </p:cNvCxnSpPr>
            <p:nvPr/>
          </p:nvCxnSpPr>
          <p:spPr>
            <a:xfrm flipH="1">
              <a:off x="6002931" y="4391920"/>
              <a:ext cx="476249" cy="249381"/>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EA19F866-6996-4BA1-9D2B-2D3788CC1286}"/>
                </a:ext>
              </a:extLst>
            </p:cNvPr>
            <p:cNvCxnSpPr>
              <a:stCxn id="9" idx="5"/>
              <a:endCxn id="11" idx="5"/>
            </p:cNvCxnSpPr>
            <p:nvPr/>
          </p:nvCxnSpPr>
          <p:spPr>
            <a:xfrm flipV="1">
              <a:off x="6189068" y="4592751"/>
              <a:ext cx="476249" cy="249381"/>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BAEC91C6-FE63-41E6-BD5B-9E88F7D1F1AA}"/>
                </a:ext>
              </a:extLst>
            </p:cNvPr>
            <p:cNvCxnSpPr>
              <a:stCxn id="11" idx="2"/>
              <a:endCxn id="10" idx="2"/>
            </p:cNvCxnSpPr>
            <p:nvPr/>
          </p:nvCxnSpPr>
          <p:spPr>
            <a:xfrm flipV="1">
              <a:off x="6440630" y="4048988"/>
              <a:ext cx="1" cy="443348"/>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6112BC53-A69E-4E2E-A2EA-A445DD6E16DE}"/>
                </a:ext>
              </a:extLst>
            </p:cNvPr>
            <p:cNvCxnSpPr>
              <a:stCxn id="10" idx="6"/>
              <a:endCxn id="11" idx="6"/>
            </p:cNvCxnSpPr>
            <p:nvPr/>
          </p:nvCxnSpPr>
          <p:spPr>
            <a:xfrm flipH="1">
              <a:off x="6703867" y="4048988"/>
              <a:ext cx="1" cy="443348"/>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522A31E6-4D28-43C4-B845-598F86D835E2}"/>
                </a:ext>
              </a:extLst>
            </p:cNvPr>
            <p:cNvCxnSpPr>
              <a:stCxn id="8" idx="2"/>
              <a:endCxn id="9" idx="2"/>
            </p:cNvCxnSpPr>
            <p:nvPr/>
          </p:nvCxnSpPr>
          <p:spPr>
            <a:xfrm>
              <a:off x="5964381" y="3799609"/>
              <a:ext cx="0" cy="942108"/>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167D7B1B-0027-48F8-9608-F2DD8A0F87E3}"/>
                </a:ext>
              </a:extLst>
            </p:cNvPr>
            <p:cNvCxnSpPr>
              <a:stCxn id="8" idx="6"/>
              <a:endCxn id="9" idx="6"/>
            </p:cNvCxnSpPr>
            <p:nvPr/>
          </p:nvCxnSpPr>
          <p:spPr>
            <a:xfrm>
              <a:off x="6227618" y="3799609"/>
              <a:ext cx="0" cy="942108"/>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629E6AC0-E34E-48C4-BADE-E5A67E6A6781}"/>
                </a:ext>
              </a:extLst>
            </p:cNvPr>
            <p:cNvCxnSpPr>
              <a:stCxn id="13" idx="0"/>
              <a:endCxn id="10" idx="1"/>
            </p:cNvCxnSpPr>
            <p:nvPr/>
          </p:nvCxnSpPr>
          <p:spPr>
            <a:xfrm flipV="1">
              <a:off x="5665642" y="3948572"/>
              <a:ext cx="813539" cy="401755"/>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73735E6C-B311-47A0-8BA6-4434B3903795}"/>
                </a:ext>
              </a:extLst>
            </p:cNvPr>
            <p:cNvCxnSpPr>
              <a:stCxn id="13" idx="5"/>
              <a:endCxn id="10" idx="4"/>
            </p:cNvCxnSpPr>
            <p:nvPr/>
          </p:nvCxnSpPr>
          <p:spPr>
            <a:xfrm flipV="1">
              <a:off x="5758710" y="4190996"/>
              <a:ext cx="813540" cy="401755"/>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C6126D62-07CE-41F5-BD29-9069851CAB7F}"/>
                </a:ext>
              </a:extLst>
            </p:cNvPr>
            <p:cNvCxnSpPr>
              <a:stCxn id="14" idx="3"/>
              <a:endCxn id="15" idx="3"/>
            </p:cNvCxnSpPr>
            <p:nvPr/>
          </p:nvCxnSpPr>
          <p:spPr>
            <a:xfrm>
              <a:off x="6465325" y="3148417"/>
              <a:ext cx="870240" cy="609598"/>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58C508C9-0B39-48D9-B737-42EE2D01A7E5}"/>
                </a:ext>
              </a:extLst>
            </p:cNvPr>
            <p:cNvCxnSpPr>
              <a:stCxn id="14" idx="7"/>
              <a:endCxn id="15" idx="7"/>
            </p:cNvCxnSpPr>
            <p:nvPr/>
          </p:nvCxnSpPr>
          <p:spPr>
            <a:xfrm>
              <a:off x="6651462" y="2947586"/>
              <a:ext cx="870240" cy="609598"/>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73344FA6-947D-41FB-B5DD-1A3CD3CB1BE2}"/>
                </a:ext>
              </a:extLst>
            </p:cNvPr>
            <p:cNvCxnSpPr>
              <a:stCxn id="15" idx="5"/>
              <a:endCxn id="16" idx="6"/>
            </p:cNvCxnSpPr>
            <p:nvPr/>
          </p:nvCxnSpPr>
          <p:spPr>
            <a:xfrm>
              <a:off x="7521702" y="3758015"/>
              <a:ext cx="128153" cy="1122171"/>
            </a:xfrm>
            <a:prstGeom prst="line">
              <a:avLst/>
            </a:prstGeom>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5595C696-B1C7-4B78-9389-3093E0F1EE28}"/>
                </a:ext>
              </a:extLst>
            </p:cNvPr>
            <p:cNvCxnSpPr>
              <a:stCxn id="14" idx="5"/>
              <a:endCxn id="18" idx="1"/>
            </p:cNvCxnSpPr>
            <p:nvPr/>
          </p:nvCxnSpPr>
          <p:spPr>
            <a:xfrm>
              <a:off x="6651462" y="3148417"/>
              <a:ext cx="471088" cy="1011439"/>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080BF0F0-D714-4875-B1B4-9652E0950A12}"/>
                </a:ext>
              </a:extLst>
            </p:cNvPr>
            <p:cNvCxnSpPr>
              <a:stCxn id="18" idx="4"/>
              <a:endCxn id="17" idx="7"/>
            </p:cNvCxnSpPr>
            <p:nvPr/>
          </p:nvCxnSpPr>
          <p:spPr>
            <a:xfrm flipH="1">
              <a:off x="6892186" y="4402280"/>
              <a:ext cx="323433" cy="626953"/>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BF6009EC-EF6F-47DC-BA90-0D173D9F8FE2}"/>
                </a:ext>
              </a:extLst>
            </p:cNvPr>
            <p:cNvCxnSpPr>
              <a:stCxn id="17" idx="3"/>
              <a:endCxn id="19" idx="6"/>
            </p:cNvCxnSpPr>
            <p:nvPr/>
          </p:nvCxnSpPr>
          <p:spPr>
            <a:xfrm flipH="1">
              <a:off x="5591175" y="5230064"/>
              <a:ext cx="1114874" cy="90082"/>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43CA83AC-BEE3-4FE5-A7BB-0A21802293AE}"/>
                </a:ext>
              </a:extLst>
            </p:cNvPr>
            <p:cNvCxnSpPr>
              <a:stCxn id="23" idx="6"/>
              <a:endCxn id="16" idx="4"/>
            </p:cNvCxnSpPr>
            <p:nvPr/>
          </p:nvCxnSpPr>
          <p:spPr>
            <a:xfrm flipV="1">
              <a:off x="6095999" y="5022194"/>
              <a:ext cx="1422238" cy="758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E4ACB67A-8D12-4025-A0EE-F4D1B6B4CCE0}"/>
                </a:ext>
              </a:extLst>
            </p:cNvPr>
            <p:cNvCxnSpPr>
              <a:stCxn id="17" idx="6"/>
              <a:endCxn id="16" idx="1"/>
            </p:cNvCxnSpPr>
            <p:nvPr/>
          </p:nvCxnSpPr>
          <p:spPr>
            <a:xfrm flipV="1">
              <a:off x="6930736" y="4779770"/>
              <a:ext cx="494432" cy="349879"/>
            </a:xfrm>
            <a:prstGeom prst="line">
              <a:avLst/>
            </a:prstGeom>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09A7F830-A8DF-4688-AFEA-AD841B79EE5F}"/>
                </a:ext>
              </a:extLst>
            </p:cNvPr>
            <p:cNvCxnSpPr>
              <a:stCxn id="19" idx="0"/>
              <a:endCxn id="21" idx="4"/>
            </p:cNvCxnSpPr>
            <p:nvPr/>
          </p:nvCxnSpPr>
          <p:spPr>
            <a:xfrm flipH="1" flipV="1">
              <a:off x="4976382" y="3733798"/>
              <a:ext cx="483175" cy="1444339"/>
            </a:xfrm>
            <a:prstGeom prst="line">
              <a:avLst/>
            </a:prstGeom>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1422A1D6-4186-4E2E-A2C3-A764553E32A6}"/>
                </a:ext>
              </a:extLst>
            </p:cNvPr>
            <p:cNvCxnSpPr>
              <a:cxnSpLocks/>
              <a:stCxn id="20" idx="0"/>
              <a:endCxn id="21" idx="3"/>
            </p:cNvCxnSpPr>
            <p:nvPr/>
          </p:nvCxnSpPr>
          <p:spPr>
            <a:xfrm flipV="1">
              <a:off x="4763367" y="3692205"/>
              <a:ext cx="119946" cy="765494"/>
            </a:xfrm>
            <a:prstGeom prst="line">
              <a:avLst/>
            </a:prstGeom>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A2BD92D2-B0CC-416E-8DC0-CE6DBF8E15F6}"/>
                </a:ext>
              </a:extLst>
            </p:cNvPr>
            <p:cNvCxnSpPr>
              <a:stCxn id="21" idx="7"/>
              <a:endCxn id="22" idx="3"/>
            </p:cNvCxnSpPr>
            <p:nvPr/>
          </p:nvCxnSpPr>
          <p:spPr>
            <a:xfrm flipV="1">
              <a:off x="5069450" y="2971764"/>
              <a:ext cx="371504" cy="519610"/>
            </a:xfrm>
            <a:prstGeom prst="line">
              <a:avLst/>
            </a:prstGeom>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16AEA2A5-7B35-4D4B-B8C9-E5F148A92FE5}"/>
                </a:ext>
              </a:extLst>
            </p:cNvPr>
            <p:cNvCxnSpPr>
              <a:stCxn id="25" idx="0"/>
              <a:endCxn id="24" idx="3"/>
            </p:cNvCxnSpPr>
            <p:nvPr/>
          </p:nvCxnSpPr>
          <p:spPr>
            <a:xfrm flipV="1">
              <a:off x="3082637" y="2864400"/>
              <a:ext cx="432105" cy="1274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850C92B6-3362-41DD-BFA5-7B1F4AD8B93F}"/>
                </a:ext>
              </a:extLst>
            </p:cNvPr>
            <p:cNvCxnSpPr>
              <a:stCxn id="27" idx="5"/>
              <a:endCxn id="28" idx="2"/>
            </p:cNvCxnSpPr>
            <p:nvPr/>
          </p:nvCxnSpPr>
          <p:spPr>
            <a:xfrm>
              <a:off x="7023804" y="1874230"/>
              <a:ext cx="1748717" cy="1061417"/>
            </a:xfrm>
            <a:prstGeom prst="line">
              <a:avLst/>
            </a:prstGeom>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51B18CDD-02A5-4105-9052-25B46EFF5D8C}"/>
                </a:ext>
              </a:extLst>
            </p:cNvPr>
            <p:cNvCxnSpPr>
              <a:stCxn id="28" idx="4"/>
              <a:endCxn id="29" idx="7"/>
            </p:cNvCxnSpPr>
            <p:nvPr/>
          </p:nvCxnSpPr>
          <p:spPr>
            <a:xfrm flipH="1">
              <a:off x="8733971" y="3077655"/>
              <a:ext cx="170169" cy="1206892"/>
            </a:xfrm>
            <a:prstGeom prst="line">
              <a:avLst/>
            </a:prstGeom>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4F3E9FAC-6457-4EB6-A3E5-0E89B86E054C}"/>
                </a:ext>
              </a:extLst>
            </p:cNvPr>
            <p:cNvCxnSpPr>
              <a:stCxn id="8" idx="0"/>
              <a:endCxn id="22" idx="5"/>
            </p:cNvCxnSpPr>
            <p:nvPr/>
          </p:nvCxnSpPr>
          <p:spPr>
            <a:xfrm flipH="1" flipV="1">
              <a:off x="5627091" y="2971764"/>
              <a:ext cx="468909" cy="685836"/>
            </a:xfrm>
            <a:prstGeom prst="line">
              <a:avLst/>
            </a:prstGeom>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6214B2AE-7C33-419C-871A-BF13D013942C}"/>
                </a:ext>
              </a:extLst>
            </p:cNvPr>
            <p:cNvCxnSpPr>
              <a:stCxn id="9" idx="4"/>
              <a:endCxn id="19" idx="7"/>
            </p:cNvCxnSpPr>
            <p:nvPr/>
          </p:nvCxnSpPr>
          <p:spPr>
            <a:xfrm flipH="1">
              <a:off x="5552625" y="4883725"/>
              <a:ext cx="543375" cy="336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03E1C506-B295-4F76-A29E-C03EBF3CDB53}"/>
                </a:ext>
              </a:extLst>
            </p:cNvPr>
            <p:cNvCxnSpPr>
              <a:stCxn id="16" idx="6"/>
              <a:endCxn id="29" idx="3"/>
            </p:cNvCxnSpPr>
            <p:nvPr/>
          </p:nvCxnSpPr>
          <p:spPr>
            <a:xfrm flipV="1">
              <a:off x="7649855" y="4485378"/>
              <a:ext cx="897979" cy="394808"/>
            </a:xfrm>
            <a:prstGeom prst="line">
              <a:avLst/>
            </a:prstGeom>
          </p:spPr>
          <p:style>
            <a:lnRef idx="1">
              <a:schemeClr val="accent1"/>
            </a:lnRef>
            <a:fillRef idx="0">
              <a:schemeClr val="accent1"/>
            </a:fillRef>
            <a:effectRef idx="0">
              <a:schemeClr val="accent1"/>
            </a:effectRef>
            <a:fontRef idx="minor">
              <a:schemeClr val="tx1"/>
            </a:fontRef>
          </p:style>
        </p:cxnSp>
        <p:sp>
          <p:nvSpPr>
            <p:cNvPr id="103" name="Oval 102">
              <a:extLst>
                <a:ext uri="{FF2B5EF4-FFF2-40B4-BE49-F238E27FC236}">
                  <a16:creationId xmlns:a16="http://schemas.microsoft.com/office/drawing/2014/main" id="{E6FB34FE-7850-4C45-B54C-4C141C128186}"/>
                </a:ext>
              </a:extLst>
            </p:cNvPr>
            <p:cNvSpPr/>
            <p:nvPr/>
          </p:nvSpPr>
          <p:spPr>
            <a:xfrm>
              <a:off x="3682296" y="4670692"/>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a:extLst>
                <a:ext uri="{FF2B5EF4-FFF2-40B4-BE49-F238E27FC236}">
                  <a16:creationId xmlns:a16="http://schemas.microsoft.com/office/drawing/2014/main" id="{D8DE6248-4EA1-405A-B640-E3E63DF42D63}"/>
                </a:ext>
              </a:extLst>
            </p:cNvPr>
            <p:cNvSpPr/>
            <p:nvPr/>
          </p:nvSpPr>
          <p:spPr>
            <a:xfrm>
              <a:off x="4365944" y="2014323"/>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a:extLst>
                <a:ext uri="{FF2B5EF4-FFF2-40B4-BE49-F238E27FC236}">
                  <a16:creationId xmlns:a16="http://schemas.microsoft.com/office/drawing/2014/main" id="{51A05E6F-F07A-4274-B183-A295BA7DAB97}"/>
                </a:ext>
              </a:extLst>
            </p:cNvPr>
            <p:cNvSpPr/>
            <p:nvPr/>
          </p:nvSpPr>
          <p:spPr>
            <a:xfrm>
              <a:off x="5482487" y="1843090"/>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a:extLst>
                <a:ext uri="{FF2B5EF4-FFF2-40B4-BE49-F238E27FC236}">
                  <a16:creationId xmlns:a16="http://schemas.microsoft.com/office/drawing/2014/main" id="{1C34B38D-5472-46F1-A53B-26C7693600B6}"/>
                </a:ext>
              </a:extLst>
            </p:cNvPr>
            <p:cNvSpPr/>
            <p:nvPr/>
          </p:nvSpPr>
          <p:spPr>
            <a:xfrm>
              <a:off x="5729926" y="6307284"/>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a:extLst>
                <a:ext uri="{FF2B5EF4-FFF2-40B4-BE49-F238E27FC236}">
                  <a16:creationId xmlns:a16="http://schemas.microsoft.com/office/drawing/2014/main" id="{AC9B2228-5B87-4C8F-83FB-4AC021EBA37D}"/>
                </a:ext>
              </a:extLst>
            </p:cNvPr>
            <p:cNvSpPr/>
            <p:nvPr/>
          </p:nvSpPr>
          <p:spPr>
            <a:xfrm>
              <a:off x="7270616" y="6289964"/>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2" name="Group 121">
            <a:extLst>
              <a:ext uri="{FF2B5EF4-FFF2-40B4-BE49-F238E27FC236}">
                <a16:creationId xmlns:a16="http://schemas.microsoft.com/office/drawing/2014/main" id="{577FE55D-32B1-4ACB-B778-4F53016FC7DB}"/>
              </a:ext>
            </a:extLst>
          </p:cNvPr>
          <p:cNvGrpSpPr/>
          <p:nvPr/>
        </p:nvGrpSpPr>
        <p:grpSpPr>
          <a:xfrm>
            <a:off x="1343891" y="1673803"/>
            <a:ext cx="10127673" cy="4306497"/>
            <a:chOff x="1343891" y="1673803"/>
            <a:chExt cx="10127673" cy="4306497"/>
          </a:xfrm>
        </p:grpSpPr>
        <p:cxnSp>
          <p:nvCxnSpPr>
            <p:cNvPr id="123" name="Straight Connector 122">
              <a:extLst>
                <a:ext uri="{FF2B5EF4-FFF2-40B4-BE49-F238E27FC236}">
                  <a16:creationId xmlns:a16="http://schemas.microsoft.com/office/drawing/2014/main" id="{F7811E6F-2E72-4F50-A8AF-BB3895B19D29}"/>
                </a:ext>
              </a:extLst>
            </p:cNvPr>
            <p:cNvCxnSpPr/>
            <p:nvPr/>
          </p:nvCxnSpPr>
          <p:spPr>
            <a:xfrm flipH="1">
              <a:off x="3682296" y="4812700"/>
              <a:ext cx="1983345" cy="826100"/>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9289CC6A-2E87-46F2-A0EF-8072972A6534}"/>
                </a:ext>
              </a:extLst>
            </p:cNvPr>
            <p:cNvCxnSpPr/>
            <p:nvPr/>
          </p:nvCxnSpPr>
          <p:spPr>
            <a:xfrm flipH="1">
              <a:off x="2891506" y="5628376"/>
              <a:ext cx="790790" cy="0"/>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A5F03B99-6AB8-4E15-81F0-5AA524DE51E5}"/>
                </a:ext>
              </a:extLst>
            </p:cNvPr>
            <p:cNvCxnSpPr>
              <a:cxnSpLocks/>
            </p:cNvCxnSpPr>
            <p:nvPr/>
          </p:nvCxnSpPr>
          <p:spPr>
            <a:xfrm flipH="1">
              <a:off x="6189068" y="1903245"/>
              <a:ext cx="2140109" cy="1005371"/>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sp>
          <p:nvSpPr>
            <p:cNvPr id="126" name="TextBox 125">
              <a:extLst>
                <a:ext uri="{FF2B5EF4-FFF2-40B4-BE49-F238E27FC236}">
                  <a16:creationId xmlns:a16="http://schemas.microsoft.com/office/drawing/2014/main" id="{A207000C-97EE-436E-AA40-7C5EF1688145}"/>
                </a:ext>
              </a:extLst>
            </p:cNvPr>
            <p:cNvSpPr txBox="1"/>
            <p:nvPr/>
          </p:nvSpPr>
          <p:spPr>
            <a:xfrm>
              <a:off x="1343891" y="5333969"/>
              <a:ext cx="1544820" cy="646331"/>
            </a:xfrm>
            <a:prstGeom prst="rect">
              <a:avLst/>
            </a:prstGeom>
            <a:noFill/>
          </p:spPr>
          <p:txBody>
            <a:bodyPr wrap="square" rtlCol="0">
              <a:spAutoFit/>
            </a:bodyPr>
            <a:lstStyle/>
            <a:p>
              <a:pPr algn="ctr"/>
              <a:r>
                <a:rPr lang="en-US" dirty="0" err="1"/>
                <a:t>Kelompok</a:t>
              </a:r>
              <a:r>
                <a:rPr lang="en-US" dirty="0"/>
                <a:t> </a:t>
              </a:r>
              <a:r>
                <a:rPr lang="en-US" dirty="0" err="1"/>
                <a:t>Elit</a:t>
              </a:r>
              <a:r>
                <a:rPr lang="en-US" dirty="0"/>
                <a:t> </a:t>
              </a:r>
              <a:r>
                <a:rPr lang="en-US" dirty="0" err="1"/>
                <a:t>Informatif</a:t>
              </a:r>
              <a:endParaRPr lang="en-US" dirty="0"/>
            </a:p>
          </p:txBody>
        </p:sp>
        <p:sp>
          <p:nvSpPr>
            <p:cNvPr id="127" name="TextBox 126">
              <a:extLst>
                <a:ext uri="{FF2B5EF4-FFF2-40B4-BE49-F238E27FC236}">
                  <a16:creationId xmlns:a16="http://schemas.microsoft.com/office/drawing/2014/main" id="{33B8FFB8-29C8-4CB2-8550-61A83DBA3C4C}"/>
                </a:ext>
              </a:extLst>
            </p:cNvPr>
            <p:cNvSpPr txBox="1"/>
            <p:nvPr/>
          </p:nvSpPr>
          <p:spPr>
            <a:xfrm>
              <a:off x="8287613" y="1673803"/>
              <a:ext cx="2311116" cy="369332"/>
            </a:xfrm>
            <a:prstGeom prst="rect">
              <a:avLst/>
            </a:prstGeom>
            <a:noFill/>
          </p:spPr>
          <p:txBody>
            <a:bodyPr wrap="square" rtlCol="0">
              <a:spAutoFit/>
            </a:bodyPr>
            <a:lstStyle/>
            <a:p>
              <a:r>
                <a:rPr lang="en-US" dirty="0" err="1"/>
                <a:t>Kelompok</a:t>
              </a:r>
              <a:r>
                <a:rPr lang="en-US" dirty="0"/>
                <a:t> </a:t>
              </a:r>
              <a:r>
                <a:rPr lang="en-US" dirty="0" err="1"/>
                <a:t>Partisipatif</a:t>
              </a:r>
              <a:endParaRPr lang="en-US" dirty="0"/>
            </a:p>
          </p:txBody>
        </p:sp>
        <p:sp>
          <p:nvSpPr>
            <p:cNvPr id="128" name="TextBox 127">
              <a:extLst>
                <a:ext uri="{FF2B5EF4-FFF2-40B4-BE49-F238E27FC236}">
                  <a16:creationId xmlns:a16="http://schemas.microsoft.com/office/drawing/2014/main" id="{1ADA2374-F0BE-4746-AEFD-E73B471372DB}"/>
                </a:ext>
              </a:extLst>
            </p:cNvPr>
            <p:cNvSpPr txBox="1"/>
            <p:nvPr/>
          </p:nvSpPr>
          <p:spPr>
            <a:xfrm>
              <a:off x="8819055" y="5401501"/>
              <a:ext cx="2652509" cy="369332"/>
            </a:xfrm>
            <a:prstGeom prst="rect">
              <a:avLst/>
            </a:prstGeom>
            <a:noFill/>
          </p:spPr>
          <p:txBody>
            <a:bodyPr wrap="square" rtlCol="0">
              <a:spAutoFit/>
            </a:bodyPr>
            <a:lstStyle/>
            <a:p>
              <a:r>
                <a:rPr lang="en-US" dirty="0" err="1"/>
                <a:t>Mayoritas</a:t>
              </a:r>
              <a:r>
                <a:rPr lang="en-US" dirty="0"/>
                <a:t> </a:t>
              </a:r>
              <a:r>
                <a:rPr lang="en-US" dirty="0" err="1"/>
                <a:t>Tak</a:t>
              </a:r>
              <a:r>
                <a:rPr lang="en-US" dirty="0"/>
                <a:t> </a:t>
              </a:r>
              <a:r>
                <a:rPr lang="en-US" dirty="0" err="1"/>
                <a:t>Terkoneksi</a:t>
              </a:r>
              <a:endParaRPr lang="en-US" dirty="0"/>
            </a:p>
          </p:txBody>
        </p:sp>
      </p:grpSp>
      <p:grpSp>
        <p:nvGrpSpPr>
          <p:cNvPr id="136" name="Group 135">
            <a:extLst>
              <a:ext uri="{FF2B5EF4-FFF2-40B4-BE49-F238E27FC236}">
                <a16:creationId xmlns:a16="http://schemas.microsoft.com/office/drawing/2014/main" id="{A8529282-46CA-4C39-99A8-262C9E552DAA}"/>
              </a:ext>
            </a:extLst>
          </p:cNvPr>
          <p:cNvGrpSpPr/>
          <p:nvPr/>
        </p:nvGrpSpPr>
        <p:grpSpPr>
          <a:xfrm>
            <a:off x="3592437" y="2668439"/>
            <a:ext cx="4745408" cy="4067915"/>
            <a:chOff x="3592437" y="2668439"/>
            <a:chExt cx="4745408" cy="4067915"/>
          </a:xfrm>
        </p:grpSpPr>
        <p:sp>
          <p:nvSpPr>
            <p:cNvPr id="129" name="Arrow: Right 128">
              <a:extLst>
                <a:ext uri="{FF2B5EF4-FFF2-40B4-BE49-F238E27FC236}">
                  <a16:creationId xmlns:a16="http://schemas.microsoft.com/office/drawing/2014/main" id="{7A7FE0F5-671A-4FD4-871E-A4B8DEC4517B}"/>
                </a:ext>
              </a:extLst>
            </p:cNvPr>
            <p:cNvSpPr/>
            <p:nvPr/>
          </p:nvSpPr>
          <p:spPr>
            <a:xfrm rot="1876555">
              <a:off x="3592437" y="2798165"/>
              <a:ext cx="2140109" cy="891667"/>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Kelas </a:t>
              </a:r>
              <a:r>
                <a:rPr lang="en-US" dirty="0" err="1"/>
                <a:t>Sosial</a:t>
              </a:r>
              <a:endParaRPr lang="en-US" dirty="0"/>
            </a:p>
          </p:txBody>
        </p:sp>
        <p:sp>
          <p:nvSpPr>
            <p:cNvPr id="130" name="Arrow: Right 129">
              <a:extLst>
                <a:ext uri="{FF2B5EF4-FFF2-40B4-BE49-F238E27FC236}">
                  <a16:creationId xmlns:a16="http://schemas.microsoft.com/office/drawing/2014/main" id="{B2F51880-3D37-4621-9FD6-2F7BE194AA5E}"/>
                </a:ext>
              </a:extLst>
            </p:cNvPr>
            <p:cNvSpPr/>
            <p:nvPr/>
          </p:nvSpPr>
          <p:spPr>
            <a:xfrm rot="16200000">
              <a:off x="5047496" y="5220466"/>
              <a:ext cx="2140109" cy="891667"/>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Konteks</a:t>
              </a:r>
              <a:r>
                <a:rPr lang="en-US" dirty="0"/>
                <a:t> </a:t>
              </a:r>
              <a:r>
                <a:rPr lang="en-US" dirty="0" err="1"/>
                <a:t>Sosial</a:t>
              </a:r>
              <a:endParaRPr lang="en-US" dirty="0"/>
            </a:p>
          </p:txBody>
        </p:sp>
        <p:sp>
          <p:nvSpPr>
            <p:cNvPr id="135" name="Arrow: Left 134">
              <a:extLst>
                <a:ext uri="{FF2B5EF4-FFF2-40B4-BE49-F238E27FC236}">
                  <a16:creationId xmlns:a16="http://schemas.microsoft.com/office/drawing/2014/main" id="{EB43756E-F2A2-4E30-8E21-B3938E3A9FC7}"/>
                </a:ext>
              </a:extLst>
            </p:cNvPr>
            <p:cNvSpPr/>
            <p:nvPr/>
          </p:nvSpPr>
          <p:spPr>
            <a:xfrm rot="19206499">
              <a:off x="6329355" y="2668439"/>
              <a:ext cx="2008490" cy="876053"/>
            </a:xfrm>
            <a:prstGeom prst="lef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t>Konteks</a:t>
              </a:r>
              <a:r>
                <a:rPr lang="en-US" dirty="0"/>
                <a:t> </a:t>
              </a:r>
              <a:r>
                <a:rPr lang="en-US" dirty="0" err="1"/>
                <a:t>Spasial</a:t>
              </a:r>
              <a:endParaRPr lang="en-US" dirty="0"/>
            </a:p>
          </p:txBody>
        </p:sp>
      </p:grpSp>
      <p:pic>
        <p:nvPicPr>
          <p:cNvPr id="4" name="Picture 1">
            <a:extLst>
              <a:ext uri="{FF2B5EF4-FFF2-40B4-BE49-F238E27FC236}">
                <a16:creationId xmlns:a16="http://schemas.microsoft.com/office/drawing/2014/main" id="{FC31A4A4-714D-4561-AD7B-9DF5A68027D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210" y="0"/>
            <a:ext cx="751285" cy="797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33760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2"/>
                                        </p:tgtEl>
                                        <p:attrNameLst>
                                          <p:attrName>style.visibility</p:attrName>
                                        </p:attrNameLst>
                                      </p:cBhvr>
                                      <p:to>
                                        <p:strVal val="visible"/>
                                      </p:to>
                                    </p:set>
                                    <p:animEffect transition="in" filter="fade">
                                      <p:cBhvr>
                                        <p:cTn id="7" dur="500"/>
                                        <p:tgtEl>
                                          <p:spTgt spid="12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6"/>
                                        </p:tgtEl>
                                        <p:attrNameLst>
                                          <p:attrName>style.visibility</p:attrName>
                                        </p:attrNameLst>
                                      </p:cBhvr>
                                      <p:to>
                                        <p:strVal val="visible"/>
                                      </p:to>
                                    </p:set>
                                    <p:animEffect transition="in" filter="fade">
                                      <p:cBhvr>
                                        <p:cTn id="12" dur="500"/>
                                        <p:tgtEl>
                                          <p:spTgt spid="1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94524-51E4-4FB4-BB0C-B0393EA70249}"/>
              </a:ext>
            </a:extLst>
          </p:cNvPr>
          <p:cNvSpPr>
            <a:spLocks noGrp="1"/>
          </p:cNvSpPr>
          <p:nvPr>
            <p:ph type="title"/>
          </p:nvPr>
        </p:nvSpPr>
        <p:spPr/>
        <p:txBody>
          <a:bodyPr>
            <a:normAutofit/>
          </a:bodyPr>
          <a:lstStyle/>
          <a:p>
            <a:pPr algn="ctr"/>
            <a:r>
              <a:rPr lang="en-US" sz="3200" b="1" dirty="0" err="1"/>
              <a:t>Transformasi</a:t>
            </a:r>
            <a:r>
              <a:rPr lang="en-US" sz="3200" b="1" dirty="0"/>
              <a:t> </a:t>
            </a:r>
            <a:r>
              <a:rPr lang="en-US" sz="3200" b="1" dirty="0" err="1"/>
              <a:t>Struktur</a:t>
            </a:r>
            <a:r>
              <a:rPr lang="en-US" sz="3200" b="1" dirty="0"/>
              <a:t> </a:t>
            </a:r>
            <a:r>
              <a:rPr lang="en-US" sz="3200" b="1" dirty="0" err="1"/>
              <a:t>Sosial</a:t>
            </a:r>
            <a:r>
              <a:rPr lang="en-US" sz="3200" b="1" dirty="0"/>
              <a:t> </a:t>
            </a:r>
            <a:r>
              <a:rPr lang="en-US" sz="3200" b="1" dirty="0" err="1"/>
              <a:t>Menuju</a:t>
            </a:r>
            <a:r>
              <a:rPr lang="en-US" sz="3200" b="1" dirty="0"/>
              <a:t> </a:t>
            </a:r>
            <a:br>
              <a:rPr lang="en-US" sz="3200" b="1" dirty="0"/>
            </a:br>
            <a:r>
              <a:rPr lang="en-US" sz="3200" b="1" i="1" dirty="0"/>
              <a:t>Network Society</a:t>
            </a:r>
            <a:endParaRPr lang="en-US" sz="3200" dirty="0"/>
          </a:p>
        </p:txBody>
      </p:sp>
      <p:grpSp>
        <p:nvGrpSpPr>
          <p:cNvPr id="4" name="Group 3">
            <a:extLst>
              <a:ext uri="{FF2B5EF4-FFF2-40B4-BE49-F238E27FC236}">
                <a16:creationId xmlns:a16="http://schemas.microsoft.com/office/drawing/2014/main" id="{4725D5B0-47AC-40F9-8902-C2736B1F29F0}"/>
              </a:ext>
            </a:extLst>
          </p:cNvPr>
          <p:cNvGrpSpPr/>
          <p:nvPr/>
        </p:nvGrpSpPr>
        <p:grpSpPr>
          <a:xfrm>
            <a:off x="838200" y="2286001"/>
            <a:ext cx="7793182" cy="3934690"/>
            <a:chOff x="0" y="0"/>
            <a:chExt cx="6180429" cy="3117476"/>
          </a:xfrm>
        </p:grpSpPr>
        <p:grpSp>
          <p:nvGrpSpPr>
            <p:cNvPr id="5" name="Group 4">
              <a:extLst>
                <a:ext uri="{FF2B5EF4-FFF2-40B4-BE49-F238E27FC236}">
                  <a16:creationId xmlns:a16="http://schemas.microsoft.com/office/drawing/2014/main" id="{62DA1B76-367F-4FE8-997D-290169ED2225}"/>
                </a:ext>
              </a:extLst>
            </p:cNvPr>
            <p:cNvGrpSpPr/>
            <p:nvPr/>
          </p:nvGrpSpPr>
          <p:grpSpPr>
            <a:xfrm>
              <a:off x="2590800" y="0"/>
              <a:ext cx="3589629" cy="3117476"/>
              <a:chOff x="1607127" y="0"/>
              <a:chExt cx="6084740" cy="4959495"/>
            </a:xfrm>
          </p:grpSpPr>
          <p:sp>
            <p:nvSpPr>
              <p:cNvPr id="17" name="Oval 16">
                <a:extLst>
                  <a:ext uri="{FF2B5EF4-FFF2-40B4-BE49-F238E27FC236}">
                    <a16:creationId xmlns:a16="http://schemas.microsoft.com/office/drawing/2014/main" id="{762FE8CC-1848-4417-BC3B-3DCF1A4B5C3D}"/>
                  </a:ext>
                </a:extLst>
              </p:cNvPr>
              <p:cNvSpPr/>
              <p:nvPr/>
            </p:nvSpPr>
            <p:spPr>
              <a:xfrm>
                <a:off x="2907723" y="889722"/>
                <a:ext cx="3688772" cy="3484417"/>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8" name="Oval 17">
                <a:extLst>
                  <a:ext uri="{FF2B5EF4-FFF2-40B4-BE49-F238E27FC236}">
                    <a16:creationId xmlns:a16="http://schemas.microsoft.com/office/drawing/2014/main" id="{4172E97D-AB63-470D-83E6-62D00D4B0B9A}"/>
                  </a:ext>
                </a:extLst>
              </p:cNvPr>
              <p:cNvSpPr/>
              <p:nvPr/>
            </p:nvSpPr>
            <p:spPr>
              <a:xfrm>
                <a:off x="3931227" y="1797194"/>
                <a:ext cx="1641764" cy="1662545"/>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9" name="Oval 18">
                <a:extLst>
                  <a:ext uri="{FF2B5EF4-FFF2-40B4-BE49-F238E27FC236}">
                    <a16:creationId xmlns:a16="http://schemas.microsoft.com/office/drawing/2014/main" id="{CD08CDEB-0DD9-4419-A660-532350E08F2D}"/>
                  </a:ext>
                </a:extLst>
              </p:cNvPr>
              <p:cNvSpPr/>
              <p:nvPr/>
            </p:nvSpPr>
            <p:spPr>
              <a:xfrm>
                <a:off x="6486088" y="3688339"/>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0" name="Oval 19">
                <a:extLst>
                  <a:ext uri="{FF2B5EF4-FFF2-40B4-BE49-F238E27FC236}">
                    <a16:creationId xmlns:a16="http://schemas.microsoft.com/office/drawing/2014/main" id="{7F8DC030-F70C-4C0C-B525-6CCA5B406DEE}"/>
                  </a:ext>
                </a:extLst>
              </p:cNvPr>
              <p:cNvSpPr/>
              <p:nvPr/>
            </p:nvSpPr>
            <p:spPr>
              <a:xfrm>
                <a:off x="4620490" y="2025794"/>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1" name="Oval 20">
                <a:extLst>
                  <a:ext uri="{FF2B5EF4-FFF2-40B4-BE49-F238E27FC236}">
                    <a16:creationId xmlns:a16="http://schemas.microsoft.com/office/drawing/2014/main" id="{703B0E44-9E59-4AB0-BA85-F6342E2AAC74}"/>
                  </a:ext>
                </a:extLst>
              </p:cNvPr>
              <p:cNvSpPr/>
              <p:nvPr/>
            </p:nvSpPr>
            <p:spPr>
              <a:xfrm>
                <a:off x="4620490" y="2967902"/>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2" name="Oval 21">
                <a:extLst>
                  <a:ext uri="{FF2B5EF4-FFF2-40B4-BE49-F238E27FC236}">
                    <a16:creationId xmlns:a16="http://schemas.microsoft.com/office/drawing/2014/main" id="{1743A6BB-C23D-4371-975D-ECAF116975C7}"/>
                  </a:ext>
                </a:extLst>
              </p:cNvPr>
              <p:cNvSpPr/>
              <p:nvPr/>
            </p:nvSpPr>
            <p:spPr>
              <a:xfrm>
                <a:off x="5096740" y="2275173"/>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3" name="Oval 22">
                <a:extLst>
                  <a:ext uri="{FF2B5EF4-FFF2-40B4-BE49-F238E27FC236}">
                    <a16:creationId xmlns:a16="http://schemas.microsoft.com/office/drawing/2014/main" id="{68A5381C-83B7-449A-8313-7805104F1ACE}"/>
                  </a:ext>
                </a:extLst>
              </p:cNvPr>
              <p:cNvSpPr/>
              <p:nvPr/>
            </p:nvSpPr>
            <p:spPr>
              <a:xfrm>
                <a:off x="5096739" y="2718521"/>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4" name="Oval 23">
                <a:extLst>
                  <a:ext uri="{FF2B5EF4-FFF2-40B4-BE49-F238E27FC236}">
                    <a16:creationId xmlns:a16="http://schemas.microsoft.com/office/drawing/2014/main" id="{E3259208-0E32-4314-A485-2D5B857B24D0}"/>
                  </a:ext>
                </a:extLst>
              </p:cNvPr>
              <p:cNvSpPr/>
              <p:nvPr/>
            </p:nvSpPr>
            <p:spPr>
              <a:xfrm>
                <a:off x="4190133" y="2275173"/>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5" name="Oval 24">
                <a:extLst>
                  <a:ext uri="{FF2B5EF4-FFF2-40B4-BE49-F238E27FC236}">
                    <a16:creationId xmlns:a16="http://schemas.microsoft.com/office/drawing/2014/main" id="{2FB40A06-B57E-4469-86EA-305A23B02318}"/>
                  </a:ext>
                </a:extLst>
              </p:cNvPr>
              <p:cNvSpPr/>
              <p:nvPr/>
            </p:nvSpPr>
            <p:spPr>
              <a:xfrm>
                <a:off x="4190132" y="2718521"/>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6" name="Oval 25">
                <a:extLst>
                  <a:ext uri="{FF2B5EF4-FFF2-40B4-BE49-F238E27FC236}">
                    <a16:creationId xmlns:a16="http://schemas.microsoft.com/office/drawing/2014/main" id="{E08DD51C-547A-4DFF-93EA-5DB4A5990C9E}"/>
                  </a:ext>
                </a:extLst>
              </p:cNvPr>
              <p:cNvSpPr/>
              <p:nvPr/>
            </p:nvSpPr>
            <p:spPr>
              <a:xfrm>
                <a:off x="5082884" y="1274187"/>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7" name="Oval 26">
                <a:extLst>
                  <a:ext uri="{FF2B5EF4-FFF2-40B4-BE49-F238E27FC236}">
                    <a16:creationId xmlns:a16="http://schemas.microsoft.com/office/drawing/2014/main" id="{2AC6ADC7-EDC1-4220-8632-ACD98ABCCDE8}"/>
                  </a:ext>
                </a:extLst>
              </p:cNvPr>
              <p:cNvSpPr/>
              <p:nvPr/>
            </p:nvSpPr>
            <p:spPr>
              <a:xfrm>
                <a:off x="5953124" y="1883785"/>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8" name="Oval 27">
                <a:extLst>
                  <a:ext uri="{FF2B5EF4-FFF2-40B4-BE49-F238E27FC236}">
                    <a16:creationId xmlns:a16="http://schemas.microsoft.com/office/drawing/2014/main" id="{49672158-C874-4B01-9B7A-59C52B3E8660}"/>
                  </a:ext>
                </a:extLst>
              </p:cNvPr>
              <p:cNvSpPr/>
              <p:nvPr/>
            </p:nvSpPr>
            <p:spPr>
              <a:xfrm>
                <a:off x="6042727" y="3106371"/>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9" name="Oval 28">
                <a:extLst>
                  <a:ext uri="{FF2B5EF4-FFF2-40B4-BE49-F238E27FC236}">
                    <a16:creationId xmlns:a16="http://schemas.microsoft.com/office/drawing/2014/main" id="{C563E8BC-94AF-452B-A99B-5A87B24C4166}"/>
                  </a:ext>
                </a:extLst>
              </p:cNvPr>
              <p:cNvSpPr/>
              <p:nvPr/>
            </p:nvSpPr>
            <p:spPr>
              <a:xfrm>
                <a:off x="5323608" y="3355834"/>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0" name="Oval 29">
                <a:extLst>
                  <a:ext uri="{FF2B5EF4-FFF2-40B4-BE49-F238E27FC236}">
                    <a16:creationId xmlns:a16="http://schemas.microsoft.com/office/drawing/2014/main" id="{4A65CCEB-0534-404E-9084-21781A8F121B}"/>
                  </a:ext>
                </a:extLst>
              </p:cNvPr>
              <p:cNvSpPr/>
              <p:nvPr/>
            </p:nvSpPr>
            <p:spPr>
              <a:xfrm>
                <a:off x="5740109" y="2486457"/>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1" name="Oval 30">
                <a:extLst>
                  <a:ext uri="{FF2B5EF4-FFF2-40B4-BE49-F238E27FC236}">
                    <a16:creationId xmlns:a16="http://schemas.microsoft.com/office/drawing/2014/main" id="{8C06328F-5EB4-40E3-AF87-3AE67E7A0618}"/>
                  </a:ext>
                </a:extLst>
              </p:cNvPr>
              <p:cNvSpPr/>
              <p:nvPr/>
            </p:nvSpPr>
            <p:spPr>
              <a:xfrm>
                <a:off x="3984047" y="3546331"/>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2" name="Oval 31">
                <a:extLst>
                  <a:ext uri="{FF2B5EF4-FFF2-40B4-BE49-F238E27FC236}">
                    <a16:creationId xmlns:a16="http://schemas.microsoft.com/office/drawing/2014/main" id="{7C7E568D-E1D0-46E3-807C-4EF0F2F512DA}"/>
                  </a:ext>
                </a:extLst>
              </p:cNvPr>
              <p:cNvSpPr/>
              <p:nvPr/>
            </p:nvSpPr>
            <p:spPr>
              <a:xfrm>
                <a:off x="3287857" y="2825893"/>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3" name="Oval 32">
                <a:extLst>
                  <a:ext uri="{FF2B5EF4-FFF2-40B4-BE49-F238E27FC236}">
                    <a16:creationId xmlns:a16="http://schemas.microsoft.com/office/drawing/2014/main" id="{8F611D9E-7AD9-4C89-A133-F8D6E96B8C2C}"/>
                  </a:ext>
                </a:extLst>
              </p:cNvPr>
              <p:cNvSpPr/>
              <p:nvPr/>
            </p:nvSpPr>
            <p:spPr>
              <a:xfrm>
                <a:off x="3500872" y="1817975"/>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4" name="Oval 33">
                <a:extLst>
                  <a:ext uri="{FF2B5EF4-FFF2-40B4-BE49-F238E27FC236}">
                    <a16:creationId xmlns:a16="http://schemas.microsoft.com/office/drawing/2014/main" id="{5361052B-019B-4E94-BFCB-4BFC0F9C6FB4}"/>
                  </a:ext>
                </a:extLst>
              </p:cNvPr>
              <p:cNvSpPr/>
              <p:nvPr/>
            </p:nvSpPr>
            <p:spPr>
              <a:xfrm>
                <a:off x="4058513" y="1097534"/>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5" name="Oval 34">
                <a:extLst>
                  <a:ext uri="{FF2B5EF4-FFF2-40B4-BE49-F238E27FC236}">
                    <a16:creationId xmlns:a16="http://schemas.microsoft.com/office/drawing/2014/main" id="{C1670FCA-7A7E-4E3B-BFB4-3E8DDC0F4E18}"/>
                  </a:ext>
                </a:extLst>
              </p:cNvPr>
              <p:cNvSpPr/>
              <p:nvPr/>
            </p:nvSpPr>
            <p:spPr>
              <a:xfrm>
                <a:off x="4488871" y="4006994"/>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6" name="Oval 35">
                <a:extLst>
                  <a:ext uri="{FF2B5EF4-FFF2-40B4-BE49-F238E27FC236}">
                    <a16:creationId xmlns:a16="http://schemas.microsoft.com/office/drawing/2014/main" id="{94EAAA29-8CA8-4A7E-B959-6904C2632423}"/>
                  </a:ext>
                </a:extLst>
              </p:cNvPr>
              <p:cNvSpPr/>
              <p:nvPr/>
            </p:nvSpPr>
            <p:spPr>
              <a:xfrm>
                <a:off x="2132301" y="990170"/>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7" name="Oval 36">
                <a:extLst>
                  <a:ext uri="{FF2B5EF4-FFF2-40B4-BE49-F238E27FC236}">
                    <a16:creationId xmlns:a16="http://schemas.microsoft.com/office/drawing/2014/main" id="{0399AA96-7861-4A67-8A11-31A5B9545AC8}"/>
                  </a:ext>
                </a:extLst>
              </p:cNvPr>
              <p:cNvSpPr/>
              <p:nvPr/>
            </p:nvSpPr>
            <p:spPr>
              <a:xfrm>
                <a:off x="1607127" y="2507238"/>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8" name="Oval 37">
                <a:extLst>
                  <a:ext uri="{FF2B5EF4-FFF2-40B4-BE49-F238E27FC236}">
                    <a16:creationId xmlns:a16="http://schemas.microsoft.com/office/drawing/2014/main" id="{34538A6F-411F-41C8-B41A-4BA06AFB6916}"/>
                  </a:ext>
                </a:extLst>
              </p:cNvPr>
              <p:cNvSpPr/>
              <p:nvPr/>
            </p:nvSpPr>
            <p:spPr>
              <a:xfrm>
                <a:off x="2935014" y="4232130"/>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9" name="Oval 38">
                <a:extLst>
                  <a:ext uri="{FF2B5EF4-FFF2-40B4-BE49-F238E27FC236}">
                    <a16:creationId xmlns:a16="http://schemas.microsoft.com/office/drawing/2014/main" id="{D784228D-9FBC-435F-A291-3A619D9D9F9C}"/>
                  </a:ext>
                </a:extLst>
              </p:cNvPr>
              <p:cNvSpPr/>
              <p:nvPr/>
            </p:nvSpPr>
            <p:spPr>
              <a:xfrm>
                <a:off x="5455226" y="0"/>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40" name="Oval 39">
                <a:extLst>
                  <a:ext uri="{FF2B5EF4-FFF2-40B4-BE49-F238E27FC236}">
                    <a16:creationId xmlns:a16="http://schemas.microsoft.com/office/drawing/2014/main" id="{BC1D1F7B-9043-4E14-9F51-36C13DAD7B0B}"/>
                  </a:ext>
                </a:extLst>
              </p:cNvPr>
              <p:cNvSpPr/>
              <p:nvPr/>
            </p:nvSpPr>
            <p:spPr>
              <a:xfrm>
                <a:off x="7428630" y="1161832"/>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41" name="Oval 40">
                <a:extLst>
                  <a:ext uri="{FF2B5EF4-FFF2-40B4-BE49-F238E27FC236}">
                    <a16:creationId xmlns:a16="http://schemas.microsoft.com/office/drawing/2014/main" id="{37918EF3-1F2E-4602-BB29-03508ED673AB}"/>
                  </a:ext>
                </a:extLst>
              </p:cNvPr>
              <p:cNvSpPr/>
              <p:nvPr/>
            </p:nvSpPr>
            <p:spPr>
              <a:xfrm>
                <a:off x="7165393" y="2611148"/>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cxnSp>
            <p:nvCxnSpPr>
              <p:cNvPr id="42" name="Straight Connector 41">
                <a:extLst>
                  <a:ext uri="{FF2B5EF4-FFF2-40B4-BE49-F238E27FC236}">
                    <a16:creationId xmlns:a16="http://schemas.microsoft.com/office/drawing/2014/main" id="{4E104849-6E4A-4FEA-A694-D8701A5F0B98}"/>
                  </a:ext>
                </a:extLst>
              </p:cNvPr>
              <p:cNvCxnSpPr/>
              <p:nvPr/>
            </p:nvCxnSpPr>
            <p:spPr>
              <a:xfrm>
                <a:off x="4845177" y="2067387"/>
                <a:ext cx="476250" cy="249379"/>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5CCEEB30-85FD-4FDE-AEF0-4943A4938CD0}"/>
                  </a:ext>
                </a:extLst>
              </p:cNvPr>
              <p:cNvCxnSpPr/>
              <p:nvPr/>
            </p:nvCxnSpPr>
            <p:spPr>
              <a:xfrm>
                <a:off x="4752109" y="2309811"/>
                <a:ext cx="476250" cy="249379"/>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050C1014-D19D-45AA-8AEE-7EAB7AE24880}"/>
                  </a:ext>
                </a:extLst>
              </p:cNvPr>
              <p:cNvCxnSpPr/>
              <p:nvPr/>
            </p:nvCxnSpPr>
            <p:spPr>
              <a:xfrm flipH="1">
                <a:off x="4228683" y="2067387"/>
                <a:ext cx="430357" cy="249379"/>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31F3548B-FA5A-45B7-8EFE-F71415D92510}"/>
                  </a:ext>
                </a:extLst>
              </p:cNvPr>
              <p:cNvCxnSpPr>
                <a:cxnSpLocks/>
              </p:cNvCxnSpPr>
              <p:nvPr/>
            </p:nvCxnSpPr>
            <p:spPr>
              <a:xfrm flipV="1">
                <a:off x="4414820" y="2268218"/>
                <a:ext cx="430357" cy="249379"/>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2AEB7846-14FC-4BB2-824B-9B4B812254F4}"/>
                  </a:ext>
                </a:extLst>
              </p:cNvPr>
              <p:cNvCxnSpPr>
                <a:cxnSpLocks/>
              </p:cNvCxnSpPr>
              <p:nvPr/>
            </p:nvCxnSpPr>
            <p:spPr>
              <a:xfrm flipH="1">
                <a:off x="4190132" y="2417182"/>
                <a:ext cx="1" cy="443348"/>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027CD336-1458-4CCA-A142-A06202446D61}"/>
                  </a:ext>
                </a:extLst>
              </p:cNvPr>
              <p:cNvCxnSpPr/>
              <p:nvPr/>
            </p:nvCxnSpPr>
            <p:spPr>
              <a:xfrm flipH="1">
                <a:off x="4453369" y="2417182"/>
                <a:ext cx="1" cy="443348"/>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6DEA28D7-AC1B-4607-9BF6-A9CC3FE05837}"/>
                  </a:ext>
                </a:extLst>
              </p:cNvPr>
              <p:cNvCxnSpPr/>
              <p:nvPr/>
            </p:nvCxnSpPr>
            <p:spPr>
              <a:xfrm>
                <a:off x="4228682" y="2960945"/>
                <a:ext cx="523427" cy="290974"/>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B654929E-DB8B-434B-BE41-8F1BE18121B3}"/>
                  </a:ext>
                </a:extLst>
              </p:cNvPr>
              <p:cNvCxnSpPr>
                <a:cxnSpLocks/>
              </p:cNvCxnSpPr>
              <p:nvPr/>
            </p:nvCxnSpPr>
            <p:spPr>
              <a:xfrm>
                <a:off x="4414819" y="2760114"/>
                <a:ext cx="430358" cy="249381"/>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D0A9C3F8-07CD-4704-AC53-8AE414426A1B}"/>
                  </a:ext>
                </a:extLst>
              </p:cNvPr>
              <p:cNvCxnSpPr/>
              <p:nvPr/>
            </p:nvCxnSpPr>
            <p:spPr>
              <a:xfrm flipH="1">
                <a:off x="4659040" y="2760114"/>
                <a:ext cx="476249" cy="249381"/>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4FB12C6E-0D26-40E0-8379-3A2115DBADF7}"/>
                  </a:ext>
                </a:extLst>
              </p:cNvPr>
              <p:cNvCxnSpPr/>
              <p:nvPr/>
            </p:nvCxnSpPr>
            <p:spPr>
              <a:xfrm flipV="1">
                <a:off x="4845177" y="2960945"/>
                <a:ext cx="476249" cy="249381"/>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1902E4B7-FEF5-4EA7-BD17-960468312C46}"/>
                  </a:ext>
                </a:extLst>
              </p:cNvPr>
              <p:cNvCxnSpPr/>
              <p:nvPr/>
            </p:nvCxnSpPr>
            <p:spPr>
              <a:xfrm flipV="1">
                <a:off x="5096739" y="2417182"/>
                <a:ext cx="1" cy="443348"/>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5555D980-4991-4C6B-AA8F-55F4A060DBE6}"/>
                  </a:ext>
                </a:extLst>
              </p:cNvPr>
              <p:cNvCxnSpPr/>
              <p:nvPr/>
            </p:nvCxnSpPr>
            <p:spPr>
              <a:xfrm flipH="1">
                <a:off x="5359976" y="2417182"/>
                <a:ext cx="1" cy="443348"/>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1B474C1E-E279-4DF2-8EA5-271D94FEC377}"/>
                  </a:ext>
                </a:extLst>
              </p:cNvPr>
              <p:cNvCxnSpPr/>
              <p:nvPr/>
            </p:nvCxnSpPr>
            <p:spPr>
              <a:xfrm>
                <a:off x="4620490" y="2167803"/>
                <a:ext cx="0" cy="942108"/>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53ECA9D0-E27F-498C-9F25-C606F94A1A88}"/>
                  </a:ext>
                </a:extLst>
              </p:cNvPr>
              <p:cNvCxnSpPr/>
              <p:nvPr/>
            </p:nvCxnSpPr>
            <p:spPr>
              <a:xfrm>
                <a:off x="4883727" y="2167803"/>
                <a:ext cx="0" cy="942108"/>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B1C0CF96-8FC0-4917-B1AE-94A5DD23FCA3}"/>
                  </a:ext>
                </a:extLst>
              </p:cNvPr>
              <p:cNvCxnSpPr/>
              <p:nvPr/>
            </p:nvCxnSpPr>
            <p:spPr>
              <a:xfrm flipV="1">
                <a:off x="4321751" y="2316766"/>
                <a:ext cx="813539" cy="401755"/>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D006E583-74AD-4611-8AFC-1501B882B5E0}"/>
                  </a:ext>
                </a:extLst>
              </p:cNvPr>
              <p:cNvCxnSpPr/>
              <p:nvPr/>
            </p:nvCxnSpPr>
            <p:spPr>
              <a:xfrm flipV="1">
                <a:off x="4414819" y="2559190"/>
                <a:ext cx="813540" cy="401755"/>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E353EC54-50BF-4A20-8A47-290335543E39}"/>
                  </a:ext>
                </a:extLst>
              </p:cNvPr>
              <p:cNvCxnSpPr/>
              <p:nvPr/>
            </p:nvCxnSpPr>
            <p:spPr>
              <a:xfrm>
                <a:off x="5121434" y="1516611"/>
                <a:ext cx="870240" cy="609598"/>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78CFF045-336A-4FC2-BFF8-B0A299D45C48}"/>
                  </a:ext>
                </a:extLst>
              </p:cNvPr>
              <p:cNvCxnSpPr/>
              <p:nvPr/>
            </p:nvCxnSpPr>
            <p:spPr>
              <a:xfrm>
                <a:off x="5307571" y="1315780"/>
                <a:ext cx="870240" cy="609598"/>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D67F46E1-39EF-4D72-9984-3D2E6B68D6BF}"/>
                  </a:ext>
                </a:extLst>
              </p:cNvPr>
              <p:cNvCxnSpPr/>
              <p:nvPr/>
            </p:nvCxnSpPr>
            <p:spPr>
              <a:xfrm>
                <a:off x="6177811" y="2126209"/>
                <a:ext cx="128153" cy="1122171"/>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7458C09E-8745-4752-B8F6-A173F0D273BF}"/>
                  </a:ext>
                </a:extLst>
              </p:cNvPr>
              <p:cNvCxnSpPr/>
              <p:nvPr/>
            </p:nvCxnSpPr>
            <p:spPr>
              <a:xfrm>
                <a:off x="5307571" y="1516611"/>
                <a:ext cx="471088" cy="1011439"/>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31A1F0FF-EAE1-43E2-8F65-849B9565960B}"/>
                  </a:ext>
                </a:extLst>
              </p:cNvPr>
              <p:cNvCxnSpPr/>
              <p:nvPr/>
            </p:nvCxnSpPr>
            <p:spPr>
              <a:xfrm flipH="1">
                <a:off x="5548295" y="2770474"/>
                <a:ext cx="323433" cy="626953"/>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D45B8521-2280-4671-946F-73AE439555A6}"/>
                  </a:ext>
                </a:extLst>
              </p:cNvPr>
              <p:cNvCxnSpPr/>
              <p:nvPr/>
            </p:nvCxnSpPr>
            <p:spPr>
              <a:xfrm flipH="1">
                <a:off x="4247284" y="3598258"/>
                <a:ext cx="1114874" cy="90082"/>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B47B3E90-E650-45D0-B00D-10D232AF166F}"/>
                  </a:ext>
                </a:extLst>
              </p:cNvPr>
              <p:cNvCxnSpPr/>
              <p:nvPr/>
            </p:nvCxnSpPr>
            <p:spPr>
              <a:xfrm flipV="1">
                <a:off x="4752108" y="3390388"/>
                <a:ext cx="1422238" cy="758615"/>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65CCDC78-96B6-4994-9216-55F142DB2068}"/>
                  </a:ext>
                </a:extLst>
              </p:cNvPr>
              <p:cNvCxnSpPr/>
              <p:nvPr/>
            </p:nvCxnSpPr>
            <p:spPr>
              <a:xfrm flipV="1">
                <a:off x="5586845" y="3147964"/>
                <a:ext cx="494432" cy="349879"/>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197CE8ED-03AE-414F-88DD-7A323316F8F9}"/>
                  </a:ext>
                </a:extLst>
              </p:cNvPr>
              <p:cNvCxnSpPr/>
              <p:nvPr/>
            </p:nvCxnSpPr>
            <p:spPr>
              <a:xfrm flipH="1" flipV="1">
                <a:off x="3632491" y="2101992"/>
                <a:ext cx="483175" cy="1444339"/>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0D268996-84FC-43EE-AC9A-072CA532FA7E}"/>
                  </a:ext>
                </a:extLst>
              </p:cNvPr>
              <p:cNvCxnSpPr>
                <a:cxnSpLocks/>
              </p:cNvCxnSpPr>
              <p:nvPr/>
            </p:nvCxnSpPr>
            <p:spPr>
              <a:xfrm flipV="1">
                <a:off x="3419476" y="2060399"/>
                <a:ext cx="119946" cy="765494"/>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F9A0E2E3-F2E7-4443-8E70-015852983EEC}"/>
                  </a:ext>
                </a:extLst>
              </p:cNvPr>
              <p:cNvCxnSpPr/>
              <p:nvPr/>
            </p:nvCxnSpPr>
            <p:spPr>
              <a:xfrm flipV="1">
                <a:off x="3725559" y="1339958"/>
                <a:ext cx="371504" cy="519610"/>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438F3769-45B2-4BB6-8896-4FA4C330EB1B}"/>
                  </a:ext>
                </a:extLst>
              </p:cNvPr>
              <p:cNvCxnSpPr/>
              <p:nvPr/>
            </p:nvCxnSpPr>
            <p:spPr>
              <a:xfrm flipV="1">
                <a:off x="1738746" y="1232594"/>
                <a:ext cx="432105" cy="1274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08228BF5-E79F-4FD5-88EA-6183346ECEA6}"/>
                  </a:ext>
                </a:extLst>
              </p:cNvPr>
              <p:cNvCxnSpPr/>
              <p:nvPr/>
            </p:nvCxnSpPr>
            <p:spPr>
              <a:xfrm>
                <a:off x="5679913" y="242424"/>
                <a:ext cx="1748717" cy="1061417"/>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49446AB7-C8DE-4095-B7CF-38D731FBE707}"/>
                  </a:ext>
                </a:extLst>
              </p:cNvPr>
              <p:cNvCxnSpPr/>
              <p:nvPr/>
            </p:nvCxnSpPr>
            <p:spPr>
              <a:xfrm flipH="1">
                <a:off x="7390080" y="1445849"/>
                <a:ext cx="170169" cy="1206892"/>
              </a:xfrm>
              <a:prstGeom prst="line">
                <a:avLst/>
              </a:prstGeom>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B602C369-D7AD-4B39-9C85-3B55520E394A}"/>
                  </a:ext>
                </a:extLst>
              </p:cNvPr>
              <p:cNvCxnSpPr/>
              <p:nvPr/>
            </p:nvCxnSpPr>
            <p:spPr>
              <a:xfrm flipH="1" flipV="1">
                <a:off x="4283200" y="1339958"/>
                <a:ext cx="468909" cy="685836"/>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4BADA4F0-49EF-41F7-BF79-FB53CC6F1778}"/>
                  </a:ext>
                </a:extLst>
              </p:cNvPr>
              <p:cNvCxnSpPr/>
              <p:nvPr/>
            </p:nvCxnSpPr>
            <p:spPr>
              <a:xfrm flipH="1">
                <a:off x="4208734" y="3251919"/>
                <a:ext cx="543375" cy="336005"/>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DD43772C-4936-4D1B-B7DB-4848FE56C62B}"/>
                  </a:ext>
                </a:extLst>
              </p:cNvPr>
              <p:cNvCxnSpPr/>
              <p:nvPr/>
            </p:nvCxnSpPr>
            <p:spPr>
              <a:xfrm flipV="1">
                <a:off x="6305964" y="2853572"/>
                <a:ext cx="897979" cy="394808"/>
              </a:xfrm>
              <a:prstGeom prst="line">
                <a:avLst/>
              </a:prstGeom>
            </p:spPr>
            <p:style>
              <a:lnRef idx="1">
                <a:schemeClr val="accent1"/>
              </a:lnRef>
              <a:fillRef idx="0">
                <a:schemeClr val="accent1"/>
              </a:fillRef>
              <a:effectRef idx="0">
                <a:schemeClr val="accent1"/>
              </a:effectRef>
              <a:fontRef idx="minor">
                <a:schemeClr val="tx1"/>
              </a:fontRef>
            </p:style>
          </p:cxnSp>
          <p:sp>
            <p:nvSpPr>
              <p:cNvPr id="75" name="Oval 74">
                <a:extLst>
                  <a:ext uri="{FF2B5EF4-FFF2-40B4-BE49-F238E27FC236}">
                    <a16:creationId xmlns:a16="http://schemas.microsoft.com/office/drawing/2014/main" id="{A1D0FB42-6C88-444B-B924-21866D45BA76}"/>
                  </a:ext>
                </a:extLst>
              </p:cNvPr>
              <p:cNvSpPr/>
              <p:nvPr/>
            </p:nvSpPr>
            <p:spPr>
              <a:xfrm>
                <a:off x="2338405" y="3038886"/>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6" name="Oval 75">
                <a:extLst>
                  <a:ext uri="{FF2B5EF4-FFF2-40B4-BE49-F238E27FC236}">
                    <a16:creationId xmlns:a16="http://schemas.microsoft.com/office/drawing/2014/main" id="{B0E32DE3-5386-4895-866E-4692F5970382}"/>
                  </a:ext>
                </a:extLst>
              </p:cNvPr>
              <p:cNvSpPr/>
              <p:nvPr/>
            </p:nvSpPr>
            <p:spPr>
              <a:xfrm>
                <a:off x="3022053" y="382517"/>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7" name="Oval 76">
                <a:extLst>
                  <a:ext uri="{FF2B5EF4-FFF2-40B4-BE49-F238E27FC236}">
                    <a16:creationId xmlns:a16="http://schemas.microsoft.com/office/drawing/2014/main" id="{A75DA0EB-53F2-46CE-ABF3-5E7980227D4F}"/>
                  </a:ext>
                </a:extLst>
              </p:cNvPr>
              <p:cNvSpPr/>
              <p:nvPr/>
            </p:nvSpPr>
            <p:spPr>
              <a:xfrm>
                <a:off x="4138596" y="211284"/>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8" name="Oval 77">
                <a:extLst>
                  <a:ext uri="{FF2B5EF4-FFF2-40B4-BE49-F238E27FC236}">
                    <a16:creationId xmlns:a16="http://schemas.microsoft.com/office/drawing/2014/main" id="{D60A4EF8-C1F8-4EAB-B89D-143717865AD2}"/>
                  </a:ext>
                </a:extLst>
              </p:cNvPr>
              <p:cNvSpPr/>
              <p:nvPr/>
            </p:nvSpPr>
            <p:spPr>
              <a:xfrm>
                <a:off x="4386035" y="4675478"/>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9" name="Oval 78">
                <a:extLst>
                  <a:ext uri="{FF2B5EF4-FFF2-40B4-BE49-F238E27FC236}">
                    <a16:creationId xmlns:a16="http://schemas.microsoft.com/office/drawing/2014/main" id="{D9A613D4-D147-4DF5-B127-43B320B9908E}"/>
                  </a:ext>
                </a:extLst>
              </p:cNvPr>
              <p:cNvSpPr/>
              <p:nvPr/>
            </p:nvSpPr>
            <p:spPr>
              <a:xfrm>
                <a:off x="5926725" y="4658158"/>
                <a:ext cx="263237" cy="284017"/>
              </a:xfrm>
              <a:prstGeom prst="ellipse">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grpSp>
        <p:grpSp>
          <p:nvGrpSpPr>
            <p:cNvPr id="6" name="Group 5">
              <a:extLst>
                <a:ext uri="{FF2B5EF4-FFF2-40B4-BE49-F238E27FC236}">
                  <a16:creationId xmlns:a16="http://schemas.microsoft.com/office/drawing/2014/main" id="{8A5B759E-9F72-41A5-93C6-2895A2DAF620}"/>
                </a:ext>
              </a:extLst>
            </p:cNvPr>
            <p:cNvGrpSpPr/>
            <p:nvPr/>
          </p:nvGrpSpPr>
          <p:grpSpPr>
            <a:xfrm>
              <a:off x="0" y="400050"/>
              <a:ext cx="2124075" cy="2295525"/>
              <a:chOff x="0" y="0"/>
              <a:chExt cx="2124075" cy="2295525"/>
            </a:xfrm>
          </p:grpSpPr>
          <p:grpSp>
            <p:nvGrpSpPr>
              <p:cNvPr id="10" name="Group 9">
                <a:extLst>
                  <a:ext uri="{FF2B5EF4-FFF2-40B4-BE49-F238E27FC236}">
                    <a16:creationId xmlns:a16="http://schemas.microsoft.com/office/drawing/2014/main" id="{05BC94B5-EB8D-4BFB-BE12-2056B02FC4CE}"/>
                  </a:ext>
                </a:extLst>
              </p:cNvPr>
              <p:cNvGrpSpPr/>
              <p:nvPr/>
            </p:nvGrpSpPr>
            <p:grpSpPr>
              <a:xfrm>
                <a:off x="0" y="0"/>
                <a:ext cx="2124075" cy="2295525"/>
                <a:chOff x="0" y="0"/>
                <a:chExt cx="2124075" cy="2295525"/>
              </a:xfrm>
            </p:grpSpPr>
            <p:sp>
              <p:nvSpPr>
                <p:cNvPr id="14" name="Isosceles Triangle 13">
                  <a:extLst>
                    <a:ext uri="{FF2B5EF4-FFF2-40B4-BE49-F238E27FC236}">
                      <a16:creationId xmlns:a16="http://schemas.microsoft.com/office/drawing/2014/main" id="{827C61C5-86F9-4A1A-B4B9-A1F30B351247}"/>
                    </a:ext>
                  </a:extLst>
                </p:cNvPr>
                <p:cNvSpPr/>
                <p:nvPr/>
              </p:nvSpPr>
              <p:spPr>
                <a:xfrm>
                  <a:off x="0" y="9525"/>
                  <a:ext cx="2124075" cy="2286000"/>
                </a:xfrm>
                <a:prstGeom prst="triangl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5" name="Isosceles Triangle 14">
                  <a:extLst>
                    <a:ext uri="{FF2B5EF4-FFF2-40B4-BE49-F238E27FC236}">
                      <a16:creationId xmlns:a16="http://schemas.microsoft.com/office/drawing/2014/main" id="{251624AE-3AE2-4B56-BA8A-C5493CAAA253}"/>
                    </a:ext>
                  </a:extLst>
                </p:cNvPr>
                <p:cNvSpPr/>
                <p:nvPr/>
              </p:nvSpPr>
              <p:spPr>
                <a:xfrm>
                  <a:off x="276225" y="0"/>
                  <a:ext cx="1581150" cy="1705117"/>
                </a:xfrm>
                <a:prstGeom prst="triangl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6" name="Isosceles Triangle 15">
                  <a:extLst>
                    <a:ext uri="{FF2B5EF4-FFF2-40B4-BE49-F238E27FC236}">
                      <a16:creationId xmlns:a16="http://schemas.microsoft.com/office/drawing/2014/main" id="{23DA35CD-6323-4CFB-A646-1CCC13EAA376}"/>
                    </a:ext>
                  </a:extLst>
                </p:cNvPr>
                <p:cNvSpPr/>
                <p:nvPr/>
              </p:nvSpPr>
              <p:spPr>
                <a:xfrm>
                  <a:off x="552450" y="0"/>
                  <a:ext cx="1019175" cy="1087097"/>
                </a:xfrm>
                <a:prstGeom prst="triangl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11" name="Text Box 2">
                <a:extLst>
                  <a:ext uri="{FF2B5EF4-FFF2-40B4-BE49-F238E27FC236}">
                    <a16:creationId xmlns:a16="http://schemas.microsoft.com/office/drawing/2014/main" id="{4098B1E5-33E3-4ED4-8E0D-57B952684C25}"/>
                  </a:ext>
                </a:extLst>
              </p:cNvPr>
              <p:cNvSpPr txBox="1">
                <a:spLocks noChangeArrowheads="1"/>
              </p:cNvSpPr>
              <p:nvPr/>
            </p:nvSpPr>
            <p:spPr bwMode="auto">
              <a:xfrm>
                <a:off x="561975" y="1866900"/>
                <a:ext cx="942975" cy="266700"/>
              </a:xfrm>
              <a:prstGeom prst="rect">
                <a:avLst/>
              </a:prstGeom>
              <a:no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en-US" sz="1400">
                    <a:effectLst/>
                    <a:latin typeface="Calibri" panose="020F0502020204030204" pitchFamily="34" charset="0"/>
                    <a:ea typeface="Calibri" panose="020F0502020204030204" pitchFamily="34" charset="0"/>
                    <a:cs typeface="Times New Roman" panose="02020603050405020304" pitchFamily="18" charset="0"/>
                  </a:rPr>
                  <a:t>Kelas Bawah</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 Box 2">
                <a:extLst>
                  <a:ext uri="{FF2B5EF4-FFF2-40B4-BE49-F238E27FC236}">
                    <a16:creationId xmlns:a16="http://schemas.microsoft.com/office/drawing/2014/main" id="{A8A600CB-3D18-4A8C-A477-74D5BA8946BE}"/>
                  </a:ext>
                </a:extLst>
              </p:cNvPr>
              <p:cNvSpPr txBox="1">
                <a:spLocks noChangeArrowheads="1"/>
              </p:cNvSpPr>
              <p:nvPr/>
            </p:nvSpPr>
            <p:spPr bwMode="auto">
              <a:xfrm>
                <a:off x="457200" y="1285875"/>
                <a:ext cx="1219200" cy="266700"/>
              </a:xfrm>
              <a:prstGeom prst="rect">
                <a:avLst/>
              </a:prstGeom>
              <a:no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Kelas </a:t>
                </a:r>
                <a:r>
                  <a:rPr lang="en-US" sz="1200" dirty="0" err="1">
                    <a:effectLst/>
                    <a:latin typeface="Calibri" panose="020F0502020204030204" pitchFamily="34" charset="0"/>
                    <a:ea typeface="Calibri" panose="020F0502020204030204" pitchFamily="34" charset="0"/>
                    <a:cs typeface="Times New Roman" panose="02020603050405020304" pitchFamily="18" charset="0"/>
                  </a:rPr>
                  <a:t>Menengah</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 Box 2">
                <a:extLst>
                  <a:ext uri="{FF2B5EF4-FFF2-40B4-BE49-F238E27FC236}">
                    <a16:creationId xmlns:a16="http://schemas.microsoft.com/office/drawing/2014/main" id="{4694BC9F-BDFB-42A1-AF00-41925BC6FCC5}"/>
                  </a:ext>
                </a:extLst>
              </p:cNvPr>
              <p:cNvSpPr txBox="1">
                <a:spLocks noChangeArrowheads="1"/>
              </p:cNvSpPr>
              <p:nvPr/>
            </p:nvSpPr>
            <p:spPr bwMode="auto">
              <a:xfrm>
                <a:off x="619125" y="666750"/>
                <a:ext cx="838200" cy="266700"/>
              </a:xfrm>
              <a:prstGeom prst="rect">
                <a:avLst/>
              </a:prstGeom>
              <a:no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Kelas </a:t>
                </a:r>
                <a:r>
                  <a:rPr lang="en-US" sz="1200" dirty="0" err="1">
                    <a:effectLst/>
                    <a:latin typeface="Calibri" panose="020F0502020204030204" pitchFamily="34" charset="0"/>
                    <a:ea typeface="Calibri" panose="020F0502020204030204" pitchFamily="34" charset="0"/>
                    <a:cs typeface="Times New Roman" panose="02020603050405020304" pitchFamily="18" charset="0"/>
                  </a:rPr>
                  <a:t>Atas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grpSp>
        <p:cxnSp>
          <p:nvCxnSpPr>
            <p:cNvPr id="7" name="Straight Arrow Connector 6">
              <a:extLst>
                <a:ext uri="{FF2B5EF4-FFF2-40B4-BE49-F238E27FC236}">
                  <a16:creationId xmlns:a16="http://schemas.microsoft.com/office/drawing/2014/main" id="{A9C01B02-92DC-40F1-95C4-CE58C559110E}"/>
                </a:ext>
              </a:extLst>
            </p:cNvPr>
            <p:cNvCxnSpPr/>
            <p:nvPr/>
          </p:nvCxnSpPr>
          <p:spPr>
            <a:xfrm>
              <a:off x="1228725" y="923925"/>
              <a:ext cx="2940528" cy="438614"/>
            </a:xfrm>
            <a:prstGeom prst="straightConnector1">
              <a:avLst/>
            </a:prstGeom>
            <a:ln w="19050">
              <a:prstDash val="dash"/>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FE3FB6F9-B481-49F5-9721-7C882770B83B}"/>
                </a:ext>
              </a:extLst>
            </p:cNvPr>
            <p:cNvCxnSpPr/>
            <p:nvPr/>
          </p:nvCxnSpPr>
          <p:spPr>
            <a:xfrm>
              <a:off x="1666875" y="1771650"/>
              <a:ext cx="1809750" cy="1"/>
            </a:xfrm>
            <a:prstGeom prst="straightConnector1">
              <a:avLst/>
            </a:prstGeom>
            <a:ln w="19050">
              <a:prstDash val="dash"/>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893EB1FB-F2E1-41CB-B35A-83248104EBA7}"/>
                </a:ext>
              </a:extLst>
            </p:cNvPr>
            <p:cNvCxnSpPr/>
            <p:nvPr/>
          </p:nvCxnSpPr>
          <p:spPr>
            <a:xfrm flipV="1">
              <a:off x="1885950" y="2352675"/>
              <a:ext cx="1228725" cy="76200"/>
            </a:xfrm>
            <a:prstGeom prst="straightConnector1">
              <a:avLst/>
            </a:prstGeom>
            <a:ln w="19050">
              <a:prstDash val="dash"/>
              <a:tailEnd type="triangle"/>
            </a:ln>
          </p:spPr>
          <p:style>
            <a:lnRef idx="1">
              <a:schemeClr val="accent1"/>
            </a:lnRef>
            <a:fillRef idx="0">
              <a:schemeClr val="accent1"/>
            </a:fillRef>
            <a:effectRef idx="0">
              <a:schemeClr val="accent1"/>
            </a:effectRef>
            <a:fontRef idx="minor">
              <a:schemeClr val="tx1"/>
            </a:fontRef>
          </p:style>
        </p:cxnSp>
      </p:grpSp>
      <p:sp>
        <p:nvSpPr>
          <p:cNvPr id="80" name="TextBox 79">
            <a:extLst>
              <a:ext uri="{FF2B5EF4-FFF2-40B4-BE49-F238E27FC236}">
                <a16:creationId xmlns:a16="http://schemas.microsoft.com/office/drawing/2014/main" id="{D0EFED5E-5295-4961-A5FC-6D88D3C7F7F0}"/>
              </a:ext>
            </a:extLst>
          </p:cNvPr>
          <p:cNvSpPr txBox="1"/>
          <p:nvPr/>
        </p:nvSpPr>
        <p:spPr>
          <a:xfrm>
            <a:off x="8776624" y="1853248"/>
            <a:ext cx="3055526" cy="3785652"/>
          </a:xfrm>
          <a:prstGeom prst="rect">
            <a:avLst/>
          </a:prstGeom>
          <a:noFill/>
        </p:spPr>
        <p:txBody>
          <a:bodyPr wrap="square" rtlCol="0">
            <a:spAutoFit/>
          </a:bodyPr>
          <a:lstStyle/>
          <a:p>
            <a:r>
              <a:rPr lang="en-US" sz="2400" b="1" dirty="0"/>
              <a:t>Kelas </a:t>
            </a:r>
            <a:r>
              <a:rPr lang="en-US" sz="2400" b="1" dirty="0" err="1"/>
              <a:t>bawah</a:t>
            </a:r>
            <a:r>
              <a:rPr lang="en-US" sz="2400" b="1" dirty="0"/>
              <a:t> </a:t>
            </a:r>
            <a:r>
              <a:rPr lang="en-US" sz="2400" b="1" dirty="0" err="1"/>
              <a:t>cenderung</a:t>
            </a:r>
            <a:r>
              <a:rPr lang="en-US" sz="2400" b="1" dirty="0"/>
              <a:t> </a:t>
            </a:r>
            <a:r>
              <a:rPr lang="en-US" sz="2400" b="1" dirty="0" err="1"/>
              <a:t>tidak</a:t>
            </a:r>
            <a:r>
              <a:rPr lang="en-US" sz="2400" b="1" dirty="0"/>
              <a:t> </a:t>
            </a:r>
            <a:r>
              <a:rPr lang="en-US" sz="2400" b="1" dirty="0" err="1"/>
              <a:t>terlibat</a:t>
            </a:r>
            <a:r>
              <a:rPr lang="en-US" sz="2400" b="1" dirty="0"/>
              <a:t> </a:t>
            </a:r>
            <a:r>
              <a:rPr lang="en-US" sz="2400" b="1" dirty="0" err="1"/>
              <a:t>dalam</a:t>
            </a:r>
            <a:r>
              <a:rPr lang="en-US" sz="2400" b="1" dirty="0"/>
              <a:t> proses </a:t>
            </a:r>
            <a:r>
              <a:rPr lang="en-US" sz="2400" b="1" dirty="0" err="1"/>
              <a:t>produksi</a:t>
            </a:r>
            <a:r>
              <a:rPr lang="en-US" sz="2400" b="1" dirty="0"/>
              <a:t> data, yang </a:t>
            </a:r>
            <a:r>
              <a:rPr lang="en-US" sz="2400" b="1" dirty="0" err="1"/>
              <a:t>menyebabkan</a:t>
            </a:r>
            <a:r>
              <a:rPr lang="en-US" sz="2400" b="1" dirty="0"/>
              <a:t> </a:t>
            </a:r>
            <a:r>
              <a:rPr lang="en-US" sz="2400" b="1" dirty="0" err="1"/>
              <a:t>tidak</a:t>
            </a:r>
            <a:r>
              <a:rPr lang="en-US" sz="2400" b="1" dirty="0"/>
              <a:t> </a:t>
            </a:r>
            <a:r>
              <a:rPr lang="en-US" sz="2400" b="1" dirty="0" err="1"/>
              <a:t>terepresentasikannya</a:t>
            </a:r>
            <a:r>
              <a:rPr lang="en-US" sz="2400" b="1" dirty="0"/>
              <a:t> </a:t>
            </a:r>
            <a:r>
              <a:rPr lang="en-US" sz="2400" b="1" dirty="0" err="1"/>
              <a:t>mereka</a:t>
            </a:r>
            <a:r>
              <a:rPr lang="en-US" sz="2400" b="1" dirty="0"/>
              <a:t> </a:t>
            </a:r>
            <a:r>
              <a:rPr lang="en-US" sz="2400" b="1" dirty="0" err="1"/>
              <a:t>dalam</a:t>
            </a:r>
            <a:r>
              <a:rPr lang="en-US" sz="2400" b="1" dirty="0"/>
              <a:t> </a:t>
            </a:r>
            <a:r>
              <a:rPr lang="en-US" sz="2400" b="1" i="1" dirty="0"/>
              <a:t>big data</a:t>
            </a:r>
            <a:r>
              <a:rPr lang="en-US" b="1" i="1" dirty="0"/>
              <a:t>.</a:t>
            </a:r>
            <a:endParaRPr lang="en-US" b="1" dirty="0"/>
          </a:p>
        </p:txBody>
      </p:sp>
      <p:pic>
        <p:nvPicPr>
          <p:cNvPr id="3" name="Picture 1">
            <a:extLst>
              <a:ext uri="{FF2B5EF4-FFF2-40B4-BE49-F238E27FC236}">
                <a16:creationId xmlns:a16="http://schemas.microsoft.com/office/drawing/2014/main" id="{64FAB448-53A8-43C4-B8DC-2C5A647079C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210" y="0"/>
            <a:ext cx="751285" cy="797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170374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6A5ECD6-5CB5-4D7B-8749-ECED62CFD45B}"/>
              </a:ext>
            </a:extLst>
          </p:cNvPr>
          <p:cNvSpPr>
            <a:spLocks noGrp="1"/>
          </p:cNvSpPr>
          <p:nvPr>
            <p:ph type="title"/>
          </p:nvPr>
        </p:nvSpPr>
        <p:spPr>
          <a:xfrm>
            <a:off x="880495" y="452718"/>
            <a:ext cx="9170339" cy="997424"/>
          </a:xfrm>
        </p:spPr>
        <p:txBody>
          <a:bodyPr>
            <a:normAutofit fontScale="90000"/>
          </a:bodyPr>
          <a:lstStyle/>
          <a:p>
            <a:pPr algn="ctr"/>
            <a:r>
              <a:rPr lang="id-ID" sz="3200" b="1" dirty="0"/>
              <a:t>Pengakses Media Sosial Berdasarkan Konteks Sosial dan Spasial</a:t>
            </a:r>
            <a:endParaRPr lang="en-US" sz="3200" b="1" dirty="0"/>
          </a:p>
        </p:txBody>
      </p:sp>
      <p:graphicFrame>
        <p:nvGraphicFramePr>
          <p:cNvPr id="6" name="Content Placeholder 5">
            <a:extLst>
              <a:ext uri="{FF2B5EF4-FFF2-40B4-BE49-F238E27FC236}">
                <a16:creationId xmlns:a16="http://schemas.microsoft.com/office/drawing/2014/main" id="{3C17DD26-C6EF-4773-A320-519F7D3692D8}"/>
              </a:ext>
            </a:extLst>
          </p:cNvPr>
          <p:cNvGraphicFramePr>
            <a:graphicFrameLocks noGrp="1"/>
          </p:cNvGraphicFramePr>
          <p:nvPr>
            <p:ph idx="1"/>
          </p:nvPr>
        </p:nvGraphicFramePr>
        <p:xfrm>
          <a:off x="838200" y="1803264"/>
          <a:ext cx="7045037" cy="5008334"/>
        </p:xfrm>
        <a:graphic>
          <a:graphicData uri="http://schemas.openxmlformats.org/drawingml/2006/table">
            <a:tbl>
              <a:tblPr firstRow="1" firstCol="1" bandRow="1">
                <a:tableStyleId>{68D230F3-CF80-4859-8CE7-A43EE81993B5}</a:tableStyleId>
              </a:tblPr>
              <a:tblGrid>
                <a:gridCol w="1207399">
                  <a:extLst>
                    <a:ext uri="{9D8B030D-6E8A-4147-A177-3AD203B41FA5}">
                      <a16:colId xmlns:a16="http://schemas.microsoft.com/office/drawing/2014/main" val="1394869702"/>
                    </a:ext>
                  </a:extLst>
                </a:gridCol>
                <a:gridCol w="1207399">
                  <a:extLst>
                    <a:ext uri="{9D8B030D-6E8A-4147-A177-3AD203B41FA5}">
                      <a16:colId xmlns:a16="http://schemas.microsoft.com/office/drawing/2014/main" val="2237940847"/>
                    </a:ext>
                  </a:extLst>
                </a:gridCol>
                <a:gridCol w="1012865">
                  <a:extLst>
                    <a:ext uri="{9D8B030D-6E8A-4147-A177-3AD203B41FA5}">
                      <a16:colId xmlns:a16="http://schemas.microsoft.com/office/drawing/2014/main" val="1110836379"/>
                    </a:ext>
                  </a:extLst>
                </a:gridCol>
                <a:gridCol w="1229907">
                  <a:extLst>
                    <a:ext uri="{9D8B030D-6E8A-4147-A177-3AD203B41FA5}">
                      <a16:colId xmlns:a16="http://schemas.microsoft.com/office/drawing/2014/main" val="4256383377"/>
                    </a:ext>
                  </a:extLst>
                </a:gridCol>
                <a:gridCol w="1229907">
                  <a:extLst>
                    <a:ext uri="{9D8B030D-6E8A-4147-A177-3AD203B41FA5}">
                      <a16:colId xmlns:a16="http://schemas.microsoft.com/office/drawing/2014/main" val="1258825699"/>
                    </a:ext>
                  </a:extLst>
                </a:gridCol>
                <a:gridCol w="1157560">
                  <a:extLst>
                    <a:ext uri="{9D8B030D-6E8A-4147-A177-3AD203B41FA5}">
                      <a16:colId xmlns:a16="http://schemas.microsoft.com/office/drawing/2014/main" val="2114749059"/>
                    </a:ext>
                  </a:extLst>
                </a:gridCol>
              </a:tblGrid>
              <a:tr h="196391">
                <a:tc rowSpan="2">
                  <a:txBody>
                    <a:bodyPr/>
                    <a:lstStyle/>
                    <a:p>
                      <a:pPr algn="ctr">
                        <a:lnSpc>
                          <a:spcPct val="115000"/>
                        </a:lnSpc>
                        <a:spcAft>
                          <a:spcPts val="0"/>
                        </a:spcAft>
                      </a:pPr>
                      <a:r>
                        <a:rPr lang="id-ID" sz="1400" dirty="0">
                          <a:effectLst/>
                        </a:rPr>
                        <a:t>Konteks Spasial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rowSpan="2">
                  <a:txBody>
                    <a:bodyPr/>
                    <a:lstStyle/>
                    <a:p>
                      <a:pPr algn="ctr">
                        <a:lnSpc>
                          <a:spcPct val="115000"/>
                        </a:lnSpc>
                        <a:spcAft>
                          <a:spcPts val="0"/>
                        </a:spcAft>
                      </a:pPr>
                      <a:r>
                        <a:rPr lang="id-ID" sz="1400">
                          <a:effectLst/>
                        </a:rPr>
                        <a:t>Konteks Sosial</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4">
                  <a:txBody>
                    <a:bodyPr/>
                    <a:lstStyle/>
                    <a:p>
                      <a:pPr algn="ctr">
                        <a:lnSpc>
                          <a:spcPct val="115000"/>
                        </a:lnSpc>
                        <a:spcAft>
                          <a:spcPts val="0"/>
                        </a:spcAft>
                      </a:pPr>
                      <a:r>
                        <a:rPr lang="id-ID" sz="1400">
                          <a:effectLst/>
                        </a:rPr>
                        <a:t>Menggunakan Media Sosial dalam 3 bulan terakhir?</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58027874"/>
                  </a:ext>
                </a:extLst>
              </a:tr>
              <a:tr h="208623">
                <a:tc vMerge="1">
                  <a:txBody>
                    <a:bodyPr/>
                    <a:lstStyle/>
                    <a:p>
                      <a:endParaRPr lang="en-US"/>
                    </a:p>
                  </a:txBody>
                  <a:tcPr/>
                </a:tc>
                <a:tc vMerge="1">
                  <a:txBody>
                    <a:bodyPr/>
                    <a:lstStyle/>
                    <a:p>
                      <a:endParaRPr lang="en-US"/>
                    </a:p>
                  </a:txBody>
                  <a:tcPr/>
                </a:tc>
                <a:tc>
                  <a:txBody>
                    <a:bodyPr/>
                    <a:lstStyle/>
                    <a:p>
                      <a:pPr algn="ctr">
                        <a:lnSpc>
                          <a:spcPct val="115000"/>
                        </a:lnSpc>
                        <a:spcAft>
                          <a:spcPts val="0"/>
                        </a:spcAft>
                      </a:pPr>
                      <a:r>
                        <a:rPr lang="id-ID" sz="1100">
                          <a:effectLst/>
                        </a:rPr>
                        <a:t>Ya</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id-ID" sz="1100">
                          <a:effectLst/>
                        </a:rPr>
                        <a:t>Tidak</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id-ID" sz="1100">
                          <a:effectLst/>
                        </a:rPr>
                        <a:t>Tidak Tahu</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15000"/>
                        </a:lnSpc>
                        <a:spcAft>
                          <a:spcPts val="0"/>
                        </a:spcAft>
                      </a:pPr>
                      <a:r>
                        <a:rPr lang="id-ID" sz="1100">
                          <a:effectLst/>
                        </a:rPr>
                        <a:t>Total</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066365692"/>
                  </a:ext>
                </a:extLst>
              </a:tr>
              <a:tr h="178525">
                <a:tc rowSpan="8">
                  <a:txBody>
                    <a:bodyPr/>
                    <a:lstStyle/>
                    <a:p>
                      <a:pPr>
                        <a:lnSpc>
                          <a:spcPct val="115000"/>
                        </a:lnSpc>
                        <a:spcAft>
                          <a:spcPts val="0"/>
                        </a:spcAft>
                      </a:pPr>
                      <a:r>
                        <a:rPr lang="id-ID" sz="1100">
                          <a:effectLst/>
                        </a:rPr>
                        <a:t>Indonesia Timur</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3">
                  <a:txBody>
                    <a:bodyPr/>
                    <a:lstStyle/>
                    <a:p>
                      <a:pPr algn="ctr">
                        <a:lnSpc>
                          <a:spcPct val="115000"/>
                        </a:lnSpc>
                        <a:spcAft>
                          <a:spcPts val="0"/>
                        </a:spcAft>
                      </a:pPr>
                      <a:r>
                        <a:rPr lang="id-ID" sz="1100">
                          <a:effectLst/>
                        </a:rPr>
                        <a:t>Perkotaan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8100" marR="38100" algn="ctr">
                        <a:lnSpc>
                          <a:spcPct val="115000"/>
                        </a:lnSpc>
                        <a:spcAft>
                          <a:spcPts val="0"/>
                        </a:spcAft>
                      </a:pPr>
                      <a:r>
                        <a:rPr lang="id-ID" sz="1100" dirty="0">
                          <a:effectLst/>
                        </a:rPr>
                        <a:t>6307</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1194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33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7534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052971315"/>
                  </a:ext>
                </a:extLst>
              </a:tr>
              <a:tr h="178525">
                <a:tc vMerge="1">
                  <a:txBody>
                    <a:bodyPr/>
                    <a:lstStyle/>
                    <a:p>
                      <a:endParaRPr lang="en-US"/>
                    </a:p>
                  </a:txBody>
                  <a:tcPr/>
                </a:tc>
                <a:tc vMerge="1">
                  <a:txBody>
                    <a:bodyPr/>
                    <a:lstStyle/>
                    <a:p>
                      <a:endParaRPr lang="en-US"/>
                    </a:p>
                  </a:txBody>
                  <a:tcPr/>
                </a:tc>
                <a:tc>
                  <a:txBody>
                    <a:bodyPr/>
                    <a:lstStyle/>
                    <a:p>
                      <a:pPr marL="38100" marR="38100" algn="ctr">
                        <a:lnSpc>
                          <a:spcPct val="115000"/>
                        </a:lnSpc>
                        <a:spcAft>
                          <a:spcPts val="0"/>
                        </a:spcAft>
                      </a:pPr>
                      <a:r>
                        <a:rPr lang="id-ID" sz="1100" dirty="0">
                          <a:effectLst/>
                        </a:rPr>
                        <a:t>83.7%</a:t>
                      </a:r>
                      <a:r>
                        <a:rPr lang="en-US" sz="1100" dirty="0">
                          <a:effectLst/>
                        </a:rPr>
                        <a: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dirty="0">
                          <a:effectLst/>
                        </a:rPr>
                        <a:t>15.8%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dirty="0">
                          <a:effectLst/>
                        </a:rPr>
                        <a:t>0.4%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dirty="0">
                          <a:effectLst/>
                        </a:rPr>
                        <a:t>100.0%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32809595"/>
                  </a:ext>
                </a:extLst>
              </a:tr>
              <a:tr h="178525">
                <a:tc vMerge="1">
                  <a:txBody>
                    <a:bodyPr/>
                    <a:lstStyle/>
                    <a:p>
                      <a:endParaRPr lang="en-US"/>
                    </a:p>
                  </a:txBody>
                  <a:tcPr/>
                </a:tc>
                <a:tc vMerge="1">
                  <a:txBody>
                    <a:bodyPr/>
                    <a:lstStyle/>
                    <a:p>
                      <a:endParaRPr lang="en-US"/>
                    </a:p>
                  </a:txBody>
                  <a:tcPr/>
                </a:tc>
                <a:tc>
                  <a:txBody>
                    <a:bodyPr/>
                    <a:lstStyle/>
                    <a:p>
                      <a:pPr marL="38100" marR="38100" algn="ctr">
                        <a:lnSpc>
                          <a:spcPct val="115000"/>
                        </a:lnSpc>
                        <a:spcAft>
                          <a:spcPts val="0"/>
                        </a:spcAft>
                      </a:pPr>
                      <a:r>
                        <a:rPr lang="id-ID" sz="1100">
                          <a:effectLst/>
                        </a:rPr>
                        <a:t>3.3%*</a:t>
                      </a:r>
                      <a:r>
                        <a:rPr lang="en-US" sz="11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23242208"/>
                  </a:ext>
                </a:extLst>
              </a:tr>
              <a:tr h="178525">
                <a:tc vMerge="1">
                  <a:txBody>
                    <a:bodyPr/>
                    <a:lstStyle/>
                    <a:p>
                      <a:endParaRPr lang="en-US"/>
                    </a:p>
                  </a:txBody>
                  <a:tcPr/>
                </a:tc>
                <a:tc rowSpan="3">
                  <a:txBody>
                    <a:bodyPr/>
                    <a:lstStyle/>
                    <a:p>
                      <a:pPr algn="ctr">
                        <a:lnSpc>
                          <a:spcPct val="115000"/>
                        </a:lnSpc>
                        <a:spcAft>
                          <a:spcPts val="0"/>
                        </a:spcAft>
                      </a:pPr>
                      <a:r>
                        <a:rPr lang="id-ID" sz="1100">
                          <a:effectLst/>
                        </a:rPr>
                        <a:t>Perdesaan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8100" marR="38100" algn="ctr">
                        <a:lnSpc>
                          <a:spcPct val="115000"/>
                        </a:lnSpc>
                        <a:spcAft>
                          <a:spcPts val="0"/>
                        </a:spcAft>
                      </a:pPr>
                      <a:r>
                        <a:rPr lang="id-ID" sz="1100">
                          <a:effectLst/>
                        </a:rPr>
                        <a:t>2623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596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dirty="0">
                          <a:effectLst/>
                        </a:rPr>
                        <a:t>27</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dirty="0">
                          <a:effectLst/>
                        </a:rPr>
                        <a:t>3246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19794688"/>
                  </a:ext>
                </a:extLst>
              </a:tr>
              <a:tr h="178525">
                <a:tc vMerge="1">
                  <a:txBody>
                    <a:bodyPr/>
                    <a:lstStyle/>
                    <a:p>
                      <a:endParaRPr lang="en-US"/>
                    </a:p>
                  </a:txBody>
                  <a:tcPr/>
                </a:tc>
                <a:tc vMerge="1">
                  <a:txBody>
                    <a:bodyPr/>
                    <a:lstStyle/>
                    <a:p>
                      <a:endParaRPr lang="en-US"/>
                    </a:p>
                  </a:txBody>
                  <a:tcPr/>
                </a:tc>
                <a:tc>
                  <a:txBody>
                    <a:bodyPr/>
                    <a:lstStyle/>
                    <a:p>
                      <a:pPr marL="38100" marR="38100" algn="ctr">
                        <a:lnSpc>
                          <a:spcPct val="115000"/>
                        </a:lnSpc>
                        <a:spcAft>
                          <a:spcPts val="0"/>
                        </a:spcAft>
                      </a:pPr>
                      <a:r>
                        <a:rPr lang="id-ID" sz="1100">
                          <a:effectLst/>
                        </a:rPr>
                        <a:t>80.8%</a:t>
                      </a:r>
                      <a:r>
                        <a:rPr lang="en-US" sz="11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18.4%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0.8%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dirty="0">
                          <a:effectLst/>
                        </a:rPr>
                        <a:t>100.0%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61900536"/>
                  </a:ext>
                </a:extLst>
              </a:tr>
              <a:tr h="178525">
                <a:tc vMerge="1">
                  <a:txBody>
                    <a:bodyPr/>
                    <a:lstStyle/>
                    <a:p>
                      <a:endParaRPr lang="en-US"/>
                    </a:p>
                  </a:txBody>
                  <a:tcPr/>
                </a:tc>
                <a:tc vMerge="1">
                  <a:txBody>
                    <a:bodyPr/>
                    <a:lstStyle/>
                    <a:p>
                      <a:endParaRPr lang="en-US"/>
                    </a:p>
                  </a:txBody>
                  <a:tcPr/>
                </a:tc>
                <a:tc>
                  <a:txBody>
                    <a:bodyPr/>
                    <a:lstStyle/>
                    <a:p>
                      <a:pPr marL="38100" marR="38100" algn="ctr">
                        <a:lnSpc>
                          <a:spcPct val="115000"/>
                        </a:lnSpc>
                        <a:spcAft>
                          <a:spcPts val="0"/>
                        </a:spcAft>
                      </a:pPr>
                      <a:r>
                        <a:rPr lang="id-ID" sz="1100">
                          <a:effectLst/>
                        </a:rPr>
                        <a:t>1.4%*</a:t>
                      </a:r>
                      <a:r>
                        <a:rPr lang="en-US" sz="11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95352945"/>
                  </a:ext>
                </a:extLst>
              </a:tr>
              <a:tr h="178525">
                <a:tc vMerge="1">
                  <a:txBody>
                    <a:bodyPr/>
                    <a:lstStyle/>
                    <a:p>
                      <a:endParaRPr lang="en-US"/>
                    </a:p>
                  </a:txBody>
                  <a:tcPr/>
                </a:tc>
                <a:tc rowSpan="2">
                  <a:txBody>
                    <a:bodyPr/>
                    <a:lstStyle/>
                    <a:p>
                      <a:pPr algn="ctr">
                        <a:lnSpc>
                          <a:spcPct val="115000"/>
                        </a:lnSpc>
                        <a:spcAft>
                          <a:spcPts val="0"/>
                        </a:spcAft>
                      </a:pPr>
                      <a:r>
                        <a:rPr lang="id-ID" sz="1100">
                          <a:effectLst/>
                        </a:rPr>
                        <a:t>Total</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8100" marR="38100" algn="ctr">
                        <a:lnSpc>
                          <a:spcPct val="115000"/>
                        </a:lnSpc>
                        <a:spcAft>
                          <a:spcPts val="0"/>
                        </a:spcAft>
                      </a:pPr>
                      <a:r>
                        <a:rPr lang="id-ID" sz="1100">
                          <a:effectLst/>
                        </a:rPr>
                        <a:t>8930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1790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60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dirty="0">
                          <a:effectLst/>
                        </a:rPr>
                        <a:t>10780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83315434"/>
                  </a:ext>
                </a:extLst>
              </a:tr>
              <a:tr h="178525">
                <a:tc vMerge="1">
                  <a:txBody>
                    <a:bodyPr/>
                    <a:lstStyle/>
                    <a:p>
                      <a:endParaRPr lang="en-US"/>
                    </a:p>
                  </a:txBody>
                  <a:tcPr/>
                </a:tc>
                <a:tc vMerge="1">
                  <a:txBody>
                    <a:bodyPr/>
                    <a:lstStyle/>
                    <a:p>
                      <a:endParaRPr lang="en-US"/>
                    </a:p>
                  </a:txBody>
                  <a:tcPr/>
                </a:tc>
                <a:tc>
                  <a:txBody>
                    <a:bodyPr/>
                    <a:lstStyle/>
                    <a:p>
                      <a:pPr marL="38100" marR="38100" algn="ctr">
                        <a:lnSpc>
                          <a:spcPct val="115000"/>
                        </a:lnSpc>
                        <a:spcAft>
                          <a:spcPts val="0"/>
                        </a:spcAft>
                      </a:pPr>
                      <a:r>
                        <a:rPr lang="id-ID" sz="1100">
                          <a:effectLst/>
                        </a:rPr>
                        <a:t>82.8%</a:t>
                      </a:r>
                      <a:r>
                        <a:rPr lang="en-US" sz="11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16.6%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0.6%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dirty="0">
                          <a:effectLst/>
                        </a:rPr>
                        <a:t>100.0%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04358577"/>
                  </a:ext>
                </a:extLst>
              </a:tr>
              <a:tr h="178525">
                <a:tc rowSpan="8">
                  <a:txBody>
                    <a:bodyPr/>
                    <a:lstStyle/>
                    <a:p>
                      <a:pPr>
                        <a:lnSpc>
                          <a:spcPct val="115000"/>
                        </a:lnSpc>
                        <a:spcAft>
                          <a:spcPts val="0"/>
                        </a:spcAft>
                      </a:pPr>
                      <a:r>
                        <a:rPr lang="id-ID" sz="1100">
                          <a:effectLst/>
                        </a:rPr>
                        <a:t>Indonesia Tengah</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3">
                  <a:txBody>
                    <a:bodyPr/>
                    <a:lstStyle/>
                    <a:p>
                      <a:pPr algn="ctr">
                        <a:lnSpc>
                          <a:spcPct val="115000"/>
                        </a:lnSpc>
                        <a:spcAft>
                          <a:spcPts val="0"/>
                        </a:spcAft>
                      </a:pPr>
                      <a:r>
                        <a:rPr lang="id-ID" sz="1100">
                          <a:effectLst/>
                        </a:rPr>
                        <a:t>Perkotaan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8100" marR="38100" algn="ctr">
                        <a:lnSpc>
                          <a:spcPct val="115000"/>
                        </a:lnSpc>
                        <a:spcAft>
                          <a:spcPts val="0"/>
                        </a:spcAft>
                      </a:pPr>
                      <a:r>
                        <a:rPr lang="id-ID" sz="1100">
                          <a:effectLst/>
                        </a:rPr>
                        <a:t>34495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5904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132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dirty="0">
                          <a:effectLst/>
                        </a:rPr>
                        <a:t>40531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22847432"/>
                  </a:ext>
                </a:extLst>
              </a:tr>
              <a:tr h="178525">
                <a:tc vMerge="1">
                  <a:txBody>
                    <a:bodyPr/>
                    <a:lstStyle/>
                    <a:p>
                      <a:endParaRPr lang="en-US"/>
                    </a:p>
                  </a:txBody>
                  <a:tcPr/>
                </a:tc>
                <a:tc vMerge="1">
                  <a:txBody>
                    <a:bodyPr/>
                    <a:lstStyle/>
                    <a:p>
                      <a:endParaRPr lang="en-US"/>
                    </a:p>
                  </a:txBody>
                  <a:tcPr/>
                </a:tc>
                <a:tc>
                  <a:txBody>
                    <a:bodyPr/>
                    <a:lstStyle/>
                    <a:p>
                      <a:pPr marL="38100" marR="38100" algn="ctr">
                        <a:lnSpc>
                          <a:spcPct val="115000"/>
                        </a:lnSpc>
                        <a:spcAft>
                          <a:spcPts val="0"/>
                        </a:spcAft>
                      </a:pPr>
                      <a:r>
                        <a:rPr lang="id-ID" sz="1100">
                          <a:effectLst/>
                        </a:rPr>
                        <a:t>85.1%</a:t>
                      </a:r>
                      <a:r>
                        <a:rPr lang="en-US" sz="11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14.6%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0.3%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dirty="0">
                          <a:effectLst/>
                        </a:rPr>
                        <a:t>100.0%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072276563"/>
                  </a:ext>
                </a:extLst>
              </a:tr>
              <a:tr h="178525">
                <a:tc vMerge="1">
                  <a:txBody>
                    <a:bodyPr/>
                    <a:lstStyle/>
                    <a:p>
                      <a:endParaRPr lang="en-US"/>
                    </a:p>
                  </a:txBody>
                  <a:tcPr/>
                </a:tc>
                <a:tc vMerge="1">
                  <a:txBody>
                    <a:bodyPr/>
                    <a:lstStyle/>
                    <a:p>
                      <a:endParaRPr lang="en-US"/>
                    </a:p>
                  </a:txBody>
                  <a:tcPr/>
                </a:tc>
                <a:tc>
                  <a:txBody>
                    <a:bodyPr/>
                    <a:lstStyle/>
                    <a:p>
                      <a:pPr marL="38100" marR="38100" algn="ctr">
                        <a:lnSpc>
                          <a:spcPct val="115000"/>
                        </a:lnSpc>
                        <a:spcAft>
                          <a:spcPts val="0"/>
                        </a:spcAft>
                      </a:pPr>
                      <a:r>
                        <a:rPr lang="id-ID" sz="1100">
                          <a:effectLst/>
                        </a:rPr>
                        <a:t>18.3%*</a:t>
                      </a:r>
                      <a:r>
                        <a:rPr lang="en-US" sz="11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61394085"/>
                  </a:ext>
                </a:extLst>
              </a:tr>
              <a:tr h="178525">
                <a:tc vMerge="1">
                  <a:txBody>
                    <a:bodyPr/>
                    <a:lstStyle/>
                    <a:p>
                      <a:endParaRPr lang="en-US"/>
                    </a:p>
                  </a:txBody>
                  <a:tcPr/>
                </a:tc>
                <a:tc rowSpan="3">
                  <a:txBody>
                    <a:bodyPr/>
                    <a:lstStyle/>
                    <a:p>
                      <a:pPr algn="ctr">
                        <a:lnSpc>
                          <a:spcPct val="115000"/>
                        </a:lnSpc>
                        <a:spcAft>
                          <a:spcPts val="0"/>
                        </a:spcAft>
                      </a:pPr>
                      <a:r>
                        <a:rPr lang="id-ID" sz="1100">
                          <a:effectLst/>
                        </a:rPr>
                        <a:t>Perdesaan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8100" marR="38100" algn="ctr">
                        <a:lnSpc>
                          <a:spcPct val="115000"/>
                        </a:lnSpc>
                        <a:spcAft>
                          <a:spcPts val="0"/>
                        </a:spcAft>
                      </a:pPr>
                      <a:r>
                        <a:rPr lang="id-ID" sz="1100">
                          <a:effectLst/>
                        </a:rPr>
                        <a:t>22530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4713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148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dirty="0">
                          <a:effectLst/>
                        </a:rPr>
                        <a:t>27391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100974275"/>
                  </a:ext>
                </a:extLst>
              </a:tr>
              <a:tr h="178525">
                <a:tc vMerge="1">
                  <a:txBody>
                    <a:bodyPr/>
                    <a:lstStyle/>
                    <a:p>
                      <a:endParaRPr lang="en-US"/>
                    </a:p>
                  </a:txBody>
                  <a:tcPr/>
                </a:tc>
                <a:tc vMerge="1">
                  <a:txBody>
                    <a:bodyPr/>
                    <a:lstStyle/>
                    <a:p>
                      <a:endParaRPr lang="en-US"/>
                    </a:p>
                  </a:txBody>
                  <a:tcPr/>
                </a:tc>
                <a:tc>
                  <a:txBody>
                    <a:bodyPr/>
                    <a:lstStyle/>
                    <a:p>
                      <a:pPr marL="38100" marR="38100" algn="ctr">
                        <a:lnSpc>
                          <a:spcPct val="115000"/>
                        </a:lnSpc>
                        <a:spcAft>
                          <a:spcPts val="0"/>
                        </a:spcAft>
                      </a:pPr>
                      <a:r>
                        <a:rPr lang="id-ID" sz="1100">
                          <a:effectLst/>
                        </a:rPr>
                        <a:t>82.3%</a:t>
                      </a:r>
                      <a:r>
                        <a:rPr lang="en-US" sz="11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17.2%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0.5%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dirty="0">
                          <a:effectLst/>
                        </a:rPr>
                        <a:t>100.0%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62319751"/>
                  </a:ext>
                </a:extLst>
              </a:tr>
              <a:tr h="178525">
                <a:tc vMerge="1">
                  <a:txBody>
                    <a:bodyPr/>
                    <a:lstStyle/>
                    <a:p>
                      <a:endParaRPr lang="en-US"/>
                    </a:p>
                  </a:txBody>
                  <a:tcPr/>
                </a:tc>
                <a:tc vMerge="1">
                  <a:txBody>
                    <a:bodyPr/>
                    <a:lstStyle/>
                    <a:p>
                      <a:endParaRPr lang="en-US"/>
                    </a:p>
                  </a:txBody>
                  <a:tcPr/>
                </a:tc>
                <a:tc>
                  <a:txBody>
                    <a:bodyPr/>
                    <a:lstStyle/>
                    <a:p>
                      <a:pPr marL="38100" marR="38100" algn="ctr">
                        <a:lnSpc>
                          <a:spcPct val="115000"/>
                        </a:lnSpc>
                        <a:spcAft>
                          <a:spcPts val="0"/>
                        </a:spcAft>
                      </a:pPr>
                      <a:r>
                        <a:rPr lang="id-ID" sz="1100">
                          <a:effectLst/>
                        </a:rPr>
                        <a:t>11.9%*</a:t>
                      </a:r>
                      <a:r>
                        <a:rPr lang="en-US" sz="11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778465010"/>
                  </a:ext>
                </a:extLst>
              </a:tr>
              <a:tr h="178525">
                <a:tc vMerge="1">
                  <a:txBody>
                    <a:bodyPr/>
                    <a:lstStyle/>
                    <a:p>
                      <a:endParaRPr lang="en-US"/>
                    </a:p>
                  </a:txBody>
                  <a:tcPr/>
                </a:tc>
                <a:tc rowSpan="2">
                  <a:txBody>
                    <a:bodyPr/>
                    <a:lstStyle/>
                    <a:p>
                      <a:pPr algn="ctr">
                        <a:lnSpc>
                          <a:spcPct val="115000"/>
                        </a:lnSpc>
                        <a:spcAft>
                          <a:spcPts val="0"/>
                        </a:spcAft>
                      </a:pPr>
                      <a:r>
                        <a:rPr lang="id-ID" sz="1100">
                          <a:effectLst/>
                        </a:rPr>
                        <a:t>Total</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8100" marR="38100" algn="ctr">
                        <a:lnSpc>
                          <a:spcPct val="115000"/>
                        </a:lnSpc>
                        <a:spcAft>
                          <a:spcPts val="0"/>
                        </a:spcAft>
                      </a:pPr>
                      <a:r>
                        <a:rPr lang="id-ID" sz="1100">
                          <a:effectLst/>
                        </a:rPr>
                        <a:t>57025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10617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280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dirty="0">
                          <a:effectLst/>
                        </a:rPr>
                        <a:t>67922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89659478"/>
                  </a:ext>
                </a:extLst>
              </a:tr>
              <a:tr h="178525">
                <a:tc vMerge="1">
                  <a:txBody>
                    <a:bodyPr/>
                    <a:lstStyle/>
                    <a:p>
                      <a:endParaRPr lang="en-US"/>
                    </a:p>
                  </a:txBody>
                  <a:tcPr/>
                </a:tc>
                <a:tc vMerge="1">
                  <a:txBody>
                    <a:bodyPr/>
                    <a:lstStyle/>
                    <a:p>
                      <a:endParaRPr lang="en-US"/>
                    </a:p>
                  </a:txBody>
                  <a:tcPr/>
                </a:tc>
                <a:tc>
                  <a:txBody>
                    <a:bodyPr/>
                    <a:lstStyle/>
                    <a:p>
                      <a:pPr marL="38100" marR="38100" algn="ctr">
                        <a:lnSpc>
                          <a:spcPct val="115000"/>
                        </a:lnSpc>
                        <a:spcAft>
                          <a:spcPts val="0"/>
                        </a:spcAft>
                      </a:pPr>
                      <a:r>
                        <a:rPr lang="id-ID" sz="1100">
                          <a:effectLst/>
                        </a:rPr>
                        <a:t>84.0%</a:t>
                      </a:r>
                      <a:r>
                        <a:rPr lang="en-US" sz="11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15.6%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0.4%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dirty="0">
                          <a:effectLst/>
                        </a:rPr>
                        <a:t>100.0%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2992498"/>
                  </a:ext>
                </a:extLst>
              </a:tr>
              <a:tr h="178525">
                <a:tc rowSpan="8">
                  <a:txBody>
                    <a:bodyPr/>
                    <a:lstStyle/>
                    <a:p>
                      <a:pPr>
                        <a:lnSpc>
                          <a:spcPct val="115000"/>
                        </a:lnSpc>
                        <a:spcAft>
                          <a:spcPts val="0"/>
                        </a:spcAft>
                      </a:pPr>
                      <a:r>
                        <a:rPr lang="id-ID" sz="1100">
                          <a:effectLst/>
                        </a:rPr>
                        <a:t>Indonesia Barat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rowSpan="3">
                  <a:txBody>
                    <a:bodyPr/>
                    <a:lstStyle/>
                    <a:p>
                      <a:pPr algn="ctr">
                        <a:lnSpc>
                          <a:spcPct val="115000"/>
                        </a:lnSpc>
                        <a:spcAft>
                          <a:spcPts val="0"/>
                        </a:spcAft>
                      </a:pPr>
                      <a:r>
                        <a:rPr lang="id-ID" sz="1100">
                          <a:effectLst/>
                        </a:rPr>
                        <a:t>Perkotaan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8100" marR="38100" algn="ctr">
                        <a:lnSpc>
                          <a:spcPct val="115000"/>
                        </a:lnSpc>
                        <a:spcAft>
                          <a:spcPts val="0"/>
                        </a:spcAft>
                      </a:pPr>
                      <a:r>
                        <a:rPr lang="id-ID" sz="1100">
                          <a:effectLst/>
                        </a:rPr>
                        <a:t>87003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14037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482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dirty="0">
                          <a:effectLst/>
                        </a:rPr>
                        <a:t>101522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54678395"/>
                  </a:ext>
                </a:extLst>
              </a:tr>
              <a:tr h="178525">
                <a:tc vMerge="1">
                  <a:txBody>
                    <a:bodyPr/>
                    <a:lstStyle/>
                    <a:p>
                      <a:endParaRPr lang="en-US"/>
                    </a:p>
                  </a:txBody>
                  <a:tcPr/>
                </a:tc>
                <a:tc vMerge="1">
                  <a:txBody>
                    <a:bodyPr/>
                    <a:lstStyle/>
                    <a:p>
                      <a:endParaRPr lang="en-US"/>
                    </a:p>
                  </a:txBody>
                  <a:tcPr/>
                </a:tc>
                <a:tc>
                  <a:txBody>
                    <a:bodyPr/>
                    <a:lstStyle/>
                    <a:p>
                      <a:pPr marL="38100" marR="38100" algn="ctr">
                        <a:lnSpc>
                          <a:spcPct val="115000"/>
                        </a:lnSpc>
                        <a:spcAft>
                          <a:spcPts val="0"/>
                        </a:spcAft>
                      </a:pPr>
                      <a:r>
                        <a:rPr lang="id-ID" sz="1100">
                          <a:effectLst/>
                        </a:rPr>
                        <a:t>85.7%</a:t>
                      </a:r>
                      <a:r>
                        <a:rPr lang="en-US" sz="11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13.8%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0.5%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dirty="0">
                          <a:effectLst/>
                        </a:rPr>
                        <a:t>100.0%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49160519"/>
                  </a:ext>
                </a:extLst>
              </a:tr>
              <a:tr h="178525">
                <a:tc vMerge="1">
                  <a:txBody>
                    <a:bodyPr/>
                    <a:lstStyle/>
                    <a:p>
                      <a:endParaRPr lang="en-US"/>
                    </a:p>
                  </a:txBody>
                  <a:tcPr/>
                </a:tc>
                <a:tc vMerge="1">
                  <a:txBody>
                    <a:bodyPr/>
                    <a:lstStyle/>
                    <a:p>
                      <a:endParaRPr lang="en-US"/>
                    </a:p>
                  </a:txBody>
                  <a:tcPr/>
                </a:tc>
                <a:tc>
                  <a:txBody>
                    <a:bodyPr/>
                    <a:lstStyle/>
                    <a:p>
                      <a:pPr marL="38100" marR="38100" algn="ctr">
                        <a:lnSpc>
                          <a:spcPct val="115000"/>
                        </a:lnSpc>
                        <a:spcAft>
                          <a:spcPts val="0"/>
                        </a:spcAft>
                      </a:pPr>
                      <a:r>
                        <a:rPr lang="id-ID" sz="1100">
                          <a:effectLst/>
                        </a:rPr>
                        <a:t>46.2%*</a:t>
                      </a:r>
                      <a:r>
                        <a:rPr lang="en-US" sz="11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2018189"/>
                  </a:ext>
                </a:extLst>
              </a:tr>
              <a:tr h="178525">
                <a:tc vMerge="1">
                  <a:txBody>
                    <a:bodyPr/>
                    <a:lstStyle/>
                    <a:p>
                      <a:endParaRPr lang="en-US"/>
                    </a:p>
                  </a:txBody>
                  <a:tcPr/>
                </a:tc>
                <a:tc rowSpan="3">
                  <a:txBody>
                    <a:bodyPr/>
                    <a:lstStyle/>
                    <a:p>
                      <a:pPr algn="ctr">
                        <a:lnSpc>
                          <a:spcPct val="115000"/>
                        </a:lnSpc>
                        <a:spcAft>
                          <a:spcPts val="0"/>
                        </a:spcAft>
                      </a:pPr>
                      <a:r>
                        <a:rPr lang="id-ID" sz="1100">
                          <a:effectLst/>
                        </a:rPr>
                        <a:t>Perdesaan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8100" marR="38100" algn="ctr">
                        <a:lnSpc>
                          <a:spcPct val="115000"/>
                        </a:lnSpc>
                        <a:spcAft>
                          <a:spcPts val="0"/>
                        </a:spcAft>
                      </a:pPr>
                      <a:r>
                        <a:rPr lang="id-ID" sz="1100">
                          <a:effectLst/>
                        </a:rPr>
                        <a:t>35349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7292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323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dirty="0">
                          <a:effectLst/>
                        </a:rPr>
                        <a:t>42964</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46481007"/>
                  </a:ext>
                </a:extLst>
              </a:tr>
              <a:tr h="178525">
                <a:tc vMerge="1">
                  <a:txBody>
                    <a:bodyPr/>
                    <a:lstStyle/>
                    <a:p>
                      <a:endParaRPr lang="en-US"/>
                    </a:p>
                  </a:txBody>
                  <a:tcPr/>
                </a:tc>
                <a:tc vMerge="1">
                  <a:txBody>
                    <a:bodyPr/>
                    <a:lstStyle/>
                    <a:p>
                      <a:endParaRPr lang="en-US"/>
                    </a:p>
                  </a:txBody>
                  <a:tcPr/>
                </a:tc>
                <a:tc>
                  <a:txBody>
                    <a:bodyPr/>
                    <a:lstStyle/>
                    <a:p>
                      <a:pPr marL="38100" marR="38100" algn="ctr">
                        <a:lnSpc>
                          <a:spcPct val="115000"/>
                        </a:lnSpc>
                        <a:spcAft>
                          <a:spcPts val="0"/>
                        </a:spcAft>
                      </a:pPr>
                      <a:r>
                        <a:rPr lang="id-ID" sz="1100">
                          <a:effectLst/>
                        </a:rPr>
                        <a:t>82.3%</a:t>
                      </a:r>
                      <a:r>
                        <a:rPr lang="en-US" sz="11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17.0%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0.8%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dirty="0">
                          <a:effectLst/>
                        </a:rPr>
                        <a:t>100.0%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282330951"/>
                  </a:ext>
                </a:extLst>
              </a:tr>
              <a:tr h="178525">
                <a:tc vMerge="1">
                  <a:txBody>
                    <a:bodyPr/>
                    <a:lstStyle/>
                    <a:p>
                      <a:endParaRPr lang="en-US"/>
                    </a:p>
                  </a:txBody>
                  <a:tcPr/>
                </a:tc>
                <a:tc vMerge="1">
                  <a:txBody>
                    <a:bodyPr/>
                    <a:lstStyle/>
                    <a:p>
                      <a:endParaRPr lang="en-US"/>
                    </a:p>
                  </a:txBody>
                  <a:tcPr/>
                </a:tc>
                <a:tc>
                  <a:txBody>
                    <a:bodyPr/>
                    <a:lstStyle/>
                    <a:p>
                      <a:pPr marL="38100" marR="38100" algn="ctr">
                        <a:lnSpc>
                          <a:spcPct val="115000"/>
                        </a:lnSpc>
                        <a:spcAft>
                          <a:spcPts val="0"/>
                        </a:spcAft>
                      </a:pPr>
                      <a:r>
                        <a:rPr lang="id-ID" sz="1100">
                          <a:effectLst/>
                        </a:rPr>
                        <a:t>18.7%*</a:t>
                      </a:r>
                      <a:r>
                        <a:rPr lang="en-US" sz="11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55222531"/>
                  </a:ext>
                </a:extLst>
              </a:tr>
              <a:tr h="178525">
                <a:tc vMerge="1">
                  <a:txBody>
                    <a:bodyPr/>
                    <a:lstStyle/>
                    <a:p>
                      <a:endParaRPr lang="en-US"/>
                    </a:p>
                  </a:txBody>
                  <a:tcPr/>
                </a:tc>
                <a:tc rowSpan="2">
                  <a:txBody>
                    <a:bodyPr/>
                    <a:lstStyle/>
                    <a:p>
                      <a:pPr algn="ctr">
                        <a:lnSpc>
                          <a:spcPct val="115000"/>
                        </a:lnSpc>
                        <a:spcAft>
                          <a:spcPts val="0"/>
                        </a:spcAft>
                      </a:pPr>
                      <a:r>
                        <a:rPr lang="id-ID" sz="1100">
                          <a:effectLst/>
                        </a:rPr>
                        <a:t>Total</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8100" marR="38100" algn="ctr">
                        <a:lnSpc>
                          <a:spcPct val="115000"/>
                        </a:lnSpc>
                        <a:spcAft>
                          <a:spcPts val="0"/>
                        </a:spcAft>
                      </a:pPr>
                      <a:r>
                        <a:rPr lang="id-ID" sz="1100">
                          <a:effectLst/>
                        </a:rPr>
                        <a:t>122352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21329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805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dirty="0">
                          <a:effectLst/>
                        </a:rPr>
                        <a:t>144486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62049500"/>
                  </a:ext>
                </a:extLst>
              </a:tr>
              <a:tr h="178525">
                <a:tc vMerge="1">
                  <a:txBody>
                    <a:bodyPr/>
                    <a:lstStyle/>
                    <a:p>
                      <a:endParaRPr lang="en-US"/>
                    </a:p>
                  </a:txBody>
                  <a:tcPr/>
                </a:tc>
                <a:tc vMerge="1">
                  <a:txBody>
                    <a:bodyPr/>
                    <a:lstStyle/>
                    <a:p>
                      <a:endParaRPr lang="en-US"/>
                    </a:p>
                  </a:txBody>
                  <a:tcPr/>
                </a:tc>
                <a:tc>
                  <a:txBody>
                    <a:bodyPr/>
                    <a:lstStyle/>
                    <a:p>
                      <a:pPr marL="38100" marR="38100" algn="ctr">
                        <a:lnSpc>
                          <a:spcPct val="115000"/>
                        </a:lnSpc>
                        <a:spcAft>
                          <a:spcPts val="0"/>
                        </a:spcAft>
                      </a:pPr>
                      <a:r>
                        <a:rPr lang="id-ID" sz="1100">
                          <a:effectLst/>
                        </a:rPr>
                        <a:t>84.7%</a:t>
                      </a:r>
                      <a:r>
                        <a:rPr lang="en-US" sz="1100">
                          <a:effectLst/>
                        </a:rPr>
                        <a:t>*</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14.8%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a:effectLst/>
                        </a:rPr>
                        <a:t>0.6%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8100" marR="38100" algn="ctr">
                        <a:lnSpc>
                          <a:spcPct val="115000"/>
                        </a:lnSpc>
                        <a:spcAft>
                          <a:spcPts val="0"/>
                        </a:spcAft>
                      </a:pPr>
                      <a:r>
                        <a:rPr lang="id-ID" sz="1100" dirty="0">
                          <a:effectLst/>
                        </a:rPr>
                        <a:t>100.0%</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20986725"/>
                  </a:ext>
                </a:extLst>
              </a:tr>
            </a:tbl>
          </a:graphicData>
        </a:graphic>
      </p:graphicFrame>
      <p:sp>
        <p:nvSpPr>
          <p:cNvPr id="7" name="TextBox 6">
            <a:extLst>
              <a:ext uri="{FF2B5EF4-FFF2-40B4-BE49-F238E27FC236}">
                <a16:creationId xmlns:a16="http://schemas.microsoft.com/office/drawing/2014/main" id="{8B968ADB-8E5B-4ABD-884D-2EB430F46446}"/>
              </a:ext>
            </a:extLst>
          </p:cNvPr>
          <p:cNvSpPr txBox="1"/>
          <p:nvPr/>
        </p:nvSpPr>
        <p:spPr>
          <a:xfrm>
            <a:off x="8277452" y="1296772"/>
            <a:ext cx="3546763" cy="4985980"/>
          </a:xfrm>
          <a:prstGeom prst="rect">
            <a:avLst/>
          </a:prstGeom>
          <a:noFill/>
        </p:spPr>
        <p:txBody>
          <a:bodyPr wrap="square" rtlCol="0">
            <a:spAutoFit/>
          </a:bodyPr>
          <a:lstStyle/>
          <a:p>
            <a:r>
              <a:rPr lang="en-US" sz="2000" b="1" i="1" noProof="1"/>
              <a:t>Secara persentase media sosial menjadi ruang digital yang paling banyak diakses masyarakat Indonesia.</a:t>
            </a:r>
          </a:p>
          <a:p>
            <a:endParaRPr lang="en-US" sz="2000" b="1" i="1" noProof="1"/>
          </a:p>
          <a:p>
            <a:r>
              <a:rPr lang="en-US" sz="2000" b="1" i="1" noProof="1"/>
              <a:t>Pada berbagai kategori, persentase pengguna media sosial paling tinggi dan cenderung stabil.</a:t>
            </a:r>
          </a:p>
          <a:p>
            <a:endParaRPr lang="en-US" sz="2000" b="1" i="1" noProof="1"/>
          </a:p>
          <a:p>
            <a:r>
              <a:rPr lang="en-US" sz="2000" b="1" i="1" noProof="1"/>
              <a:t>Namun secara keseluruhan ia tidak dapat keluar dari supresi variabel konteks  sosial dan spasial yang sangat determina</a:t>
            </a:r>
            <a:r>
              <a:rPr lang="en-US" sz="2000" b="1" i="1" dirty="0"/>
              <a:t>n</a:t>
            </a:r>
          </a:p>
        </p:txBody>
      </p:sp>
      <p:sp>
        <p:nvSpPr>
          <p:cNvPr id="5" name="Rectangle: Rounded Corners 4">
            <a:extLst>
              <a:ext uri="{FF2B5EF4-FFF2-40B4-BE49-F238E27FC236}">
                <a16:creationId xmlns:a16="http://schemas.microsoft.com/office/drawing/2014/main" id="{D2CFCD0D-FDE4-4C49-A614-B963B32FF51A}"/>
              </a:ext>
            </a:extLst>
          </p:cNvPr>
          <p:cNvSpPr/>
          <p:nvPr/>
        </p:nvSpPr>
        <p:spPr>
          <a:xfrm>
            <a:off x="3352795" y="2455687"/>
            <a:ext cx="706581" cy="352418"/>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Rounded Corners 7">
            <a:extLst>
              <a:ext uri="{FF2B5EF4-FFF2-40B4-BE49-F238E27FC236}">
                <a16:creationId xmlns:a16="http://schemas.microsoft.com/office/drawing/2014/main" id="{C71EA97B-AE6C-4FBB-8119-B690186370C1}"/>
              </a:ext>
            </a:extLst>
          </p:cNvPr>
          <p:cNvSpPr/>
          <p:nvPr/>
        </p:nvSpPr>
        <p:spPr>
          <a:xfrm>
            <a:off x="3352795" y="3017546"/>
            <a:ext cx="706581" cy="352418"/>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Rounded Corners 8">
            <a:extLst>
              <a:ext uri="{FF2B5EF4-FFF2-40B4-BE49-F238E27FC236}">
                <a16:creationId xmlns:a16="http://schemas.microsoft.com/office/drawing/2014/main" id="{C1AF4EBB-A2AC-4836-90AE-ED313D7ACCB4}"/>
              </a:ext>
            </a:extLst>
          </p:cNvPr>
          <p:cNvSpPr/>
          <p:nvPr/>
        </p:nvSpPr>
        <p:spPr>
          <a:xfrm>
            <a:off x="3352795" y="3928652"/>
            <a:ext cx="706581" cy="352418"/>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491C00C1-8F95-4C21-AB52-6C41DF7B8E6C}"/>
              </a:ext>
            </a:extLst>
          </p:cNvPr>
          <p:cNvSpPr/>
          <p:nvPr/>
        </p:nvSpPr>
        <p:spPr>
          <a:xfrm>
            <a:off x="3352795" y="4460540"/>
            <a:ext cx="706581" cy="352418"/>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Rounded Corners 10">
            <a:extLst>
              <a:ext uri="{FF2B5EF4-FFF2-40B4-BE49-F238E27FC236}">
                <a16:creationId xmlns:a16="http://schemas.microsoft.com/office/drawing/2014/main" id="{3965D6A6-FB7B-4E77-A22A-9E4902A7D8A1}"/>
              </a:ext>
            </a:extLst>
          </p:cNvPr>
          <p:cNvSpPr/>
          <p:nvPr/>
        </p:nvSpPr>
        <p:spPr>
          <a:xfrm>
            <a:off x="3352795" y="5371646"/>
            <a:ext cx="706581" cy="352418"/>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Rounded Corners 11">
            <a:extLst>
              <a:ext uri="{FF2B5EF4-FFF2-40B4-BE49-F238E27FC236}">
                <a16:creationId xmlns:a16="http://schemas.microsoft.com/office/drawing/2014/main" id="{BBEC4142-1684-4873-B36B-5B7929FDDACD}"/>
              </a:ext>
            </a:extLst>
          </p:cNvPr>
          <p:cNvSpPr/>
          <p:nvPr/>
        </p:nvSpPr>
        <p:spPr>
          <a:xfrm>
            <a:off x="3352794" y="5930334"/>
            <a:ext cx="706581" cy="352418"/>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2237CC03-F287-4C19-9F75-572E1A04EAA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210" y="0"/>
            <a:ext cx="751285" cy="797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90950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500"/>
                                        <p:tgtEl>
                                          <p:spTgt spid="8"/>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500"/>
                                        <p:tgtEl>
                                          <p:spTgt spid="10"/>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fade">
                                      <p:cBhvr>
                                        <p:cTn id="23" dur="500"/>
                                        <p:tgtEl>
                                          <p:spTgt spid="11"/>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9" grpId="0" animBg="1"/>
      <p:bldP spid="10" grpId="0" animBg="1"/>
      <p:bldP spid="11" grpId="0" animBg="1"/>
      <p:bldP spid="1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A04E1-F0AD-4103-BC11-E9B760E6A66F}"/>
              </a:ext>
            </a:extLst>
          </p:cNvPr>
          <p:cNvSpPr>
            <a:spLocks noGrp="1"/>
          </p:cNvSpPr>
          <p:nvPr>
            <p:ph type="title"/>
          </p:nvPr>
        </p:nvSpPr>
        <p:spPr>
          <a:xfrm>
            <a:off x="838200" y="365125"/>
            <a:ext cx="10515600" cy="876821"/>
          </a:xfrm>
        </p:spPr>
        <p:txBody>
          <a:bodyPr/>
          <a:lstStyle/>
          <a:p>
            <a:pPr algn="ctr"/>
            <a:r>
              <a:rPr lang="en-US" sz="3600" b="1" dirty="0"/>
              <a:t>Kesimpulan dan </a:t>
            </a:r>
            <a:r>
              <a:rPr lang="en-US" sz="3600" b="1" dirty="0" err="1"/>
              <a:t>Pembuktian</a:t>
            </a:r>
            <a:r>
              <a:rPr lang="en-US" sz="3600" b="1" dirty="0"/>
              <a:t> </a:t>
            </a:r>
            <a:r>
              <a:rPr lang="en-US" sz="3600" b="1" dirty="0" err="1"/>
              <a:t>Hipotesis</a:t>
            </a:r>
            <a:endParaRPr lang="en-US" sz="3600" b="1" dirty="0"/>
          </a:p>
        </p:txBody>
      </p:sp>
      <p:sp>
        <p:nvSpPr>
          <p:cNvPr id="4" name="Content Placeholder 3">
            <a:extLst>
              <a:ext uri="{FF2B5EF4-FFF2-40B4-BE49-F238E27FC236}">
                <a16:creationId xmlns:a16="http://schemas.microsoft.com/office/drawing/2014/main" id="{28074D79-356A-4027-8223-FA3AA230CC53}"/>
              </a:ext>
            </a:extLst>
          </p:cNvPr>
          <p:cNvSpPr>
            <a:spLocks noGrp="1"/>
          </p:cNvSpPr>
          <p:nvPr>
            <p:ph sz="half" idx="1"/>
          </p:nvPr>
        </p:nvSpPr>
        <p:spPr>
          <a:xfrm>
            <a:off x="357810" y="1404730"/>
            <a:ext cx="6520266" cy="4772233"/>
          </a:xfrm>
        </p:spPr>
        <p:txBody>
          <a:bodyPr>
            <a:normAutofit/>
          </a:bodyPr>
          <a:lstStyle/>
          <a:p>
            <a:r>
              <a:rPr lang="en-US" sz="2200" b="1" noProof="1"/>
              <a:t>Pertnyaan penelitian:</a:t>
            </a:r>
          </a:p>
          <a:p>
            <a:pPr lvl="1"/>
            <a:r>
              <a:rPr lang="en-US" sz="2000" b="1" noProof="1"/>
              <a:t>Big data dalam konteks Indonesia tidak mampu merepresentasikan seluruh masyarakat Indonesia.</a:t>
            </a:r>
          </a:p>
          <a:p>
            <a:pPr lvl="1"/>
            <a:r>
              <a:rPr lang="en-US" sz="2000" b="1" noProof="1"/>
              <a:t>Karakteristik utama dalam dunia digital Indonesia adalah masyarakat kelas menengah-keatas perkotaan pada Indonesia Barat.</a:t>
            </a:r>
          </a:p>
          <a:p>
            <a:pPr lvl="1"/>
            <a:r>
              <a:rPr lang="en-US" sz="2000" b="1" noProof="1"/>
              <a:t>Struktur Masyarakat dalam ruang digital Indonesia menciptakan pemusatan dalam bentuk akses, yang merupakan penerjemahan dari struktur kelas pada realita non-digital</a:t>
            </a:r>
            <a:r>
              <a:rPr lang="en-US" sz="2000" b="1" dirty="0"/>
              <a:t>.</a:t>
            </a:r>
          </a:p>
        </p:txBody>
      </p:sp>
      <p:sp>
        <p:nvSpPr>
          <p:cNvPr id="5" name="Content Placeholder 4">
            <a:extLst>
              <a:ext uri="{FF2B5EF4-FFF2-40B4-BE49-F238E27FC236}">
                <a16:creationId xmlns:a16="http://schemas.microsoft.com/office/drawing/2014/main" id="{3B609368-4370-4E72-8AB4-8CCFDFAC7211}"/>
              </a:ext>
            </a:extLst>
          </p:cNvPr>
          <p:cNvSpPr>
            <a:spLocks noGrp="1"/>
          </p:cNvSpPr>
          <p:nvPr>
            <p:ph sz="half" idx="2"/>
          </p:nvPr>
        </p:nvSpPr>
        <p:spPr>
          <a:xfrm>
            <a:off x="7274256" y="1825625"/>
            <a:ext cx="4079543" cy="4351338"/>
          </a:xfrm>
        </p:spPr>
        <p:txBody>
          <a:bodyPr>
            <a:normAutofit/>
          </a:bodyPr>
          <a:lstStyle/>
          <a:p>
            <a:r>
              <a:rPr lang="en-US" sz="2000" b="1" noProof="1"/>
              <a:t>Pembuktian Hipotesis:</a:t>
            </a:r>
          </a:p>
          <a:p>
            <a:pPr lvl="1"/>
            <a:r>
              <a:rPr lang="en-US" sz="2000" b="1" noProof="1"/>
              <a:t>Hipotesis 1: Ho ditolak, Ha Diterima</a:t>
            </a:r>
          </a:p>
          <a:p>
            <a:pPr lvl="1"/>
            <a:r>
              <a:rPr lang="en-US" sz="2000" b="1" noProof="1"/>
              <a:t>Hipotesis 2: Ho ditolak, Ha Diterima</a:t>
            </a:r>
          </a:p>
          <a:p>
            <a:pPr lvl="1"/>
            <a:r>
              <a:rPr lang="en-US" sz="2000" b="1" noProof="1"/>
              <a:t>Hipotesis 3: Ho ditolak, Ha Diterima</a:t>
            </a:r>
          </a:p>
          <a:p>
            <a:pPr lvl="1"/>
            <a:r>
              <a:rPr lang="en-US" sz="2000" b="1" noProof="1"/>
              <a:t>Hipotesis 4: Ho ditolak, Ha Diterima</a:t>
            </a:r>
          </a:p>
          <a:p>
            <a:pPr lvl="1"/>
            <a:endParaRPr lang="en-US" dirty="0"/>
          </a:p>
        </p:txBody>
      </p:sp>
      <p:pic>
        <p:nvPicPr>
          <p:cNvPr id="3" name="Picture 2">
            <a:extLst>
              <a:ext uri="{FF2B5EF4-FFF2-40B4-BE49-F238E27FC236}">
                <a16:creationId xmlns:a16="http://schemas.microsoft.com/office/drawing/2014/main" id="{3D8EC818-4AB3-4C80-83F4-57F8A463C93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210" y="0"/>
            <a:ext cx="751285" cy="797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051845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A80B31A-5379-4376-84F8-02CCBEDB37C7}"/>
              </a:ext>
            </a:extLst>
          </p:cNvPr>
          <p:cNvSpPr>
            <a:spLocks noGrp="1"/>
          </p:cNvSpPr>
          <p:nvPr>
            <p:ph type="title"/>
          </p:nvPr>
        </p:nvSpPr>
        <p:spPr>
          <a:xfrm>
            <a:off x="646111" y="452718"/>
            <a:ext cx="9404723" cy="878541"/>
          </a:xfrm>
        </p:spPr>
        <p:txBody>
          <a:bodyPr/>
          <a:lstStyle/>
          <a:p>
            <a:pPr algn="ctr"/>
            <a:r>
              <a:rPr lang="en-US" sz="3600" b="1" dirty="0" err="1"/>
              <a:t>Implikasi</a:t>
            </a:r>
            <a:r>
              <a:rPr lang="en-US" sz="3600" b="1" dirty="0"/>
              <a:t> </a:t>
            </a:r>
            <a:r>
              <a:rPr lang="en-US" sz="3600" b="1" dirty="0" err="1"/>
              <a:t>Penelitian</a:t>
            </a:r>
            <a:endParaRPr lang="en-US" sz="3600" b="1" dirty="0"/>
          </a:p>
        </p:txBody>
      </p:sp>
      <p:sp>
        <p:nvSpPr>
          <p:cNvPr id="5" name="Content Placeholder 4">
            <a:extLst>
              <a:ext uri="{FF2B5EF4-FFF2-40B4-BE49-F238E27FC236}">
                <a16:creationId xmlns:a16="http://schemas.microsoft.com/office/drawing/2014/main" id="{E092B1D5-10CE-4E6A-9947-CEADC9E729B6}"/>
              </a:ext>
            </a:extLst>
          </p:cNvPr>
          <p:cNvSpPr>
            <a:spLocks noGrp="1"/>
          </p:cNvSpPr>
          <p:nvPr>
            <p:ph idx="1"/>
          </p:nvPr>
        </p:nvSpPr>
        <p:spPr>
          <a:xfrm>
            <a:off x="843913" y="1331259"/>
            <a:ext cx="10539704" cy="5997193"/>
          </a:xfrm>
        </p:spPr>
        <p:txBody>
          <a:bodyPr>
            <a:noAutofit/>
          </a:bodyPr>
          <a:lstStyle/>
          <a:p>
            <a:r>
              <a:rPr lang="en-US" sz="2400" b="1" noProof="1"/>
              <a:t>Implikasi Teoretis:</a:t>
            </a:r>
          </a:p>
          <a:p>
            <a:pPr lvl="1"/>
            <a:r>
              <a:rPr lang="en-US" sz="2400" b="1" noProof="1"/>
              <a:t>Big data merupakan data set yang menerjemahkan bias akibat pemusatan pada struktur sosial.</a:t>
            </a:r>
          </a:p>
          <a:p>
            <a:pPr lvl="1"/>
            <a:r>
              <a:rPr lang="en-US" sz="2400" b="1" noProof="1"/>
              <a:t>Struktur Network society merupakan hasil transformasi dari strata sosial sebelumnya.</a:t>
            </a:r>
          </a:p>
          <a:p>
            <a:pPr marL="457200" lvl="1" indent="0">
              <a:buNone/>
            </a:pPr>
            <a:endParaRPr lang="en-US" sz="2400" b="1" noProof="1"/>
          </a:p>
          <a:p>
            <a:r>
              <a:rPr lang="en-US" sz="2400" b="1" noProof="1"/>
              <a:t>Implikasi Metodologis:</a:t>
            </a:r>
          </a:p>
          <a:p>
            <a:pPr lvl="1"/>
            <a:r>
              <a:rPr lang="en-US" sz="2400" b="1" noProof="1"/>
              <a:t>Pengorganisasian data berdasarkan </a:t>
            </a:r>
            <a:r>
              <a:rPr lang="en-US" sz="2400" b="1" i="1" noProof="1"/>
              <a:t>unique user </a:t>
            </a:r>
            <a:r>
              <a:rPr lang="en-US" sz="2400" b="1" noProof="1"/>
              <a:t>dan </a:t>
            </a:r>
            <a:r>
              <a:rPr lang="en-US" sz="2400" b="1" i="1" noProof="1"/>
              <a:t>time stamp</a:t>
            </a:r>
            <a:r>
              <a:rPr lang="en-US" sz="2400" b="1" noProof="1"/>
              <a:t> tidak cukup dalam mencegah bias dalam data.</a:t>
            </a:r>
          </a:p>
          <a:p>
            <a:pPr lvl="1"/>
            <a:r>
              <a:rPr lang="en-US" sz="2400" b="1" noProof="1"/>
              <a:t>Pengaplikasian data berbasis kelas dan konteks sosial menjadi relevan dalam analisis </a:t>
            </a:r>
            <a:r>
              <a:rPr lang="en-US" sz="2400" b="1" i="1" noProof="1"/>
              <a:t>big data.</a:t>
            </a:r>
            <a:endParaRPr lang="en-US" sz="2400" b="1" noProof="1"/>
          </a:p>
        </p:txBody>
      </p:sp>
      <p:pic>
        <p:nvPicPr>
          <p:cNvPr id="2" name="Picture 1">
            <a:extLst>
              <a:ext uri="{FF2B5EF4-FFF2-40B4-BE49-F238E27FC236}">
                <a16:creationId xmlns:a16="http://schemas.microsoft.com/office/drawing/2014/main" id="{0B68F323-8F57-40EA-BCB5-8107BD079DF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210" y="0"/>
            <a:ext cx="751285" cy="797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939898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7EEB1-C948-42F5-8A77-D1546AE309EC}"/>
              </a:ext>
            </a:extLst>
          </p:cNvPr>
          <p:cNvSpPr>
            <a:spLocks noGrp="1"/>
          </p:cNvSpPr>
          <p:nvPr>
            <p:ph type="title"/>
          </p:nvPr>
        </p:nvSpPr>
        <p:spPr>
          <a:xfrm>
            <a:off x="646111" y="452718"/>
            <a:ext cx="9404723" cy="797719"/>
          </a:xfrm>
        </p:spPr>
        <p:txBody>
          <a:bodyPr/>
          <a:lstStyle/>
          <a:p>
            <a:endParaRPr lang="en-US" dirty="0"/>
          </a:p>
        </p:txBody>
      </p:sp>
      <p:sp>
        <p:nvSpPr>
          <p:cNvPr id="3" name="Content Placeholder 2">
            <a:extLst>
              <a:ext uri="{FF2B5EF4-FFF2-40B4-BE49-F238E27FC236}">
                <a16:creationId xmlns:a16="http://schemas.microsoft.com/office/drawing/2014/main" id="{3ECBBBEC-9583-4474-92BB-FA268D9FEE28}"/>
              </a:ext>
            </a:extLst>
          </p:cNvPr>
          <p:cNvSpPr>
            <a:spLocks noGrp="1"/>
          </p:cNvSpPr>
          <p:nvPr>
            <p:ph idx="1"/>
          </p:nvPr>
        </p:nvSpPr>
        <p:spPr>
          <a:xfrm>
            <a:off x="1103312" y="1550504"/>
            <a:ext cx="8946541" cy="4697895"/>
          </a:xfrm>
        </p:spPr>
        <p:txBody>
          <a:bodyPr/>
          <a:lstStyle/>
          <a:p>
            <a:r>
              <a:rPr lang="en-US" sz="2400" b="1" noProof="1"/>
              <a:t>Implikasi Praktis:</a:t>
            </a:r>
          </a:p>
          <a:p>
            <a:pPr lvl="1"/>
            <a:r>
              <a:rPr lang="en-US" sz="2400" b="1" noProof="1"/>
              <a:t>Dibutuhkan intervensi kepada masyarakat kelas bawah-perdesaan pada Indonesia timur.</a:t>
            </a:r>
          </a:p>
          <a:p>
            <a:pPr lvl="1"/>
            <a:r>
              <a:rPr lang="en-US" sz="2400" b="1" noProof="1"/>
              <a:t>Penyediaan akses menjadi relevan, sebab masyarakat memiliki kemampuan adaptasi yang tinggi terhadap teknologi digital.</a:t>
            </a:r>
          </a:p>
          <a:p>
            <a:endParaRPr lang="en-US" dirty="0"/>
          </a:p>
        </p:txBody>
      </p:sp>
      <p:pic>
        <p:nvPicPr>
          <p:cNvPr id="5" name="Picture 4">
            <a:extLst>
              <a:ext uri="{FF2B5EF4-FFF2-40B4-BE49-F238E27FC236}">
                <a16:creationId xmlns:a16="http://schemas.microsoft.com/office/drawing/2014/main" id="{28D86D54-74B2-4D66-87B4-2A393BB62AD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210" y="0"/>
            <a:ext cx="751285" cy="797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834009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B98AE-D2F4-414E-AD6E-F6D748B4822F}"/>
              </a:ext>
            </a:extLst>
          </p:cNvPr>
          <p:cNvSpPr>
            <a:spLocks noGrp="1"/>
          </p:cNvSpPr>
          <p:nvPr>
            <p:ph type="title"/>
          </p:nvPr>
        </p:nvSpPr>
        <p:spPr>
          <a:xfrm>
            <a:off x="646111" y="797718"/>
            <a:ext cx="9404723" cy="1055529"/>
          </a:xfrm>
        </p:spPr>
        <p:txBody>
          <a:bodyPr/>
          <a:lstStyle/>
          <a:p>
            <a:pPr algn="ctr"/>
            <a:r>
              <a:rPr lang="en-US" sz="3600" b="1" dirty="0" err="1"/>
              <a:t>Pokok-pokok</a:t>
            </a:r>
            <a:r>
              <a:rPr lang="en-US" sz="3600" b="1" dirty="0"/>
              <a:t> </a:t>
            </a:r>
            <a:r>
              <a:rPr lang="en-US" sz="3600" b="1" dirty="0" err="1"/>
              <a:t>Bahasan</a:t>
            </a:r>
            <a:r>
              <a:rPr lang="en-US" sz="3600" b="1" dirty="0"/>
              <a:t> </a:t>
            </a:r>
            <a:r>
              <a:rPr lang="en-US" sz="3600" b="1" dirty="0" err="1"/>
              <a:t>Diskusi</a:t>
            </a:r>
            <a:endParaRPr lang="en-US" sz="3600" b="1" dirty="0"/>
          </a:p>
        </p:txBody>
      </p:sp>
      <p:sp>
        <p:nvSpPr>
          <p:cNvPr id="3" name="Content Placeholder 2">
            <a:extLst>
              <a:ext uri="{FF2B5EF4-FFF2-40B4-BE49-F238E27FC236}">
                <a16:creationId xmlns:a16="http://schemas.microsoft.com/office/drawing/2014/main" id="{980C5265-39E5-49AC-A8BF-4C8677F77E9F}"/>
              </a:ext>
            </a:extLst>
          </p:cNvPr>
          <p:cNvSpPr>
            <a:spLocks noGrp="1"/>
          </p:cNvSpPr>
          <p:nvPr>
            <p:ph idx="1"/>
          </p:nvPr>
        </p:nvSpPr>
        <p:spPr>
          <a:xfrm>
            <a:off x="1103312" y="1669774"/>
            <a:ext cx="9464423" cy="4578625"/>
          </a:xfrm>
        </p:spPr>
        <p:txBody>
          <a:bodyPr/>
          <a:lstStyle/>
          <a:p>
            <a:pPr marL="457200" indent="-457200">
              <a:buFont typeface="+mj-lt"/>
              <a:buAutoNum type="arabicPeriod"/>
            </a:pPr>
            <a:r>
              <a:rPr lang="en-US" sz="2800" b="1" dirty="0" err="1"/>
              <a:t>Mengacu</a:t>
            </a:r>
            <a:r>
              <a:rPr lang="en-US" sz="2800" b="1" dirty="0"/>
              <a:t> pada data-data </a:t>
            </a:r>
            <a:r>
              <a:rPr lang="en-US" sz="2800" b="1" dirty="0" err="1"/>
              <a:t>nasional</a:t>
            </a:r>
            <a:r>
              <a:rPr lang="en-US" sz="2800" b="1" dirty="0"/>
              <a:t>, </a:t>
            </a:r>
            <a:r>
              <a:rPr lang="en-US" sz="2800" b="1" dirty="0" err="1"/>
              <a:t>seperti</a:t>
            </a:r>
            <a:r>
              <a:rPr lang="en-US" sz="2800" b="1" dirty="0"/>
              <a:t> </a:t>
            </a:r>
            <a:r>
              <a:rPr lang="en-US" sz="2800" b="1" dirty="0" err="1"/>
              <a:t>Susenas</a:t>
            </a:r>
            <a:r>
              <a:rPr lang="en-US" sz="2800" b="1" dirty="0"/>
              <a:t>, </a:t>
            </a:r>
            <a:r>
              <a:rPr lang="en-US" sz="2800" b="1" dirty="0" err="1"/>
              <a:t>Sakernas</a:t>
            </a:r>
            <a:r>
              <a:rPr lang="en-US" sz="2800" b="1" dirty="0"/>
              <a:t>, dan </a:t>
            </a:r>
            <a:r>
              <a:rPr lang="en-US" sz="2800" b="1" dirty="0" err="1"/>
              <a:t>sebagainya</a:t>
            </a:r>
            <a:r>
              <a:rPr lang="en-US" sz="2800" b="1" dirty="0"/>
              <a:t>,  variable-variable </a:t>
            </a:r>
            <a:r>
              <a:rPr lang="en-US" sz="2800" b="1" dirty="0" err="1"/>
              <a:t>apa</a:t>
            </a:r>
            <a:r>
              <a:rPr lang="en-US" sz="2800" b="1" dirty="0"/>
              <a:t> </a:t>
            </a:r>
            <a:r>
              <a:rPr lang="en-US" sz="2800" b="1" dirty="0" err="1"/>
              <a:t>saja</a:t>
            </a:r>
            <a:r>
              <a:rPr lang="en-US" sz="2800" b="1" dirty="0"/>
              <a:t> yang </a:t>
            </a:r>
            <a:r>
              <a:rPr lang="en-US" sz="2800" b="1" dirty="0" err="1"/>
              <a:t>dapat</a:t>
            </a:r>
            <a:r>
              <a:rPr lang="en-US" sz="2800" b="1" dirty="0"/>
              <a:t> </a:t>
            </a:r>
            <a:r>
              <a:rPr lang="en-US" sz="2800" b="1" dirty="0" err="1"/>
              <a:t>digunakan</a:t>
            </a:r>
            <a:r>
              <a:rPr lang="en-US" sz="2800" b="1" dirty="0"/>
              <a:t> </a:t>
            </a:r>
            <a:r>
              <a:rPr lang="en-US" sz="2800" b="1" dirty="0" err="1"/>
              <a:t>untuk</a:t>
            </a:r>
            <a:r>
              <a:rPr lang="en-US" sz="2800" b="1" dirty="0"/>
              <a:t> </a:t>
            </a:r>
            <a:r>
              <a:rPr lang="en-US" sz="2800" b="1" dirty="0" err="1"/>
              <a:t>membuat</a:t>
            </a:r>
            <a:r>
              <a:rPr lang="en-US" sz="2800" b="1" dirty="0"/>
              <a:t> </a:t>
            </a:r>
            <a:r>
              <a:rPr lang="en-US" sz="2800" b="1" dirty="0" err="1"/>
              <a:t>skema</a:t>
            </a:r>
            <a:r>
              <a:rPr lang="en-US" sz="2800" b="1" dirty="0"/>
              <a:t> </a:t>
            </a:r>
            <a:r>
              <a:rPr lang="en-US" sz="2800" b="1" dirty="0" err="1"/>
              <a:t>kelas</a:t>
            </a:r>
            <a:r>
              <a:rPr lang="en-US" sz="2800" b="1" dirty="0"/>
              <a:t> dan </a:t>
            </a:r>
            <a:r>
              <a:rPr lang="en-US" sz="2800" b="1" dirty="0" err="1"/>
              <a:t>mobilitas</a:t>
            </a:r>
            <a:r>
              <a:rPr lang="en-US" sz="2800" b="1" dirty="0"/>
              <a:t> social di Indonesia?</a:t>
            </a:r>
          </a:p>
          <a:p>
            <a:pPr marL="457200" indent="-457200">
              <a:buFont typeface="+mj-lt"/>
              <a:buAutoNum type="arabicPeriod"/>
            </a:pPr>
            <a:r>
              <a:rPr lang="en-US" sz="2800" b="1" dirty="0" err="1"/>
              <a:t>Apa</a:t>
            </a:r>
            <a:r>
              <a:rPr lang="en-US" sz="2800" b="1" dirty="0"/>
              <a:t> </a:t>
            </a:r>
            <a:r>
              <a:rPr lang="en-US" sz="2800" b="1" dirty="0" err="1"/>
              <a:t>kelebihan</a:t>
            </a:r>
            <a:r>
              <a:rPr lang="en-US" sz="2800" b="1" dirty="0"/>
              <a:t> dan </a:t>
            </a:r>
            <a:r>
              <a:rPr lang="en-US" sz="2800" b="1" dirty="0" err="1"/>
              <a:t>kekurangan</a:t>
            </a:r>
            <a:r>
              <a:rPr lang="en-US" sz="2800" b="1" dirty="0"/>
              <a:t> data-data </a:t>
            </a:r>
            <a:r>
              <a:rPr lang="en-US" sz="2800" b="1" dirty="0" err="1"/>
              <a:t>nasional</a:t>
            </a:r>
            <a:r>
              <a:rPr lang="en-US" sz="2800" b="1" dirty="0"/>
              <a:t> </a:t>
            </a:r>
            <a:r>
              <a:rPr lang="en-US" sz="2800" b="1" dirty="0" err="1"/>
              <a:t>tersebut</a:t>
            </a:r>
            <a:r>
              <a:rPr lang="en-US" sz="2800" b="1" dirty="0"/>
              <a:t> </a:t>
            </a:r>
            <a:r>
              <a:rPr lang="en-US" sz="2800" b="1" dirty="0" err="1"/>
              <a:t>dalam</a:t>
            </a:r>
            <a:r>
              <a:rPr lang="en-US" sz="2800" b="1" dirty="0"/>
              <a:t> </a:t>
            </a:r>
            <a:r>
              <a:rPr lang="en-US" sz="2800" b="1" dirty="0" err="1"/>
              <a:t>membuat</a:t>
            </a:r>
            <a:r>
              <a:rPr lang="en-US" sz="2800" b="1" dirty="0"/>
              <a:t> </a:t>
            </a:r>
            <a:r>
              <a:rPr lang="en-US" sz="2800" b="1" dirty="0" err="1"/>
              <a:t>stratifikasi</a:t>
            </a:r>
            <a:r>
              <a:rPr lang="en-US" sz="2800" b="1" dirty="0"/>
              <a:t> dan </a:t>
            </a:r>
            <a:r>
              <a:rPr lang="en-US" sz="2800" b="1" dirty="0" err="1"/>
              <a:t>mobilitas</a:t>
            </a:r>
            <a:r>
              <a:rPr lang="en-US" sz="2800" b="1" dirty="0"/>
              <a:t> social di Indonesia?</a:t>
            </a:r>
          </a:p>
          <a:p>
            <a:pPr marL="457200" indent="-457200">
              <a:buFont typeface="+mj-lt"/>
              <a:buAutoNum type="arabicPeriod"/>
            </a:pPr>
            <a:endParaRPr lang="en-US" sz="2800" b="1" dirty="0"/>
          </a:p>
          <a:p>
            <a:pPr marL="457200" indent="-457200">
              <a:buFont typeface="+mj-lt"/>
              <a:buAutoNum type="arabicPeriod"/>
            </a:pPr>
            <a:endParaRPr lang="en-US" sz="2400" b="1" dirty="0"/>
          </a:p>
          <a:p>
            <a:pPr marL="457200" indent="-457200">
              <a:buFont typeface="+mj-lt"/>
              <a:buAutoNum type="arabicPeriod"/>
            </a:pPr>
            <a:endParaRPr lang="en-US" sz="2400" b="1" dirty="0"/>
          </a:p>
          <a:p>
            <a:pPr marL="457200" indent="-457200">
              <a:buFont typeface="+mj-lt"/>
              <a:buAutoNum type="arabicPeriod"/>
            </a:pPr>
            <a:endParaRPr lang="en-US" dirty="0"/>
          </a:p>
        </p:txBody>
      </p:sp>
      <p:pic>
        <p:nvPicPr>
          <p:cNvPr id="5" name="Picture 4">
            <a:extLst>
              <a:ext uri="{FF2B5EF4-FFF2-40B4-BE49-F238E27FC236}">
                <a16:creationId xmlns:a16="http://schemas.microsoft.com/office/drawing/2014/main" id="{E386121B-1037-4610-AEFA-794A1091AC0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210" y="0"/>
            <a:ext cx="751285" cy="797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48690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9AC7D-8710-43AE-A8A5-581C7D04D991}"/>
              </a:ext>
            </a:extLst>
          </p:cNvPr>
          <p:cNvSpPr>
            <a:spLocks noGrp="1"/>
          </p:cNvSpPr>
          <p:nvPr>
            <p:ph type="title"/>
          </p:nvPr>
        </p:nvSpPr>
        <p:spPr>
          <a:xfrm>
            <a:off x="831850" y="1099929"/>
            <a:ext cx="10515600" cy="3882887"/>
          </a:xfrm>
        </p:spPr>
        <p:txBody>
          <a:bodyPr>
            <a:normAutofit fontScale="90000"/>
          </a:bodyPr>
          <a:lstStyle/>
          <a:p>
            <a:pPr algn="ctr"/>
            <a:br>
              <a:rPr lang="en-US" sz="3200" noProof="1">
                <a:latin typeface="+mn-lt"/>
              </a:rPr>
            </a:br>
            <a:br>
              <a:rPr lang="en-US" sz="3200" noProof="1">
                <a:latin typeface="+mn-lt"/>
              </a:rPr>
            </a:br>
            <a:r>
              <a:rPr lang="en-US" sz="3600" b="1" noProof="1">
                <a:latin typeface="Arial" panose="020B0604020202020204" pitchFamily="34" charset="0"/>
                <a:cs typeface="Arial" panose="020B0604020202020204" pitchFamily="34" charset="0"/>
              </a:rPr>
              <a:t>Representasi Kelas Sosial dalam Big Data.  </a:t>
            </a:r>
            <a:br>
              <a:rPr lang="en-US" sz="3600" b="1" noProof="1">
                <a:latin typeface="Arial" panose="020B0604020202020204" pitchFamily="34" charset="0"/>
                <a:cs typeface="Arial" panose="020B0604020202020204" pitchFamily="34" charset="0"/>
              </a:rPr>
            </a:br>
            <a:r>
              <a:rPr lang="en-US" sz="3600" b="1" noProof="1">
                <a:latin typeface="Arial" panose="020B0604020202020204" pitchFamily="34" charset="0"/>
                <a:cs typeface="Arial" panose="020B0604020202020204" pitchFamily="34" charset="0"/>
              </a:rPr>
              <a:t>Studi Dampak Stratifikasi dan Struktur Jejaring Situs Terhadap Akses Digital di Indonesia</a:t>
            </a:r>
            <a:br>
              <a:rPr lang="en-US" sz="3600" b="1" noProof="1">
                <a:latin typeface="Arial" panose="020B0604020202020204" pitchFamily="34" charset="0"/>
                <a:cs typeface="Arial" panose="020B0604020202020204" pitchFamily="34" charset="0"/>
              </a:rPr>
            </a:br>
            <a:br>
              <a:rPr lang="en-US" sz="3200" b="1" noProof="1">
                <a:latin typeface="Arial" panose="020B0604020202020204" pitchFamily="34" charset="0"/>
                <a:cs typeface="Arial" panose="020B0604020202020204" pitchFamily="34" charset="0"/>
              </a:rPr>
            </a:br>
            <a:r>
              <a:rPr lang="en-US" sz="3200" b="1" noProof="1">
                <a:latin typeface="Arial" panose="020B0604020202020204" pitchFamily="34" charset="0"/>
                <a:cs typeface="Arial" panose="020B0604020202020204" pitchFamily="34" charset="0"/>
              </a:rPr>
              <a:t>Magister Sosiologi FISIP UI</a:t>
            </a:r>
            <a:br>
              <a:rPr lang="en-US" sz="3200" noProof="1">
                <a:latin typeface="Arial" panose="020B0604020202020204" pitchFamily="34" charset="0"/>
                <a:cs typeface="Arial" panose="020B0604020202020204" pitchFamily="34" charset="0"/>
              </a:rPr>
            </a:br>
            <a:br>
              <a:rPr lang="en-US" sz="3200" noProof="1">
                <a:latin typeface="Arial" panose="020B0604020202020204" pitchFamily="34" charset="0"/>
                <a:cs typeface="Arial" panose="020B0604020202020204" pitchFamily="34" charset="0"/>
              </a:rPr>
            </a:br>
            <a:br>
              <a:rPr lang="en-US" sz="3200" noProof="1">
                <a:latin typeface="+mn-lt"/>
              </a:rPr>
            </a:br>
            <a:endParaRPr lang="en-US" sz="3200" dirty="0"/>
          </a:p>
        </p:txBody>
      </p:sp>
      <p:sp>
        <p:nvSpPr>
          <p:cNvPr id="3" name="Text Placeholder 2">
            <a:extLst>
              <a:ext uri="{FF2B5EF4-FFF2-40B4-BE49-F238E27FC236}">
                <a16:creationId xmlns:a16="http://schemas.microsoft.com/office/drawing/2014/main" id="{656A1C43-9299-4985-BCC1-D5D08FBBCA7B}"/>
              </a:ext>
            </a:extLst>
          </p:cNvPr>
          <p:cNvSpPr>
            <a:spLocks noGrp="1"/>
          </p:cNvSpPr>
          <p:nvPr>
            <p:ph type="body" idx="1"/>
          </p:nvPr>
        </p:nvSpPr>
        <p:spPr>
          <a:xfrm>
            <a:off x="831850" y="4147930"/>
            <a:ext cx="10515600" cy="1941722"/>
          </a:xfrm>
        </p:spPr>
        <p:txBody>
          <a:bodyPr>
            <a:noAutofit/>
          </a:bodyPr>
          <a:lstStyle/>
          <a:p>
            <a:pPr algn="ctr"/>
            <a:br>
              <a:rPr lang="en-US" dirty="0">
                <a:solidFill>
                  <a:schemeClr val="tx1"/>
                </a:solidFill>
                <a:latin typeface="Times New Roman" panose="02020603050405020304" pitchFamily="18" charset="0"/>
                <a:cs typeface="Times New Roman" panose="02020603050405020304" pitchFamily="18" charset="0"/>
              </a:rPr>
            </a:br>
            <a:endParaRPr lang="en-US" sz="2400" dirty="0">
              <a:solidFill>
                <a:schemeClr val="tx1"/>
              </a:solidFill>
              <a:latin typeface="Times New Roman" panose="02020603050405020304" pitchFamily="18" charset="0"/>
              <a:cs typeface="Times New Roman" panose="02020603050405020304" pitchFamily="18" charset="0"/>
            </a:endParaRPr>
          </a:p>
          <a:p>
            <a:pPr algn="ctr"/>
            <a:r>
              <a:rPr lang="en-US" sz="2400" b="1" dirty="0">
                <a:solidFill>
                  <a:schemeClr val="tx1"/>
                </a:solidFill>
                <a:latin typeface="Arial" panose="020B0604020202020204" pitchFamily="34" charset="0"/>
                <a:cs typeface="Arial" panose="020B0604020202020204" pitchFamily="34" charset="0"/>
              </a:rPr>
              <a:t>oleh:</a:t>
            </a:r>
            <a:endParaRPr lang="en-US" sz="2400" b="1" noProof="1">
              <a:solidFill>
                <a:schemeClr val="tx1"/>
              </a:solidFill>
              <a:latin typeface="Arial" panose="020B0604020202020204" pitchFamily="34" charset="0"/>
              <a:cs typeface="Arial" panose="020B0604020202020204" pitchFamily="34" charset="0"/>
            </a:endParaRPr>
          </a:p>
          <a:p>
            <a:pPr algn="ctr"/>
            <a:r>
              <a:rPr lang="en-US" sz="2400" b="1" noProof="1">
                <a:solidFill>
                  <a:schemeClr val="tx1"/>
                </a:solidFill>
                <a:latin typeface="Arial" panose="020B0604020202020204" pitchFamily="34" charset="0"/>
                <a:cs typeface="Arial" panose="020B0604020202020204" pitchFamily="34" charset="0"/>
              </a:rPr>
              <a:t>Muhammad Khairul Imam</a:t>
            </a:r>
            <a:br>
              <a:rPr lang="en-US" sz="2400" noProof="1">
                <a:solidFill>
                  <a:schemeClr val="tx1"/>
                </a:solidFill>
                <a:latin typeface="Arial" panose="020B0604020202020204" pitchFamily="34" charset="0"/>
                <a:cs typeface="Arial" panose="020B0604020202020204" pitchFamily="34" charset="0"/>
              </a:rPr>
            </a:br>
            <a:endParaRPr lang="en-US" sz="2400" noProof="1">
              <a:solidFill>
                <a:schemeClr val="tx1"/>
              </a:solidFill>
              <a:latin typeface="Arial" panose="020B0604020202020204" pitchFamily="34" charset="0"/>
              <a:cs typeface="Arial" panose="020B0604020202020204" pitchFamily="34" charset="0"/>
            </a:endParaRPr>
          </a:p>
        </p:txBody>
      </p:sp>
      <p:pic>
        <p:nvPicPr>
          <p:cNvPr id="5" name="Picture 1">
            <a:extLst>
              <a:ext uri="{FF2B5EF4-FFF2-40B4-BE49-F238E27FC236}">
                <a16:creationId xmlns:a16="http://schemas.microsoft.com/office/drawing/2014/main" id="{F75C8815-6D10-4DBB-91F0-B0619E67782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210" y="0"/>
            <a:ext cx="751285" cy="797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10873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FB17D-044A-4253-B1A4-3BE72897981F}"/>
              </a:ext>
            </a:extLst>
          </p:cNvPr>
          <p:cNvSpPr>
            <a:spLocks noGrp="1"/>
          </p:cNvSpPr>
          <p:nvPr>
            <p:ph type="title"/>
          </p:nvPr>
        </p:nvSpPr>
        <p:spPr/>
        <p:txBody>
          <a:bodyPr/>
          <a:lstStyle/>
          <a:p>
            <a:pPr algn="ctr"/>
            <a:r>
              <a:rPr lang="en-US" dirty="0" err="1"/>
              <a:t>Pertanyaan</a:t>
            </a:r>
            <a:r>
              <a:rPr lang="en-US" dirty="0"/>
              <a:t> </a:t>
            </a:r>
            <a:r>
              <a:rPr lang="en-US" dirty="0" err="1"/>
              <a:t>Penelitian</a:t>
            </a:r>
            <a:endParaRPr lang="en-US" dirty="0"/>
          </a:p>
        </p:txBody>
      </p:sp>
      <p:sp>
        <p:nvSpPr>
          <p:cNvPr id="3" name="Content Placeholder 2">
            <a:extLst>
              <a:ext uri="{FF2B5EF4-FFF2-40B4-BE49-F238E27FC236}">
                <a16:creationId xmlns:a16="http://schemas.microsoft.com/office/drawing/2014/main" id="{2DC3E038-5C1D-423C-AD1C-7510C646DC84}"/>
              </a:ext>
            </a:extLst>
          </p:cNvPr>
          <p:cNvSpPr>
            <a:spLocks noGrp="1"/>
          </p:cNvSpPr>
          <p:nvPr>
            <p:ph idx="1"/>
          </p:nvPr>
        </p:nvSpPr>
        <p:spPr/>
        <p:txBody>
          <a:bodyPr>
            <a:normAutofit/>
          </a:bodyPr>
          <a:lstStyle/>
          <a:p>
            <a:pPr marL="0" indent="0">
              <a:buNone/>
            </a:pPr>
            <a:r>
              <a:rPr lang="en-US" sz="2400" b="1" noProof="1"/>
              <a:t>Pertanyaan Utama:</a:t>
            </a:r>
          </a:p>
          <a:p>
            <a:pPr marL="263525" indent="0">
              <a:buNone/>
            </a:pPr>
            <a:r>
              <a:rPr lang="en-US" sz="2400" b="1" noProof="1"/>
              <a:t>Bagaimana representasi strata sosial masyarakat dalam “Big Data” di Indonesia?</a:t>
            </a:r>
          </a:p>
          <a:p>
            <a:pPr marL="0" indent="0">
              <a:buNone/>
            </a:pPr>
            <a:r>
              <a:rPr lang="en-US" sz="2400" b="1" noProof="1"/>
              <a:t>Pertanyaan Khusus:</a:t>
            </a:r>
          </a:p>
          <a:p>
            <a:pPr marL="914400" lvl="1" indent="-457200">
              <a:buFont typeface="+mj-lt"/>
              <a:buAutoNum type="arabicPeriod"/>
            </a:pPr>
            <a:r>
              <a:rPr lang="en-US" sz="2400" b="1" noProof="1"/>
              <a:t>Siapa aktor yang direpresentasikan dalam </a:t>
            </a:r>
            <a:r>
              <a:rPr lang="en-US" sz="2400" b="1" i="1" noProof="1"/>
              <a:t>Big Data</a:t>
            </a:r>
            <a:r>
              <a:rPr lang="en-US" sz="2400" b="1" noProof="1"/>
              <a:t>?</a:t>
            </a:r>
          </a:p>
          <a:p>
            <a:pPr marL="914400" lvl="1" indent="-457200">
              <a:buFont typeface="+mj-lt"/>
              <a:buAutoNum type="arabicPeriod"/>
            </a:pPr>
            <a:r>
              <a:rPr lang="en-US" sz="2400" b="1" noProof="1"/>
              <a:t>Bagaimana pengaruh kelas sosial dalam konteks sosial dan spasial Indonesia terhadap akses digital masyarakat Indonesia?</a:t>
            </a:r>
          </a:p>
        </p:txBody>
      </p:sp>
      <p:pic>
        <p:nvPicPr>
          <p:cNvPr id="5" name="Picture 1">
            <a:extLst>
              <a:ext uri="{FF2B5EF4-FFF2-40B4-BE49-F238E27FC236}">
                <a16:creationId xmlns:a16="http://schemas.microsoft.com/office/drawing/2014/main" id="{4C5E68D5-1448-4C5A-A864-8CB6BF95530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210" y="0"/>
            <a:ext cx="751285" cy="797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6803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D7006-53C5-4547-82A6-297576C79E8D}"/>
              </a:ext>
            </a:extLst>
          </p:cNvPr>
          <p:cNvSpPr>
            <a:spLocks noGrp="1"/>
          </p:cNvSpPr>
          <p:nvPr>
            <p:ph type="title"/>
          </p:nvPr>
        </p:nvSpPr>
        <p:spPr>
          <a:xfrm>
            <a:off x="646111" y="452719"/>
            <a:ext cx="9404723" cy="938760"/>
          </a:xfrm>
        </p:spPr>
        <p:txBody>
          <a:bodyPr/>
          <a:lstStyle/>
          <a:p>
            <a:pPr algn="ctr"/>
            <a:r>
              <a:rPr lang="en-US" b="1" dirty="0" err="1"/>
              <a:t>Tujuan</a:t>
            </a:r>
            <a:r>
              <a:rPr lang="en-US" b="1" dirty="0"/>
              <a:t> </a:t>
            </a:r>
            <a:r>
              <a:rPr lang="en-US" b="1" dirty="0" err="1"/>
              <a:t>Penelitian</a:t>
            </a:r>
            <a:endParaRPr lang="en-US" b="1" dirty="0"/>
          </a:p>
        </p:txBody>
      </p:sp>
      <p:sp>
        <p:nvSpPr>
          <p:cNvPr id="3" name="Content Placeholder 2">
            <a:extLst>
              <a:ext uri="{FF2B5EF4-FFF2-40B4-BE49-F238E27FC236}">
                <a16:creationId xmlns:a16="http://schemas.microsoft.com/office/drawing/2014/main" id="{C46B63A1-C828-4E59-9ABA-45D9148A8532}"/>
              </a:ext>
            </a:extLst>
          </p:cNvPr>
          <p:cNvSpPr>
            <a:spLocks noGrp="1"/>
          </p:cNvSpPr>
          <p:nvPr>
            <p:ph idx="1"/>
          </p:nvPr>
        </p:nvSpPr>
        <p:spPr>
          <a:xfrm>
            <a:off x="1103312" y="1577010"/>
            <a:ext cx="8946541" cy="4671390"/>
          </a:xfrm>
        </p:spPr>
        <p:txBody>
          <a:bodyPr>
            <a:normAutofit/>
          </a:bodyPr>
          <a:lstStyle/>
          <a:p>
            <a:pPr marL="0" indent="0">
              <a:buNone/>
            </a:pPr>
            <a:r>
              <a:rPr lang="en-US" sz="2400" b="1" noProof="1"/>
              <a:t>Mengeksplorasi potensi dan batasan yang dimiliki oleh big data dalam pengaplikasiannya pada keilmuwan social di Indonesia. </a:t>
            </a:r>
          </a:p>
          <a:p>
            <a:pPr marL="0" indent="0">
              <a:buNone/>
            </a:pPr>
            <a:r>
              <a:rPr lang="en-US" sz="2400" b="1" noProof="1"/>
              <a:t>Proses ini dilakukan dengan mengidentifikasi berbagai actor yang direpresentasikan oleh data dalam big data dan kemudian membangun proyeksi teoritik tentang proses objektifikasi pengetahuan melalui data tersebut, dalam upaya menentukan implikasi metodologis dari proses tersebut.</a:t>
            </a:r>
          </a:p>
        </p:txBody>
      </p:sp>
      <p:pic>
        <p:nvPicPr>
          <p:cNvPr id="5" name="Picture 1">
            <a:extLst>
              <a:ext uri="{FF2B5EF4-FFF2-40B4-BE49-F238E27FC236}">
                <a16:creationId xmlns:a16="http://schemas.microsoft.com/office/drawing/2014/main" id="{3F1BA9FE-73E1-44A7-B79C-E25AA1CCD16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210" y="0"/>
            <a:ext cx="751285" cy="797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31910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9DAE3-7B72-41CD-9888-D28C7FEDB148}"/>
              </a:ext>
            </a:extLst>
          </p:cNvPr>
          <p:cNvSpPr>
            <a:spLocks noGrp="1"/>
          </p:cNvSpPr>
          <p:nvPr>
            <p:ph type="title"/>
          </p:nvPr>
        </p:nvSpPr>
        <p:spPr>
          <a:xfrm>
            <a:off x="646111" y="452718"/>
            <a:ext cx="9404723" cy="965265"/>
          </a:xfrm>
        </p:spPr>
        <p:txBody>
          <a:bodyPr/>
          <a:lstStyle/>
          <a:p>
            <a:pPr algn="ctr"/>
            <a:r>
              <a:rPr lang="en-US" b="1" dirty="0" err="1"/>
              <a:t>Metode</a:t>
            </a:r>
            <a:r>
              <a:rPr lang="en-US" b="1" dirty="0"/>
              <a:t> </a:t>
            </a:r>
            <a:r>
              <a:rPr lang="en-US" b="1" dirty="0" err="1"/>
              <a:t>Penelitian</a:t>
            </a:r>
            <a:endParaRPr lang="en-US" b="1" dirty="0"/>
          </a:p>
        </p:txBody>
      </p:sp>
      <p:sp>
        <p:nvSpPr>
          <p:cNvPr id="3" name="Content Placeholder 2">
            <a:extLst>
              <a:ext uri="{FF2B5EF4-FFF2-40B4-BE49-F238E27FC236}">
                <a16:creationId xmlns:a16="http://schemas.microsoft.com/office/drawing/2014/main" id="{241548CB-AA2D-4C37-AA70-BA695E4551C3}"/>
              </a:ext>
            </a:extLst>
          </p:cNvPr>
          <p:cNvSpPr>
            <a:spLocks noGrp="1"/>
          </p:cNvSpPr>
          <p:nvPr>
            <p:ph idx="1"/>
          </p:nvPr>
        </p:nvSpPr>
        <p:spPr>
          <a:xfrm>
            <a:off x="1103312" y="1590262"/>
            <a:ext cx="9750218" cy="4658138"/>
          </a:xfrm>
        </p:spPr>
        <p:txBody>
          <a:bodyPr/>
          <a:lstStyle/>
          <a:p>
            <a:pPr marL="0" indent="0">
              <a:buNone/>
            </a:pPr>
            <a:r>
              <a:rPr lang="en-US" sz="2400" b="1" noProof="1"/>
              <a:t>Penelitian ini menggunakan metode data sekunder, dimana data yang digunakan adalah Survey Social Ekonomi Nasional (Susenas)  tahun 2016, yang dikeluarkan oleh Badang Statistik Nasional (BPS). </a:t>
            </a:r>
          </a:p>
          <a:p>
            <a:pPr marL="0" indent="0">
              <a:buNone/>
            </a:pPr>
            <a:endParaRPr lang="en-US" sz="2400" b="1" noProof="1"/>
          </a:p>
          <a:p>
            <a:pPr marL="0" indent="0">
              <a:buNone/>
            </a:pPr>
            <a:r>
              <a:rPr lang="en-US" sz="2400" b="1" noProof="1"/>
              <a:t>Alasan penggunaan data ini adalah;</a:t>
            </a:r>
          </a:p>
          <a:p>
            <a:pPr marL="457200" indent="-457200">
              <a:buAutoNum type="arabicPeriod"/>
            </a:pPr>
            <a:r>
              <a:rPr lang="en-US" sz="2400" b="1" noProof="1"/>
              <a:t>Data ini dapat menjelaskan kondisi sosial ekonomi masyarakat Indoneia</a:t>
            </a:r>
          </a:p>
          <a:p>
            <a:pPr marL="457200" indent="-457200">
              <a:buAutoNum type="arabicPeriod"/>
            </a:pPr>
            <a:r>
              <a:rPr lang="en-US" sz="2400" b="1" noProof="1"/>
              <a:t>Adanya data mengenai penggunaan internet dan media sosial yang relevan dengan tujuan penelitian ini</a:t>
            </a:r>
          </a:p>
          <a:p>
            <a:pPr marL="457200" indent="-457200">
              <a:buAutoNum type="arabicPeriod"/>
            </a:pPr>
            <a:endParaRPr lang="en-US" sz="2400" b="1" noProof="1"/>
          </a:p>
          <a:p>
            <a:pPr marL="457200" indent="-457200">
              <a:buAutoNum type="arabicPeriod"/>
            </a:pPr>
            <a:endParaRPr lang="en-US" dirty="0"/>
          </a:p>
        </p:txBody>
      </p:sp>
    </p:spTree>
    <p:extLst>
      <p:ext uri="{BB962C8B-B14F-4D97-AF65-F5344CB8AC3E}">
        <p14:creationId xmlns:p14="http://schemas.microsoft.com/office/powerpoint/2010/main" val="2015814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9B39F3-5066-4478-A15E-67943AB8734C}"/>
              </a:ext>
            </a:extLst>
          </p:cNvPr>
          <p:cNvSpPr>
            <a:spLocks noGrp="1"/>
          </p:cNvSpPr>
          <p:nvPr>
            <p:ph type="title"/>
          </p:nvPr>
        </p:nvSpPr>
        <p:spPr/>
        <p:txBody>
          <a:bodyPr/>
          <a:lstStyle/>
          <a:p>
            <a:pPr algn="ctr"/>
            <a:r>
              <a:rPr lang="en-US" b="1" dirty="0"/>
              <a:t>Teknik </a:t>
            </a:r>
            <a:r>
              <a:rPr lang="en-US" b="1" dirty="0" err="1"/>
              <a:t>Pengolahan</a:t>
            </a:r>
            <a:r>
              <a:rPr lang="en-US" b="1" dirty="0"/>
              <a:t> Data</a:t>
            </a:r>
          </a:p>
        </p:txBody>
      </p:sp>
      <p:sp>
        <p:nvSpPr>
          <p:cNvPr id="3" name="Content Placeholder 2">
            <a:extLst>
              <a:ext uri="{FF2B5EF4-FFF2-40B4-BE49-F238E27FC236}">
                <a16:creationId xmlns:a16="http://schemas.microsoft.com/office/drawing/2014/main" id="{E6EB70A2-3453-4E7E-A830-E8F12D4EE457}"/>
              </a:ext>
            </a:extLst>
          </p:cNvPr>
          <p:cNvSpPr>
            <a:spLocks noGrp="1"/>
          </p:cNvSpPr>
          <p:nvPr>
            <p:ph idx="1"/>
          </p:nvPr>
        </p:nvSpPr>
        <p:spPr/>
        <p:txBody>
          <a:bodyPr>
            <a:normAutofit/>
          </a:bodyPr>
          <a:lstStyle/>
          <a:p>
            <a:r>
              <a:rPr lang="en-US" sz="2400" b="1" dirty="0" err="1"/>
              <a:t>Terdapat</a:t>
            </a:r>
            <a:r>
              <a:rPr lang="en-US" sz="2400" b="1" dirty="0"/>
              <a:t> 2 proses </a:t>
            </a:r>
            <a:r>
              <a:rPr lang="en-US" sz="2400" b="1" dirty="0" err="1"/>
              <a:t>analisis</a:t>
            </a:r>
            <a:r>
              <a:rPr lang="en-US" sz="2400" b="1" dirty="0"/>
              <a:t> yang </a:t>
            </a:r>
            <a:r>
              <a:rPr lang="en-US" sz="2400" b="1" dirty="0" err="1"/>
              <a:t>dilakukan</a:t>
            </a:r>
            <a:r>
              <a:rPr lang="en-US" sz="2400" b="1" dirty="0"/>
              <a:t>:</a:t>
            </a:r>
          </a:p>
          <a:p>
            <a:pPr marL="800100" lvl="1" indent="-342900">
              <a:buFont typeface="+mj-lt"/>
              <a:buAutoNum type="arabicPeriod"/>
            </a:pPr>
            <a:r>
              <a:rPr lang="en-US" sz="2400" b="1" dirty="0"/>
              <a:t>Model statistic </a:t>
            </a:r>
            <a:r>
              <a:rPr lang="en-US" sz="2400" b="1" dirty="0" err="1"/>
              <a:t>deskriptif</a:t>
            </a:r>
            <a:r>
              <a:rPr lang="en-US" sz="2400" b="1" dirty="0"/>
              <a:t> yang </a:t>
            </a:r>
            <a:r>
              <a:rPr lang="en-US" sz="2400" b="1" dirty="0" err="1"/>
              <a:t>menempatkan</a:t>
            </a:r>
            <a:r>
              <a:rPr lang="en-US" sz="2400" b="1" dirty="0"/>
              <a:t> </a:t>
            </a:r>
            <a:r>
              <a:rPr lang="en-US" sz="2400" b="1" dirty="0" err="1"/>
              <a:t>pembacaan</a:t>
            </a:r>
            <a:r>
              <a:rPr lang="en-US" sz="2400" b="1" dirty="0"/>
              <a:t> table </a:t>
            </a:r>
            <a:r>
              <a:rPr lang="en-US" sz="2400" b="1" dirty="0" err="1"/>
              <a:t>silang</a:t>
            </a:r>
            <a:r>
              <a:rPr lang="en-US" sz="2400" b="1" dirty="0"/>
              <a:t> </a:t>
            </a:r>
            <a:r>
              <a:rPr lang="en-US" sz="2400" b="1" dirty="0" err="1"/>
              <a:t>terhadap</a:t>
            </a:r>
            <a:r>
              <a:rPr lang="en-US" sz="2400" b="1" dirty="0"/>
              <a:t> data</a:t>
            </a:r>
          </a:p>
          <a:p>
            <a:pPr marL="800100" lvl="1" indent="-342900">
              <a:buFont typeface="+mj-lt"/>
              <a:buAutoNum type="arabicPeriod"/>
            </a:pPr>
            <a:r>
              <a:rPr lang="en-US" sz="2400" b="1" dirty="0"/>
              <a:t>Model </a:t>
            </a:r>
            <a:r>
              <a:rPr lang="en-US" sz="2400" b="1" dirty="0" err="1"/>
              <a:t>analisis</a:t>
            </a:r>
            <a:r>
              <a:rPr lang="en-US" sz="2400" b="1" dirty="0"/>
              <a:t> </a:t>
            </a:r>
            <a:r>
              <a:rPr lang="en-US" sz="2400" b="1" dirty="0" err="1"/>
              <a:t>regresi</a:t>
            </a:r>
            <a:r>
              <a:rPr lang="en-US" sz="2400" b="1" dirty="0"/>
              <a:t> logistic </a:t>
            </a:r>
            <a:r>
              <a:rPr lang="en-US" sz="2400" b="1" dirty="0" err="1"/>
              <a:t>dengan</a:t>
            </a:r>
            <a:r>
              <a:rPr lang="en-US" sz="2400" b="1" dirty="0"/>
              <a:t> </a:t>
            </a:r>
            <a:r>
              <a:rPr lang="en-US" sz="2400" b="1" dirty="0" err="1"/>
              <a:t>menempatkan</a:t>
            </a:r>
            <a:r>
              <a:rPr lang="en-US" sz="2400" b="1" dirty="0"/>
              <a:t> variable </a:t>
            </a:r>
            <a:r>
              <a:rPr lang="en-US" sz="2400" b="1" dirty="0" err="1"/>
              <a:t>kelas</a:t>
            </a:r>
            <a:r>
              <a:rPr lang="en-US" sz="2400" b="1" dirty="0"/>
              <a:t> </a:t>
            </a:r>
            <a:r>
              <a:rPr lang="en-US" sz="2400" b="1" dirty="0" err="1"/>
              <a:t>sosial</a:t>
            </a:r>
            <a:r>
              <a:rPr lang="en-US" sz="2400" b="1" dirty="0"/>
              <a:t> </a:t>
            </a:r>
            <a:r>
              <a:rPr lang="en-US" sz="2400" b="1" dirty="0" err="1"/>
              <a:t>sebagai</a:t>
            </a:r>
            <a:r>
              <a:rPr lang="en-US" sz="2400" b="1" dirty="0"/>
              <a:t> variable independent, variable </a:t>
            </a:r>
            <a:r>
              <a:rPr lang="en-US" sz="2400" b="1" dirty="0" err="1"/>
              <a:t>akses</a:t>
            </a:r>
            <a:r>
              <a:rPr lang="en-US" sz="2400" b="1" dirty="0"/>
              <a:t> internet </a:t>
            </a:r>
            <a:r>
              <a:rPr lang="en-US" sz="2400" b="1" dirty="0" err="1"/>
              <a:t>sebgai</a:t>
            </a:r>
            <a:r>
              <a:rPr lang="en-US" sz="2400" b="1" dirty="0"/>
              <a:t> variable </a:t>
            </a:r>
            <a:r>
              <a:rPr lang="en-US" sz="2400" b="1" dirty="0" err="1"/>
              <a:t>dependen</a:t>
            </a:r>
            <a:r>
              <a:rPr lang="en-US" sz="2400" b="1" dirty="0"/>
              <a:t>, dan variable </a:t>
            </a:r>
            <a:r>
              <a:rPr lang="en-US" sz="2400" b="1" dirty="0" err="1"/>
              <a:t>sosial-spasial</a:t>
            </a:r>
            <a:r>
              <a:rPr lang="en-US" sz="2400" b="1" dirty="0"/>
              <a:t> </a:t>
            </a:r>
            <a:r>
              <a:rPr lang="en-US" sz="2400" b="1" dirty="0" err="1"/>
              <a:t>sebagai</a:t>
            </a:r>
            <a:r>
              <a:rPr lang="en-US" sz="2400" b="1" dirty="0"/>
              <a:t> variable control</a:t>
            </a:r>
          </a:p>
          <a:p>
            <a:pPr marL="800100" lvl="1" indent="-342900">
              <a:buFont typeface="+mj-lt"/>
              <a:buAutoNum type="arabicPeriod"/>
            </a:pPr>
            <a:endParaRPr lang="en-US" sz="2400" b="1" dirty="0"/>
          </a:p>
          <a:p>
            <a:pPr marL="57150" indent="0">
              <a:buNone/>
            </a:pPr>
            <a:r>
              <a:rPr lang="en-US" sz="2400" b="1" dirty="0" err="1"/>
              <a:t>Pengolahan</a:t>
            </a:r>
            <a:r>
              <a:rPr lang="en-US" sz="2400" b="1" dirty="0"/>
              <a:t> data </a:t>
            </a:r>
            <a:r>
              <a:rPr lang="en-US" sz="2400" b="1" dirty="0" err="1"/>
              <a:t>menggunakan</a:t>
            </a:r>
            <a:r>
              <a:rPr lang="en-US" sz="2400" b="1" dirty="0"/>
              <a:t> SPSS 22</a:t>
            </a:r>
          </a:p>
        </p:txBody>
      </p:sp>
    </p:spTree>
    <p:extLst>
      <p:ext uri="{BB962C8B-B14F-4D97-AF65-F5344CB8AC3E}">
        <p14:creationId xmlns:p14="http://schemas.microsoft.com/office/powerpoint/2010/main" val="1704789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0507C-D218-40FE-9F13-3FA5B4F1D9F1}"/>
              </a:ext>
            </a:extLst>
          </p:cNvPr>
          <p:cNvSpPr>
            <a:spLocks noGrp="1"/>
          </p:cNvSpPr>
          <p:nvPr>
            <p:ph type="title"/>
          </p:nvPr>
        </p:nvSpPr>
        <p:spPr>
          <a:xfrm>
            <a:off x="838200" y="365126"/>
            <a:ext cx="10515600" cy="615536"/>
          </a:xfrm>
        </p:spPr>
        <p:txBody>
          <a:bodyPr>
            <a:noAutofit/>
          </a:bodyPr>
          <a:lstStyle/>
          <a:p>
            <a:pPr algn="ctr"/>
            <a:r>
              <a:rPr lang="en-US" sz="3600" b="1" dirty="0" err="1"/>
              <a:t>Hipotesis</a:t>
            </a:r>
            <a:r>
              <a:rPr lang="en-US" sz="3600" b="1" dirty="0"/>
              <a:t> </a:t>
            </a:r>
            <a:r>
              <a:rPr lang="en-US" sz="3600" b="1" dirty="0" err="1"/>
              <a:t>Penelitian</a:t>
            </a:r>
            <a:endParaRPr lang="en-US" sz="3600" b="1" dirty="0"/>
          </a:p>
        </p:txBody>
      </p:sp>
      <p:sp>
        <p:nvSpPr>
          <p:cNvPr id="3" name="Content Placeholder 2">
            <a:extLst>
              <a:ext uri="{FF2B5EF4-FFF2-40B4-BE49-F238E27FC236}">
                <a16:creationId xmlns:a16="http://schemas.microsoft.com/office/drawing/2014/main" id="{F85A07D6-6830-4EFD-9132-4A2DD398FFC5}"/>
              </a:ext>
            </a:extLst>
          </p:cNvPr>
          <p:cNvSpPr>
            <a:spLocks noGrp="1"/>
          </p:cNvSpPr>
          <p:nvPr>
            <p:ph idx="1"/>
          </p:nvPr>
        </p:nvSpPr>
        <p:spPr>
          <a:xfrm>
            <a:off x="838200" y="1285461"/>
            <a:ext cx="10515600" cy="4891502"/>
          </a:xfrm>
        </p:spPr>
        <p:txBody>
          <a:bodyPr>
            <a:normAutofit fontScale="92500" lnSpcReduction="20000"/>
          </a:bodyPr>
          <a:lstStyle/>
          <a:p>
            <a:pPr marL="514350" lvl="0" indent="-514350">
              <a:buFont typeface="+mj-lt"/>
              <a:buAutoNum type="arabicPeriod"/>
            </a:pPr>
            <a:r>
              <a:rPr lang="en-US" b="1" noProof="1"/>
              <a:t>Ho: Tidak ada hubungan antara kelas sosial dengan tingkat akses digital</a:t>
            </a:r>
          </a:p>
          <a:p>
            <a:pPr marL="539750" indent="0">
              <a:buNone/>
            </a:pPr>
            <a:r>
              <a:rPr lang="en-US" b="1" noProof="1"/>
              <a:t>Ha: Terdapat hubungan antara kelas sosial dengan tingkat akses digital </a:t>
            </a:r>
          </a:p>
          <a:p>
            <a:pPr marL="539750" indent="0">
              <a:buNone/>
            </a:pPr>
            <a:endParaRPr lang="en-US" b="1" noProof="1"/>
          </a:p>
          <a:p>
            <a:pPr marL="514350" lvl="0" indent="-514350">
              <a:buFont typeface="+mj-lt"/>
              <a:buAutoNum type="arabicPeriod" startAt="2"/>
            </a:pPr>
            <a:r>
              <a:rPr lang="en-US" b="1" noProof="1"/>
              <a:t>Ho: Tingkat akses digital masyarakat kota = masyarakat desa</a:t>
            </a:r>
          </a:p>
          <a:p>
            <a:pPr marL="539750" indent="0">
              <a:buNone/>
            </a:pPr>
            <a:r>
              <a:rPr lang="en-US" b="1" noProof="1"/>
              <a:t>Ha: Tingkat akses digital masyarakat kota &gt; masyarakat desa</a:t>
            </a:r>
          </a:p>
          <a:p>
            <a:pPr marL="539750" indent="0">
              <a:buNone/>
            </a:pPr>
            <a:endParaRPr lang="en-US" b="1" noProof="1"/>
          </a:p>
          <a:p>
            <a:pPr marL="514350" indent="-514350">
              <a:buFont typeface="+mj-lt"/>
              <a:buAutoNum type="arabicPeriod" startAt="3"/>
            </a:pPr>
            <a:r>
              <a:rPr lang="en-US" b="1" noProof="1"/>
              <a:t>Ho: Tingkat akses digital masyarakat Indonesia Barat = masyarakat Indonesia Timur</a:t>
            </a:r>
          </a:p>
          <a:p>
            <a:pPr marL="539750" indent="0">
              <a:buNone/>
            </a:pPr>
            <a:r>
              <a:rPr lang="en-US" b="1" noProof="1"/>
              <a:t>Ha: Tingkat akses digital masyarakat Indonesia Barat &gt; masyarakat Indonesia Timur</a:t>
            </a:r>
          </a:p>
          <a:p>
            <a:pPr marL="539750" indent="0">
              <a:buNone/>
            </a:pPr>
            <a:endParaRPr lang="en-US" b="1" noProof="1"/>
          </a:p>
          <a:p>
            <a:pPr marL="514350" lvl="0" indent="-514350">
              <a:buFont typeface="+mj-lt"/>
              <a:buAutoNum type="arabicPeriod" startAt="4"/>
            </a:pPr>
            <a:r>
              <a:rPr lang="en-US" b="1" noProof="1"/>
              <a:t>Ho: secara relatif berdasarkan akses dan data yang diciptakan oleh masyarakat Indonesia, data digital mereprepresentasikan dengan sama terhadap semua orang pada berbagai kelas sosial.</a:t>
            </a:r>
          </a:p>
          <a:p>
            <a:pPr marL="539750" indent="0">
              <a:buNone/>
            </a:pPr>
            <a:r>
              <a:rPr lang="en-US" b="1" noProof="1"/>
              <a:t>Ha: Secara relatif berdasarkan akases dan data yang diciptakan oleh masyarakt indonesia, data digital lebih merepresentasikan masyarakat dengan kelas sosial lebih tinggi dibandingkan masyarakat pada kelas sosial yang lebih rendah.</a:t>
            </a:r>
          </a:p>
          <a:p>
            <a:pPr marL="514350" indent="-514350">
              <a:buFont typeface="+mj-lt"/>
              <a:buAutoNum type="arabicPeriod" startAt="2"/>
            </a:pPr>
            <a:endParaRPr lang="en-US" dirty="0"/>
          </a:p>
        </p:txBody>
      </p:sp>
      <p:pic>
        <p:nvPicPr>
          <p:cNvPr id="5" name="Picture 1">
            <a:extLst>
              <a:ext uri="{FF2B5EF4-FFF2-40B4-BE49-F238E27FC236}">
                <a16:creationId xmlns:a16="http://schemas.microsoft.com/office/drawing/2014/main" id="{A76BCB56-4770-4B49-B5F6-9E6F9225756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210" y="0"/>
            <a:ext cx="751285" cy="797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53977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7985F-8257-4E75-9874-EDB485B1702B}"/>
              </a:ext>
            </a:extLst>
          </p:cNvPr>
          <p:cNvSpPr>
            <a:spLocks noGrp="1"/>
          </p:cNvSpPr>
          <p:nvPr>
            <p:ph type="title"/>
          </p:nvPr>
        </p:nvSpPr>
        <p:spPr/>
        <p:txBody>
          <a:bodyPr/>
          <a:lstStyle/>
          <a:p>
            <a:pPr algn="ctr"/>
            <a:r>
              <a:rPr lang="en-US" sz="3200" b="1" dirty="0"/>
              <a:t>Model </a:t>
            </a:r>
            <a:r>
              <a:rPr lang="en-US" sz="3200" b="1" dirty="0" err="1"/>
              <a:t>Klasifikasi</a:t>
            </a:r>
            <a:r>
              <a:rPr lang="en-US" sz="3200" b="1" dirty="0"/>
              <a:t> Kelas </a:t>
            </a:r>
            <a:r>
              <a:rPr lang="en-US" sz="3200" b="1" dirty="0" err="1"/>
              <a:t>Sosial</a:t>
            </a:r>
            <a:r>
              <a:rPr lang="en-US" sz="3200" b="1" dirty="0"/>
              <a:t>: </a:t>
            </a:r>
            <a:r>
              <a:rPr lang="en-US" sz="3200" b="1" dirty="0" err="1"/>
              <a:t>Metode</a:t>
            </a:r>
            <a:r>
              <a:rPr lang="en-US" sz="3200" b="1" dirty="0"/>
              <a:t> </a:t>
            </a:r>
            <a:r>
              <a:rPr lang="en-US" sz="3200" b="1" dirty="0" err="1"/>
              <a:t>Indeks</a:t>
            </a:r>
            <a:endParaRPr lang="en-US" sz="3200" b="1" dirty="0"/>
          </a:p>
        </p:txBody>
      </p:sp>
      <p:sp>
        <p:nvSpPr>
          <p:cNvPr id="3" name="Content Placeholder 2">
            <a:extLst>
              <a:ext uri="{FF2B5EF4-FFF2-40B4-BE49-F238E27FC236}">
                <a16:creationId xmlns:a16="http://schemas.microsoft.com/office/drawing/2014/main" id="{7C4E8D36-7ED0-43FB-8ABA-560CA0FDFBAB}"/>
              </a:ext>
            </a:extLst>
          </p:cNvPr>
          <p:cNvSpPr>
            <a:spLocks noGrp="1"/>
          </p:cNvSpPr>
          <p:nvPr>
            <p:ph idx="1"/>
          </p:nvPr>
        </p:nvSpPr>
        <p:spPr>
          <a:xfrm>
            <a:off x="768626" y="2557670"/>
            <a:ext cx="10376452" cy="3935205"/>
          </a:xfrm>
        </p:spPr>
        <p:txBody>
          <a:bodyPr>
            <a:normAutofit/>
          </a:bodyPr>
          <a:lstStyle/>
          <a:p>
            <a:pPr marL="514350" indent="-514350">
              <a:buFont typeface="+mj-lt"/>
              <a:buAutoNum type="alphaLcPeriod"/>
            </a:pPr>
            <a:r>
              <a:rPr lang="en-US" b="1" noProof="1"/>
              <a:t>Nilai maksimum dalam indeks adalah 5,0</a:t>
            </a:r>
          </a:p>
          <a:p>
            <a:pPr marL="514350" indent="-514350">
              <a:buFont typeface="+mj-lt"/>
              <a:buAutoNum type="alphaLcPeriod"/>
            </a:pPr>
            <a:r>
              <a:rPr lang="en-US" b="1" noProof="1"/>
              <a:t>Interpretasi terhadap nilai indeks dikategorikan dalam asusmsi pembagian kelas dalam proporsi kelas bawah 50 %, kelas menengah 35,7%, dan kelas atas 14,3 %</a:t>
            </a:r>
          </a:p>
          <a:p>
            <a:pPr marL="514350" indent="-514350">
              <a:buFont typeface="+mj-lt"/>
              <a:buAutoNum type="alphaLcPeriod"/>
            </a:pPr>
            <a:r>
              <a:rPr lang="en-US" b="1" noProof="1"/>
              <a:t>Rumah tangga/penduduk dikategorikan kelas bawah jika nilai indeksnya </a:t>
            </a:r>
          </a:p>
          <a:p>
            <a:pPr marL="0" indent="0">
              <a:buNone/>
            </a:pPr>
            <a:r>
              <a:rPr lang="en-US" b="1" noProof="1"/>
              <a:t>        0 &lt; x ≤ 2,5</a:t>
            </a:r>
          </a:p>
          <a:p>
            <a:pPr marL="514350" indent="-514350">
              <a:buFont typeface="+mj-lt"/>
              <a:buAutoNum type="alphaLcPeriod" startAt="4"/>
            </a:pPr>
            <a:r>
              <a:rPr lang="en-US" b="1" noProof="1"/>
              <a:t>Rumah tangga/penduduk dikategorikan kelas menengah jika nilai indeksnya 2,62 &lt; x ≤ 4,28</a:t>
            </a:r>
          </a:p>
          <a:p>
            <a:pPr marL="514350" indent="-514350">
              <a:buFont typeface="+mj-lt"/>
              <a:buAutoNum type="alphaLcPeriod" startAt="4"/>
            </a:pPr>
            <a:r>
              <a:rPr lang="en-US" b="1" noProof="1"/>
              <a:t>Rumah tangga/penduduk dikategorikan kelas atas jika nilai indeksnya </a:t>
            </a:r>
          </a:p>
          <a:p>
            <a:pPr marL="0" indent="0">
              <a:buNone/>
            </a:pPr>
            <a:r>
              <a:rPr lang="en-US" b="1" noProof="1"/>
              <a:t>        4,285 &lt; x &lt; 5</a:t>
            </a:r>
          </a:p>
        </p:txBody>
      </p:sp>
      <p:sp>
        <p:nvSpPr>
          <p:cNvPr id="4" name="Rectangle: Rounded Corners 3">
            <a:extLst>
              <a:ext uri="{FF2B5EF4-FFF2-40B4-BE49-F238E27FC236}">
                <a16:creationId xmlns:a16="http://schemas.microsoft.com/office/drawing/2014/main" id="{7B959318-ACA8-4AD6-8F3E-ABCAC7C443FE}"/>
              </a:ext>
            </a:extLst>
          </p:cNvPr>
          <p:cNvSpPr/>
          <p:nvPr/>
        </p:nvSpPr>
        <p:spPr>
          <a:xfrm>
            <a:off x="1802296" y="1690689"/>
            <a:ext cx="8799443" cy="64169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2000" b="1" dirty="0">
                <a:solidFill>
                  <a:schemeClr val="tx1"/>
                </a:solidFill>
              </a:rPr>
              <a:t>Kelas Sosial = Pengeluaran + Pendidikan + Pekerjaan + Perumahan + Gaya Hidup</a:t>
            </a:r>
            <a:endParaRPr lang="en-US" sz="2000" b="1" dirty="0">
              <a:solidFill>
                <a:schemeClr val="tx1"/>
              </a:solidFill>
            </a:endParaRPr>
          </a:p>
        </p:txBody>
      </p:sp>
      <p:pic>
        <p:nvPicPr>
          <p:cNvPr id="6" name="Picture 1">
            <a:extLst>
              <a:ext uri="{FF2B5EF4-FFF2-40B4-BE49-F238E27FC236}">
                <a16:creationId xmlns:a16="http://schemas.microsoft.com/office/drawing/2014/main" id="{863920ED-2C58-42B1-8082-916C432F2C1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210" y="0"/>
            <a:ext cx="751285" cy="797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465042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953</TotalTime>
  <Words>2712</Words>
  <Application>Microsoft Office PowerPoint</Application>
  <PresentationFormat>Widescreen</PresentationFormat>
  <Paragraphs>1142</Paragraphs>
  <Slides>27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Calibri</vt:lpstr>
      <vt:lpstr>Century Gothic</vt:lpstr>
      <vt:lpstr>Times New Roman</vt:lpstr>
      <vt:lpstr>Wingdings</vt:lpstr>
      <vt:lpstr>Wingdings 3</vt:lpstr>
      <vt:lpstr>Ion</vt:lpstr>
      <vt:lpstr>Kasus Pendekatan Kuantitatif: Penggunaan Data Nasional</vt:lpstr>
      <vt:lpstr>PowerPoint Presentation</vt:lpstr>
      <vt:lpstr>  Representasi Kelas Sosial dalam Big Data.   Studi Dampak Stratifikasi dan Struktur Jejaring Situs Terhadap Akses Digital di Indonesia  Magister Sosiologi FISIP UI   </vt:lpstr>
      <vt:lpstr>Pertanyaan Penelitian</vt:lpstr>
      <vt:lpstr>Tujuan Penelitian</vt:lpstr>
      <vt:lpstr>Metode Penelitian</vt:lpstr>
      <vt:lpstr>Teknik Pengolahan Data</vt:lpstr>
      <vt:lpstr>Hipotesis Penelitian</vt:lpstr>
      <vt:lpstr>Model Klasifikasi Kelas Sosial: Metode Indeks</vt:lpstr>
      <vt:lpstr> Konteks Distribusi Kelas Sosial di Indonesia</vt:lpstr>
      <vt:lpstr>Pengaruh Kelas Sosial Terhadap Akses Internet  di Indonesia</vt:lpstr>
      <vt:lpstr>Komparasi Akses Internet Berdasarkan Konteks Sosial Desa-Kota</vt:lpstr>
      <vt:lpstr>Jenis Akses Berbasis Kelas Sosial Pada Relasi Desa-Kota</vt:lpstr>
      <vt:lpstr>Akses Internet Berdasarkan Spasial</vt:lpstr>
      <vt:lpstr>Analisis Regresi Logistik Kelas Sosial Terhadap Akses Internet dengan Kontrol Konteks Spasial</vt:lpstr>
      <vt:lpstr>Analisis Regresi Logistik Kelas Sosial Terhadap Akses Internet dengan Kontrol Konteks Spasial (Jawa &amp; non-Jawa)</vt:lpstr>
      <vt:lpstr>Akses Internet Berdasarkan Jenis Kelamin Berbanding dengan Kelas Sosial</vt:lpstr>
      <vt:lpstr>Analisis Regresi Logistik Kelas Sosial Terhadap Akses Internet Berbasis Gender</vt:lpstr>
      <vt:lpstr>Komposisi Demografi Masyarakat Indonesia Berbasis Generasi</vt:lpstr>
      <vt:lpstr>Komposisi Akses Internet Berbasis Generasi</vt:lpstr>
      <vt:lpstr>Struktur Network-Society Masyarakat Indonesia</vt:lpstr>
      <vt:lpstr>Transformasi Struktur Sosial Menuju  Network Society</vt:lpstr>
      <vt:lpstr>Pengakses Media Sosial Berdasarkan Konteks Sosial dan Spasial</vt:lpstr>
      <vt:lpstr>Kesimpulan dan Pembuktian Hipotesis</vt:lpstr>
      <vt:lpstr>Implikasi Penelitian</vt:lpstr>
      <vt:lpstr>PowerPoint Presentation</vt:lpstr>
      <vt:lpstr>Pokok-pokok Bahasan Diskusi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Kasus Pendekatan Kuantitatif: Penggunaan Data Nasional  Tesis Magister Sosiologi “REPRESENTASI KELAS SOSIAL DALAM BIG DATA</dc:title>
  <dc:creator>Indera Pattinasarany</dc:creator>
  <cp:lastModifiedBy>Indera Pattinasarany</cp:lastModifiedBy>
  <cp:revision>41</cp:revision>
  <dcterms:created xsi:type="dcterms:W3CDTF">2020-09-21T12:03:42Z</dcterms:created>
  <dcterms:modified xsi:type="dcterms:W3CDTF">2020-11-01T14:36:19Z</dcterms:modified>
</cp:coreProperties>
</file>