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FC89A-C6BC-4169-BF05-AA65B02522A2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F5ABE-5EA8-4E44-8F99-DC50AE719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2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ACDB0-F117-4C6C-AFB1-E5AB95C53275}" type="slidenum">
              <a:rPr lang="en-US"/>
              <a:pPr/>
              <a:t>3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7CEEA-8761-4293-8D17-850BBD361589}" type="slidenum">
              <a:rPr lang="en-US"/>
              <a:pPr/>
              <a:t>12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EB420-3311-4C2D-A6D6-1D32921DB4BA}" type="slidenum">
              <a:rPr lang="en-US"/>
              <a:pPr/>
              <a:t>4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332F8-C8EB-4F2C-91CF-847C30EEB830}" type="slidenum">
              <a:rPr lang="en-US"/>
              <a:pPr/>
              <a:t>5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52D63-CFF3-4FB3-ACAD-4E89821641AA}" type="slidenum">
              <a:rPr lang="en-US"/>
              <a:pPr/>
              <a:t>6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AD396-C717-4256-97E9-DF566AB0ABA5}" type="slidenum">
              <a:rPr lang="en-US"/>
              <a:pPr/>
              <a:t>7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4B33F-A8E7-4B77-9E40-B18A3418A73C}" type="slidenum">
              <a:rPr lang="en-US"/>
              <a:pPr/>
              <a:t>8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43D6F-C7F4-4736-A703-38D20B3FBB7B}" type="slidenum">
              <a:rPr lang="en-US"/>
              <a:pPr/>
              <a:t>9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0A2D2-9C4A-4BE2-AAA7-A61518A6CF93}" type="slidenum">
              <a:rPr lang="en-US"/>
              <a:pPr/>
              <a:t>10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FE35F-980F-4BC8-B1E4-376F064A1F1F}" type="slidenum">
              <a:rPr lang="en-US"/>
              <a:pPr/>
              <a:t>11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w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10" Type="http://schemas.openxmlformats.org/officeDocument/2006/relationships/image" Target="../media/image5.png"/><Relationship Id="rId4" Type="http://schemas.openxmlformats.org/officeDocument/2006/relationships/image" Target="../media/image29.wmf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52348"/>
            <a:ext cx="8077200" cy="1673352"/>
          </a:xfrm>
        </p:spPr>
        <p:txBody>
          <a:bodyPr/>
          <a:lstStyle/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Bolak-Balik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121935" cy="1809572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715000" y="1092200"/>
            <a:ext cx="1517394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108251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715000" y="1064491"/>
            <a:ext cx="1517394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FASOR</a:t>
            </a: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33525"/>
            <a:ext cx="6858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5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10000"/>
            <a:ext cx="53340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171864"/>
            <a:ext cx="1857375" cy="567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9406" y="3626223"/>
            <a:ext cx="1425388" cy="367553"/>
          </a:xfrm>
          <a:noFill/>
          <a:ln/>
        </p:spPr>
      </p:pic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FASOR</a:t>
            </a:r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607750"/>
            <a:ext cx="5638800" cy="29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740268"/>
            <a:ext cx="65532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674330"/>
            <a:ext cx="3429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9" y="1181100"/>
            <a:ext cx="1857375" cy="567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IMPEDANSI</a:t>
            </a:r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447800"/>
            <a:ext cx="35814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495800"/>
            <a:ext cx="3657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257800"/>
            <a:ext cx="3657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181100"/>
            <a:ext cx="1857375" cy="567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828800" y="1818808"/>
            <a:ext cx="7086600" cy="518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 RLC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ggl</a:t>
            </a:r>
            <a:r>
              <a:rPr lang="en-US" dirty="0" smtClean="0"/>
              <a:t> sinusoidal</a:t>
            </a:r>
          </a:p>
          <a:p>
            <a:r>
              <a:rPr lang="en-US" dirty="0" err="1" smtClean="0"/>
              <a:t>Menggunakan</a:t>
            </a:r>
            <a:r>
              <a:rPr lang="en-US" dirty="0" smtClean="0"/>
              <a:t> diagram </a:t>
            </a:r>
            <a:r>
              <a:rPr lang="en-US" dirty="0" err="1" smtClean="0"/>
              <a:t>fasok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RLC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828800"/>
            <a:ext cx="2551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Variasi tegangan terhadap waktu 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Frekuensi osilasi :</a:t>
            </a:r>
          </a:p>
          <a:p>
            <a:endParaRPr lang="en-US" sz="2400"/>
          </a:p>
          <a:p>
            <a:r>
              <a:rPr lang="en-US" sz="2400"/>
              <a:t>Simbol :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967" y="130176"/>
            <a:ext cx="7086600" cy="838200"/>
          </a:xfrm>
        </p:spPr>
        <p:txBody>
          <a:bodyPr/>
          <a:lstStyle/>
          <a:p>
            <a:r>
              <a:rPr lang="en-US" dirty="0"/>
              <a:t>SUMBER TEGANGAN AC</a:t>
            </a:r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438400"/>
            <a:ext cx="3051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733800"/>
            <a:ext cx="2209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3" name="Picture 7" descr="support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953000"/>
            <a:ext cx="2514600" cy="1509052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943600" y="5105400"/>
            <a:ext cx="2438400" cy="914400"/>
            <a:chOff x="1008" y="1440"/>
            <a:chExt cx="1536" cy="576"/>
          </a:xfrm>
        </p:grpSpPr>
        <p:sp>
          <p:nvSpPr>
            <p:cNvPr id="301065" name="Oval 9"/>
            <p:cNvSpPr>
              <a:spLocks noChangeArrowheads="1"/>
            </p:cNvSpPr>
            <p:nvPr/>
          </p:nvSpPr>
          <p:spPr bwMode="auto">
            <a:xfrm>
              <a:off x="1488" y="1440"/>
              <a:ext cx="576" cy="57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latin typeface="Tahoma" charset="0"/>
              </a:endParaRPr>
            </a:p>
          </p:txBody>
        </p:sp>
        <p:sp>
          <p:nvSpPr>
            <p:cNvPr id="301066" name="Freeform 10"/>
            <p:cNvSpPr>
              <a:spLocks/>
            </p:cNvSpPr>
            <p:nvPr/>
          </p:nvSpPr>
          <p:spPr bwMode="auto">
            <a:xfrm>
              <a:off x="1497" y="1595"/>
              <a:ext cx="564" cy="232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54" y="39"/>
                </a:cxn>
                <a:cxn ang="0">
                  <a:pos x="147" y="0"/>
                </a:cxn>
                <a:cxn ang="0">
                  <a:pos x="231" y="39"/>
                </a:cxn>
                <a:cxn ang="0">
                  <a:pos x="273" y="123"/>
                </a:cxn>
                <a:cxn ang="0">
                  <a:pos x="330" y="211"/>
                </a:cxn>
                <a:cxn ang="0">
                  <a:pos x="417" y="229"/>
                </a:cxn>
                <a:cxn ang="0">
                  <a:pos x="492" y="195"/>
                </a:cxn>
                <a:cxn ang="0">
                  <a:pos x="564" y="111"/>
                </a:cxn>
              </a:cxnLst>
              <a:rect l="0" t="0" r="r" b="b"/>
              <a:pathLst>
                <a:path w="564" h="232">
                  <a:moveTo>
                    <a:pt x="0" y="154"/>
                  </a:moveTo>
                  <a:cubicBezTo>
                    <a:pt x="9" y="135"/>
                    <a:pt x="29" y="65"/>
                    <a:pt x="54" y="39"/>
                  </a:cubicBezTo>
                  <a:cubicBezTo>
                    <a:pt x="79" y="13"/>
                    <a:pt x="118" y="0"/>
                    <a:pt x="147" y="0"/>
                  </a:cubicBezTo>
                  <a:cubicBezTo>
                    <a:pt x="176" y="0"/>
                    <a:pt x="210" y="19"/>
                    <a:pt x="231" y="39"/>
                  </a:cubicBezTo>
                  <a:cubicBezTo>
                    <a:pt x="252" y="59"/>
                    <a:pt x="257" y="94"/>
                    <a:pt x="273" y="123"/>
                  </a:cubicBezTo>
                  <a:cubicBezTo>
                    <a:pt x="289" y="152"/>
                    <a:pt x="306" y="193"/>
                    <a:pt x="330" y="211"/>
                  </a:cubicBezTo>
                  <a:cubicBezTo>
                    <a:pt x="354" y="229"/>
                    <a:pt x="390" y="232"/>
                    <a:pt x="417" y="229"/>
                  </a:cubicBezTo>
                  <a:cubicBezTo>
                    <a:pt x="444" y="226"/>
                    <a:pt x="468" y="215"/>
                    <a:pt x="492" y="195"/>
                  </a:cubicBezTo>
                  <a:cubicBezTo>
                    <a:pt x="516" y="175"/>
                    <a:pt x="549" y="129"/>
                    <a:pt x="564" y="111"/>
                  </a:cubicBezTo>
                </a:path>
              </a:pathLst>
            </a:custGeom>
            <a:solidFill>
              <a:schemeClr val="tx1"/>
            </a:solidFill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067" name="Line 11"/>
            <p:cNvSpPr>
              <a:spLocks noChangeShapeType="1"/>
            </p:cNvSpPr>
            <p:nvPr/>
          </p:nvSpPr>
          <p:spPr bwMode="auto">
            <a:xfrm>
              <a:off x="2064" y="1728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068" name="Line 12"/>
            <p:cNvSpPr>
              <a:spLocks noChangeShapeType="1"/>
            </p:cNvSpPr>
            <p:nvPr/>
          </p:nvSpPr>
          <p:spPr bwMode="auto">
            <a:xfrm>
              <a:off x="1008" y="1776"/>
              <a:ext cx="48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25" y="1181100"/>
            <a:ext cx="1857375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281393"/>
            <a:ext cx="5715000" cy="23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31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Tegangan pada resitor 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Arus listrik pada resistor :</a:t>
            </a: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48552"/>
            <a:ext cx="7086600" cy="838200"/>
          </a:xfrm>
        </p:spPr>
        <p:txBody>
          <a:bodyPr/>
          <a:lstStyle/>
          <a:p>
            <a:r>
              <a:rPr lang="en-US" sz="3600" dirty="0" smtClean="0"/>
              <a:t>RESISTOR DALAM RANGKAIAN AC</a:t>
            </a:r>
            <a:endParaRPr lang="en-US" sz="3600" dirty="0"/>
          </a:p>
        </p:txBody>
      </p:sp>
      <p:pic>
        <p:nvPicPr>
          <p:cNvPr id="303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673" y="1730567"/>
            <a:ext cx="2133600" cy="183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31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581400"/>
            <a:ext cx="47244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31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286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" y="1199573"/>
            <a:ext cx="1857375" cy="567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343400"/>
            <a:ext cx="5715000" cy="22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515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34871" y="3505200"/>
            <a:ext cx="4437529" cy="1013012"/>
          </a:xfrm>
        </p:spPr>
      </p:pic>
      <p:sp>
        <p:nvSpPr>
          <p:cNvPr id="305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64977"/>
            <a:ext cx="7429500" cy="838200"/>
          </a:xfrm>
        </p:spPr>
        <p:txBody>
          <a:bodyPr/>
          <a:lstStyle/>
          <a:p>
            <a:r>
              <a:rPr lang="en-US" sz="3800" dirty="0" smtClean="0"/>
              <a:t>KAPASITOR DALAM RANGKAIAN AC</a:t>
            </a:r>
            <a:endParaRPr lang="en-US" sz="3800" dirty="0"/>
          </a:p>
        </p:txBody>
      </p:sp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219200"/>
            <a:ext cx="1828800" cy="153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51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752600"/>
            <a:ext cx="35052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51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2819400"/>
            <a:ext cx="1828800" cy="798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51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2819400"/>
            <a:ext cx="1371600" cy="793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5943600" y="3124200"/>
            <a:ext cx="2405063" cy="366713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ahoma" charset="0"/>
              </a:rPr>
              <a:t>Reaktansi Kapasitif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25" y="1173256"/>
            <a:ext cx="1857375" cy="567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267200"/>
            <a:ext cx="3733800" cy="19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0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42229" y="3886200"/>
            <a:ext cx="2859741" cy="663388"/>
          </a:xfrm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150906"/>
            <a:ext cx="8305800" cy="838200"/>
          </a:xfrm>
        </p:spPr>
        <p:txBody>
          <a:bodyPr/>
          <a:lstStyle/>
          <a:p>
            <a:r>
              <a:rPr lang="en-US" dirty="0" smtClean="0"/>
              <a:t>INDUKTOR DALAM RANGKAIAN AC</a:t>
            </a:r>
            <a:endParaRPr lang="en-US" dirty="0"/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219200"/>
            <a:ext cx="20157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676400"/>
            <a:ext cx="23542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4114800"/>
            <a:ext cx="1752600" cy="790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20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5105400"/>
            <a:ext cx="1447800" cy="692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20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3151094"/>
            <a:ext cx="3352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5891213" y="6019800"/>
            <a:ext cx="2795587" cy="376238"/>
          </a:xfrm>
          <a:prstGeom prst="rect">
            <a:avLst/>
          </a:prstGeom>
          <a:solidFill>
            <a:srgbClr val="FFE7E7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Tahoma" charset="0"/>
              </a:rPr>
              <a:t>Reaktansi Induktif</a:t>
            </a:r>
          </a:p>
        </p:txBody>
      </p:sp>
      <p:sp>
        <p:nvSpPr>
          <p:cNvPr id="307211" name="AutoShape 11"/>
          <p:cNvSpPr>
            <a:spLocks noChangeArrowheads="1"/>
          </p:cNvSpPr>
          <p:nvPr/>
        </p:nvSpPr>
        <p:spPr bwMode="auto">
          <a:xfrm>
            <a:off x="7315200" y="2895600"/>
            <a:ext cx="1676400" cy="1066800"/>
          </a:xfrm>
          <a:prstGeom prst="wedgeRoundRectCallout">
            <a:avLst>
              <a:gd name="adj1" fmla="val -115104"/>
              <a:gd name="adj2" fmla="val 11650"/>
              <a:gd name="adj3" fmla="val 16667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Tahoma" charset="0"/>
              </a:rPr>
              <a:t>I tertinggal fasa </a:t>
            </a:r>
            <a:r>
              <a:rPr lang="en-US" b="1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b="1">
                <a:solidFill>
                  <a:schemeClr val="bg1"/>
                </a:solidFill>
                <a:latin typeface="Tahoma" charset="0"/>
              </a:rPr>
              <a:t>/2 dari 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656" y="1201882"/>
            <a:ext cx="1857375" cy="567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971800"/>
            <a:ext cx="34290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7735" y="2667000"/>
            <a:ext cx="2608729" cy="636494"/>
          </a:xfrm>
          <a:noFill/>
          <a:ln/>
        </p:spPr>
      </p:pic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68" y="115094"/>
            <a:ext cx="8610600" cy="838200"/>
          </a:xfrm>
        </p:spPr>
        <p:txBody>
          <a:bodyPr/>
          <a:lstStyle/>
          <a:p>
            <a:r>
              <a:rPr lang="en-US" sz="3600" dirty="0"/>
              <a:t>ARUS </a:t>
            </a:r>
            <a:r>
              <a:rPr lang="en-US" sz="3600" dirty="0" smtClean="0"/>
              <a:t>DAN </a:t>
            </a:r>
            <a:r>
              <a:rPr lang="en-US" sz="3600" dirty="0"/>
              <a:t>TEGANGAN </a:t>
            </a:r>
            <a:r>
              <a:rPr lang="en-US" sz="3600" dirty="0" err="1"/>
              <a:t>rms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(root mean square)</a:t>
            </a:r>
          </a:p>
        </p:txBody>
      </p:sp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3163" y="1517650"/>
            <a:ext cx="3267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810000"/>
            <a:ext cx="38798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1597255"/>
            <a:ext cx="2330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876800"/>
            <a:ext cx="17907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5943600" y="6172200"/>
            <a:ext cx="2143125" cy="366713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ahoma" charset="0"/>
              </a:rPr>
              <a:t>Faktor kualitas 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25" y="1181100"/>
            <a:ext cx="1857375" cy="567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294" y="114300"/>
            <a:ext cx="7086600" cy="838200"/>
          </a:xfrm>
        </p:spPr>
        <p:txBody>
          <a:bodyPr/>
          <a:lstStyle/>
          <a:p>
            <a:r>
              <a:rPr lang="en-US" dirty="0"/>
              <a:t>RANGKAIAN SERI RLC</a:t>
            </a:r>
          </a:p>
        </p:txBody>
      </p:sp>
      <p:pic>
        <p:nvPicPr>
          <p:cNvPr id="311299" name="Picture 3" descr="Fig 21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400"/>
            <a:ext cx="39624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95800"/>
            <a:ext cx="381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181600"/>
            <a:ext cx="3886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181100"/>
            <a:ext cx="1857375" cy="567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40" y="152400"/>
            <a:ext cx="7086600" cy="838200"/>
          </a:xfrm>
        </p:spPr>
        <p:txBody>
          <a:bodyPr/>
          <a:lstStyle/>
          <a:p>
            <a:r>
              <a:rPr lang="en-US" smtClean="0"/>
              <a:t>RANGKAIAN SERI RLC</a:t>
            </a:r>
            <a:endParaRPr lang="en-US"/>
          </a:p>
        </p:txBody>
      </p:sp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07749"/>
            <a:ext cx="2726895" cy="268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114800"/>
            <a:ext cx="4876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6019800"/>
            <a:ext cx="6781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181100"/>
            <a:ext cx="1857375" cy="567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709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</TotalTime>
  <Words>101</Words>
  <Application>Microsoft Office PowerPoint</Application>
  <PresentationFormat>On-screen Show (4:3)</PresentationFormat>
  <Paragraphs>48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Arus Bolak-Balik</vt:lpstr>
      <vt:lpstr>Tujuan Instruksional Khusus</vt:lpstr>
      <vt:lpstr>SUMBER TEGANGAN AC</vt:lpstr>
      <vt:lpstr>RESISTOR DALAM RANGKAIAN AC</vt:lpstr>
      <vt:lpstr>KAPASITOR DALAM RANGKAIAN AC</vt:lpstr>
      <vt:lpstr>INDUKTOR DALAM RANGKAIAN AC</vt:lpstr>
      <vt:lpstr>ARUS DAN TEGANGAN rms  (root mean square)</vt:lpstr>
      <vt:lpstr>RANGKAIAN SERI RLC</vt:lpstr>
      <vt:lpstr>RANGKAIAN SERI RLC</vt:lpstr>
      <vt:lpstr>DIAGRAM FASOR</vt:lpstr>
      <vt:lpstr>DIAGRAM FASOR</vt:lpstr>
      <vt:lpstr>IMPEDANSI</vt:lpstr>
    </vt:vector>
  </TitlesOfParts>
  <Company>Dept. Fisika 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17</cp:revision>
  <dcterms:created xsi:type="dcterms:W3CDTF">2009-02-16T18:51:48Z</dcterms:created>
  <dcterms:modified xsi:type="dcterms:W3CDTF">2020-12-18T06:31:48Z</dcterms:modified>
</cp:coreProperties>
</file>