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87" r:id="rId4"/>
    <p:sldId id="388" r:id="rId5"/>
    <p:sldId id="397" r:id="rId6"/>
    <p:sldId id="258" r:id="rId7"/>
    <p:sldId id="259" r:id="rId8"/>
    <p:sldId id="266" r:id="rId9"/>
    <p:sldId id="265" r:id="rId10"/>
    <p:sldId id="264" r:id="rId11"/>
    <p:sldId id="405" r:id="rId12"/>
    <p:sldId id="263" r:id="rId13"/>
    <p:sldId id="389" r:id="rId14"/>
    <p:sldId id="390" r:id="rId15"/>
    <p:sldId id="391" r:id="rId16"/>
    <p:sldId id="393" r:id="rId17"/>
    <p:sldId id="394" r:id="rId18"/>
    <p:sldId id="395" r:id="rId19"/>
    <p:sldId id="396" r:id="rId20"/>
    <p:sldId id="392" r:id="rId21"/>
    <p:sldId id="370" r:id="rId22"/>
    <p:sldId id="4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9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7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556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29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23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024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0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559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1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F1B4C21-0EB6-4617-B64F-8574E1579141}" type="datetimeFigureOut">
              <a:rPr lang="en-ID" smtClean="0"/>
              <a:t>14/10/2020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41A14A6-815E-477F-85CB-D3EC06238B3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4B02-8418-4A6B-8F28-507477E61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Proses </a:t>
            </a:r>
            <a:r>
              <a:rPr lang="en-ID" dirty="0" err="1"/>
              <a:t>Bisnis</a:t>
            </a:r>
            <a:r>
              <a:rPr lang="en-ID" dirty="0"/>
              <a:t> dan </a:t>
            </a:r>
            <a:r>
              <a:rPr lang="en-ID" dirty="0" err="1"/>
              <a:t>Pengendalian</a:t>
            </a:r>
            <a:r>
              <a:rPr lang="en-ID" dirty="0"/>
              <a:t> Internal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3 (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/>
              <a:t>Tetap)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8BAEF-63D6-4267-AFBE-F4AE19FE8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406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2585B-8A57-465D-9061-6DB77D8A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54" y="571500"/>
            <a:ext cx="61009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6BB9A-5A16-46BE-AD3B-61CC1E3D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84" y="415000"/>
            <a:ext cx="7641860" cy="59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96A1-5772-40D5-800C-7788A5E6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/>
              <a:t>Pengendalian: Tujuan, Ancaman, dan Prosedur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80C7-F436-460A-B032-D76EE165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782147"/>
            <a:ext cx="8770571" cy="484032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SIA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SDM/</a:t>
            </a: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menyediakan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internal yang </a:t>
            </a:r>
            <a:r>
              <a:rPr lang="en-ID" sz="2400" dirty="0" err="1"/>
              <a:t>memadai</a:t>
            </a:r>
            <a:r>
              <a:rPr lang="en-ID" sz="2400" dirty="0"/>
              <a:t> agar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memastikan</a:t>
            </a:r>
            <a:r>
              <a:rPr lang="en-ID" sz="2400" dirty="0"/>
              <a:t> </a:t>
            </a:r>
            <a:r>
              <a:rPr lang="en-ID" sz="2400" dirty="0" err="1"/>
              <a:t>terpenuhinya</a:t>
            </a:r>
            <a:r>
              <a:rPr lang="en-ID" sz="2400" dirty="0"/>
              <a:t> </a:t>
            </a:r>
            <a:r>
              <a:rPr lang="en-ID" sz="2400" dirty="0" err="1"/>
              <a:t>tujuan-tujuan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diotorisasi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benar</a:t>
            </a:r>
            <a:r>
              <a:rPr lang="en-ID" sz="2400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penggajian</a:t>
            </a:r>
            <a:r>
              <a:rPr lang="en-ID" sz="2400" dirty="0"/>
              <a:t> yang </a:t>
            </a:r>
            <a:r>
              <a:rPr lang="en-ID" sz="2400" dirty="0" err="1"/>
              <a:t>dicatat</a:t>
            </a:r>
            <a:r>
              <a:rPr lang="en-ID" sz="2400" dirty="0"/>
              <a:t> valid.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penggajian</a:t>
            </a:r>
            <a:r>
              <a:rPr lang="en-ID" sz="2400" dirty="0"/>
              <a:t> yang valid dan </a:t>
            </a:r>
            <a:r>
              <a:rPr lang="en-ID" sz="2400" dirty="0" err="1"/>
              <a:t>diotorisasi</a:t>
            </a:r>
            <a:r>
              <a:rPr lang="en-ID" sz="2400" dirty="0"/>
              <a:t> </a:t>
            </a:r>
            <a:r>
              <a:rPr lang="en-ID" sz="2400" dirty="0" err="1"/>
              <a:t>dicatat</a:t>
            </a:r>
            <a:r>
              <a:rPr lang="en-ID" sz="2400" dirty="0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dicatat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akurat</a:t>
            </a:r>
            <a:r>
              <a:rPr lang="en-ID" sz="2400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Peraturan</a:t>
            </a:r>
            <a:r>
              <a:rPr lang="en-ID" sz="2400" dirty="0"/>
              <a:t> </a:t>
            </a:r>
            <a:r>
              <a:rPr lang="en-ID" sz="2400" dirty="0" err="1"/>
              <a:t>pemerintah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yang </a:t>
            </a:r>
            <a:r>
              <a:rPr lang="en-ID" sz="2400" dirty="0" err="1"/>
              <a:t>berhubungan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pengiriman</a:t>
            </a:r>
            <a:r>
              <a:rPr lang="en-ID" sz="2400" dirty="0"/>
              <a:t> </a:t>
            </a:r>
            <a:r>
              <a:rPr lang="en-ID" sz="2400" dirty="0" err="1"/>
              <a:t>pajak</a:t>
            </a:r>
            <a:r>
              <a:rPr lang="en-ID" sz="2400" dirty="0"/>
              <a:t> dan </a:t>
            </a:r>
            <a:r>
              <a:rPr lang="en-ID" sz="2400" dirty="0" err="1"/>
              <a:t>pengisian</a:t>
            </a:r>
            <a:r>
              <a:rPr lang="en-ID" sz="2400" dirty="0"/>
              <a:t> </a:t>
            </a:r>
            <a:r>
              <a:rPr lang="en-ID" sz="2400" dirty="0" err="1"/>
              <a:t>laporan</a:t>
            </a:r>
            <a:r>
              <a:rPr lang="en-ID" sz="2400" dirty="0"/>
              <a:t> </a:t>
            </a: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MSDM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dipenuhi</a:t>
            </a:r>
            <a:r>
              <a:rPr lang="en-ID" sz="2400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Aset</a:t>
            </a:r>
            <a:r>
              <a:rPr lang="en-ID" sz="2400" dirty="0"/>
              <a:t> (</a:t>
            </a:r>
            <a:r>
              <a:rPr lang="en-ID" sz="2400" dirty="0" err="1"/>
              <a:t>baik</a:t>
            </a:r>
            <a:r>
              <a:rPr lang="en-ID" sz="2400" dirty="0"/>
              <a:t> kas dan data) </a:t>
            </a:r>
            <a:r>
              <a:rPr lang="en-ID" sz="2400" dirty="0" err="1"/>
              <a:t>dijaga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kehilangan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pencurian</a:t>
            </a:r>
            <a:r>
              <a:rPr lang="en-ID" sz="2400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ID" sz="2400" dirty="0" err="1"/>
              <a:t>Aktivitas</a:t>
            </a:r>
            <a:r>
              <a:rPr lang="en-ID" sz="2400" dirty="0"/>
              <a:t> </a:t>
            </a:r>
            <a:r>
              <a:rPr lang="en-ID" sz="2400" dirty="0" err="1"/>
              <a:t>siklus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SDM / </a:t>
            </a: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efisien</a:t>
            </a:r>
            <a:r>
              <a:rPr lang="en-ID" sz="2400" dirty="0"/>
              <a:t> dan </a:t>
            </a:r>
            <a:r>
              <a:rPr lang="en-ID" sz="2400" dirty="0" err="1"/>
              <a:t>efektif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6790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69D5-033F-4782-8005-2ACE7171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582" y="1044207"/>
            <a:ext cx="9046806" cy="8779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Ancaman-ancaman</a:t>
            </a:r>
            <a:r>
              <a:rPr lang="en-US" sz="3200" b="1" dirty="0"/>
              <a:t> pada </a:t>
            </a:r>
            <a:r>
              <a:rPr lang="en-US" sz="3200" b="1" dirty="0" err="1"/>
              <a:t>Siklus</a:t>
            </a:r>
            <a:r>
              <a:rPr lang="en-US" sz="3200" b="1" dirty="0"/>
              <a:t> </a:t>
            </a:r>
            <a:r>
              <a:rPr lang="en-US" sz="3200" b="1" dirty="0" err="1"/>
              <a:t>Penggajian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F7EC-85CA-40EF-AD30-ED2B1658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Mempekerjakan</a:t>
            </a:r>
            <a:r>
              <a:rPr lang="en-ID" dirty="0"/>
              <a:t> </a:t>
            </a:r>
            <a:r>
              <a:rPr lang="en-ID" dirty="0" err="1"/>
              <a:t>pegawai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berkualifikasi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berkelakuan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Pelanggaran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ketenagakerjaan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Perubahan</a:t>
            </a:r>
            <a:r>
              <a:rPr lang="en-ID" dirty="0"/>
              <a:t> file </a:t>
            </a:r>
            <a:r>
              <a:rPr lang="en-ID" dirty="0" err="1"/>
              <a:t>induk</a:t>
            </a:r>
            <a:r>
              <a:rPr lang="en-ID" dirty="0"/>
              <a:t> </a:t>
            </a:r>
            <a:r>
              <a:rPr lang="en-ID" dirty="0" err="1"/>
              <a:t>penggajian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otorisasi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/>
              <a:t>Data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akurat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Pemrosesan</a:t>
            </a:r>
            <a:r>
              <a:rPr lang="en-ID" dirty="0"/>
              <a:t> </a:t>
            </a:r>
            <a:r>
              <a:rPr lang="en-ID" dirty="0" err="1"/>
              <a:t>penggajian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akurat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Pencurian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penipuan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</a:t>
            </a:r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pengungkapan</a:t>
            </a:r>
            <a:r>
              <a:rPr lang="en-ID" dirty="0"/>
              <a:t> data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otorisasi</a:t>
            </a:r>
            <a:r>
              <a:rPr lang="en-ID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Kinerja</a:t>
            </a:r>
            <a:r>
              <a:rPr lang="en-ID" dirty="0"/>
              <a:t> yang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34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82C7-2C9A-468A-8D2A-B9E9A4C6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4" y="419877"/>
            <a:ext cx="10440955" cy="887231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Prosedur</a:t>
            </a:r>
            <a:r>
              <a:rPr lang="en-US" sz="3600" b="1" dirty="0"/>
              <a:t> </a:t>
            </a:r>
            <a:r>
              <a:rPr lang="en-US" sz="3600" b="1" dirty="0" err="1"/>
              <a:t>Pengendalian</a:t>
            </a:r>
            <a:r>
              <a:rPr lang="en-US" sz="3600" b="1" dirty="0"/>
              <a:t> pada </a:t>
            </a:r>
            <a:r>
              <a:rPr lang="en-US" sz="3600" b="1" dirty="0" err="1"/>
              <a:t>Siklus</a:t>
            </a:r>
            <a:r>
              <a:rPr lang="en-US" sz="3600" b="1" dirty="0"/>
              <a:t> </a:t>
            </a:r>
            <a:r>
              <a:rPr lang="en-US" sz="3600" b="1" dirty="0" err="1"/>
              <a:t>Penggajian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B6C5-1124-4D97-9758-43D32251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155" y="1474237"/>
            <a:ext cx="9871788" cy="482392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Prosedur</a:t>
            </a:r>
            <a:r>
              <a:rPr lang="en-ID" sz="2200" dirty="0"/>
              <a:t> </a:t>
            </a:r>
            <a:r>
              <a:rPr lang="en-ID" sz="2200" dirty="0" err="1"/>
              <a:t>mempekerjakan</a:t>
            </a:r>
            <a:r>
              <a:rPr lang="en-ID" sz="2200" dirty="0"/>
              <a:t> yang </a:t>
            </a:r>
            <a:r>
              <a:rPr lang="en-ID" sz="2200" dirty="0" err="1"/>
              <a:t>baik</a:t>
            </a:r>
            <a:r>
              <a:rPr lang="en-ID" sz="2200" dirty="0"/>
              <a:t>, </a:t>
            </a:r>
            <a:r>
              <a:rPr lang="en-ID" sz="2200" dirty="0" err="1"/>
              <a:t>termasuk</a:t>
            </a:r>
            <a:r>
              <a:rPr lang="en-ID" sz="2200" dirty="0"/>
              <a:t> </a:t>
            </a:r>
            <a:r>
              <a:rPr lang="en-ID" sz="2200" dirty="0" err="1"/>
              <a:t>verifikasi</a:t>
            </a:r>
            <a:r>
              <a:rPr lang="en-ID" sz="2200" dirty="0"/>
              <a:t> </a:t>
            </a:r>
            <a:r>
              <a:rPr lang="en-ID" sz="2200" dirty="0" err="1"/>
              <a:t>keahlian</a:t>
            </a:r>
            <a:r>
              <a:rPr lang="en-ID" sz="2200" dirty="0"/>
              <a:t> </a:t>
            </a:r>
            <a:r>
              <a:rPr lang="en-ID" sz="2200" dirty="0" err="1"/>
              <a:t>pelamar</a:t>
            </a:r>
            <a:r>
              <a:rPr lang="en-ID" sz="2200" dirty="0"/>
              <a:t> </a:t>
            </a:r>
            <a:r>
              <a:rPr lang="en-ID" sz="2200" dirty="0" err="1"/>
              <a:t>kerja</a:t>
            </a:r>
            <a:r>
              <a:rPr lang="en-ID" sz="2200" dirty="0"/>
              <a:t>, </a:t>
            </a:r>
            <a:r>
              <a:rPr lang="en-ID" sz="2200" dirty="0" err="1"/>
              <a:t>referensi</a:t>
            </a:r>
            <a:r>
              <a:rPr lang="en-ID" sz="2200" dirty="0"/>
              <a:t> dan </a:t>
            </a:r>
            <a:r>
              <a:rPr lang="en-ID" sz="2200" dirty="0" err="1"/>
              <a:t>riwayat</a:t>
            </a:r>
            <a:r>
              <a:rPr lang="en-ID" sz="2200" dirty="0"/>
              <a:t> </a:t>
            </a:r>
            <a:r>
              <a:rPr lang="en-ID" sz="2200" dirty="0" err="1"/>
              <a:t>pekerjaan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Dokumentasi</a:t>
            </a:r>
            <a:r>
              <a:rPr lang="en-ID" sz="2200" dirty="0"/>
              <a:t> </a:t>
            </a:r>
            <a:r>
              <a:rPr lang="en-ID" sz="2200" dirty="0" err="1"/>
              <a:t>lengkap</a:t>
            </a:r>
            <a:r>
              <a:rPr lang="en-ID" sz="2200" dirty="0"/>
              <a:t> </a:t>
            </a:r>
            <a:r>
              <a:rPr lang="en-ID" sz="2200" dirty="0" err="1"/>
              <a:t>atas</a:t>
            </a:r>
            <a:r>
              <a:rPr lang="en-ID" sz="2200" dirty="0"/>
              <a:t> </a:t>
            </a:r>
            <a:r>
              <a:rPr lang="en-ID" sz="2200" dirty="0" err="1"/>
              <a:t>prosedur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mempekerjakan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Pemindahan</a:t>
            </a:r>
            <a:r>
              <a:rPr lang="en-ID" sz="2200" dirty="0"/>
              <a:t> </a:t>
            </a:r>
            <a:r>
              <a:rPr lang="en-ID" sz="2200" dirty="0" err="1"/>
              <a:t>tugas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/>
              <a:t>Total batch dan </a:t>
            </a:r>
            <a:r>
              <a:rPr lang="en-ID" sz="2200" dirty="0" err="1"/>
              <a:t>pengendalian</a:t>
            </a:r>
            <a:r>
              <a:rPr lang="en-ID" sz="2200" dirty="0"/>
              <a:t> </a:t>
            </a:r>
            <a:r>
              <a:rPr lang="en-ID" sz="2200" dirty="0" err="1"/>
              <a:t>aplikasi</a:t>
            </a:r>
            <a:r>
              <a:rPr lang="en-ID" sz="2200" dirty="0"/>
              <a:t> </a:t>
            </a:r>
            <a:r>
              <a:rPr lang="en-ID" sz="2200" dirty="0" err="1"/>
              <a:t>lainnya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Setoran</a:t>
            </a:r>
            <a:r>
              <a:rPr lang="en-ID" sz="2200" dirty="0"/>
              <a:t> </a:t>
            </a:r>
            <a:r>
              <a:rPr lang="en-ID" sz="2200" dirty="0" err="1"/>
              <a:t>langsung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Distribusi</a:t>
            </a:r>
            <a:r>
              <a:rPr lang="en-ID" sz="2200" dirty="0"/>
              <a:t> </a:t>
            </a:r>
            <a:r>
              <a:rPr lang="en-ID" sz="2200" dirty="0" err="1"/>
              <a:t>cek</a:t>
            </a:r>
            <a:r>
              <a:rPr lang="en-ID" sz="2200" dirty="0"/>
              <a:t> </a:t>
            </a:r>
            <a:r>
              <a:rPr lang="en-ID" sz="2200" dirty="0" err="1"/>
              <a:t>gaji</a:t>
            </a:r>
            <a:r>
              <a:rPr lang="en-ID" sz="2200" dirty="0"/>
              <a:t> </a:t>
            </a:r>
            <a:r>
              <a:rPr lang="en-ID" sz="2200" dirty="0" err="1"/>
              <a:t>dilakukan</a:t>
            </a:r>
            <a:r>
              <a:rPr lang="en-ID" sz="2200" dirty="0"/>
              <a:t> oleh </a:t>
            </a:r>
            <a:r>
              <a:rPr lang="en-ID" sz="2200" dirty="0" err="1"/>
              <a:t>seseorang</a:t>
            </a:r>
            <a:r>
              <a:rPr lang="en-ID" sz="2200" dirty="0"/>
              <a:t> yang </a:t>
            </a:r>
            <a:r>
              <a:rPr lang="en-ID" sz="2200" dirty="0" err="1"/>
              <a:t>independen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proses </a:t>
            </a:r>
            <a:r>
              <a:rPr lang="en-ID" sz="2200" dirty="0" err="1"/>
              <a:t>penggajian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Penyelidikan</a:t>
            </a:r>
            <a:r>
              <a:rPr lang="en-ID" sz="2200" dirty="0"/>
              <a:t> </a:t>
            </a:r>
            <a:r>
              <a:rPr lang="en-ID" sz="2200" dirty="0" err="1"/>
              <a:t>cek</a:t>
            </a:r>
            <a:r>
              <a:rPr lang="en-ID" sz="2200" dirty="0"/>
              <a:t> </a:t>
            </a:r>
            <a:r>
              <a:rPr lang="en-ID" sz="2200" dirty="0" err="1"/>
              <a:t>gaji</a:t>
            </a:r>
            <a:r>
              <a:rPr lang="en-ID" sz="2200" dirty="0"/>
              <a:t> </a:t>
            </a:r>
            <a:r>
              <a:rPr lang="en-ID" sz="2200" dirty="0" err="1"/>
              <a:t>yg</a:t>
            </a:r>
            <a:r>
              <a:rPr lang="en-ID" sz="2200" dirty="0"/>
              <a:t> </a:t>
            </a:r>
            <a:r>
              <a:rPr lang="en-ID" sz="2200" dirty="0" err="1"/>
              <a:t>tidak</a:t>
            </a:r>
            <a:r>
              <a:rPr lang="en-ID" sz="2200" dirty="0"/>
              <a:t> </a:t>
            </a:r>
            <a:r>
              <a:rPr lang="en-ID" sz="2200" dirty="0" err="1"/>
              <a:t>diklaim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Pengunaan</a:t>
            </a:r>
            <a:r>
              <a:rPr lang="en-ID" sz="2200" dirty="0"/>
              <a:t> </a:t>
            </a:r>
            <a:r>
              <a:rPr lang="en-ID" sz="2200" dirty="0" err="1"/>
              <a:t>rekening</a:t>
            </a:r>
            <a:r>
              <a:rPr lang="en-ID" sz="2200" dirty="0"/>
              <a:t> giro </a:t>
            </a:r>
            <a:r>
              <a:rPr lang="en-ID" sz="2200" dirty="0" err="1"/>
              <a:t>terpisah</a:t>
            </a:r>
            <a:r>
              <a:rPr lang="en-ID" sz="2200" dirty="0"/>
              <a:t> </a:t>
            </a:r>
            <a:r>
              <a:rPr lang="en-ID" sz="2200" dirty="0" err="1"/>
              <a:t>untuk</a:t>
            </a:r>
            <a:r>
              <a:rPr lang="en-ID" sz="2200" dirty="0"/>
              <a:t> </a:t>
            </a:r>
            <a:r>
              <a:rPr lang="en-ID" sz="2200" dirty="0" err="1"/>
              <a:t>penggajian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Pengendalian</a:t>
            </a:r>
            <a:r>
              <a:rPr lang="en-ID" sz="2200" dirty="0"/>
              <a:t> </a:t>
            </a:r>
            <a:r>
              <a:rPr lang="en-ID" sz="2200" dirty="0" err="1"/>
              <a:t>akses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Prosedur</a:t>
            </a:r>
            <a:r>
              <a:rPr lang="en-ID" sz="2200" dirty="0"/>
              <a:t> </a:t>
            </a:r>
            <a:r>
              <a:rPr lang="en-ID" sz="2200" dirty="0" err="1"/>
              <a:t>pembuatan</a:t>
            </a:r>
            <a:r>
              <a:rPr lang="en-ID" sz="2200" dirty="0"/>
              <a:t> </a:t>
            </a:r>
            <a:r>
              <a:rPr lang="en-ID" sz="2200" dirty="0" err="1"/>
              <a:t>cadangan</a:t>
            </a:r>
            <a:r>
              <a:rPr lang="en-ID" sz="2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D" sz="2200" dirty="0" err="1"/>
              <a:t>Enkripsi</a:t>
            </a:r>
            <a:r>
              <a:rPr lang="en-ID" sz="2200" dirty="0"/>
              <a:t> data </a:t>
            </a:r>
          </a:p>
        </p:txBody>
      </p:sp>
    </p:spTree>
    <p:extLst>
      <p:ext uri="{BB962C8B-B14F-4D97-AF65-F5344CB8AC3E}">
        <p14:creationId xmlns:p14="http://schemas.microsoft.com/office/powerpoint/2010/main" val="218272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2D9E-5227-4EDE-8133-53EC1B1E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1" y="279096"/>
            <a:ext cx="11349708" cy="644229"/>
          </a:xfrm>
        </p:spPr>
        <p:txBody>
          <a:bodyPr>
            <a:noAutofit/>
          </a:bodyPr>
          <a:lstStyle/>
          <a:p>
            <a:r>
              <a:rPr lang="en-ID" sz="2400" b="1" dirty="0" err="1"/>
              <a:t>Pengendalian</a:t>
            </a:r>
            <a:r>
              <a:rPr lang="en-ID" sz="2400" b="1" dirty="0"/>
              <a:t> Internal pada </a:t>
            </a:r>
            <a:r>
              <a:rPr lang="en-ID" sz="2400" b="1" dirty="0" err="1"/>
              <a:t>Sistem</a:t>
            </a:r>
            <a:r>
              <a:rPr lang="en-ID" sz="2400" b="1" dirty="0"/>
              <a:t> </a:t>
            </a:r>
            <a:r>
              <a:rPr lang="en-ID" sz="2400" b="1" dirty="0" err="1"/>
              <a:t>Penggajian</a:t>
            </a:r>
            <a:r>
              <a:rPr lang="en-ID" sz="2400" b="1" dirty="0"/>
              <a:t> </a:t>
            </a:r>
            <a:r>
              <a:rPr lang="en-ID" sz="2400" b="1" dirty="0" err="1"/>
              <a:t>Berdasarkan</a:t>
            </a:r>
            <a:r>
              <a:rPr lang="en-ID" sz="2400" b="1" dirty="0"/>
              <a:t> </a:t>
            </a:r>
            <a:br>
              <a:rPr lang="en-ID" sz="2400" b="1" dirty="0"/>
            </a:br>
            <a:r>
              <a:rPr lang="en-ID" sz="2400" b="1" dirty="0" err="1"/>
              <a:t>Aktivitas</a:t>
            </a:r>
            <a:r>
              <a:rPr lang="en-ID" sz="2400" b="1" dirty="0"/>
              <a:t> </a:t>
            </a:r>
            <a:r>
              <a:rPr lang="en-ID" sz="2400" b="1" dirty="0" err="1"/>
              <a:t>Pengendalian</a:t>
            </a:r>
            <a:br>
              <a:rPr lang="en-ID" sz="2400" dirty="0"/>
            </a:br>
            <a:endParaRPr lang="en-ID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19DD0A-7B0C-40AE-8BA3-CBE935D37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8363"/>
              </p:ext>
            </p:extLst>
          </p:nvPr>
        </p:nvGraphicFramePr>
        <p:xfrm>
          <a:off x="477078" y="1315617"/>
          <a:ext cx="11349708" cy="52632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23526">
                  <a:extLst>
                    <a:ext uri="{9D8B030D-6E8A-4147-A177-3AD203B41FA5}">
                      <a16:colId xmlns:a16="http://schemas.microsoft.com/office/drawing/2014/main" val="996620980"/>
                    </a:ext>
                  </a:extLst>
                </a:gridCol>
                <a:gridCol w="7226182">
                  <a:extLst>
                    <a:ext uri="{9D8B030D-6E8A-4147-A177-3AD203B41FA5}">
                      <a16:colId xmlns:a16="http://schemas.microsoft.com/office/drawing/2014/main" val="2524729136"/>
                    </a:ext>
                  </a:extLst>
                </a:gridCol>
              </a:tblGrid>
              <a:tr h="229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Aktivitas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Kontrol</a:t>
                      </a:r>
                      <a:endParaRPr lang="en-ID" sz="1500" dirty="0">
                        <a:effectLst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Keterangan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1661413907"/>
                  </a:ext>
                </a:extLst>
              </a:tr>
              <a:tr h="7002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Otorisasi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transaksi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Personnel  action form </a:t>
                      </a:r>
                      <a:r>
                        <a:rPr lang="en-ID" sz="1500" dirty="0" err="1">
                          <a:effectLst/>
                        </a:rPr>
                        <a:t>membantu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mencegah</a:t>
                      </a:r>
                      <a:r>
                        <a:rPr lang="en-ID" sz="1500" dirty="0">
                          <a:effectLst/>
                        </a:rPr>
                        <a:t>: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Karyawan</a:t>
                      </a:r>
                      <a:r>
                        <a:rPr lang="en-ID" sz="1500" dirty="0">
                          <a:effectLst/>
                        </a:rPr>
                        <a:t> yang </a:t>
                      </a:r>
                      <a:r>
                        <a:rPr lang="en-ID" sz="1500" dirty="0" err="1">
                          <a:effectLst/>
                        </a:rPr>
                        <a:t>sudah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diberhentikan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untuk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menerima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cek</a:t>
                      </a:r>
                      <a:r>
                        <a:rPr lang="en-ID" sz="1500" dirty="0">
                          <a:effectLst/>
                        </a:rPr>
                        <a:t>  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Perubahan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tingkat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gaji</a:t>
                      </a:r>
                      <a:r>
                        <a:rPr lang="en-ID" sz="1500" dirty="0">
                          <a:effectLst/>
                        </a:rPr>
                        <a:t> oleh </a:t>
                      </a:r>
                      <a:r>
                        <a:rPr lang="en-ID" sz="1500" dirty="0" err="1">
                          <a:effectLst/>
                        </a:rPr>
                        <a:t>pegawai</a:t>
                      </a:r>
                      <a:r>
                        <a:rPr lang="en-ID" sz="1500" dirty="0">
                          <a:effectLst/>
                        </a:rPr>
                        <a:t> yang </a:t>
                      </a:r>
                      <a:r>
                        <a:rPr lang="en-ID" sz="1500" dirty="0" err="1">
                          <a:effectLst/>
                        </a:rPr>
                        <a:t>tidak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berwenang</a:t>
                      </a:r>
                      <a:endParaRPr lang="en-ID" sz="1500" dirty="0">
                        <a:effectLst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2495283867"/>
                  </a:ext>
                </a:extLst>
              </a:tr>
              <a:tr h="6888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Pemisahan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Tugas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Fungsi</a:t>
                      </a:r>
                      <a:r>
                        <a:rPr lang="en-ID" sz="1500" dirty="0">
                          <a:effectLst/>
                        </a:rPr>
                        <a:t>  timekeeping  dan personalia </a:t>
                      </a:r>
                      <a:r>
                        <a:rPr lang="en-ID" sz="1500" dirty="0" err="1">
                          <a:effectLst/>
                        </a:rPr>
                        <a:t>harus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dipisahkan</a:t>
                      </a:r>
                      <a:endParaRPr lang="en-ID" sz="1500" dirty="0">
                        <a:effectLst/>
                      </a:endParaRP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Pengawasan</a:t>
                      </a:r>
                      <a:r>
                        <a:rPr lang="en-ID" sz="1500" dirty="0">
                          <a:effectLst/>
                        </a:rPr>
                        <a:t> - </a:t>
                      </a:r>
                      <a:r>
                        <a:rPr lang="en-ID" sz="1500" dirty="0" err="1">
                          <a:effectLst/>
                        </a:rPr>
                        <a:t>perlu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memonitor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karyawan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untuk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memastikan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mereka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tidak</a:t>
                      </a:r>
                      <a:r>
                        <a:rPr lang="en-ID" sz="1500" dirty="0">
                          <a:effectLst/>
                        </a:rPr>
                        <a:t> "</a:t>
                      </a:r>
                      <a:r>
                        <a:rPr lang="en-ID" sz="1500" dirty="0" err="1">
                          <a:effectLst/>
                        </a:rPr>
                        <a:t>mencatatkan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waktu</a:t>
                      </a:r>
                      <a:r>
                        <a:rPr lang="en-ID" sz="1500" dirty="0">
                          <a:effectLst/>
                        </a:rPr>
                        <a:t>" </a:t>
                      </a:r>
                      <a:r>
                        <a:rPr lang="en-ID" sz="1500" dirty="0" err="1">
                          <a:effectLst/>
                        </a:rPr>
                        <a:t>satu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sama</a:t>
                      </a:r>
                      <a:r>
                        <a:rPr lang="en-ID" sz="1500" dirty="0">
                          <a:effectLst/>
                        </a:rPr>
                        <a:t> lain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3868513786"/>
                  </a:ext>
                </a:extLst>
              </a:tr>
              <a:tr h="18369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Accounting Records </a:t>
                      </a:r>
                      <a:endParaRPr lang="en-ID" sz="15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 Audit  trail </a:t>
                      </a:r>
                      <a:r>
                        <a:rPr lang="en-US" sz="1500" dirty="0" err="1">
                          <a:effectLst/>
                        </a:rPr>
                        <a:t>berikut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harus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ada</a:t>
                      </a:r>
                      <a:r>
                        <a:rPr lang="en-US" sz="1500" dirty="0">
                          <a:effectLst/>
                        </a:rPr>
                        <a:t>: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time cards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job tickets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disbursement vouchers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labor distribution summary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payroll register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subsidiary ledger accounts</a:t>
                      </a:r>
                      <a:endParaRPr lang="en-ID" sz="1500" dirty="0">
                        <a:effectLst/>
                      </a:endParaRPr>
                    </a:p>
                    <a:p>
                      <a:pPr marL="541338" lvl="1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500" dirty="0">
                          <a:effectLst/>
                        </a:rPr>
                        <a:t>general ledger accounts</a:t>
                      </a:r>
                      <a:r>
                        <a:rPr lang="en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3075778485"/>
                  </a:ext>
                </a:extLst>
              </a:tr>
              <a:tr h="659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Kontrol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Akses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diperlukan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untuk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mencegah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karyawan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memiliki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akses</a:t>
                      </a:r>
                      <a:r>
                        <a:rPr lang="en-ID" sz="1500" dirty="0">
                          <a:effectLst/>
                        </a:rPr>
                        <a:t> yang </a:t>
                      </a:r>
                      <a:r>
                        <a:rPr lang="en-ID" sz="1500" dirty="0" err="1">
                          <a:effectLst/>
                        </a:rPr>
                        <a:t>tidak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benar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ke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catatan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akuntansi</a:t>
                      </a:r>
                      <a:r>
                        <a:rPr lang="en-ID" sz="1500" dirty="0">
                          <a:effectLst/>
                        </a:rPr>
                        <a:t>, </a:t>
                      </a:r>
                      <a:r>
                        <a:rPr lang="en-ID" sz="1500" dirty="0" err="1">
                          <a:effectLst/>
                        </a:rPr>
                        <a:t>seperti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kartu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waktu</a:t>
                      </a:r>
                      <a:r>
                        <a:rPr lang="en-ID" sz="1500" dirty="0">
                          <a:effectLst/>
                        </a:rPr>
                        <a:t> yang </a:t>
                      </a:r>
                      <a:r>
                        <a:rPr lang="en-ID" sz="1500" dirty="0" err="1">
                          <a:effectLst/>
                        </a:rPr>
                        <a:t>dapat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diubah</a:t>
                      </a:r>
                      <a:r>
                        <a:rPr lang="en-ID" sz="1500" dirty="0">
                          <a:effectLst/>
                        </a:rPr>
                        <a:t> dan </a:t>
                      </a:r>
                      <a:r>
                        <a:rPr lang="en-ID" sz="1500" dirty="0" err="1">
                          <a:effectLst/>
                        </a:rPr>
                        <a:t>cek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tak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bertanda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tangan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1095344538"/>
                  </a:ext>
                </a:extLst>
              </a:tr>
              <a:tr h="11481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 err="1">
                          <a:effectLst/>
                        </a:rPr>
                        <a:t>Verifikasi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Independen</a:t>
                      </a:r>
                      <a:r>
                        <a:rPr lang="en-ID" sz="15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verifikasi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kartu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waktu</a:t>
                      </a:r>
                      <a:endParaRPr lang="en-ID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distribusi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gaji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kepada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karyawan</a:t>
                      </a:r>
                      <a:r>
                        <a:rPr lang="en-ID" sz="1500" dirty="0">
                          <a:effectLst/>
                        </a:rPr>
                        <a:t> yang </a:t>
                      </a:r>
                      <a:r>
                        <a:rPr lang="en-ID" sz="1500" dirty="0" err="1">
                          <a:effectLst/>
                        </a:rPr>
                        <a:t>berwenang</a:t>
                      </a:r>
                      <a:endParaRPr lang="en-ID" sz="15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verifikasi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keakuratan</a:t>
                      </a:r>
                      <a:r>
                        <a:rPr lang="en-ID" sz="1500" dirty="0">
                          <a:effectLst/>
                        </a:rPr>
                        <a:t> daftar </a:t>
                      </a:r>
                      <a:r>
                        <a:rPr lang="en-ID" sz="1500" dirty="0" err="1">
                          <a:effectLst/>
                        </a:rPr>
                        <a:t>penggajian</a:t>
                      </a:r>
                      <a:r>
                        <a:rPr lang="en-ID" sz="1500" dirty="0">
                          <a:effectLst/>
                        </a:rPr>
                        <a:t> oleh A / P dept.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D" sz="1500" dirty="0" err="1">
                          <a:effectLst/>
                        </a:rPr>
                        <a:t>Departemen</a:t>
                      </a:r>
                      <a:r>
                        <a:rPr lang="en-ID" sz="1500" dirty="0">
                          <a:effectLst/>
                        </a:rPr>
                        <a:t> G / L </a:t>
                      </a:r>
                      <a:r>
                        <a:rPr lang="en-ID" sz="1500" dirty="0" err="1">
                          <a:effectLst/>
                        </a:rPr>
                        <a:t>merekonsiliasi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ringkasan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distribusi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tenaga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kerja</a:t>
                      </a:r>
                      <a:r>
                        <a:rPr lang="en-ID" sz="1500" dirty="0">
                          <a:effectLst/>
                        </a:rPr>
                        <a:t> dan voucher </a:t>
                      </a:r>
                      <a:r>
                        <a:rPr lang="en-ID" sz="1500" dirty="0" err="1">
                          <a:effectLst/>
                        </a:rPr>
                        <a:t>pembayaran</a:t>
                      </a:r>
                      <a:r>
                        <a:rPr lang="en-ID" sz="1500" dirty="0">
                          <a:effectLst/>
                        </a:rPr>
                        <a:t> </a:t>
                      </a:r>
                      <a:r>
                        <a:rPr lang="en-ID" sz="1500" dirty="0" err="1">
                          <a:effectLst/>
                        </a:rPr>
                        <a:t>gaji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9" marR="41629" marT="0" marB="0"/>
                </a:tc>
                <a:extLst>
                  <a:ext uri="{0D108BD9-81ED-4DB2-BD59-A6C34878D82A}">
                    <a16:rowId xmlns:a16="http://schemas.microsoft.com/office/drawing/2014/main" val="276151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58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6EA9-23AD-47AB-A343-4F3BBFE0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Penggajian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42D9-7304-4791-B8C4-1441031EC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cocok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pemrosesan</a:t>
            </a:r>
            <a:r>
              <a:rPr lang="en-ID" sz="2400" dirty="0"/>
              <a:t> batch dan file </a:t>
            </a:r>
            <a:r>
              <a:rPr lang="en-ID" sz="2400" dirty="0" err="1"/>
              <a:t>berurutan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Sebagian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di file </a:t>
            </a:r>
            <a:r>
              <a:rPr lang="en-ID" sz="2400" dirty="0" err="1"/>
              <a:t>induk</a:t>
            </a:r>
            <a:r>
              <a:rPr lang="en-ID" sz="2400" dirty="0"/>
              <a:t> </a:t>
            </a:r>
            <a:r>
              <a:rPr lang="en-ID" sz="2400" dirty="0" err="1"/>
              <a:t>menerima</a:t>
            </a:r>
            <a:r>
              <a:rPr lang="en-ID" sz="2400" dirty="0"/>
              <a:t> </a:t>
            </a:r>
            <a:r>
              <a:rPr lang="en-ID" sz="2400" dirty="0" err="1"/>
              <a:t>gaji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berkala</a:t>
            </a:r>
            <a:r>
              <a:rPr lang="en-ID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Program </a:t>
            </a:r>
            <a:r>
              <a:rPr lang="en-ID" sz="2400" dirty="0" err="1"/>
              <a:t>komputer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pencatatan</a:t>
            </a:r>
            <a:r>
              <a:rPr lang="en-ID" sz="2400" dirty="0"/>
              <a:t> </a:t>
            </a:r>
            <a:r>
              <a:rPr lang="en-ID" sz="2400" dirty="0" err="1"/>
              <a:t>rinci</a:t>
            </a:r>
            <a:r>
              <a:rPr lang="en-ID" sz="2400" dirty="0"/>
              <a:t>, </a:t>
            </a:r>
            <a:r>
              <a:rPr lang="en-ID" sz="2400" dirty="0" err="1"/>
              <a:t>penulisan</a:t>
            </a:r>
            <a:r>
              <a:rPr lang="en-ID" sz="2400" dirty="0"/>
              <a:t> </a:t>
            </a:r>
            <a:r>
              <a:rPr lang="en-ID" sz="2400" dirty="0" err="1"/>
              <a:t>cek</a:t>
            </a:r>
            <a:r>
              <a:rPr lang="en-ID" sz="2400" dirty="0"/>
              <a:t>, dan </a:t>
            </a:r>
            <a:r>
              <a:rPr lang="en-ID" sz="2400" dirty="0" err="1"/>
              <a:t>buku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79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3503-B12E-4768-A70C-9B3DBD7A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Sistem</a:t>
            </a:r>
            <a:r>
              <a:rPr lang="en-ID" dirty="0"/>
              <a:t> HRM yang </a:t>
            </a:r>
            <a:r>
              <a:rPr lang="en-ID" dirty="0" err="1"/>
              <a:t>Direkayasa</a:t>
            </a:r>
            <a:r>
              <a:rPr lang="en-ID" dirty="0"/>
              <a:t> </a:t>
            </a:r>
            <a:r>
              <a:rPr lang="en-ID" dirty="0" err="1"/>
              <a:t>Ulang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9398B-C2AE-4DAE-8A1F-A8D08A6A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39608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 err="1"/>
              <a:t>Penggajian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direkayasa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manajemen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(HRM).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/>
              <a:t>TI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memproses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macam</a:t>
            </a:r>
            <a:r>
              <a:rPr lang="en-ID" sz="2400" dirty="0"/>
              <a:t> data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personel</a:t>
            </a:r>
            <a:r>
              <a:rPr lang="en-ID" sz="2400" dirty="0"/>
              <a:t>, </a:t>
            </a:r>
            <a:r>
              <a:rPr lang="en-ID" sz="2400" dirty="0" err="1"/>
              <a:t>termasuk</a:t>
            </a:r>
            <a:r>
              <a:rPr lang="en-ID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/>
              <a:t>Benefit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endParaRPr lang="en-ID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 err="1"/>
              <a:t>Perencanaan</a:t>
            </a:r>
            <a:r>
              <a:rPr lang="en-ID" sz="2400" dirty="0"/>
              <a:t> 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endParaRPr lang="en-ID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 err="1"/>
              <a:t>Keterampilan</a:t>
            </a:r>
            <a:r>
              <a:rPr lang="en-ID" sz="2400" dirty="0"/>
              <a:t>  dan </a:t>
            </a:r>
            <a:r>
              <a:rPr lang="en-ID" sz="2400" dirty="0" err="1"/>
              <a:t>pelatihan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endParaRPr lang="en-ID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/>
              <a:t>Tarif  </a:t>
            </a:r>
            <a:r>
              <a:rPr lang="en-ID" sz="2400" dirty="0" err="1"/>
              <a:t>gaji</a:t>
            </a:r>
            <a:r>
              <a:rPr lang="en-ID" sz="2400" dirty="0"/>
              <a:t>, </a:t>
            </a:r>
            <a:r>
              <a:rPr lang="en-ID" sz="2400" dirty="0" err="1"/>
              <a:t>potongan</a:t>
            </a:r>
            <a:r>
              <a:rPr lang="en-ID" sz="2400" dirty="0"/>
              <a:t>, dan </a:t>
            </a:r>
            <a:r>
              <a:rPr lang="en-ID" sz="2400" dirty="0" err="1"/>
              <a:t>cek</a:t>
            </a:r>
            <a:r>
              <a:rPr lang="en-ID" sz="2400" dirty="0"/>
              <a:t> </a:t>
            </a:r>
            <a:r>
              <a:rPr lang="en-ID" sz="2400" dirty="0" err="1"/>
              <a:t>gaji</a:t>
            </a:r>
            <a:endParaRPr lang="en-ID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400" dirty="0" err="1"/>
              <a:t>Evaluasi</a:t>
            </a:r>
            <a:r>
              <a:rPr lang="en-ID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12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7F88-C5B7-4FC3-8285-48CB724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568345"/>
            <a:ext cx="9246636" cy="1560716"/>
          </a:xfrm>
        </p:spPr>
        <p:txBody>
          <a:bodyPr>
            <a:normAutofit/>
          </a:bodyPr>
          <a:lstStyle/>
          <a:p>
            <a:r>
              <a:rPr lang="en-ID" sz="3200" b="1" dirty="0" err="1"/>
              <a:t>Fitur</a:t>
            </a:r>
            <a:r>
              <a:rPr lang="en-ID" sz="3200" b="1" dirty="0"/>
              <a:t> Utama HRM yang </a:t>
            </a:r>
            <a:r>
              <a:rPr lang="en-ID" sz="3200" b="1" dirty="0" err="1"/>
              <a:t>Direkayasa</a:t>
            </a:r>
            <a:r>
              <a:rPr lang="en-ID" sz="3200" b="1" dirty="0"/>
              <a:t> </a:t>
            </a:r>
            <a:r>
              <a:rPr lang="en-ID" sz="3200" b="1" dirty="0" err="1"/>
              <a:t>Ulang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4BBC-6688-49CA-BE53-52E749E6F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Personalia -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perubahan</a:t>
            </a:r>
            <a:r>
              <a:rPr lang="en-ID" sz="2400" dirty="0"/>
              <a:t> pada file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real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Akuntansi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- </a:t>
            </a:r>
            <a:r>
              <a:rPr lang="en-ID" sz="2400" dirty="0" err="1"/>
              <a:t>memasukkan</a:t>
            </a:r>
            <a:r>
              <a:rPr lang="en-ID" sz="2400" dirty="0"/>
              <a:t> data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harian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real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Ketepatan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- </a:t>
            </a:r>
            <a:r>
              <a:rPr lang="en-ID" sz="2400" dirty="0" err="1"/>
              <a:t>memasukkan</a:t>
            </a:r>
            <a:r>
              <a:rPr lang="en-ID" sz="2400" dirty="0"/>
              <a:t> file </a:t>
            </a:r>
            <a:r>
              <a:rPr lang="en-ID" sz="2400" dirty="0" err="1"/>
              <a:t>kehadiran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Pemrosesan</a:t>
            </a:r>
            <a:r>
              <a:rPr lang="en-ID" sz="2400" dirty="0"/>
              <a:t> Data - </a:t>
            </a:r>
            <a:r>
              <a:rPr lang="en-ID" sz="2400" dirty="0" err="1"/>
              <a:t>masih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pemrosesan</a:t>
            </a:r>
            <a:r>
              <a:rPr lang="en-ID" sz="2400" dirty="0"/>
              <a:t> batch dan </a:t>
            </a:r>
            <a:r>
              <a:rPr lang="en-ID" sz="2400" dirty="0" err="1"/>
              <a:t>menyiapkan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laporan</a:t>
            </a:r>
            <a:r>
              <a:rPr lang="en-ID" sz="2400" dirty="0"/>
              <a:t>, </a:t>
            </a:r>
            <a:r>
              <a:rPr lang="en-ID" sz="2400" dirty="0" err="1"/>
              <a:t>pemeriksaan</a:t>
            </a:r>
            <a:r>
              <a:rPr lang="en-ID" sz="2400" dirty="0"/>
              <a:t>, dan </a:t>
            </a:r>
            <a:r>
              <a:rPr lang="en-ID" sz="2400" dirty="0" err="1"/>
              <a:t>pembaruan</a:t>
            </a:r>
            <a:r>
              <a:rPr lang="en-ID" sz="2400" dirty="0"/>
              <a:t> </a:t>
            </a:r>
            <a:r>
              <a:rPr lang="en-ID" sz="2400" dirty="0" err="1"/>
              <a:t>buku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41270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2B20-CEF8-4312-85C0-147E64B6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988222"/>
            <a:ext cx="8770571" cy="849908"/>
          </a:xfrm>
        </p:spPr>
        <p:txBody>
          <a:bodyPr>
            <a:noAutofit/>
          </a:bodyPr>
          <a:lstStyle/>
          <a:p>
            <a:pPr fontAlgn="t"/>
            <a:r>
              <a:rPr lang="en-ID" sz="3600" dirty="0" err="1"/>
              <a:t>Sistem</a:t>
            </a:r>
            <a:r>
              <a:rPr lang="en-ID" sz="3600" dirty="0"/>
              <a:t> HRM yang </a:t>
            </a:r>
            <a:r>
              <a:rPr lang="en-ID" sz="3600" dirty="0" err="1"/>
              <a:t>Direkayasa</a:t>
            </a:r>
            <a:r>
              <a:rPr lang="en-ID" sz="3600" dirty="0"/>
              <a:t> </a:t>
            </a:r>
            <a:r>
              <a:rPr lang="en-ID" sz="3600" dirty="0" err="1"/>
              <a:t>Ulang</a:t>
            </a:r>
            <a:br>
              <a:rPr lang="en-ID" sz="3600" dirty="0"/>
            </a:b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0ACE-1D6F-4F6C-A2C9-E1A50324C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211355"/>
            <a:ext cx="8770571" cy="3878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/>
              <a:t>Berbeda</a:t>
            </a:r>
            <a:r>
              <a:rPr lang="en-ID" sz="2400" dirty="0"/>
              <a:t> 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file manual dan batch / </a:t>
            </a:r>
            <a:r>
              <a:rPr lang="en-ID" sz="2400" dirty="0" err="1"/>
              <a:t>sekuensial</a:t>
            </a:r>
            <a:r>
              <a:rPr lang="en-ID" sz="2400" dirty="0"/>
              <a:t> yang </a:t>
            </a:r>
            <a:r>
              <a:rPr lang="en-ID" sz="2400" dirty="0" err="1"/>
              <a:t>diotomasi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departemen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mengirimkan</a:t>
            </a:r>
            <a:r>
              <a:rPr lang="en-ID" sz="2400" dirty="0"/>
              <a:t> </a:t>
            </a:r>
            <a:r>
              <a:rPr lang="en-ID" sz="2400" dirty="0" err="1"/>
              <a:t>transaksi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pemrosesan</a:t>
            </a:r>
            <a:r>
              <a:rPr lang="en-ID" sz="2400" dirty="0"/>
              <a:t> data </a:t>
            </a:r>
            <a:r>
              <a:rPr lang="en-ID" sz="2400" dirty="0" err="1"/>
              <a:t>melalui</a:t>
            </a:r>
            <a:r>
              <a:rPr lang="en-ID" sz="2400" dirty="0"/>
              <a:t> terminal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file </a:t>
            </a:r>
            <a:r>
              <a:rPr lang="en-ID" sz="2400" dirty="0" err="1"/>
              <a:t>akses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penyimpanan</a:t>
            </a:r>
            <a:endParaRPr lang="en-ID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banyak</a:t>
            </a:r>
            <a:r>
              <a:rPr lang="en-ID" sz="2400" dirty="0"/>
              <a:t> proses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real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akses</a:t>
            </a:r>
            <a:r>
              <a:rPr lang="en-ID" sz="2400" dirty="0"/>
              <a:t> real-time </a:t>
            </a:r>
            <a:r>
              <a:rPr lang="en-ID" sz="2400" dirty="0" err="1"/>
              <a:t>ke</a:t>
            </a:r>
            <a:r>
              <a:rPr lang="en-ID" sz="2400" dirty="0"/>
              <a:t> file </a:t>
            </a:r>
            <a:r>
              <a:rPr lang="en-ID" sz="2400" dirty="0" err="1"/>
              <a:t>personel</a:t>
            </a:r>
            <a:r>
              <a:rPr lang="en-ID" sz="2400" dirty="0"/>
              <a:t> yang </a:t>
            </a:r>
            <a:r>
              <a:rPr lang="en-ID" sz="2400" dirty="0" err="1"/>
              <a:t>diperlukan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pertanyaan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(</a:t>
            </a:r>
            <a:r>
              <a:rPr lang="en-ID" sz="2400" dirty="0" err="1"/>
              <a:t>queri</a:t>
            </a:r>
            <a:r>
              <a:rPr lang="en-ID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47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0C9C-14A8-4355-B68D-D92C982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/>
          <a:lstStyle/>
          <a:p>
            <a:r>
              <a:rPr lang="en-ID"/>
              <a:t>Pengantar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5BE5-D633-4B4E-B3E2-E8675A9CE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28" y="2392297"/>
            <a:ext cx="8476162" cy="3651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 err="1"/>
              <a:t>Siklus</a:t>
            </a:r>
            <a:r>
              <a:rPr lang="en-ID" sz="2400" dirty="0"/>
              <a:t> </a:t>
            </a:r>
            <a:r>
              <a:rPr lang="en-ID" sz="2400" dirty="0" err="1"/>
              <a:t>pengeluaran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serangkaian</a:t>
            </a:r>
            <a:r>
              <a:rPr lang="en-ID" sz="2400" dirty="0"/>
              <a:t> </a:t>
            </a:r>
            <a:r>
              <a:rPr lang="en-ID" sz="2400" dirty="0" err="1"/>
              <a:t>aktivitas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yang </a:t>
            </a:r>
            <a:r>
              <a:rPr lang="en-ID" sz="2400" dirty="0" err="1"/>
              <a:t>berulang</a:t>
            </a:r>
            <a:r>
              <a:rPr lang="en-ID" sz="2400" dirty="0"/>
              <a:t> dan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pemrosesan</a:t>
            </a:r>
            <a:r>
              <a:rPr lang="en-ID" sz="2400" dirty="0"/>
              <a:t> data </a:t>
            </a:r>
            <a:r>
              <a:rPr lang="en-ID" sz="2400" dirty="0" err="1"/>
              <a:t>terkait</a:t>
            </a:r>
            <a:r>
              <a:rPr lang="en-ID" sz="2400" dirty="0"/>
              <a:t> yang </a:t>
            </a:r>
            <a:r>
              <a:rPr lang="en-ID" sz="2400" dirty="0" err="1"/>
              <a:t>berhubungan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pengelolaan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efektif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8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CE55-3A74-48DE-9C46-CCD44A1A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35" y="349047"/>
            <a:ext cx="8770571" cy="1560716"/>
          </a:xfrm>
        </p:spPr>
        <p:txBody>
          <a:bodyPr/>
          <a:lstStyle/>
          <a:p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Penggajian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6849-B489-4CF2-8E8A-BEA95C5FF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F5A8F-DE56-4A96-9575-11F665539F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5" y="1381125"/>
            <a:ext cx="10832636" cy="512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955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B607675-EB9F-4934-9023-EB827CC37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Procedures Payroll System with Real-Time Elements</a:t>
            </a: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64A947E8-952C-44C1-8769-51190E36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324600"/>
            <a:ext cx="7127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Figure 6-10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78E76581-AB4D-4662-A78D-8CF325E0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10143931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2E8A-6449-4361-ABCB-F36F3F3C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030" y="1426762"/>
            <a:ext cx="8770571" cy="67262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559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FAEE-0934-4021-B378-BBF349F0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118851"/>
            <a:ext cx="8990822" cy="999198"/>
          </a:xfrm>
        </p:spPr>
        <p:txBody>
          <a:bodyPr/>
          <a:lstStyle/>
          <a:p>
            <a:r>
              <a:rPr lang="en-US" dirty="0" err="1"/>
              <a:t>Aktivitas</a:t>
            </a:r>
            <a:r>
              <a:rPr lang="en-US" dirty="0"/>
              <a:t> pada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Penggajian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E311-C2F7-4183-8111-1B90CF09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ID" sz="2400" dirty="0"/>
              <a:t>Update WIP Account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D" sz="2400" dirty="0" err="1"/>
              <a:t>Siapkan</a:t>
            </a:r>
            <a:r>
              <a:rPr lang="en-ID" sz="2400" dirty="0"/>
              <a:t> </a:t>
            </a:r>
            <a:r>
              <a:rPr lang="en-ID" sz="2400" dirty="0" err="1"/>
              <a:t>gaji</a:t>
            </a:r>
            <a:endParaRPr lang="en-ID" sz="2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ID" sz="2400" dirty="0" err="1"/>
              <a:t>Distribusikan</a:t>
            </a:r>
            <a:r>
              <a:rPr lang="en-ID" sz="2400" dirty="0"/>
              <a:t> </a:t>
            </a:r>
            <a:r>
              <a:rPr lang="en-ID" sz="2400" dirty="0" err="1"/>
              <a:t>paycheck</a:t>
            </a:r>
            <a:endParaRPr lang="en-ID" sz="24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ID" sz="2400" dirty="0" err="1"/>
              <a:t>Siapkan</a:t>
            </a:r>
            <a:r>
              <a:rPr lang="en-ID" sz="2400" dirty="0"/>
              <a:t> AP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D" sz="2400" dirty="0" err="1"/>
              <a:t>Siapkan</a:t>
            </a:r>
            <a:r>
              <a:rPr lang="en-ID" sz="2400" dirty="0"/>
              <a:t> </a:t>
            </a:r>
            <a:r>
              <a:rPr lang="en-ID" sz="2400" dirty="0" err="1"/>
              <a:t>Pengeluaran</a:t>
            </a:r>
            <a:r>
              <a:rPr lang="en-ID" sz="2400" dirty="0"/>
              <a:t> Kas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ID" sz="2400" dirty="0"/>
              <a:t>Update GL</a:t>
            </a:r>
          </a:p>
          <a:p>
            <a:endParaRPr lang="en-ID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01952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6B9C-4687-44C1-96D8-634EDE229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568345"/>
            <a:ext cx="11181757" cy="635304"/>
          </a:xfrm>
        </p:spPr>
        <p:txBody>
          <a:bodyPr>
            <a:normAutofit/>
          </a:bodyPr>
          <a:lstStyle/>
          <a:p>
            <a:r>
              <a:rPr lang="en-US" sz="2800" b="1" dirty="0"/>
              <a:t>Flowchart pada </a:t>
            </a:r>
            <a:r>
              <a:rPr lang="en-US" sz="2800" b="1" dirty="0" err="1"/>
              <a:t>Siklus</a:t>
            </a:r>
            <a:r>
              <a:rPr lang="en-US" sz="2800" b="1" dirty="0"/>
              <a:t> </a:t>
            </a:r>
            <a:r>
              <a:rPr lang="en-US" sz="2800" b="1" dirty="0" err="1"/>
              <a:t>Penggajian</a:t>
            </a:r>
            <a:endParaRPr lang="en-ID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D2962-3A52-4064-8900-0F7F224ACB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0" y="1324007"/>
            <a:ext cx="5414131" cy="525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48237F5-4547-42C6-AA6D-D72F3E2E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251" y="1296014"/>
            <a:ext cx="5645020" cy="52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2A49-3DF6-40FF-9B49-5110BABA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Penggajian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B0851-843D-47CC-8FA6-9B4514556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48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2E3DD-95C8-45D5-A57A-2D2D7441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46" y="595745"/>
            <a:ext cx="7364411" cy="6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2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2FF35-4E32-4DCB-B0D8-3DA8BC7C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97" y="1199368"/>
            <a:ext cx="7624247" cy="46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A461C-618D-48CB-9C84-11C25775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06" y="219075"/>
            <a:ext cx="69704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7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88D5D-3974-4857-A5E2-40FF8A32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10" y="552450"/>
            <a:ext cx="6715593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385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1369</TotalTime>
  <Words>639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Symbol</vt:lpstr>
      <vt:lpstr>Wingdings</vt:lpstr>
      <vt:lpstr>Feathered</vt:lpstr>
      <vt:lpstr>Proses Bisnis dan Pengendalian Internal Siklus Pengeluaran 3 (Sistem Aset Tetap)</vt:lpstr>
      <vt:lpstr>Pengantar</vt:lpstr>
      <vt:lpstr>Aktivitas pada Siklus Penggajian</vt:lpstr>
      <vt:lpstr>Flowchart pada Siklus Penggajian</vt:lpstr>
      <vt:lpstr>Dokumen Siklus Penggajian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Pengendalian: Tujuan, Ancaman, dan Prosedur</vt:lpstr>
      <vt:lpstr>Ancaman-ancaman pada Siklus Penggajian</vt:lpstr>
      <vt:lpstr>Prosedur Pengendalian pada Siklus Penggajian</vt:lpstr>
      <vt:lpstr>Pengendalian Internal pada Sistem Penggajian Berdasarkan  Aktivitas Pengendalian </vt:lpstr>
      <vt:lpstr>Sistem Penggajian Berbasis Komputer</vt:lpstr>
      <vt:lpstr>Sistem HRM yang Direkayasa Ulang</vt:lpstr>
      <vt:lpstr>Fitur Utama HRM yang Direkayasa Ulang</vt:lpstr>
      <vt:lpstr>Sistem HRM yang Direkayasa Ulang </vt:lpstr>
      <vt:lpstr>Sistem Penggajian Secara Batch</vt:lpstr>
      <vt:lpstr>Procedures Payroll System with Real-Time Elements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Bisnis dan Pengendalian Internal Siklus Pendapatan 1</dc:title>
  <dc:creator>Syadza Aqliya</dc:creator>
  <cp:lastModifiedBy>titisw2001@gmail.com</cp:lastModifiedBy>
  <cp:revision>22</cp:revision>
  <dcterms:created xsi:type="dcterms:W3CDTF">2020-09-30T02:59:45Z</dcterms:created>
  <dcterms:modified xsi:type="dcterms:W3CDTF">2020-10-14T04:46:15Z</dcterms:modified>
</cp:coreProperties>
</file>