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5"/>
  </p:notesMasterIdLst>
  <p:sldIdLst>
    <p:sldId id="400" r:id="rId2"/>
    <p:sldId id="402" r:id="rId3"/>
    <p:sldId id="463" r:id="rId4"/>
    <p:sldId id="464" r:id="rId5"/>
    <p:sldId id="465" r:id="rId6"/>
    <p:sldId id="466" r:id="rId7"/>
    <p:sldId id="467" r:id="rId8"/>
    <p:sldId id="468" r:id="rId9"/>
    <p:sldId id="469" r:id="rId10"/>
    <p:sldId id="470" r:id="rId11"/>
    <p:sldId id="471" r:id="rId12"/>
    <p:sldId id="472" r:id="rId13"/>
    <p:sldId id="27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D6D6"/>
    <a:srgbClr val="566579"/>
    <a:srgbClr val="9AA3AF"/>
    <a:srgbClr val="7F7F7F"/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1142" autoAdjust="0"/>
  </p:normalViewPr>
  <p:slideViewPr>
    <p:cSldViewPr snapToGrid="0">
      <p:cViewPr varScale="1">
        <p:scale>
          <a:sx n="78" d="100"/>
          <a:sy n="78" d="100"/>
        </p:scale>
        <p:origin x="900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icons/4375050/logo_python_icon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https://pixabay.com/photos/books-pages-story-stories-notes-1245690/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https://www.youtube.com/watch?v=z5CrScIHAuE</a:t>
            </a:r>
          </a:p>
        </p:txBody>
      </p:sp>
    </p:spTree>
    <p:extLst>
      <p:ext uri="{BB962C8B-B14F-4D97-AF65-F5344CB8AC3E}">
        <p14:creationId xmlns:p14="http://schemas.microsoft.com/office/powerpoint/2010/main" val="3463289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https://www.youtube.com/watch?v=z5CrScIHAuE</a:t>
            </a:r>
          </a:p>
        </p:txBody>
      </p:sp>
    </p:spTree>
    <p:extLst>
      <p:ext uri="{BB962C8B-B14F-4D97-AF65-F5344CB8AC3E}">
        <p14:creationId xmlns:p14="http://schemas.microsoft.com/office/powerpoint/2010/main" val="2278077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https://www.youtube.com/watch?v=z5CrScIHAuE</a:t>
            </a:r>
          </a:p>
        </p:txBody>
      </p:sp>
    </p:spTree>
    <p:extLst>
      <p:ext uri="{BB962C8B-B14F-4D97-AF65-F5344CB8AC3E}">
        <p14:creationId xmlns:p14="http://schemas.microsoft.com/office/powerpoint/2010/main" val="206985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hlinkClick r:id="rId3"/>
              </a:rPr>
              <a:t>https://www.iconfinder.com/icons/4375050/logo_python_icon</a:t>
            </a:r>
            <a:endParaRPr lang="en-US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https://www.iconfinder.com/icons/3099466/determined_face_icon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https://icons8.com/icon/SmNANGG1Mkqn/among-us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Computers deal with files, for example, this Powerpoint slideset, or household monthly expense, or your school assignments.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File: A collection of data stored in one unit, identified by a filename. (https://techterms.com/definition/file)</a:t>
            </a:r>
          </a:p>
          <a:p>
            <a:pPr marL="139700" indent="0">
              <a:buNone/>
            </a:pPr>
            <a:r>
              <a:rPr lang="en-ID"/>
              <a:t>^A file can be an image, audio, video, or a basic one: text</a:t>
            </a:r>
          </a:p>
          <a:p>
            <a:pPr marL="139700" indent="0">
              <a:buNone/>
            </a:pPr>
            <a:r>
              <a:rPr lang="en-ID"/>
              <a:t>Text file: Typical text file formats include Word documents (DOC/DOCX), Rich Text Format (RTF), or simply TXT (which can be opened by any text editor)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https://www.iconfinder.com/icons/2528022/pencil_format_edit_write_paper_file_document_icon</a:t>
            </a:r>
          </a:p>
        </p:txBody>
      </p:sp>
    </p:spTree>
    <p:extLst>
      <p:ext uri="{BB962C8B-B14F-4D97-AF65-F5344CB8AC3E}">
        <p14:creationId xmlns:p14="http://schemas.microsoft.com/office/powerpoint/2010/main" val="373828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14829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https://www.iconfinder.com/icons/1936905/work_pc_mac_computer_workplace_workspace_device_icon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We are going to learn how to read and write to text files using computers and Python programming language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https://www.iconfinder.com/icons/2528022/pencil_format_edit_write_paper_file_document_icon</a:t>
            </a:r>
          </a:p>
        </p:txBody>
      </p:sp>
    </p:spTree>
    <p:extLst>
      <p:ext uri="{BB962C8B-B14F-4D97-AF65-F5344CB8AC3E}">
        <p14:creationId xmlns:p14="http://schemas.microsoft.com/office/powerpoint/2010/main" val="4155828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built-in open() function: create connection between file and program</a:t>
            </a:r>
          </a:p>
          <a:p>
            <a:pPr marL="139700" indent="0">
              <a:buNone/>
            </a:pPr>
            <a:r>
              <a:rPr lang="en-ID"/>
              <a:t>read() method: read entire content of file as string</a:t>
            </a:r>
          </a:p>
        </p:txBody>
      </p:sp>
    </p:spTree>
    <p:extLst>
      <p:ext uri="{BB962C8B-B14F-4D97-AF65-F5344CB8AC3E}">
        <p14:creationId xmlns:p14="http://schemas.microsoft.com/office/powerpoint/2010/main" val="3015783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built-in open() function: create connection between file and program</a:t>
            </a:r>
          </a:p>
          <a:p>
            <a:pPr marL="139700" indent="0">
              <a:buNone/>
            </a:pPr>
            <a:r>
              <a:rPr lang="en-ID"/>
              <a:t>read() method: read entire content of file as string</a:t>
            </a:r>
          </a:p>
        </p:txBody>
      </p:sp>
    </p:spTree>
    <p:extLst>
      <p:ext uri="{BB962C8B-B14F-4D97-AF65-F5344CB8AC3E}">
        <p14:creationId xmlns:p14="http://schemas.microsoft.com/office/powerpoint/2010/main" val="435139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for loop over file (line by line reading)</a:t>
            </a:r>
          </a:p>
        </p:txBody>
      </p:sp>
    </p:spTree>
    <p:extLst>
      <p:ext uri="{BB962C8B-B14F-4D97-AF65-F5344CB8AC3E}">
        <p14:creationId xmlns:p14="http://schemas.microsoft.com/office/powerpoint/2010/main" val="2588247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for loop over file (line by line reading)</a:t>
            </a:r>
          </a:p>
        </p:txBody>
      </p:sp>
    </p:spTree>
    <p:extLst>
      <p:ext uri="{BB962C8B-B14F-4D97-AF65-F5344CB8AC3E}">
        <p14:creationId xmlns:p14="http://schemas.microsoft.com/office/powerpoint/2010/main" val="3635994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https://www.youtube.com/watch?v=z5CrScIHAuE</a:t>
            </a:r>
          </a:p>
        </p:txBody>
      </p:sp>
    </p:spTree>
    <p:extLst>
      <p:ext uri="{BB962C8B-B14F-4D97-AF65-F5344CB8AC3E}">
        <p14:creationId xmlns:p14="http://schemas.microsoft.com/office/powerpoint/2010/main" val="185172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" name="Google Shape;41;p6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300" y="4736375"/>
            <a:ext cx="3798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FFFFF"/>
                </a:solidFill>
              </a:defRPr>
            </a:lvl1pPr>
            <a:lvl2pPr lvl="1" rtl="0">
              <a:buNone/>
              <a:defRPr sz="900">
                <a:solidFill>
                  <a:srgbClr val="FFFFFF"/>
                </a:solidFill>
              </a:defRPr>
            </a:lvl2pPr>
            <a:lvl3pPr lvl="2" rtl="0">
              <a:buNone/>
              <a:defRPr sz="900">
                <a:solidFill>
                  <a:srgbClr val="FFFFFF"/>
                </a:solidFill>
              </a:defRPr>
            </a:lvl3pPr>
            <a:lvl4pPr lvl="3" rtl="0">
              <a:buNone/>
              <a:defRPr sz="900">
                <a:solidFill>
                  <a:srgbClr val="FFFFFF"/>
                </a:solidFill>
              </a:defRPr>
            </a:lvl4pPr>
            <a:lvl5pPr lvl="4" rtl="0">
              <a:buNone/>
              <a:defRPr sz="900">
                <a:solidFill>
                  <a:srgbClr val="FFFFFF"/>
                </a:solidFill>
              </a:defRPr>
            </a:lvl5pPr>
            <a:lvl6pPr lvl="5" rtl="0">
              <a:buNone/>
              <a:defRPr sz="900">
                <a:solidFill>
                  <a:srgbClr val="FFFFFF"/>
                </a:solidFill>
              </a:defRPr>
            </a:lvl6pPr>
            <a:lvl7pPr lvl="6" rtl="0">
              <a:buNone/>
              <a:defRPr sz="900">
                <a:solidFill>
                  <a:srgbClr val="FFFFFF"/>
                </a:solidFill>
              </a:defRPr>
            </a:lvl7pPr>
            <a:lvl8pPr lvl="7" rtl="0">
              <a:buNone/>
              <a:defRPr sz="900">
                <a:solidFill>
                  <a:srgbClr val="FFFFFF"/>
                </a:solidFill>
              </a:defRPr>
            </a:lvl8pPr>
            <a:lvl9pPr lvl="8" rtl="0">
              <a:buNone/>
              <a:defRPr sz="900"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542781" y="4685183"/>
            <a:ext cx="4058439" cy="24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pymooc-id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ooks, Pages, Story, Stories, Notes, Reminder, Remember">
            <a:extLst>
              <a:ext uri="{FF2B5EF4-FFF2-40B4-BE49-F238E27FC236}">
                <a16:creationId xmlns:a16="http://schemas.microsoft.com/office/drawing/2014/main" id="{4C1C3BBC-F206-4603-BD78-AB29BE898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3" y="-478632"/>
            <a:ext cx="9151146" cy="610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Processing Text Files Using Python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Dasar-Dasar Pemrograman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27EB00-F486-482C-8BEC-CA477BD552E3}"/>
              </a:ext>
            </a:extLst>
          </p:cNvPr>
          <p:cNvSpPr txBox="1"/>
          <p:nvPr/>
        </p:nvSpPr>
        <p:spPr>
          <a:xfrm>
            <a:off x="587839" y="4510216"/>
            <a:ext cx="6365845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en-ID" b="1">
                <a:solidFill>
                  <a:srgbClr val="566579"/>
                </a:solidFill>
                <a:latin typeface="Abadi" panose="020B0604020104020204" pitchFamily="34" charset="0"/>
              </a:rPr>
              <a:t>A video lecture using this slideset is available (+ other cool Python lesson videos):</a:t>
            </a:r>
          </a:p>
          <a:p>
            <a:pPr algn="r"/>
            <a:r>
              <a:rPr lang="en-US" b="1">
                <a:solidFill>
                  <a:schemeClr val="tx1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https://bit.ly/pymooc-id</a:t>
            </a:r>
            <a:endParaRPr lang="en-US" b="1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19"/>
    </mc:Choice>
    <mc:Fallback xmlns="">
      <p:transition spd="slow" advTm="1931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Now, how to write text to files</a:t>
            </a:r>
            <a:endParaRPr lang="en-ID">
              <a:solidFill>
                <a:srgbClr val="00B050"/>
              </a:solidFill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92123247-59D4-430C-937D-C6B44B8142C0}"/>
              </a:ext>
            </a:extLst>
          </p:cNvPr>
          <p:cNvSpPr txBox="1"/>
          <p:nvPr/>
        </p:nvSpPr>
        <p:spPr>
          <a:xfrm>
            <a:off x="400995" y="841830"/>
            <a:ext cx="8520599" cy="17299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"bella-ciao.txt"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 = open(filename, mode='w')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print("bella", file=my_file)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print("ciao", file=my_file)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my_file.close()</a:t>
            </a:r>
          </a:p>
          <a:p>
            <a:pPr marL="0" indent="0">
              <a:buNone/>
            </a:pP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DF0260-693F-4A2F-9EC1-C08C1FB0D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00" y="2855751"/>
            <a:ext cx="2049408" cy="14319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5567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08"/>
    </mc:Choice>
    <mc:Fallback xmlns="">
      <p:transition spd="slow" advTm="1730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Now, how to append text to files</a:t>
            </a:r>
            <a:endParaRPr lang="en-ID">
              <a:solidFill>
                <a:srgbClr val="00B050"/>
              </a:solidFill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92123247-59D4-430C-937D-C6B44B8142C0}"/>
              </a:ext>
            </a:extLst>
          </p:cNvPr>
          <p:cNvSpPr txBox="1"/>
          <p:nvPr/>
        </p:nvSpPr>
        <p:spPr>
          <a:xfrm>
            <a:off x="400995" y="841830"/>
            <a:ext cx="8520599" cy="1456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"bella-ciao.txt"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 = open(filename, mode='a')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print("ciao amore", file=my_file)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my_file.close()</a:t>
            </a:r>
          </a:p>
        </p:txBody>
      </p:sp>
    </p:spTree>
    <p:extLst>
      <p:ext uri="{BB962C8B-B14F-4D97-AF65-F5344CB8AC3E}">
        <p14:creationId xmlns:p14="http://schemas.microsoft.com/office/powerpoint/2010/main" val="2740537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13"/>
    </mc:Choice>
    <mc:Fallback xmlns="">
      <p:transition spd="slow" advTm="28513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Now, how to append text to files</a:t>
            </a:r>
            <a:endParaRPr lang="en-ID">
              <a:solidFill>
                <a:srgbClr val="00B050"/>
              </a:solidFill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12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92123247-59D4-430C-937D-C6B44B8142C0}"/>
              </a:ext>
            </a:extLst>
          </p:cNvPr>
          <p:cNvSpPr txBox="1"/>
          <p:nvPr/>
        </p:nvSpPr>
        <p:spPr>
          <a:xfrm>
            <a:off x="400995" y="841830"/>
            <a:ext cx="8520599" cy="1456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"bella-ciao.txt"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 = open(filename, mode='a')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print("ciao amore", file=my_file)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my_file.close()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80D4F8-4A3C-47C8-A46F-FF713DDFEF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994" y="2585650"/>
            <a:ext cx="1922075" cy="152315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0351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94"/>
    </mc:Choice>
    <mc:Fallback xmlns="">
      <p:transition spd="slow" advTm="2929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46F1FD0-C819-4CA8-BED9-8563D4053E41}"/>
              </a:ext>
            </a:extLst>
          </p:cNvPr>
          <p:cNvGrpSpPr/>
          <p:nvPr/>
        </p:nvGrpSpPr>
        <p:grpSpPr>
          <a:xfrm>
            <a:off x="1512711" y="662016"/>
            <a:ext cx="6118578" cy="3755084"/>
            <a:chOff x="1512711" y="451947"/>
            <a:chExt cx="6118578" cy="3755084"/>
          </a:xfrm>
        </p:grpSpPr>
        <p:sp>
          <p:nvSpPr>
            <p:cNvPr id="891" name="Google Shape;891;p52"/>
            <p:cNvSpPr txBox="1"/>
            <p:nvPr/>
          </p:nvSpPr>
          <p:spPr>
            <a:xfrm>
              <a:off x="1512711" y="3556931"/>
              <a:ext cx="6118578" cy="65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350" b="1">
                  <a:solidFill>
                    <a:srgbClr val="566579"/>
                  </a:solidFill>
                  <a:latin typeface="Abadi" panose="020B0604020104020204" pitchFamily="34" charset="0"/>
                  <a:ea typeface="Trebuchet MS"/>
                  <a:cs typeface="Trebuchet MS"/>
                  <a:sym typeface="Trebuchet MS"/>
                </a:rPr>
                <a:t>Grazie e ciao!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97A6044-2A66-4C95-AD51-56BE702580EA}"/>
                </a:ext>
              </a:extLst>
            </p:cNvPr>
            <p:cNvGrpSpPr/>
            <p:nvPr/>
          </p:nvGrpSpPr>
          <p:grpSpPr>
            <a:xfrm>
              <a:off x="3742050" y="451947"/>
              <a:ext cx="1659900" cy="1659900"/>
              <a:chOff x="3742050" y="1094500"/>
              <a:chExt cx="1659900" cy="1659900"/>
            </a:xfrm>
          </p:grpSpPr>
          <p:sp>
            <p:nvSpPr>
              <p:cNvPr id="890" name="Google Shape;890;p52"/>
              <p:cNvSpPr/>
              <p:nvPr/>
            </p:nvSpPr>
            <p:spPr>
              <a:xfrm>
                <a:off x="3742050" y="1094500"/>
                <a:ext cx="1659900" cy="1659900"/>
              </a:xfrm>
              <a:prstGeom prst="ellipse">
                <a:avLst/>
              </a:prstGeom>
              <a:noFill/>
              <a:ln w="9525" cap="flat" cmpd="sng">
                <a:solidFill>
                  <a:schemeClr val="bg1">
                    <a:lumMod val="9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pic>
            <p:nvPicPr>
              <p:cNvPr id="7170" name="Picture 2" descr="logo, python icon">
                <a:extLst>
                  <a:ext uri="{FF2B5EF4-FFF2-40B4-BE49-F238E27FC236}">
                    <a16:creationId xmlns:a16="http://schemas.microsoft.com/office/drawing/2014/main" id="{213FB561-EB10-444D-8568-100790B9D2C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3173" y="1294097"/>
                <a:ext cx="1277654" cy="12776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39BD910-FCF8-486B-BD07-6B97D5420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62449" y="2299207"/>
              <a:ext cx="2219101" cy="126805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414"/>
    </mc:Choice>
    <mc:Fallback xmlns="">
      <p:transition spd="slow" advTm="2841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What is a text file?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2" descr="Pencil, format, edit, write, paper, file, document icon">
            <a:extLst>
              <a:ext uri="{FF2B5EF4-FFF2-40B4-BE49-F238E27FC236}">
                <a16:creationId xmlns:a16="http://schemas.microsoft.com/office/drawing/2014/main" id="{5CBEC8D1-57E9-450A-9969-70FED9F0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114" y="1410219"/>
            <a:ext cx="2693772" cy="269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4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344"/>
    </mc:Choice>
    <mc:Fallback xmlns="">
      <p:transition spd="slow" advTm="6034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Example of a text file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BDBC83-D8FF-49F4-997F-C4780D4E74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769" y="1597332"/>
            <a:ext cx="3410462" cy="194883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6710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37"/>
    </mc:Choice>
    <mc:Fallback xmlns="">
      <p:transition spd="slow" advTm="3163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Python can read and write to text files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E5E8E1D-A8D9-4C21-9BD3-608EDE31932F}"/>
              </a:ext>
            </a:extLst>
          </p:cNvPr>
          <p:cNvGrpSpPr/>
          <p:nvPr/>
        </p:nvGrpSpPr>
        <p:grpSpPr>
          <a:xfrm>
            <a:off x="1472274" y="1212509"/>
            <a:ext cx="5694651" cy="3113902"/>
            <a:chOff x="434300" y="1212509"/>
            <a:chExt cx="5694651" cy="3113902"/>
          </a:xfrm>
        </p:grpSpPr>
        <p:pic>
          <p:nvPicPr>
            <p:cNvPr id="3074" name="Picture 2" descr="Work, pc, mac, computer, workplace, workspace, device icon">
              <a:extLst>
                <a:ext uri="{FF2B5EF4-FFF2-40B4-BE49-F238E27FC236}">
                  <a16:creationId xmlns:a16="http://schemas.microsoft.com/office/drawing/2014/main" id="{642653B8-1E22-42FA-82C7-F65CA51F5C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5049" y="1212509"/>
              <a:ext cx="3113902" cy="3113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Pencil, format, edit, write, paper, file, document icon">
              <a:extLst>
                <a:ext uri="{FF2B5EF4-FFF2-40B4-BE49-F238E27FC236}">
                  <a16:creationId xmlns:a16="http://schemas.microsoft.com/office/drawing/2014/main" id="{DA1C89D3-F958-45FE-A03B-6646F4B4FA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2305" y="1938521"/>
              <a:ext cx="1099769" cy="1099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6" name="Picture 4" descr="Logo, python">
              <a:extLst>
                <a:ext uri="{FF2B5EF4-FFF2-40B4-BE49-F238E27FC236}">
                  <a16:creationId xmlns:a16="http://schemas.microsoft.com/office/drawing/2014/main" id="{9379F5F3-3EC5-4FEB-B2E5-5528CBF050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1450" y="2250281"/>
              <a:ext cx="238125" cy="238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E748EEE-FF48-45A0-8B63-9D63A39288C1}"/>
                </a:ext>
              </a:extLst>
            </p:cNvPr>
            <p:cNvCxnSpPr/>
            <p:nvPr/>
          </p:nvCxnSpPr>
          <p:spPr>
            <a:xfrm>
              <a:off x="1940007" y="2706131"/>
              <a:ext cx="1188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4754DFB-C22A-4D1A-A802-3D164B7C8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34300" y="2886368"/>
              <a:ext cx="1705231" cy="97441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52516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28"/>
    </mc:Choice>
    <mc:Fallback xmlns="">
      <p:transition spd="slow" advTm="2342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First, how to read text files</a:t>
            </a:r>
            <a:endParaRPr lang="en-ID">
              <a:solidFill>
                <a:srgbClr val="00B050"/>
              </a:solidFill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92123247-59D4-430C-937D-C6B44B8142C0}"/>
              </a:ext>
            </a:extLst>
          </p:cNvPr>
          <p:cNvSpPr txBox="1"/>
          <p:nvPr/>
        </p:nvSpPr>
        <p:spPr>
          <a:xfrm>
            <a:off x="400995" y="841830"/>
            <a:ext cx="8520599" cy="17299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"like.txt"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 = open(filename)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my_file_content = my_file.read()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print("Content of " + filename + ":\n" + my_file_content)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my_file.close()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EA283C-218F-41E5-9E92-719D77B62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439" y="273355"/>
            <a:ext cx="2462535" cy="14071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1059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664"/>
    </mc:Choice>
    <mc:Fallback xmlns="">
      <p:transition spd="slow" advTm="6766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First, how to read text files</a:t>
            </a:r>
            <a:endParaRPr lang="en-ID">
              <a:solidFill>
                <a:srgbClr val="00B050"/>
              </a:solidFill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92123247-59D4-430C-937D-C6B44B8142C0}"/>
              </a:ext>
            </a:extLst>
          </p:cNvPr>
          <p:cNvSpPr txBox="1"/>
          <p:nvPr/>
        </p:nvSpPr>
        <p:spPr>
          <a:xfrm>
            <a:off x="400995" y="841830"/>
            <a:ext cx="8520599" cy="17299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"like.txt"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 = open(filename)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my_file_content = my_file.read()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print("Content of " + filename + ":\n" + my_file_content)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my_file.close()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EA283C-218F-41E5-9E92-719D77B62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439" y="273355"/>
            <a:ext cx="2462535" cy="140716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C5F019-89E0-4986-B9EC-DD25897647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156" y="2681688"/>
            <a:ext cx="3848637" cy="16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57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90"/>
    </mc:Choice>
    <mc:Fallback xmlns="">
      <p:transition spd="slow" advTm="3059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Quiz time: What is the output?</a:t>
            </a:r>
            <a:endParaRPr lang="en-ID">
              <a:solidFill>
                <a:srgbClr val="00B050"/>
              </a:solidFill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92123247-59D4-430C-937D-C6B44B8142C0}"/>
              </a:ext>
            </a:extLst>
          </p:cNvPr>
          <p:cNvSpPr txBox="1"/>
          <p:nvPr/>
        </p:nvSpPr>
        <p:spPr>
          <a:xfrm>
            <a:off x="400995" y="841829"/>
            <a:ext cx="8520599" cy="21485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"like.txt"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 = open(filename)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for ln in my_file: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if "to" in ln: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print(ln, end='')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my_file.close()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EA283C-218F-41E5-9E92-719D77B62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439" y="273355"/>
            <a:ext cx="2462535" cy="14071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666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33"/>
    </mc:Choice>
    <mc:Fallback xmlns="">
      <p:transition spd="slow" advTm="1673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Quiz time: What is the output?</a:t>
            </a:r>
            <a:endParaRPr lang="en-ID">
              <a:solidFill>
                <a:srgbClr val="00B050"/>
              </a:solidFill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92123247-59D4-430C-937D-C6B44B8142C0}"/>
              </a:ext>
            </a:extLst>
          </p:cNvPr>
          <p:cNvSpPr txBox="1"/>
          <p:nvPr/>
        </p:nvSpPr>
        <p:spPr>
          <a:xfrm>
            <a:off x="400995" y="841829"/>
            <a:ext cx="8520599" cy="21485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"like.txt"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 = open(filename)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for ln in my_file: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if "to" in ln: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print(ln, end='')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my_file.close()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EA283C-218F-41E5-9E92-719D77B62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439" y="273355"/>
            <a:ext cx="2462535" cy="140716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F35A26A-7031-4089-8516-885B481085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00" y="3369487"/>
            <a:ext cx="3162741" cy="6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19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003"/>
    </mc:Choice>
    <mc:Fallback xmlns="">
      <p:transition spd="slow" advTm="5300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Now, how to write text to files</a:t>
            </a:r>
            <a:endParaRPr lang="en-ID">
              <a:solidFill>
                <a:srgbClr val="00B050"/>
              </a:solidFill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92123247-59D4-430C-937D-C6B44B8142C0}"/>
              </a:ext>
            </a:extLst>
          </p:cNvPr>
          <p:cNvSpPr txBox="1"/>
          <p:nvPr/>
        </p:nvSpPr>
        <p:spPr>
          <a:xfrm>
            <a:off x="400995" y="841830"/>
            <a:ext cx="8520599" cy="17299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"bella-ciao.txt"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 = open(filename, mode='w')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print("bella", file=my_file)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print("ciao", file=my_file)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my_file.close()</a:t>
            </a:r>
          </a:p>
          <a:p>
            <a:pPr marL="0" indent="0">
              <a:buNone/>
            </a:pP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34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146"/>
    </mc:Choice>
    <mc:Fallback xmlns="">
      <p:transition spd="slow" advTm="74146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4388</TotalTime>
  <Words>853</Words>
  <Application>Microsoft Office PowerPoint</Application>
  <PresentationFormat>On-screen Show (16:9)</PresentationFormat>
  <Paragraphs>95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Abadi</vt:lpstr>
      <vt:lpstr>Arial</vt:lpstr>
      <vt:lpstr>Consolas</vt:lpstr>
      <vt:lpstr>Trebuchet MS</vt:lpstr>
      <vt:lpstr>Simple Light</vt:lpstr>
      <vt:lpstr>PowerPoint Presentation</vt:lpstr>
      <vt:lpstr>What is a text file?</vt:lpstr>
      <vt:lpstr>Example of a text file</vt:lpstr>
      <vt:lpstr>Python can read and write to text files </vt:lpstr>
      <vt:lpstr>First, how to read text files</vt:lpstr>
      <vt:lpstr>First, how to read text files</vt:lpstr>
      <vt:lpstr>Quiz time: What is the output?</vt:lpstr>
      <vt:lpstr>Quiz time: What is the output?</vt:lpstr>
      <vt:lpstr>Now, how to write text to files</vt:lpstr>
      <vt:lpstr>Now, how to write text to files</vt:lpstr>
      <vt:lpstr>Now, how to append text to files</vt:lpstr>
      <vt:lpstr>Now, how to append text to files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613</cp:revision>
  <dcterms:modified xsi:type="dcterms:W3CDTF">2020-10-13T00:14:30Z</dcterms:modified>
</cp:coreProperties>
</file>