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handoutMasterIdLst>
    <p:handoutMasterId r:id="rId61"/>
  </p:handout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42" r:id="rId17"/>
    <p:sldId id="307" r:id="rId18"/>
    <p:sldId id="308" r:id="rId19"/>
    <p:sldId id="309" r:id="rId20"/>
    <p:sldId id="310" r:id="rId21"/>
    <p:sldId id="341" r:id="rId22"/>
    <p:sldId id="311" r:id="rId23"/>
    <p:sldId id="312" r:id="rId24"/>
    <p:sldId id="340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51" r:id="rId44"/>
    <p:sldId id="331" r:id="rId45"/>
    <p:sldId id="332" r:id="rId46"/>
    <p:sldId id="333" r:id="rId47"/>
    <p:sldId id="334" r:id="rId48"/>
    <p:sldId id="335" r:id="rId49"/>
    <p:sldId id="348" r:id="rId50"/>
    <p:sldId id="349" r:id="rId51"/>
    <p:sldId id="350" r:id="rId52"/>
    <p:sldId id="352" r:id="rId53"/>
    <p:sldId id="336" r:id="rId54"/>
    <p:sldId id="337" r:id="rId55"/>
    <p:sldId id="338" r:id="rId56"/>
    <p:sldId id="346" r:id="rId57"/>
    <p:sldId id="339" r:id="rId58"/>
    <p:sldId id="289" r:id="rId59"/>
  </p:sldIdLst>
  <p:sldSz cx="9144000" cy="6858000" type="screen4x3"/>
  <p:notesSz cx="7045325" cy="9345613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6600FF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2294" autoAdjust="0"/>
  </p:normalViewPr>
  <p:slideViewPr>
    <p:cSldViewPr>
      <p:cViewPr>
        <p:scale>
          <a:sx n="81" d="100"/>
          <a:sy n="81" d="100"/>
        </p:scale>
        <p:origin x="-296" y="-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D20398DD-2C85-47BF-A8B9-29E9359A0935}" type="datetimeFigureOut">
              <a:rPr lang="en-US" smtClean="0"/>
              <a:t>24-Sep-20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49E068CD-73F4-4EB3-8EB7-2260A5F16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3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EB8F6F61-A6B6-44CC-8982-5E6424C5D8EA}" type="datetimeFigureOut">
              <a:rPr lang="id-ID" smtClean="0"/>
              <a:pPr/>
              <a:t>24/09/2020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CFBE885A-59E8-4962-9C14-7BACFC8EB2C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137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E885A-59E8-4962-9C14-7BACFC8EB2C1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90"/>
            <a:ext cx="2917827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3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2" y="641352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7" y="1588"/>
            <a:ext cx="2508251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90" y="4673602"/>
            <a:ext cx="6596063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41" y="-1587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90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0828" y="9527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351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3" y="288927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3" y="2435227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2" y="279402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6" y="9526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40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7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1" y="2"/>
            <a:ext cx="1620839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/>
          <a:srcRect l="22409" t="16374" b="27486"/>
          <a:stretch>
            <a:fillRect/>
          </a:stretch>
        </p:blipFill>
        <p:spPr bwMode="gray">
          <a:xfrm rot="393398">
            <a:off x="2268541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5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3D0193A-2F54-4A6E-BD7B-4DBC590980DE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65C32-8737-46D5-B22D-4FB1BA970165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F7BA4-EA40-4A27-9175-9B030450617B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40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527BF9-C93B-4374-9605-76827F95C258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73CB8-6A8E-44AE-A84F-3B7D9DCDD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44B43-EA09-412E-95D5-DD30F3E053A1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060A9-2373-4FF5-9767-133B8B1067FA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72491-87AE-48A6-9186-344027940611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88538-DCD6-4079-A3DC-0C6BE5512A23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0A450-7324-4D76-834A-0680A6393C72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D3F2C-2B56-4C38-9FFA-E9B09E2A70A0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B8925-7BF3-4A07-AF0E-1EE708CC9180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868C5-88DA-43DF-BF83-DA1FD7329780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2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" y="2"/>
            <a:ext cx="9156700" cy="6875463"/>
            <a:chOff x="0" y="0"/>
            <a:chExt cx="5768" cy="433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1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6" y="4937127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8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9" y="6064252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2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41" y="493871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91" y="156686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E12658-DEDB-4A76-B89C-0130D221509C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2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40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9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857232"/>
            <a:ext cx="4391028" cy="1470025"/>
          </a:xfrm>
        </p:spPr>
        <p:txBody>
          <a:bodyPr/>
          <a:lstStyle/>
          <a:p>
            <a:pPr eaLnBrk="1" hangingPunct="1"/>
            <a:r>
              <a:rPr lang="id-ID" dirty="0" smtClean="0">
                <a:latin typeface="Comic Sans MS" pitchFamily="66" charset="0"/>
              </a:rPr>
              <a:t>ZAT </a:t>
            </a:r>
            <a:r>
              <a:rPr lang="en-US" dirty="0" smtClean="0">
                <a:latin typeface="Comic Sans MS" pitchFamily="66" charset="0"/>
              </a:rPr>
              <a:t>GIZI MIKRO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4286256"/>
            <a:ext cx="2843202" cy="1058881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Comic Sans MS" pitchFamily="66" charset="0"/>
              </a:rPr>
              <a:t>Dept. </a:t>
            </a:r>
            <a:r>
              <a:rPr lang="en-US" sz="2000" b="1" dirty="0" err="1" smtClean="0">
                <a:latin typeface="Comic Sans MS" pitchFamily="66" charset="0"/>
              </a:rPr>
              <a:t>Gizi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Kesmas</a:t>
            </a:r>
            <a:endParaRPr lang="en-US" sz="2000" b="1" dirty="0" smtClean="0">
              <a:latin typeface="Comic Sans MS" pitchFamily="66" charset="0"/>
            </a:endParaRPr>
          </a:p>
          <a:p>
            <a:pPr eaLnBrk="1" hangingPunct="1"/>
            <a:r>
              <a:rPr lang="en-US" sz="2000" b="1" dirty="0" smtClean="0">
                <a:latin typeface="Comic Sans MS" pitchFamily="66" charset="0"/>
              </a:rPr>
              <a:t>FKM – UI</a:t>
            </a:r>
          </a:p>
          <a:p>
            <a:pPr eaLnBrk="1" hangingPunct="1"/>
            <a:r>
              <a:rPr lang="en-US" sz="2000" b="1" dirty="0" smtClean="0">
                <a:latin typeface="Comic Sans MS" pitchFamily="66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Vitamin 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>
                <a:latin typeface="Comic Sans MS" pitchFamily="66" charset="0"/>
              </a:rPr>
              <a:t>Fungsi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000" dirty="0" err="1" smtClean="0">
                <a:latin typeface="Comic Sans MS" pitchFamily="66" charset="0"/>
              </a:rPr>
              <a:t>Penglihatan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000" dirty="0" err="1" smtClean="0">
                <a:latin typeface="Comic Sans MS" pitchFamily="66" charset="0"/>
              </a:rPr>
              <a:t>Pertumbuhan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000" dirty="0" err="1" smtClean="0">
                <a:latin typeface="Comic Sans MS" pitchFamily="66" charset="0"/>
              </a:rPr>
              <a:t>Reproduksi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000" dirty="0" err="1" smtClean="0">
                <a:latin typeface="Comic Sans MS" pitchFamily="66" charset="0"/>
              </a:rPr>
              <a:t>Peningkatan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imun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cegah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infeksi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000" dirty="0" err="1" smtClean="0">
                <a:latin typeface="Comic Sans MS" pitchFamily="66" charset="0"/>
              </a:rPr>
              <a:t>Antioksidan</a:t>
            </a:r>
            <a:endParaRPr lang="id-ID" sz="2000" dirty="0" smtClean="0">
              <a:latin typeface="Comic Sans MS" pitchFamily="66" charset="0"/>
            </a:endParaRPr>
          </a:p>
          <a:p>
            <a:pPr lvl="1" eaLnBrk="1" hangingPunct="1"/>
            <a:endParaRPr lang="id-ID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400" dirty="0" smtClean="0">
                <a:latin typeface="Comic Sans MS" pitchFamily="66" charset="0"/>
              </a:rPr>
              <a:t>Penyebab </a:t>
            </a:r>
            <a:r>
              <a:rPr lang="en-US" sz="2400" dirty="0" err="1" smtClean="0">
                <a:latin typeface="Comic Sans MS" pitchFamily="66" charset="0"/>
              </a:rPr>
              <a:t>Defisiensi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Rendah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konsumsi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vit</a:t>
            </a:r>
            <a:r>
              <a:rPr lang="en-US" sz="2000" dirty="0" smtClean="0">
                <a:latin typeface="Comic Sans MS" pitchFamily="66" charset="0"/>
              </a:rPr>
              <a:t> A, </a:t>
            </a:r>
            <a:r>
              <a:rPr lang="en-US" sz="2000" dirty="0" err="1" smtClean="0">
                <a:latin typeface="Comic Sans MS" pitchFamily="66" charset="0"/>
              </a:rPr>
              <a:t>lemak</a:t>
            </a:r>
            <a:r>
              <a:rPr lang="en-US" sz="2000" dirty="0" smtClean="0">
                <a:latin typeface="Comic Sans MS" pitchFamily="66" charset="0"/>
              </a:rPr>
              <a:t>, protein, Zn </a:t>
            </a:r>
            <a:endParaRPr lang="id-ID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endParaRPr lang="id-ID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400" dirty="0" smtClean="0">
                <a:latin typeface="Comic Sans MS" pitchFamily="66" charset="0"/>
              </a:rPr>
              <a:t>Penyebab Keracunan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000" dirty="0" smtClean="0">
                <a:latin typeface="Comic Sans MS" pitchFamily="66" charset="0"/>
              </a:rPr>
              <a:t>Konsumsi </a:t>
            </a:r>
            <a:r>
              <a:rPr lang="en-US" sz="2000" dirty="0" smtClean="0">
                <a:latin typeface="Comic Sans MS" pitchFamily="66" charset="0"/>
              </a:rPr>
              <a:t>100 x AKG </a:t>
            </a:r>
            <a:r>
              <a:rPr lang="en-US" sz="2000" dirty="0" err="1" smtClean="0">
                <a:latin typeface="Comic Sans MS" pitchFamily="66" charset="0"/>
              </a:rPr>
              <a:t>setiap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hari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waktu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yg</a:t>
            </a:r>
            <a:r>
              <a:rPr lang="en-US" sz="2000" dirty="0" smtClean="0">
                <a:latin typeface="Comic Sans MS" pitchFamily="66" charset="0"/>
              </a:rPr>
              <a:t> lama</a:t>
            </a:r>
            <a:r>
              <a:rPr lang="id-ID" sz="2000" dirty="0" smtClean="0">
                <a:latin typeface="Comic Sans MS" pitchFamily="66" charset="0"/>
              </a:rPr>
              <a:t> (biasanya dalam bentuk suplementasi)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/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>
                <a:latin typeface="Comic Sans MS" pitchFamily="66" charset="0"/>
              </a:rPr>
              <a:t>Efek defisiensi &amp; keracunan Vitamin A</a:t>
            </a:r>
            <a:endParaRPr lang="id-ID" sz="2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76962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58790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Bumil</a:t>
            </a:r>
            <a:r>
              <a:rPr lang="en-US" sz="2000" dirty="0" smtClean="0">
                <a:latin typeface="Comic Sans MS" pitchFamily="66" charset="0"/>
              </a:rPr>
              <a:t> trimester I </a:t>
            </a:r>
            <a:r>
              <a:rPr lang="en-US" sz="2000" dirty="0" err="1" smtClean="0">
                <a:latin typeface="Comic Sans MS" pitchFamily="66" charset="0"/>
              </a:rPr>
              <a:t>dilarang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konsumsi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dosis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tinggi</a:t>
            </a: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480771" cy="562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 </a:t>
            </a:r>
            <a:r>
              <a:rPr lang="en-US" sz="4000" dirty="0" smtClean="0">
                <a:latin typeface="Comic Sans MS" pitchFamily="66" charset="0"/>
              </a:rPr>
              <a:t>Vitamin 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disintesa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tubuh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dgn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bantuan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SM, </a:t>
            </a:r>
          </a:p>
          <a:p>
            <a:pPr eaLnBrk="1" hangingPunct="1"/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bantuan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hati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ginjal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menjadi</a:t>
            </a:r>
            <a:r>
              <a:rPr lang="en-US" dirty="0" smtClean="0">
                <a:latin typeface="Comic Sans MS" pitchFamily="66" charset="0"/>
              </a:rPr>
              <a:t> vitamin D </a:t>
            </a:r>
            <a:r>
              <a:rPr lang="en-US" dirty="0" err="1" smtClean="0">
                <a:latin typeface="Comic Sans MS" pitchFamily="66" charset="0"/>
              </a:rPr>
              <a:t>aktif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err="1" smtClean="0">
                <a:latin typeface="Comic Sans MS" pitchFamily="66" charset="0"/>
              </a:rPr>
              <a:t>Disimpan</a:t>
            </a:r>
            <a:r>
              <a:rPr lang="en-US" dirty="0" smtClean="0">
                <a:latin typeface="Comic Sans MS" pitchFamily="66" charset="0"/>
              </a:rPr>
              <a:t> di </a:t>
            </a:r>
            <a:r>
              <a:rPr lang="en-US" dirty="0" err="1" smtClean="0">
                <a:latin typeface="Comic Sans MS" pitchFamily="66" charset="0"/>
              </a:rPr>
              <a:t>hati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otak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tulang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kulit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Produksi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Vit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D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oleh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ginjal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dipengaruhi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oleh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Ca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dan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P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dlm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serum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serta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PTH (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paratiroid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hormon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)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Vitamin 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Fungsi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Mengatur kadar Ca dan P dalam darah 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Pembentukan dan pemeliharaan tulang bersama Vit A dan C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Kebutuhan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Bayi dengan baju, perlu sinar matahari 2 jam/mgg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Laki-laki dan wanita dewasa butuh 5 mgr/hr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Vitamin 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Defisiensi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Riketsia</a:t>
            </a:r>
            <a:r>
              <a:rPr lang="en-US" sz="2000" dirty="0" smtClean="0">
                <a:latin typeface="Comic Sans MS" pitchFamily="66" charset="0"/>
              </a:rPr>
              <a:t> (kaki </a:t>
            </a:r>
            <a:r>
              <a:rPr lang="en-US" sz="2000" dirty="0" err="1" smtClean="0">
                <a:latin typeface="Comic Sans MS" pitchFamily="66" charset="0"/>
              </a:rPr>
              <a:t>bengkok</a:t>
            </a:r>
            <a:r>
              <a:rPr lang="en-US" sz="2000" dirty="0" smtClean="0">
                <a:latin typeface="Comic Sans MS" pitchFamily="66" charset="0"/>
              </a:rPr>
              <a:t>), </a:t>
            </a:r>
            <a:r>
              <a:rPr lang="en-US" sz="2000" dirty="0" err="1" smtClean="0">
                <a:latin typeface="Comic Sans MS" pitchFamily="66" charset="0"/>
              </a:rPr>
              <a:t>pada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anak-anak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Osteomalacia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orang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dewasa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Osteoporosis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Hipokalsemia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terapi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: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minyak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ikan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+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sinar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mthr</a:t>
            </a:r>
            <a:endParaRPr lang="en-US" sz="2000" dirty="0" smtClean="0">
              <a:latin typeface="Comic Sans MS" pitchFamily="66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Kelebihan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4-5 x AKG (&gt;1000 IU) </a:t>
            </a:r>
            <a:endParaRPr lang="en-US" sz="2000" dirty="0" smtClean="0">
              <a:latin typeface="Comic Sans MS" pitchFamily="66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Sering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terpapar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matahari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tidak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keracunan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Gejala</a:t>
            </a:r>
            <a:r>
              <a:rPr lang="en-US" sz="2000" dirty="0" smtClean="0">
                <a:latin typeface="Comic Sans MS" pitchFamily="66" charset="0"/>
              </a:rPr>
              <a:t> : </a:t>
            </a:r>
            <a:r>
              <a:rPr lang="id-ID" sz="2000" dirty="0" smtClean="0">
                <a:latin typeface="Comic Sans MS" pitchFamily="66" charset="0"/>
              </a:rPr>
              <a:t>e</a:t>
            </a:r>
            <a:r>
              <a:rPr lang="en-US" sz="2000" dirty="0" err="1" smtClean="0">
                <a:latin typeface="Comic Sans MS" pitchFamily="66" charset="0"/>
              </a:rPr>
              <a:t>neg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muntah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anoreksia</a:t>
            </a:r>
            <a:r>
              <a:rPr lang="en-US" sz="2000" dirty="0" smtClean="0">
                <a:latin typeface="Comic Sans MS" pitchFamily="66" charset="0"/>
              </a:rPr>
              <a:t>, BB </a:t>
            </a:r>
            <a:r>
              <a:rPr lang="en-US" sz="2000" dirty="0" err="1" smtClean="0">
                <a:latin typeface="Comic Sans MS" pitchFamily="66" charset="0"/>
              </a:rPr>
              <a:t>turun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gagal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tumbuh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diare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Hiperkalsemia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penumpukan</a:t>
            </a:r>
            <a:r>
              <a:rPr lang="en-US" sz="2000" dirty="0" smtClean="0">
                <a:latin typeface="Comic Sans MS" pitchFamily="66" charset="0"/>
              </a:rPr>
              <a:t> Ca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ginjal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paru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jantung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darah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16</a:t>
            </a:fld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98"/>
            <a:ext cx="8666570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3. </a:t>
            </a:r>
            <a:r>
              <a:rPr lang="en-US" sz="4000" dirty="0" smtClean="0">
                <a:latin typeface="Comic Sans MS" pitchFamily="66" charset="0"/>
              </a:rPr>
              <a:t>Vitamin 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Jenis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  <a:sym typeface="Symbol" pitchFamily="18" charset="2"/>
              </a:rPr>
              <a:t>Tocoferol : , , , 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  <a:sym typeface="Symbol" pitchFamily="18" charset="2"/>
              </a:rPr>
              <a:t> tokoferol : &gt;&gt; di alam, aktif secara biologik, standar pengukuran dlm makanan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  <a:sym typeface="Symbol" pitchFamily="18" charset="2"/>
              </a:rPr>
              <a:t>Antioksidan : memcegah kerusakan pada membran sel (mencegah kerusakan sel pembuluh darah dr radikal bebas </a:t>
            </a:r>
            <a:r>
              <a:rPr lang="en-US" sz="2400" smtClean="0">
                <a:latin typeface="Comic Sans MS" pitchFamily="66" charset="0"/>
                <a:sym typeface="Wingdings" pitchFamily="2" charset="2"/>
              </a:rPr>
              <a:t> cegah PJK)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  <a:sym typeface="Symbol" pitchFamily="18" charset="2"/>
              </a:rPr>
              <a:t>Komersial : anti tengik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Sumber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Minyak tumbuhan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Kerja antioksidan</a:t>
            </a:r>
            <a:endParaRPr lang="id-ID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68" y="1600200"/>
            <a:ext cx="8976432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Vitamin 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omic Sans MS" pitchFamily="66" charset="0"/>
              </a:rPr>
              <a:t>Defisiensi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Jarang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terjadi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krn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Vit</a:t>
            </a:r>
            <a:r>
              <a:rPr lang="en-US" sz="2400" dirty="0" smtClean="0">
                <a:latin typeface="Comic Sans MS" pitchFamily="66" charset="0"/>
              </a:rPr>
              <a:t> E </a:t>
            </a:r>
            <a:r>
              <a:rPr lang="en-US" sz="2400" dirty="0" err="1" smtClean="0">
                <a:latin typeface="Comic Sans MS" pitchFamily="66" charset="0"/>
              </a:rPr>
              <a:t>banyak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terdapat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pada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makanan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Pada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dewasa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karena</a:t>
            </a:r>
            <a:r>
              <a:rPr lang="en-US" sz="2400" dirty="0" smtClean="0">
                <a:latin typeface="Comic Sans MS" pitchFamily="66" charset="0"/>
              </a:rPr>
              <a:t> : </a:t>
            </a:r>
            <a:r>
              <a:rPr lang="en-US" sz="2400" dirty="0" err="1" smtClean="0">
                <a:latin typeface="Comic Sans MS" pitchFamily="66" charset="0"/>
              </a:rPr>
              <a:t>gangguan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absorbsi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lemak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hati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pankreas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/>
            <a:r>
              <a:rPr lang="en-US" sz="2400" dirty="0" err="1" smtClean="0">
                <a:latin typeface="Comic Sans MS" pitchFamily="66" charset="0"/>
              </a:rPr>
              <a:t>Hilangnya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koordinasi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otot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sindrom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kesemutan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dirty="0" err="1" smtClean="0">
                <a:latin typeface="Comic Sans MS" pitchFamily="66" charset="0"/>
              </a:rPr>
              <a:t>Kelebihan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konsumsi</a:t>
            </a:r>
            <a:endParaRPr lang="id-ID" dirty="0" smtClean="0">
              <a:latin typeface="Comic Sans MS" pitchFamily="66" charset="0"/>
            </a:endParaRPr>
          </a:p>
          <a:p>
            <a:pPr lvl="1" eaLnBrk="1" hangingPunct="1"/>
            <a:r>
              <a:rPr lang="id-ID" sz="2400" dirty="0" smtClean="0">
                <a:latin typeface="Comic Sans MS" pitchFamily="66" charset="0"/>
              </a:rPr>
              <a:t>Jarang terjadi</a:t>
            </a:r>
          </a:p>
          <a:p>
            <a:pPr lvl="1" eaLnBrk="1" hangingPunct="1"/>
            <a:r>
              <a:rPr lang="id-ID" sz="2400" dirty="0" smtClean="0">
                <a:latin typeface="Comic Sans MS" pitchFamily="66" charset="0"/>
              </a:rPr>
              <a:t>Gangguan dlm pembekuan darah</a:t>
            </a:r>
          </a:p>
          <a:p>
            <a:pPr lvl="1" eaLnBrk="1" hangingPunct="1"/>
            <a:r>
              <a:rPr lang="id-ID" sz="2400" dirty="0" smtClean="0">
                <a:latin typeface="Comic Sans MS" pitchFamily="66" charset="0"/>
              </a:rPr>
              <a:t>Gangguan saluran cerna</a:t>
            </a: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198"/>
            <a:ext cx="6705600" cy="63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181600"/>
            <a:ext cx="3657600" cy="1143000"/>
          </a:xfrm>
        </p:spPr>
        <p:txBody>
          <a:bodyPr/>
          <a:lstStyle/>
          <a:p>
            <a:r>
              <a:rPr lang="id-ID" sz="2800" dirty="0" smtClean="0"/>
              <a:t>Fungsi zat gizi mikro secara umum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42267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21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2" y="1785926"/>
            <a:ext cx="87462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4. </a:t>
            </a:r>
            <a:r>
              <a:rPr lang="en-US" sz="4000" dirty="0" smtClean="0">
                <a:latin typeface="Comic Sans MS" pitchFamily="66" charset="0"/>
              </a:rPr>
              <a:t>Vitamin 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Vitamin </a:t>
            </a:r>
            <a:r>
              <a:rPr lang="en-US" sz="2800" dirty="0" err="1" smtClean="0">
                <a:latin typeface="Comic Sans MS" pitchFamily="66" charset="0"/>
              </a:rPr>
              <a:t>koagulasi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err="1" smtClean="0">
                <a:latin typeface="Comic Sans MS" pitchFamily="66" charset="0"/>
              </a:rPr>
              <a:t>Sumber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Tumbuh2an </a:t>
            </a:r>
            <a:r>
              <a:rPr lang="en-US" dirty="0" err="1" smtClean="0">
                <a:latin typeface="Comic Sans MS" pitchFamily="66" charset="0"/>
              </a:rPr>
              <a:t>hijau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dirty="0" err="1" smtClean="0">
                <a:latin typeface="Comic Sans MS" pitchFamily="66" charset="0"/>
              </a:rPr>
              <a:t>Minyak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ikan</a:t>
            </a:r>
            <a:r>
              <a:rPr lang="en-US" dirty="0" smtClean="0">
                <a:latin typeface="Comic Sans MS" pitchFamily="66" charset="0"/>
              </a:rPr>
              <a:t>/</a:t>
            </a:r>
            <a:r>
              <a:rPr lang="en-US" dirty="0" err="1" smtClean="0">
                <a:latin typeface="Comic Sans MS" pitchFamily="66" charset="0"/>
              </a:rPr>
              <a:t>daging</a:t>
            </a:r>
            <a:r>
              <a:rPr lang="en-US" dirty="0" smtClean="0">
                <a:latin typeface="Comic Sans MS" pitchFamily="66" charset="0"/>
              </a:rPr>
              <a:t>/</a:t>
            </a:r>
            <a:r>
              <a:rPr lang="en-US" dirty="0" err="1" smtClean="0">
                <a:latin typeface="Comic Sans MS" pitchFamily="66" charset="0"/>
              </a:rPr>
              <a:t>bakteri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saluran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cerna</a:t>
            </a:r>
            <a:r>
              <a:rPr lang="en-US" dirty="0" smtClean="0">
                <a:latin typeface="Comic Sans MS" pitchFamily="66" charset="0"/>
              </a:rPr>
              <a:t>  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Vitamin K </a:t>
            </a:r>
            <a:r>
              <a:rPr lang="en-US" dirty="0" err="1" smtClean="0">
                <a:latin typeface="Comic Sans MS" pitchFamily="66" charset="0"/>
              </a:rPr>
              <a:t>sintetik</a:t>
            </a:r>
            <a:r>
              <a:rPr lang="en-US" dirty="0" smtClean="0">
                <a:latin typeface="Comic Sans MS" pitchFamily="66" charset="0"/>
              </a:rPr>
              <a:t> : </a:t>
            </a:r>
            <a:r>
              <a:rPr lang="en-US" dirty="0" err="1" smtClean="0">
                <a:latin typeface="Comic Sans MS" pitchFamily="66" charset="0"/>
              </a:rPr>
              <a:t>Menadion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sz="2800" dirty="0" err="1" smtClean="0">
                <a:latin typeface="Comic Sans MS" pitchFamily="66" charset="0"/>
              </a:rPr>
              <a:t>Kebutuhan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Dari </a:t>
            </a:r>
            <a:r>
              <a:rPr lang="en-US" dirty="0" err="1" smtClean="0">
                <a:latin typeface="Comic Sans MS" pitchFamily="66" charset="0"/>
              </a:rPr>
              <a:t>saluran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cerna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makanan</a:t>
            </a:r>
            <a:endParaRPr lang="id-ID" dirty="0" smtClean="0">
              <a:latin typeface="Comic Sans MS" pitchFamily="66" charset="0"/>
            </a:endParaRPr>
          </a:p>
          <a:p>
            <a:pPr lvl="1" eaLnBrk="1" hangingPunct="1"/>
            <a:r>
              <a:rPr lang="id-ID" dirty="0" smtClean="0">
                <a:latin typeface="Comic Sans MS" pitchFamily="66" charset="0"/>
              </a:rPr>
              <a:t>Laki-laki dewasa 65 µgr/hr</a:t>
            </a:r>
          </a:p>
          <a:p>
            <a:pPr lvl="1" eaLnBrk="1" hangingPunct="1"/>
            <a:r>
              <a:rPr lang="id-ID" dirty="0" smtClean="0">
                <a:latin typeface="Comic Sans MS" pitchFamily="66" charset="0"/>
              </a:rPr>
              <a:t>Perempuan dewasa 55 µgr/hr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Vitamin 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Fungsi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Proses pembekuan darah (faktor VII, IX, X, protrombin)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Diperlukan pembentukan tulang dan gigi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Defisiensi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Jarang terjadi (byk di makanan)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Darah sulit menggumpal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Kelebihan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Overdosis pada bayi baru lahir </a:t>
            </a:r>
            <a:r>
              <a:rPr lang="en-US" sz="2400" smtClean="0">
                <a:latin typeface="Comic Sans MS" pitchFamily="66" charset="0"/>
                <a:sym typeface="Wingdings" pitchFamily="2" charset="2"/>
              </a:rPr>
              <a:t> peningkatan bilirubin  kuning  keracunan</a:t>
            </a:r>
            <a:endParaRPr lang="en-US" sz="24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24</a:t>
            </a:fld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655"/>
            <a:ext cx="8358246" cy="6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Vitamin larut air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1. </a:t>
            </a:r>
            <a:r>
              <a:rPr lang="en-US" sz="3600" dirty="0" smtClean="0">
                <a:latin typeface="Comic Sans MS" pitchFamily="66" charset="0"/>
              </a:rPr>
              <a:t>Vitamin 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Gejala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terkenal</a:t>
            </a:r>
            <a:r>
              <a:rPr lang="en-US" dirty="0" smtClean="0">
                <a:latin typeface="Comic Sans MS" pitchFamily="66" charset="0"/>
              </a:rPr>
              <a:t> : </a:t>
            </a:r>
            <a:endParaRPr lang="id-ID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scurvy yang </a:t>
            </a:r>
            <a:r>
              <a:rPr lang="en-US" dirty="0" err="1" smtClean="0">
                <a:latin typeface="Comic Sans MS" pitchFamily="66" charset="0"/>
              </a:rPr>
              <a:t>muncul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pelaut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sembuh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sth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diberi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jeruk</a:t>
            </a: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Bisa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disintesa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glukosa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Metabolisme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Mudah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diabsorbsi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mencapai</a:t>
            </a:r>
            <a:r>
              <a:rPr lang="en-US" dirty="0" smtClean="0">
                <a:latin typeface="Comic Sans MS" pitchFamily="66" charset="0"/>
              </a:rPr>
              <a:t> 90%, </a:t>
            </a:r>
            <a:r>
              <a:rPr lang="en-US" dirty="0" err="1" smtClean="0">
                <a:latin typeface="Comic Sans MS" pitchFamily="66" charset="0"/>
              </a:rPr>
              <a:t>tgt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jumlah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yg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dikonsumsi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Kelebihan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keluar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lewat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urin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Vitamin C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Fungsi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Formasi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kolagen</a:t>
            </a:r>
            <a:r>
              <a:rPr lang="en-US" dirty="0" smtClean="0">
                <a:latin typeface="Comic Sans MS" pitchFamily="66" charset="0"/>
              </a:rPr>
              <a:t> (protein di </a:t>
            </a:r>
            <a:r>
              <a:rPr lang="en-US" dirty="0" err="1" smtClean="0">
                <a:latin typeface="Comic Sans MS" pitchFamily="66" charset="0"/>
              </a:rPr>
              <a:t>jar.kulit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pembuluh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darah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Meningkatkan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absorbsi</a:t>
            </a:r>
            <a:r>
              <a:rPr lang="en-US" dirty="0" smtClean="0">
                <a:latin typeface="Comic Sans MS" pitchFamily="66" charset="0"/>
              </a:rPr>
              <a:t> Fe, </a:t>
            </a:r>
            <a:r>
              <a:rPr lang="en-US" dirty="0" err="1" smtClean="0">
                <a:latin typeface="Comic Sans MS" pitchFamily="66" charset="0"/>
              </a:rPr>
              <a:t>Ca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Meningkatkan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tahan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tubuh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thd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infeksi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</a:rPr>
              <a:t>Antioksidan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cegah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ateroklerosis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 PJK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Menurunkan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takanan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darah</a:t>
            </a:r>
            <a:endParaRPr lang="en-US" dirty="0" smtClean="0">
              <a:latin typeface="Comic Sans MS" pitchFamily="66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Pembentukan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karnitin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(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metabolisme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lemak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Pembawa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serotonin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ke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otak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(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cegah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mic Sans MS" pitchFamily="66" charset="0"/>
                <a:sym typeface="Wingdings" pitchFamily="2" charset="2"/>
              </a:rPr>
              <a:t>ketegangan</a:t>
            </a:r>
            <a:r>
              <a:rPr lang="en-US" dirty="0" smtClean="0">
                <a:sym typeface="Wingdings" pitchFamily="2" charset="2"/>
              </a:rPr>
              <a:t>)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itchFamily="66" charset="0"/>
              </a:rPr>
              <a:t>Vitamin 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omic Sans MS" pitchFamily="66" charset="0"/>
              </a:rPr>
              <a:t>Sumber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omic Sans MS" pitchFamily="66" charset="0"/>
              </a:rPr>
              <a:t>Jambu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biji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jeruk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strowberi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mangga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pepaya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tomat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sayur</a:t>
            </a:r>
            <a:r>
              <a:rPr lang="en-US" sz="2400" dirty="0" smtClean="0">
                <a:latin typeface="Comic Sans MS" pitchFamily="66" charset="0"/>
              </a:rPr>
              <a:t>. </a:t>
            </a:r>
            <a:endParaRPr lang="id-ID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omic Sans MS" pitchFamily="66" charset="0"/>
              </a:rPr>
              <a:t>Kebutuhan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omic Sans MS" pitchFamily="66" charset="0"/>
              </a:rPr>
              <a:t>Bayi</a:t>
            </a:r>
            <a:r>
              <a:rPr lang="en-US" sz="2400" dirty="0" smtClean="0">
                <a:latin typeface="Comic Sans MS" pitchFamily="66" charset="0"/>
              </a:rPr>
              <a:t> 30-50 mg/hr, </a:t>
            </a:r>
          </a:p>
          <a:p>
            <a:pPr lvl="1" eaLnBrk="1" hangingPunct="1">
              <a:lnSpc>
                <a:spcPct val="80000"/>
              </a:lnSpc>
            </a:pPr>
            <a:r>
              <a:rPr lang="id-ID" sz="2400" dirty="0" smtClean="0">
                <a:latin typeface="Comic Sans MS" pitchFamily="66" charset="0"/>
              </a:rPr>
              <a:t>Perempuan dewasa</a:t>
            </a:r>
            <a:r>
              <a:rPr lang="en-US" sz="2400" dirty="0" smtClean="0">
                <a:latin typeface="Comic Sans MS" pitchFamily="66" charset="0"/>
              </a:rPr>
              <a:t> 75 mg/hr</a:t>
            </a:r>
            <a:endParaRPr lang="id-ID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id-ID" sz="2400" dirty="0" smtClean="0">
                <a:latin typeface="Comic Sans MS" pitchFamily="66" charset="0"/>
              </a:rPr>
              <a:t>Laki-laki dewasa 90 mg/hr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omic Sans MS" pitchFamily="66" charset="0"/>
              </a:rPr>
              <a:t>Perokok</a:t>
            </a:r>
            <a:r>
              <a:rPr lang="en-US" sz="2400" dirty="0" smtClean="0">
                <a:latin typeface="Comic Sans MS" pitchFamily="66" charset="0"/>
              </a:rPr>
              <a:t> minimal 100 mg/hr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022" y="762000"/>
            <a:ext cx="8310978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vitamin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Vitamin 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omic Sans MS" pitchFamily="66" charset="0"/>
              </a:rPr>
              <a:t>Defisiensi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Scurvy, </a:t>
            </a:r>
            <a:r>
              <a:rPr lang="en-US" sz="2400" dirty="0" err="1" smtClean="0">
                <a:latin typeface="Comic Sans MS" pitchFamily="66" charset="0"/>
              </a:rPr>
              <a:t>kulit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kering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bersisik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pembuluh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darah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rusak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rambut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rontok</a:t>
            </a:r>
            <a:endParaRPr lang="id-ID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latin typeface="Comic Sans MS" pitchFamily="66" charset="0"/>
              </a:rPr>
              <a:t>Kelebihan</a:t>
            </a:r>
            <a:endParaRPr lang="en-US" sz="28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Comic Sans MS" pitchFamily="66" charset="0"/>
              </a:rPr>
              <a:t>Hiperoksaluria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risiko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batu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ginjal</a:t>
            </a:r>
            <a:endParaRPr lang="en-US" sz="2400" dirty="0" smtClean="0">
              <a:latin typeface="Comic Sans MS" pitchFamily="66" charset="0"/>
            </a:endParaRPr>
          </a:p>
          <a:p>
            <a:endParaRPr lang="id-ID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110" y="4495800"/>
            <a:ext cx="547114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2. </a:t>
            </a:r>
            <a:r>
              <a:rPr lang="en-US" sz="3600" dirty="0" smtClean="0">
                <a:latin typeface="Comic Sans MS" pitchFamily="66" charset="0"/>
              </a:rPr>
              <a:t>Vitamin 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omic Sans MS" pitchFamily="66" charset="0"/>
              </a:rPr>
              <a:t>Berhubungan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metabolisme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energi</a:t>
            </a:r>
            <a:r>
              <a:rPr lang="en-US" dirty="0" smtClean="0">
                <a:latin typeface="Comic Sans MS" pitchFamily="66" charset="0"/>
              </a:rPr>
              <a:t> (KH, </a:t>
            </a:r>
            <a:r>
              <a:rPr lang="en-US" dirty="0" err="1" smtClean="0">
                <a:latin typeface="Comic Sans MS" pitchFamily="66" charset="0"/>
              </a:rPr>
              <a:t>lemak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id-ID" dirty="0" smtClean="0">
              <a:latin typeface="Comic Sans MS" pitchFamily="66" charset="0"/>
            </a:endParaRPr>
          </a:p>
          <a:p>
            <a:pPr lvl="1" eaLnBrk="1" hangingPunct="1"/>
            <a:r>
              <a:rPr lang="id-ID" dirty="0" smtClean="0">
                <a:latin typeface="Comic Sans MS" pitchFamily="66" charset="0"/>
              </a:rPr>
              <a:t>Bertindak sebagai bagian dari enzim </a:t>
            </a:r>
            <a:r>
              <a:rPr lang="id-ID" dirty="0" smtClean="0">
                <a:latin typeface="Comic Sans MS" pitchFamily="66" charset="0"/>
                <a:sym typeface="Wingdings" pitchFamily="2" charset="2"/>
              </a:rPr>
              <a:t> koenzim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err="1" smtClean="0">
                <a:latin typeface="Comic Sans MS" pitchFamily="66" charset="0"/>
              </a:rPr>
              <a:t>Membantu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sintesa</a:t>
            </a:r>
            <a:r>
              <a:rPr lang="en-US" dirty="0" smtClean="0">
                <a:latin typeface="Comic Sans MS" pitchFamily="66" charset="0"/>
              </a:rPr>
              <a:t> protein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baru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err="1" smtClean="0">
                <a:latin typeface="Comic Sans MS" pitchFamily="66" charset="0"/>
              </a:rPr>
              <a:t>Formasi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Hb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folat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vit</a:t>
            </a:r>
            <a:r>
              <a:rPr lang="en-US" dirty="0" smtClean="0">
                <a:latin typeface="Comic Sans MS" pitchFamily="66" charset="0"/>
              </a:rPr>
              <a:t> B6, </a:t>
            </a:r>
            <a:r>
              <a:rPr lang="en-US" dirty="0" err="1" smtClean="0">
                <a:latin typeface="Comic Sans MS" pitchFamily="66" charset="0"/>
              </a:rPr>
              <a:t>Vit</a:t>
            </a:r>
            <a:r>
              <a:rPr lang="en-US" dirty="0" smtClean="0">
                <a:latin typeface="Comic Sans MS" pitchFamily="66" charset="0"/>
              </a:rPr>
              <a:t> B12)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Ilustrasi kerja koenzim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571875" cy="47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56927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2.1 </a:t>
            </a:r>
            <a:r>
              <a:rPr lang="en-US" sz="4000" dirty="0" err="1" smtClean="0">
                <a:latin typeface="Comic Sans MS" pitchFamily="66" charset="0"/>
              </a:rPr>
              <a:t>Vit</a:t>
            </a:r>
            <a:r>
              <a:rPr lang="en-US" sz="4000" dirty="0" smtClean="0">
                <a:latin typeface="Comic Sans MS" pitchFamily="66" charset="0"/>
              </a:rPr>
              <a:t> B1 (Thiamin)</a:t>
            </a:r>
          </a:p>
        </p:txBody>
      </p:sp>
      <p:graphicFrame>
        <p:nvGraphicFramePr>
          <p:cNvPr id="20515" name="Group 35"/>
          <p:cNvGraphicFramePr>
            <a:graphicFrameLocks noGrp="1"/>
          </p:cNvGraphicFramePr>
          <p:nvPr>
            <p:ph type="tbl" idx="1"/>
          </p:nvPr>
        </p:nvGraphicFramePr>
        <p:xfrm>
          <a:off x="457200" y="1600201"/>
          <a:ext cx="8229600" cy="3090671"/>
        </p:xfrm>
        <a:graphic>
          <a:graphicData uri="http://schemas.openxmlformats.org/drawingml/2006/table">
            <a:tbl>
              <a:tblPr/>
              <a:tblGrid>
                <a:gridCol w="1905000"/>
                <a:gridCol w="6324600"/>
              </a:tblGrid>
              <a:tr h="612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Koenzim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TPP/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tiamin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piropospat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metabolisme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Metabolisme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lemak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protein,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asam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nukleat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Serealia, daging, jeroan, ikan, kuning telur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Beri-beri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kering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basah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1,2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1,0 mg/hr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105400"/>
            <a:ext cx="24574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2.2 </a:t>
            </a:r>
            <a:r>
              <a:rPr lang="en-US" sz="4000" dirty="0" err="1" smtClean="0">
                <a:latin typeface="Comic Sans MS" pitchFamily="66" charset="0"/>
              </a:rPr>
              <a:t>Vit</a:t>
            </a:r>
            <a:r>
              <a:rPr lang="en-US" sz="4000" dirty="0" smtClean="0">
                <a:latin typeface="Comic Sans MS" pitchFamily="66" charset="0"/>
              </a:rPr>
              <a:t> B 2 (Riboflavin)</a:t>
            </a:r>
          </a:p>
        </p:txBody>
      </p:sp>
      <p:graphicFrame>
        <p:nvGraphicFramePr>
          <p:cNvPr id="22561" name="Group 33"/>
          <p:cNvGraphicFramePr>
            <a:graphicFrameLocks noGrp="1"/>
          </p:cNvGraphicFramePr>
          <p:nvPr>
            <p:ph type="tbl" idx="1"/>
          </p:nvPr>
        </p:nvGraphicFramePr>
        <p:xfrm>
          <a:off x="457200" y="1584960"/>
          <a:ext cx="8305800" cy="3825240"/>
        </p:xfrm>
        <a:graphic>
          <a:graphicData uri="http://schemas.openxmlformats.org/drawingml/2006/table">
            <a:tbl>
              <a:tblPr/>
              <a:tblGrid>
                <a:gridCol w="1976438"/>
                <a:gridCol w="6329362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Koenzim FAD &amp; FMN untuk metabolisme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FAD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mengubah triptopan jadi niasin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FMN  membantu fungsi B6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Susu, keju, daging, jeroan, sayur hijau, ikan telur, serealia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Cheilosis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radang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bibir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glossitis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lidah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licin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warna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ungu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seborrheic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dermatitis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kulit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minyak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kasar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pertumbuhan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1,3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1,1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7" name="Text Box 34"/>
          <p:cNvSpPr txBox="1">
            <a:spLocks noChangeArrowheads="1"/>
          </p:cNvSpPr>
          <p:nvPr/>
        </p:nvSpPr>
        <p:spPr bwMode="auto">
          <a:xfrm>
            <a:off x="457200" y="5643578"/>
            <a:ext cx="8229600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latin typeface="Comic Sans MS" pitchFamily="66" charset="0"/>
              </a:rPr>
              <a:t>Biasanya</a:t>
            </a:r>
            <a:r>
              <a:rPr lang="en-US" dirty="0">
                <a:latin typeface="Comic Sans MS" pitchFamily="66" charset="0"/>
              </a:rPr>
              <a:t> def thiamin </a:t>
            </a:r>
            <a:r>
              <a:rPr lang="en-US" dirty="0" err="1">
                <a:latin typeface="Comic Sans MS" pitchFamily="66" charset="0"/>
              </a:rPr>
              <a:t>bersamaan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riboflavin, </a:t>
            </a:r>
            <a:r>
              <a:rPr lang="en-US" dirty="0" err="1">
                <a:latin typeface="Comic Sans MS" pitchFamily="66" charset="0"/>
              </a:rPr>
              <a:t>krn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dlm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makanan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yg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sama</a:t>
            </a:r>
            <a:endParaRPr lang="en-US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FAD (</a:t>
            </a:r>
            <a:r>
              <a:rPr lang="en-US" dirty="0" err="1" smtClean="0">
                <a:latin typeface="Comic Sans MS" pitchFamily="66" charset="0"/>
              </a:rPr>
              <a:t>Flavin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Adenin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Dinukleotida</a:t>
            </a:r>
            <a:r>
              <a:rPr lang="en-US" dirty="0" smtClean="0">
                <a:latin typeface="Comic Sans MS" pitchFamily="66" charset="0"/>
              </a:rPr>
              <a:t>), FMN (</a:t>
            </a:r>
            <a:r>
              <a:rPr lang="en-US" dirty="0" err="1" smtClean="0">
                <a:latin typeface="Comic Sans MS" pitchFamily="66" charset="0"/>
              </a:rPr>
              <a:t>Flavin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adenin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Mononukleotida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2.3 </a:t>
            </a:r>
            <a:r>
              <a:rPr lang="en-US" sz="3600" dirty="0" smtClean="0">
                <a:latin typeface="Comic Sans MS" pitchFamily="66" charset="0"/>
              </a:rPr>
              <a:t>Niacin</a:t>
            </a:r>
            <a:r>
              <a:rPr lang="id-ID" sz="3600" dirty="0" smtClean="0">
                <a:latin typeface="Comic Sans MS" pitchFamily="66" charset="0"/>
              </a:rPr>
              <a:t> (B3)</a:t>
            </a:r>
            <a:endParaRPr lang="en-US" sz="3600" dirty="0" smtClean="0">
              <a:latin typeface="Comic Sans MS" pitchFamily="66" charset="0"/>
            </a:endParaRPr>
          </a:p>
        </p:txBody>
      </p:sp>
      <p:graphicFrame>
        <p:nvGraphicFramePr>
          <p:cNvPr id="24637" name="Group 61"/>
          <p:cNvGraphicFramePr>
            <a:graphicFrameLocks noGrp="1"/>
          </p:cNvGraphicFramePr>
          <p:nvPr>
            <p:ph type="tbl" idx="1"/>
          </p:nvPr>
        </p:nvGraphicFramePr>
        <p:xfrm>
          <a:off x="457200" y="975360"/>
          <a:ext cx="8229600" cy="5577840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1066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Tidak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disimpan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tubuh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Koenzim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NAD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nikotinamida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adenin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dinukleotida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NADP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nikotinamida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adenin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dinukleotida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phospat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untuk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produksi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lemak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kholesterol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hormon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steroid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sintesa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glikogen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Hewani, kacang2an, gandum, serealia, roti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Susu, telur, keju, rendah niasin, tapi tinggi tryptophan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0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Lemah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otot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anereksia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pencernaan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kulit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merah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Pelagra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dermatitis,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dimensia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diare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(3D) 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kematian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16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14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id-ID" sz="3600" dirty="0" smtClean="0">
                <a:latin typeface="Comic Sans MS" pitchFamily="66" charset="0"/>
              </a:rPr>
              <a:t>2.4 </a:t>
            </a:r>
            <a:r>
              <a:rPr lang="en-US" sz="3600" dirty="0" err="1" smtClean="0">
                <a:latin typeface="Comic Sans MS" pitchFamily="66" charset="0"/>
              </a:rPr>
              <a:t>Folate</a:t>
            </a:r>
            <a:endParaRPr lang="en-US" sz="3600" dirty="0" smtClean="0">
              <a:latin typeface="Comic Sans MS" pitchFamily="66" charset="0"/>
            </a:endParaRPr>
          </a:p>
        </p:txBody>
      </p:sp>
      <p:graphicFrame>
        <p:nvGraphicFramePr>
          <p:cNvPr id="28711" name="Group 3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33249911"/>
              </p:ext>
            </p:extLst>
          </p:nvPr>
        </p:nvGraphicFramePr>
        <p:xfrm>
          <a:off x="457200" y="1600200"/>
          <a:ext cx="8229600" cy="4447223"/>
        </p:xfrm>
        <a:graphic>
          <a:graphicData uri="http://schemas.openxmlformats.org/drawingml/2006/table">
            <a:tbl>
              <a:tblPr/>
              <a:tblGrid>
                <a:gridCol w="2209800"/>
                <a:gridCol w="6019800"/>
              </a:tblGrid>
              <a:tr h="381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Disintesa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oleh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bakteri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usus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metabolisme protein, sintesa RNA dan DNA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Sayur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serealia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kacang2an,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jeruk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hewani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400 ug/hr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400 ug/hr,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api m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eningkat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hamil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untuk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hindari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neural tube defect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Anemia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megaloblastik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glositis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NTD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Bumil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tidak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boleh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konsumsi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&gt; 2.5 kali AKG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2.5 </a:t>
            </a:r>
            <a:r>
              <a:rPr lang="en-US" sz="4000" dirty="0" err="1" smtClean="0">
                <a:latin typeface="Comic Sans MS" pitchFamily="66" charset="0"/>
              </a:rPr>
              <a:t>Vit</a:t>
            </a:r>
            <a:r>
              <a:rPr lang="en-US" sz="4000" dirty="0" smtClean="0">
                <a:latin typeface="Comic Sans MS" pitchFamily="66" charset="0"/>
              </a:rPr>
              <a:t> B12 (</a:t>
            </a:r>
            <a:r>
              <a:rPr lang="en-US" sz="4000" dirty="0" err="1" smtClean="0">
                <a:latin typeface="Comic Sans MS" pitchFamily="66" charset="0"/>
              </a:rPr>
              <a:t>Kobalamin</a:t>
            </a:r>
            <a:r>
              <a:rPr lang="en-US" sz="4000" dirty="0" smtClean="0">
                <a:latin typeface="Comic Sans MS" pitchFamily="66" charset="0"/>
              </a:rPr>
              <a:t>)</a:t>
            </a:r>
          </a:p>
        </p:txBody>
      </p:sp>
      <p:graphicFrame>
        <p:nvGraphicFramePr>
          <p:cNvPr id="30751" name="Group 31"/>
          <p:cNvGraphicFramePr>
            <a:graphicFrameLocks noGrp="1"/>
          </p:cNvGraphicFramePr>
          <p:nvPr>
            <p:ph type="tbl" idx="1"/>
          </p:nvPr>
        </p:nvGraphicFramePr>
        <p:xfrm>
          <a:off x="457200" y="1905000"/>
          <a:ext cx="8229600" cy="3722689"/>
        </p:xfrm>
        <a:graphic>
          <a:graphicData uri="http://schemas.openxmlformats.org/drawingml/2006/table">
            <a:tbl>
              <a:tblPr/>
              <a:tblGrid>
                <a:gridCol w="2133600"/>
                <a:gridCol w="6096000"/>
              </a:tblGrid>
              <a:tr h="140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Metabolisme 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Produksi sel darah merah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Kesehatan sistem saraf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Sintesa bakteri, hewani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2,4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Anemia makrositik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 saraf, semutan, mati rasa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2.6 Piridoksin (B6)</a:t>
            </a:r>
            <a:endParaRPr lang="id-ID" dirty="0">
              <a:latin typeface="Comic Sans MS" pitchFamily="66" charset="0"/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28800"/>
                <a:gridCol w="64008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Fungsi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indent="-2698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Membantu konversi triptofan menjadi</a:t>
                      </a:r>
                      <a:r>
                        <a:rPr lang="id-ID" sz="2000" baseline="0" dirty="0" smtClean="0"/>
                        <a:t> niasin</a:t>
                      </a:r>
                    </a:p>
                    <a:p>
                      <a:pPr marL="269875" indent="-269875">
                        <a:buFont typeface="Arial" pitchFamily="34" charset="0"/>
                        <a:buChar char="•"/>
                      </a:pPr>
                      <a:r>
                        <a:rPr lang="id-ID" sz="2000" baseline="0" dirty="0" smtClean="0"/>
                        <a:t>Koenzim PLP (Piridoksal Fosfat) &amp; PMN (Piridoksamin Fosfat)</a:t>
                      </a:r>
                    </a:p>
                    <a:p>
                      <a:pPr marL="269875" indent="-269875">
                        <a:buFont typeface="Arial" pitchFamily="34" charset="0"/>
                        <a:buChar char="•"/>
                      </a:pPr>
                      <a:r>
                        <a:rPr lang="id-ID" sz="2000" baseline="0" dirty="0" smtClean="0"/>
                        <a:t>Membantu dlm sintesis hemoglobin</a:t>
                      </a:r>
                    </a:p>
                    <a:p>
                      <a:pPr marL="269875" indent="-269875">
                        <a:buFont typeface="Arial" pitchFamily="34" charset="0"/>
                        <a:buChar char="•"/>
                      </a:pPr>
                      <a:r>
                        <a:rPr lang="id-ID" sz="2000" baseline="0" dirty="0" smtClean="0"/>
                        <a:t>Perkembangan otak dan sist saraf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Sumber 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Hati, pisang, ayam, bayam, sayuran hijau lainnya 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Kebutuhan 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Dewasa 1,3</a:t>
                      </a:r>
                      <a:r>
                        <a:rPr lang="id-ID" sz="2000" baseline="0" dirty="0" smtClean="0"/>
                        <a:t> mg/hr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Defisiensi 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Kelemahan, iritabilitas,</a:t>
                      </a:r>
                      <a:r>
                        <a:rPr lang="id-ID" sz="2000" baseline="0" dirty="0" smtClean="0"/>
                        <a:t> depresi psikologis, kebingungan &amp; insomnia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Kelebihan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Kerusakan saraf, sensasi</a:t>
                      </a:r>
                      <a:r>
                        <a:rPr lang="id-ID" sz="2000" baseline="0" dirty="0" smtClean="0"/>
                        <a:t> kesemutan, </a:t>
                      </a:r>
                      <a:r>
                        <a:rPr lang="id-ID" sz="2000" dirty="0" smtClean="0"/>
                        <a:t>kebas/mati rasa</a:t>
                      </a:r>
                      <a:r>
                        <a:rPr lang="id-ID" sz="2000" baseline="0" dirty="0" smtClean="0"/>
                        <a:t> pd kaki &amp; tangan </a:t>
                      </a:r>
                      <a:endParaRPr lang="id-ID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mineral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Vitamin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Bahan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organik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yg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dibutuhkan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tubuh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800" dirty="0" smtClean="0">
                <a:latin typeface="Comic Sans MS" pitchFamily="66" charset="0"/>
              </a:rPr>
              <a:t>Suatu senyawa disebut vitamin jika:</a:t>
            </a: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>
                <a:latin typeface="Comic Sans MS" pitchFamily="66" charset="0"/>
              </a:rPr>
              <a:t>bersifat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esensial</a:t>
            </a:r>
            <a:endParaRPr lang="id-ID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id-ID" sz="2400" dirty="0" smtClean="0">
                <a:latin typeface="Comic Sans MS" pitchFamily="66" charset="0"/>
              </a:rPr>
              <a:t>tdk adanya syw tsb dlm makanan dlm jangka waktu tertentu menimbulkan gejala defisiensi dan hilang dg cepat ketika syw tsb dikonsumsi kembali.</a:t>
            </a:r>
            <a:endParaRPr lang="en-US" sz="2400" dirty="0" smtClean="0">
              <a:latin typeface="Comic Sans MS" pitchFamily="66" charset="0"/>
            </a:endParaRPr>
          </a:p>
        </p:txBody>
      </p:sp>
      <p:pic>
        <p:nvPicPr>
          <p:cNvPr id="1026" name="Picture 2" descr="C:\Users\wahyu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071942"/>
            <a:ext cx="2500315" cy="250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MINERAL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800" dirty="0" smtClean="0">
                <a:latin typeface="Comic Sans MS" pitchFamily="66" charset="0"/>
              </a:rPr>
              <a:t>Secara umum mineral berfungsi sebagai k</a:t>
            </a:r>
            <a:r>
              <a:rPr lang="en-US" sz="2800" dirty="0" err="1" smtClean="0">
                <a:latin typeface="Comic Sans MS" pitchFamily="66" charset="0"/>
              </a:rPr>
              <a:t>ofaktor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enzim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pemeliharaan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otot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saraf</a:t>
            </a:r>
            <a:r>
              <a:rPr lang="id-ID" sz="2800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800" dirty="0" smtClean="0">
                <a:latin typeface="Comic Sans MS" pitchFamily="66" charset="0"/>
              </a:rPr>
              <a:t>Berdasarkan kebutuhannya dapat diklasifikasikan menjadi: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Mineral </a:t>
            </a:r>
            <a:r>
              <a:rPr lang="en-US" sz="2400" dirty="0" err="1" smtClean="0">
                <a:latin typeface="Comic Sans MS" pitchFamily="66" charset="0"/>
              </a:rPr>
              <a:t>makro</a:t>
            </a:r>
            <a:r>
              <a:rPr lang="en-US" sz="2400" dirty="0" smtClean="0">
                <a:latin typeface="Comic Sans MS" pitchFamily="66" charset="0"/>
              </a:rPr>
              <a:t> : </a:t>
            </a:r>
            <a:endParaRPr lang="id-ID" sz="24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dibutuhkan</a:t>
            </a:r>
            <a:r>
              <a:rPr lang="en-US" sz="2000" dirty="0" smtClean="0">
                <a:latin typeface="Comic Sans MS" pitchFamily="66" charset="0"/>
              </a:rPr>
              <a:t> &gt; 100 mg/hr (&gt; 0,05% BB) </a:t>
            </a:r>
            <a:endParaRPr lang="id-ID" sz="20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Ca, Mg, P,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Cl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, Na, K</a:t>
            </a:r>
            <a:endParaRPr lang="en-US" sz="20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Mineral </a:t>
            </a:r>
            <a:r>
              <a:rPr lang="en-US" sz="2400" dirty="0" err="1" smtClean="0">
                <a:latin typeface="Comic Sans MS" pitchFamily="66" charset="0"/>
              </a:rPr>
              <a:t>mikro</a:t>
            </a:r>
            <a:r>
              <a:rPr lang="en-US" sz="2400" dirty="0" smtClean="0">
                <a:latin typeface="Comic Sans MS" pitchFamily="66" charset="0"/>
              </a:rPr>
              <a:t> : </a:t>
            </a:r>
            <a:endParaRPr lang="id-ID" sz="24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dibutuhkan</a:t>
            </a:r>
            <a:r>
              <a:rPr lang="en-US" sz="2000" dirty="0" smtClean="0">
                <a:latin typeface="Comic Sans MS" pitchFamily="66" charset="0"/>
              </a:rPr>
              <a:t> &lt; 100 mg/hr (&lt; 0,05% BB) </a:t>
            </a:r>
            <a:endParaRPr lang="id-ID" sz="2000" dirty="0" smtClean="0">
              <a:latin typeface="Comic Sans MS" pitchFamily="66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Fe, Zn, Se, I, Cu</a:t>
            </a:r>
            <a:endParaRPr lang="id-ID" sz="2000" dirty="0" smtClean="0">
              <a:latin typeface="Comic Sans MS" pitchFamily="66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Sumber</a:t>
            </a:r>
            <a:r>
              <a:rPr lang="en-US" sz="2800" dirty="0" smtClean="0">
                <a:latin typeface="Comic Sans MS" pitchFamily="66" charset="0"/>
              </a:rPr>
              <a:t>: </a:t>
            </a:r>
            <a:r>
              <a:rPr lang="en-US" sz="2800" dirty="0" err="1" smtClean="0">
                <a:latin typeface="Comic Sans MS" pitchFamily="66" charset="0"/>
              </a:rPr>
              <a:t>umumnya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hewani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Faktor</a:t>
            </a:r>
            <a:r>
              <a:rPr lang="en-US" sz="2400" dirty="0" smtClean="0">
                <a:latin typeface="Comic Sans MS" pitchFamily="66" charset="0"/>
              </a:rPr>
              <a:t> yang </a:t>
            </a:r>
            <a:r>
              <a:rPr lang="en-US" sz="2400" dirty="0" err="1" smtClean="0">
                <a:latin typeface="Comic Sans MS" pitchFamily="66" charset="0"/>
              </a:rPr>
              <a:t>mempengaruhi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ketersediaan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biologik</a:t>
            </a:r>
            <a:r>
              <a:rPr lang="en-US" sz="2400" dirty="0" smtClean="0">
                <a:latin typeface="Comic Sans MS" pitchFamily="66" charset="0"/>
              </a:rPr>
              <a:t> mineral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Interaksi</a:t>
            </a:r>
            <a:r>
              <a:rPr lang="en-US" sz="2400" dirty="0" smtClean="0">
                <a:latin typeface="Comic Sans MS" pitchFamily="66" charset="0"/>
              </a:rPr>
              <a:t> mineral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mineral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omic Sans MS" pitchFamily="66" charset="0"/>
              </a:rPr>
              <a:t>Mineral </a:t>
            </a:r>
            <a:r>
              <a:rPr lang="en-US" sz="2000" dirty="0" err="1" smtClean="0">
                <a:latin typeface="Comic Sans MS" pitchFamily="66" charset="0"/>
              </a:rPr>
              <a:t>dgn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berat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molekul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jumlan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muatan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sama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bersaing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dlm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absorbsi</a:t>
            </a:r>
            <a:r>
              <a:rPr lang="en-US" sz="2000" dirty="0" smtClean="0">
                <a:latin typeface="Comic Sans MS" pitchFamily="66" charset="0"/>
              </a:rPr>
              <a:t> (Ca &amp; Fe, Zn, &amp; Cu)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Interaksi</a:t>
            </a:r>
            <a:r>
              <a:rPr lang="en-US" sz="2400" dirty="0" smtClean="0">
                <a:latin typeface="Comic Sans MS" pitchFamily="66" charset="0"/>
              </a:rPr>
              <a:t> mineral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vitamin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Vit</a:t>
            </a:r>
            <a:r>
              <a:rPr lang="en-US" sz="2000" dirty="0" smtClean="0">
                <a:latin typeface="Comic Sans MS" pitchFamily="66" charset="0"/>
              </a:rPr>
              <a:t> C </a:t>
            </a:r>
            <a:r>
              <a:rPr lang="en-US" sz="2000" dirty="0" err="1" smtClean="0">
                <a:latin typeface="Comic Sans MS" pitchFamily="66" charset="0"/>
              </a:rPr>
              <a:t>meningkatkan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absorbsi</a:t>
            </a:r>
            <a:r>
              <a:rPr lang="en-US" sz="2000" dirty="0" smtClean="0">
                <a:latin typeface="Comic Sans MS" pitchFamily="66" charset="0"/>
              </a:rPr>
              <a:t> Fe, </a:t>
            </a:r>
            <a:r>
              <a:rPr lang="en-US" sz="2000" dirty="0" err="1" smtClean="0">
                <a:latin typeface="Comic Sans MS" pitchFamily="66" charset="0"/>
              </a:rPr>
              <a:t>vit</a:t>
            </a:r>
            <a:r>
              <a:rPr lang="en-US" sz="2000" dirty="0" smtClean="0">
                <a:latin typeface="Comic Sans MS" pitchFamily="66" charset="0"/>
              </a:rPr>
              <a:t> D </a:t>
            </a:r>
            <a:r>
              <a:rPr lang="en-US" sz="2000" dirty="0" err="1" smtClean="0">
                <a:latin typeface="Comic Sans MS" pitchFamily="66" charset="0"/>
              </a:rPr>
              <a:t>meningkatkan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absorbsi</a:t>
            </a:r>
            <a:r>
              <a:rPr lang="en-US" sz="2000" dirty="0" smtClean="0">
                <a:latin typeface="Comic Sans MS" pitchFamily="66" charset="0"/>
              </a:rPr>
              <a:t> 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Interaksi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serat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mineral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err="1" smtClean="0">
                <a:latin typeface="Comic Sans MS" pitchFamily="66" charset="0"/>
              </a:rPr>
              <a:t>Makanan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tinggi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serat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menghambat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absorbsi</a:t>
            </a:r>
            <a:r>
              <a:rPr lang="en-US" sz="2000" dirty="0" smtClean="0">
                <a:latin typeface="Comic Sans MS" pitchFamily="66" charset="0"/>
              </a:rPr>
              <a:t> Ca, Fe, Zn, Mg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mic Sans MS" pitchFamily="66" charset="0"/>
              </a:rPr>
              <a:t>	</a:t>
            </a:r>
            <a:endParaRPr lang="id-ID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Sumber mineral secara umum</a:t>
            </a:r>
            <a:endParaRPr lang="id-ID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92" y="2286000"/>
            <a:ext cx="903080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Mineral makro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1. Kalsium (Ca)</a:t>
            </a:r>
            <a:endParaRPr lang="en-US" sz="4000" dirty="0" smtClean="0">
              <a:latin typeface="Comic Sans MS" pitchFamily="66" charset="0"/>
            </a:endParaRPr>
          </a:p>
        </p:txBody>
      </p:sp>
      <p:graphicFrame>
        <p:nvGraphicFramePr>
          <p:cNvPr id="37936" name="Group 48"/>
          <p:cNvGraphicFramePr>
            <a:graphicFrameLocks noGrp="1"/>
          </p:cNvGraphicFramePr>
          <p:nvPr>
            <p:ph type="tbl" idx="1"/>
          </p:nvPr>
        </p:nvGraphicFramePr>
        <p:xfrm>
          <a:off x="457200" y="1293496"/>
          <a:ext cx="8382000" cy="4726304"/>
        </p:xfrm>
        <a:graphic>
          <a:graphicData uri="http://schemas.openxmlformats.org/drawingml/2006/table">
            <a:tbl>
              <a:tblPr/>
              <a:tblGrid>
                <a:gridCol w="1905000"/>
                <a:gridCol w="6477000"/>
              </a:tblGrid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Paling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banyak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dalam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tubuh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tulang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&amp;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gizi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Penghambat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absorbsi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Kurang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vit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Asam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oksalat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coklat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asam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fitat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serat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kafein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Proses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menua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kurang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bergerak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Pembentukan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tulang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gigi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Mengatur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pembekuan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darah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Kontraksi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otot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Susu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hasil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olahnya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belut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Serealia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kacang2an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Osteoporosis,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osteopenia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ginjal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konstipasi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800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48650" cy="599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Proses pemadatan tulang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6705600" cy="192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118996"/>
            <a:ext cx="4636604" cy="34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 </a:t>
            </a:r>
            <a:r>
              <a:rPr lang="en-US" sz="4000" dirty="0" err="1" smtClean="0">
                <a:latin typeface="Comic Sans MS" pitchFamily="66" charset="0"/>
              </a:rPr>
              <a:t>Fosfor</a:t>
            </a:r>
            <a:r>
              <a:rPr lang="en-US" sz="4000" dirty="0" smtClean="0">
                <a:latin typeface="Comic Sans MS" pitchFamily="66" charset="0"/>
              </a:rPr>
              <a:t> (P)</a:t>
            </a:r>
          </a:p>
        </p:txBody>
      </p:sp>
      <p:graphicFrame>
        <p:nvGraphicFramePr>
          <p:cNvPr id="48169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/>
              <a:tblGrid>
                <a:gridCol w="2438400"/>
                <a:gridCol w="5791200"/>
              </a:tblGrid>
              <a:tr h="904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Mineral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kedua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terbanyak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Perbandingan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P = 2: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Merupakan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bagian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DNA, RNA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Kalsifikasi tulang dan gigi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Semua makanan, terutama hewani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 terjadi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terjadi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600 mg/hr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3. </a:t>
            </a:r>
            <a:r>
              <a:rPr lang="en-US" sz="4000" dirty="0" err="1" smtClean="0">
                <a:latin typeface="Comic Sans MS" pitchFamily="66" charset="0"/>
              </a:rPr>
              <a:t>Natrium</a:t>
            </a:r>
            <a:r>
              <a:rPr lang="en-US" sz="4000" dirty="0" smtClean="0">
                <a:latin typeface="Comic Sans MS" pitchFamily="66" charset="0"/>
              </a:rPr>
              <a:t> (Na)</a:t>
            </a:r>
          </a:p>
        </p:txBody>
      </p:sp>
      <p:graphicFrame>
        <p:nvGraphicFramePr>
          <p:cNvPr id="50211" name="Group 3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810000"/>
        </p:xfrm>
        <a:graphic>
          <a:graphicData uri="http://schemas.openxmlformats.org/drawingml/2006/table">
            <a:tbl>
              <a:tblPr/>
              <a:tblGrid>
                <a:gridCol w="1752600"/>
                <a:gridCol w="6477000"/>
              </a:tblGrid>
              <a:tr h="571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Kation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utama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ekstraselular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Keseimbangan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cai</a:t>
                      </a: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Kontraksi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otot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Garam, MSG, kecap, makanan awetan.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Maksimal kons 6 gr/hr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Kejang, apatis, kurang nafsu makan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Hipertensi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odema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1,5 gr/hr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4. Kalium (K)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3CB8-6A8E-44AE-A84F-3B7D9DCDD53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6" name="Group 29"/>
          <p:cNvGraphicFramePr>
            <a:graphicFrameLocks/>
          </p:cNvGraphicFramePr>
          <p:nvPr/>
        </p:nvGraphicFramePr>
        <p:xfrm>
          <a:off x="500034" y="1785926"/>
          <a:ext cx="8229600" cy="3178498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Keseimbangan cairan &amp; asam-basa tubuh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Transmisi saraf &amp; relaksasi otot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Buah, sayur, kacang-kacangan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 terjadi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byk dlm makanan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Biasanya akibat penggunaan laksatif &amp; diuretik  jantung berdebar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Gagal jantung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2000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800" dirty="0" smtClean="0">
                <a:latin typeface="Comic Sans MS" pitchFamily="66" charset="0"/>
              </a:rPr>
              <a:t>Klasifikasi vitamin bdsrkn </a:t>
            </a:r>
            <a:r>
              <a:rPr lang="en-US" sz="2800" dirty="0" err="1" smtClean="0">
                <a:latin typeface="Comic Sans MS" pitchFamily="66" charset="0"/>
              </a:rPr>
              <a:t>kelarutan</a:t>
            </a:r>
            <a:r>
              <a:rPr lang="en-US" sz="2800" dirty="0" smtClean="0">
                <a:latin typeface="Comic Sans MS" pitchFamily="66" charset="0"/>
              </a:rPr>
              <a:t>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larut</a:t>
            </a:r>
            <a:r>
              <a:rPr lang="en-US" sz="2400" dirty="0" smtClean="0">
                <a:latin typeface="Comic Sans MS" pitchFamily="66" charset="0"/>
              </a:rPr>
              <a:t> air      : </a:t>
            </a:r>
            <a:r>
              <a:rPr lang="en-US" sz="2400" dirty="0" err="1" smtClean="0">
                <a:latin typeface="Comic Sans MS" pitchFamily="66" charset="0"/>
              </a:rPr>
              <a:t>Vit</a:t>
            </a:r>
            <a:r>
              <a:rPr lang="en-US" sz="2400" dirty="0" smtClean="0">
                <a:latin typeface="Comic Sans MS" pitchFamily="66" charset="0"/>
              </a:rPr>
              <a:t> B, </a:t>
            </a:r>
            <a:r>
              <a:rPr lang="en-US" sz="2400" dirty="0" err="1" smtClean="0">
                <a:latin typeface="Comic Sans MS" pitchFamily="66" charset="0"/>
              </a:rPr>
              <a:t>Vit</a:t>
            </a:r>
            <a:r>
              <a:rPr lang="en-US" sz="2400" dirty="0" smtClean="0">
                <a:latin typeface="Comic Sans MS" pitchFamily="66" charset="0"/>
              </a:rPr>
              <a:t> 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larut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lemak</a:t>
            </a:r>
            <a:r>
              <a:rPr lang="en-US" sz="2400" dirty="0" smtClean="0">
                <a:latin typeface="Comic Sans MS" pitchFamily="66" charset="0"/>
              </a:rPr>
              <a:t>  : </a:t>
            </a:r>
            <a:r>
              <a:rPr lang="en-US" sz="2400" dirty="0" err="1" smtClean="0">
                <a:latin typeface="Comic Sans MS" pitchFamily="66" charset="0"/>
              </a:rPr>
              <a:t>Vit</a:t>
            </a:r>
            <a:r>
              <a:rPr lang="en-US" sz="2400" dirty="0" smtClean="0">
                <a:latin typeface="Comic Sans MS" pitchFamily="66" charset="0"/>
              </a:rPr>
              <a:t> A, D, E K</a:t>
            </a:r>
            <a:endParaRPr lang="id-ID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latin typeface="Comic Sans MS" pitchFamily="66" charset="0"/>
              </a:rPr>
              <a:t>Fungsi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id-ID" sz="2800" dirty="0" smtClean="0">
                <a:latin typeface="Comic Sans MS" pitchFamily="66" charset="0"/>
              </a:rPr>
              <a:t>vitamin </a:t>
            </a:r>
            <a:r>
              <a:rPr lang="en-US" sz="2800" dirty="0" smtClean="0">
                <a:latin typeface="Comic Sans MS" pitchFamily="66" charset="0"/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Reaksi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metabolisme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energi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Pertumbuhan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Pemeliharaan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tubuh</a:t>
            </a:r>
            <a:endParaRPr lang="en-US" sz="2400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Comic Sans MS" pitchFamily="66" charset="0"/>
              </a:rPr>
              <a:t>Koensim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bagian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dari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enzim</a:t>
            </a:r>
            <a:r>
              <a:rPr lang="en-US" sz="2400" dirty="0" smtClean="0">
                <a:latin typeface="Comic Sans MS" pitchFamily="66" charset="0"/>
              </a:rPr>
              <a:t>)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5. Klorida (Cl)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3CB8-6A8E-44AE-A84F-3B7D9DCDD53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6" name="Group 29"/>
          <p:cNvGraphicFramePr>
            <a:graphicFrameLocks/>
          </p:cNvGraphicFramePr>
          <p:nvPr/>
        </p:nvGraphicFramePr>
        <p:xfrm>
          <a:off x="500034" y="1785926"/>
          <a:ext cx="8229600" cy="2782258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Anion utama 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Keseimbangan cairan &amp; elektrolit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Garam dapur, Buah, sayur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 terjadi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byk dlm makanan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Biasanya akibat muntah2 hebat, diare kronis atau keringat berlebihan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750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6. Magnesium (Mg)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3CB8-6A8E-44AE-A84F-3B7D9DCDD53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6" name="Group 29"/>
          <p:cNvGraphicFramePr>
            <a:graphicFrameLocks/>
          </p:cNvGraphicFramePr>
          <p:nvPr/>
        </p:nvGraphicFramePr>
        <p:xfrm>
          <a:off x="500034" y="1785926"/>
          <a:ext cx="8229600" cy="4053840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Terlibat di lebih dari 300 enzim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Terlibat dlm metabolisme K, Ca dan vit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 normal jantung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Bayam, tiram, susu kedelai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 terjadi, biasanya akibat komplikasi penyakit yg mengganggu absorpsi.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Gugup, kejang, halusinasi, gagal jantung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Jarang terjadi akibat makanan, biasanya akibat suplemen </a:t>
                      </a: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berakibat fatal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300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270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Mineral mikro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3CB8-6A8E-44AE-A84F-3B7D9DCDD53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1. </a:t>
            </a:r>
            <a:r>
              <a:rPr lang="en-US" sz="4000" dirty="0" err="1" smtClean="0">
                <a:latin typeface="Comic Sans MS" pitchFamily="66" charset="0"/>
              </a:rPr>
              <a:t>Yodium</a:t>
            </a:r>
            <a:endParaRPr lang="en-US" sz="4000" dirty="0" smtClean="0">
              <a:latin typeface="Comic Sans MS" pitchFamily="66" charset="0"/>
            </a:endParaRPr>
          </a:p>
        </p:txBody>
      </p:sp>
      <p:graphicFrame>
        <p:nvGraphicFramePr>
          <p:cNvPr id="38941" name="Group 2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484688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Pertumbuhan, fungsi otak, otot, ginjal, pituitari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Stimulasi laju metabolik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Makanan laut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Gondok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gagal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tumbang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kretin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Peningkatan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BMR,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gondok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150 ug/hr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Zat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goitrogenik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Menghambat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absorbsi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singkong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kubis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2. </a:t>
            </a:r>
            <a:r>
              <a:rPr lang="en-US" sz="4000" dirty="0" smtClean="0">
                <a:latin typeface="Comic Sans MS" pitchFamily="66" charset="0"/>
              </a:rPr>
              <a:t>Zink (Zn)</a:t>
            </a:r>
          </a:p>
        </p:txBody>
      </p:sp>
      <p:graphicFrame>
        <p:nvGraphicFramePr>
          <p:cNvPr id="41004" name="Group 4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55173"/>
        </p:xfrm>
        <a:graphic>
          <a:graphicData uri="http://schemas.openxmlformats.org/drawingml/2006/table">
            <a:tbl>
              <a:tblPr/>
              <a:tblGrid>
                <a:gridCol w="2438400"/>
                <a:gridCol w="57912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Komponen ratusan enzim , pertumbuhan dan perkembangan, reproduksi, imunitas, sintesa retinol binding 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 pertumbuhan,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terlambat kematangan seksual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turunnya kekebalan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Gangguan fungsi saraf otak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Hewani lebih mudah diabsorbsi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Peningkat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(enhancing)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Asam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sitrat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laktoferin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albumin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13,4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9,8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4000" dirty="0" smtClean="0">
                <a:latin typeface="Comic Sans MS" pitchFamily="66" charset="0"/>
              </a:rPr>
              <a:t>3. </a:t>
            </a:r>
            <a:r>
              <a:rPr lang="en-US" sz="4000" dirty="0" smtClean="0">
                <a:latin typeface="Comic Sans MS" pitchFamily="66" charset="0"/>
              </a:rPr>
              <a:t>Selenium (Se)</a:t>
            </a:r>
          </a:p>
        </p:txBody>
      </p:sp>
      <p:graphicFrame>
        <p:nvGraphicFramePr>
          <p:cNvPr id="42021" name="Group 37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829064"/>
        </p:xfrm>
        <a:graphic>
          <a:graphicData uri="http://schemas.openxmlformats.org/drawingml/2006/table">
            <a:tbl>
              <a:tblPr/>
              <a:tblGrid>
                <a:gridCol w="1676400"/>
                <a:gridCol w="6553200"/>
              </a:tblGrid>
              <a:tr h="4622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Antioksidan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3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Kofaktor enzim glutation peroksidase &amp; bekerja sama dgn vit E sbg antioksidan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Hewani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0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Belum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byk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diketahui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Penyakit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Keshan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Cina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tjd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pada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anak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dan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WUS def Se,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gejala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cepat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lelah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hilang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nafsu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makan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Dewasa 30 ug/hr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4. Besi (Fe)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73CB8-6A8E-44AE-A84F-3B7D9DCDD53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6" name="Group 29"/>
          <p:cNvGraphicFramePr>
            <a:graphicFrameLocks/>
          </p:cNvGraphicFramePr>
          <p:nvPr/>
        </p:nvGraphicFramePr>
        <p:xfrm>
          <a:off x="500034" y="1785926"/>
          <a:ext cx="8229600" cy="3544258"/>
        </p:xfrm>
        <a:graphic>
          <a:graphicData uri="http://schemas.openxmlformats.org/drawingml/2006/table">
            <a:tbl>
              <a:tblPr/>
              <a:tblGrid>
                <a:gridCol w="2057400"/>
                <a:gridCol w="6172200"/>
              </a:tblGrid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Fungsi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Pembentuk Hb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Transpor oksigen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Heme (daging, ayam, ikan)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Non heme (sayuran, kacang2an)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Defisiensi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Anemia, gangguan pertumbuhan, penurunan produktivitas, 5L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Kelebihan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PJK, kerusakan hati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Kebutuhan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Laki-laki 13 mg/hr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Perempuan 26 mg/hr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>
                <a:latin typeface="Comic Sans MS" pitchFamily="66" charset="0"/>
              </a:rPr>
              <a:t>Alasan yg keliru mengonsumsi suplemen vitamin &amp; mineral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>
                <a:latin typeface="Comic Sans MS" pitchFamily="66" charset="0"/>
              </a:rPr>
              <a:t>Hidup di jaman skrg akan cenderung kekurangan zat gizi</a:t>
            </a:r>
          </a:p>
          <a:p>
            <a:r>
              <a:rPr lang="id-ID" sz="2400" dirty="0" smtClean="0">
                <a:latin typeface="Comic Sans MS" pitchFamily="66" charset="0"/>
              </a:rPr>
              <a:t>Merasa lelah dan menganggap suplemen vitamin &amp; mineral dpt meningkatkan energi.</a:t>
            </a:r>
          </a:p>
          <a:p>
            <a:r>
              <a:rPr lang="id-ID" sz="2400" dirty="0" smtClean="0">
                <a:latin typeface="Comic Sans MS" pitchFamily="66" charset="0"/>
              </a:rPr>
              <a:t>Berharap suplemen vit &amp; mineral bisa membantu mengatasi stress</a:t>
            </a:r>
          </a:p>
          <a:p>
            <a:r>
              <a:rPr lang="id-ID" sz="2400" dirty="0" smtClean="0">
                <a:latin typeface="Comic Sans MS" pitchFamily="66" charset="0"/>
              </a:rPr>
              <a:t>Berharap memiliki otot yg bagus tanpa latihan fisik intensif.</a:t>
            </a:r>
          </a:p>
          <a:p>
            <a:r>
              <a:rPr lang="id-ID" sz="2400" dirty="0" smtClean="0">
                <a:latin typeface="Comic Sans MS" pitchFamily="66" charset="0"/>
              </a:rPr>
              <a:t>Ingin mencegah/menyembuhkan penyakit yg didiagnosis sendiri</a:t>
            </a:r>
          </a:p>
          <a:p>
            <a:r>
              <a:rPr lang="id-ID" sz="2400" dirty="0" smtClean="0">
                <a:latin typeface="Comic Sans MS" pitchFamily="66" charset="0"/>
              </a:rPr>
              <a:t>Berharap vit &amp; mineral berlebih dpt memberikan keuntungan kesehatan</a:t>
            </a:r>
            <a:endParaRPr lang="id-ID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TERIMA KASIH</a:t>
            </a:r>
            <a:br>
              <a:rPr lang="id-ID" dirty="0" smtClean="0">
                <a:solidFill>
                  <a:srgbClr val="002060"/>
                </a:solidFill>
              </a:rPr>
            </a:b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0C6727-35CD-49C9-87AA-59C8CC5F1E84}" type="datetime1">
              <a:rPr lang="id-ID" smtClean="0"/>
              <a:pPr/>
              <a:t>24/09/2020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58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Sumber vitamin secara umum</a:t>
            </a:r>
            <a:endParaRPr lang="id-ID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73422"/>
            <a:ext cx="8807220" cy="250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latin typeface="Comic Sans MS" pitchFamily="66" charset="0"/>
              </a:rPr>
              <a:t>Sifat-sifat umum vitamin</a:t>
            </a:r>
            <a:endParaRPr lang="id-ID" sz="4000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79880"/>
          <a:ext cx="8229600" cy="4516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Comic Sans MS" pitchFamily="66" charset="0"/>
                        </a:rPr>
                        <a:t>Vitamin larut lemak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Comic Sans MS" pitchFamily="66" charset="0"/>
                        </a:rPr>
                        <a:t>Vitamin larut air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Kelebihan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konsumsi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disimpan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tubuh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Simpanan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sedikit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Comic Sans MS" pitchFamily="66" charset="0"/>
                      </a:endParaRPr>
                    </a:p>
                    <a:p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Dikeluarkan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lewat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empedu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Keluar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lewat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urin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Gejala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defisiensi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berkembang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lambat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Gejala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defisiensi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cepat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Tidak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hrs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dikons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tiap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hr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Harus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dikonsumsi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tiap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hr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Prekursor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/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provitamin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Tidak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punya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prekursor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Unsur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: C, H, O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Unsur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: C, H, O, N, S, Co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Dibutuhkan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oleh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organisme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kompleks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Dibutuhkan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oleh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organisme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sederhana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dan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kompleks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Toksik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pada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kadar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rendah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(6-10 x AKG)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Sifat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toksik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pada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megadosis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(&gt;10 x AKG)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Kerusakan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krn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oksidasi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&amp;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ketengikan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Mudah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hilang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saat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pemasakan</a:t>
                      </a:r>
                      <a:endParaRPr lang="id-ID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Vitamin larut lemak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>
                <a:latin typeface="Comic Sans MS" pitchFamily="66" charset="0"/>
              </a:rPr>
              <a:t>1. </a:t>
            </a:r>
            <a:r>
              <a:rPr lang="en-US" dirty="0" smtClean="0">
                <a:latin typeface="Comic Sans MS" pitchFamily="66" charset="0"/>
              </a:rPr>
              <a:t>Vitamin 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Terdiri dari 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retinol (hewani)  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</a:rPr>
              <a:t>provitamin A (nabati: sayur/buah hijau atau kuning)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  <a:sym typeface="Symbol" pitchFamily="18" charset="2"/>
              </a:rPr>
              <a:t> karoten 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  <a:sym typeface="Symbol" pitchFamily="18" charset="2"/>
              </a:rPr>
              <a:t>antioksidan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  <a:sym typeface="Symbol" pitchFamily="18" charset="2"/>
              </a:rPr>
              <a:t>provitamin A plg aktif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  <a:sym typeface="Symbol" pitchFamily="18" charset="2"/>
              </a:rPr>
              <a:t>Kebutuhan 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  <a:sym typeface="Symbol" pitchFamily="18" charset="2"/>
              </a:rPr>
              <a:t>Dewasa laki-laki 700 RE, wanita 500 RE</a:t>
            </a:r>
          </a:p>
          <a:p>
            <a:pPr lvl="1" eaLnBrk="1" hangingPunct="1"/>
            <a:r>
              <a:rPr lang="en-US" sz="2400" smtClean="0">
                <a:latin typeface="Comic Sans MS" pitchFamily="66" charset="0"/>
                <a:sym typeface="Symbol" pitchFamily="18" charset="2"/>
              </a:rPr>
              <a:t>Meningkat saat hamil dan menyusui</a:t>
            </a:r>
          </a:p>
          <a:p>
            <a:pPr eaLnBrk="1" hangingPunct="1">
              <a:buFontTx/>
              <a:buNone/>
            </a:pPr>
            <a:endParaRPr lang="en-US" sz="2800" smtClean="0"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Default Design 2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F8A230"/>
      </a:accent1>
      <a:accent2>
        <a:srgbClr val="5CACE2"/>
      </a:accent2>
      <a:accent3>
        <a:srgbClr val="FFFFFF"/>
      </a:accent3>
      <a:accent4>
        <a:srgbClr val="000000"/>
      </a:accent4>
      <a:accent5>
        <a:srgbClr val="FBCEAD"/>
      </a:accent5>
      <a:accent6>
        <a:srgbClr val="539BCD"/>
      </a:accent6>
      <a:hlink>
        <a:srgbClr val="E569A7"/>
      </a:hlink>
      <a:folHlink>
        <a:srgbClr val="95D84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3357</TotalTime>
  <Words>1961</Words>
  <Application>Microsoft Office PowerPoint</Application>
  <PresentationFormat>On-screen Show (4:3)</PresentationFormat>
  <Paragraphs>436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Theme2</vt:lpstr>
      <vt:lpstr>ZAT GIZI MIKRO</vt:lpstr>
      <vt:lpstr>Fungsi zat gizi mikro secara umum</vt:lpstr>
      <vt:lpstr>vitamin</vt:lpstr>
      <vt:lpstr>Vitamin</vt:lpstr>
      <vt:lpstr>PowerPoint Presentation</vt:lpstr>
      <vt:lpstr>Sumber vitamin secara umum</vt:lpstr>
      <vt:lpstr>Sifat-sifat umum vitamin</vt:lpstr>
      <vt:lpstr>Vitamin larut lemak</vt:lpstr>
      <vt:lpstr>1. Vitamin A</vt:lpstr>
      <vt:lpstr>Vitamin A</vt:lpstr>
      <vt:lpstr>Efek defisiensi &amp; keracunan Vitamin A</vt:lpstr>
      <vt:lpstr>PowerPoint Presentation</vt:lpstr>
      <vt:lpstr>2. Vitamin D</vt:lpstr>
      <vt:lpstr>Vitamin D</vt:lpstr>
      <vt:lpstr>Vitamin D</vt:lpstr>
      <vt:lpstr>PowerPoint Presentation</vt:lpstr>
      <vt:lpstr>3. Vitamin E</vt:lpstr>
      <vt:lpstr>Kerja antioksidan</vt:lpstr>
      <vt:lpstr>Vitamin E</vt:lpstr>
      <vt:lpstr>PowerPoint Presentation</vt:lpstr>
      <vt:lpstr>PowerPoint Presentation</vt:lpstr>
      <vt:lpstr>4. Vitamin K</vt:lpstr>
      <vt:lpstr>Vitamin K</vt:lpstr>
      <vt:lpstr>PowerPoint Presentation</vt:lpstr>
      <vt:lpstr>Vitamin larut air</vt:lpstr>
      <vt:lpstr>1. Vitamin C</vt:lpstr>
      <vt:lpstr>Vitamin C</vt:lpstr>
      <vt:lpstr>Vitamin C</vt:lpstr>
      <vt:lpstr>PowerPoint Presentation</vt:lpstr>
      <vt:lpstr>Vitamin C</vt:lpstr>
      <vt:lpstr>2. Vitamin B</vt:lpstr>
      <vt:lpstr>Ilustrasi kerja koenzim</vt:lpstr>
      <vt:lpstr>2.1 Vit B1 (Thiamin)</vt:lpstr>
      <vt:lpstr>2.2 Vit B 2 (Riboflavin)</vt:lpstr>
      <vt:lpstr>2.3 Niacin (B3)</vt:lpstr>
      <vt:lpstr>2.4 Folate</vt:lpstr>
      <vt:lpstr>2.5 Vit B12 (Kobalamin)</vt:lpstr>
      <vt:lpstr>2.6 Piridoksin (B6)</vt:lpstr>
      <vt:lpstr>mineral</vt:lpstr>
      <vt:lpstr>MINERAL</vt:lpstr>
      <vt:lpstr>PowerPoint Presentation</vt:lpstr>
      <vt:lpstr>Sumber mineral secara umum</vt:lpstr>
      <vt:lpstr>Mineral makro</vt:lpstr>
      <vt:lpstr>1. Kalsium (Ca)</vt:lpstr>
      <vt:lpstr>PowerPoint Presentation</vt:lpstr>
      <vt:lpstr>Proses pemadatan tulang</vt:lpstr>
      <vt:lpstr>2. Fosfor (P)</vt:lpstr>
      <vt:lpstr>3. Natrium (Na)</vt:lpstr>
      <vt:lpstr>4. Kalium (K)</vt:lpstr>
      <vt:lpstr>5. Klorida (Cl)</vt:lpstr>
      <vt:lpstr>6. Magnesium (Mg)</vt:lpstr>
      <vt:lpstr>Mineral mikro</vt:lpstr>
      <vt:lpstr>1. Yodium</vt:lpstr>
      <vt:lpstr>2. Zink (Zn)</vt:lpstr>
      <vt:lpstr>3. Selenium (Se)</vt:lpstr>
      <vt:lpstr>4. Besi (Fe)</vt:lpstr>
      <vt:lpstr>Alasan yg keliru mengonsumsi suplemen vitamin &amp; mineral</vt:lpstr>
      <vt:lpstr>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bambang irawan</cp:lastModifiedBy>
  <cp:revision>232</cp:revision>
  <dcterms:created xsi:type="dcterms:W3CDTF">2012-02-27T12:37:08Z</dcterms:created>
  <dcterms:modified xsi:type="dcterms:W3CDTF">2020-09-24T05:35:01Z</dcterms:modified>
</cp:coreProperties>
</file>