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75" r:id="rId1"/>
  </p:sldMasterIdLst>
  <p:notesMasterIdLst>
    <p:notesMasterId r:id="rId15"/>
  </p:notesMasterIdLst>
  <p:sldIdLst>
    <p:sldId id="400" r:id="rId2"/>
    <p:sldId id="402" r:id="rId3"/>
    <p:sldId id="481" r:id="rId4"/>
    <p:sldId id="521" r:id="rId5"/>
    <p:sldId id="530" r:id="rId6"/>
    <p:sldId id="531" r:id="rId7"/>
    <p:sldId id="523" r:id="rId8"/>
    <p:sldId id="522" r:id="rId9"/>
    <p:sldId id="524" r:id="rId10"/>
    <p:sldId id="525" r:id="rId11"/>
    <p:sldId id="526" r:id="rId12"/>
    <p:sldId id="529" r:id="rId13"/>
    <p:sldId id="278" r:id="rId1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D6D6"/>
    <a:srgbClr val="566579"/>
    <a:srgbClr val="9AA3AF"/>
    <a:srgbClr val="7F7F7F"/>
    <a:srgbClr val="0070C0"/>
    <a:srgbClr val="339847"/>
    <a:srgbClr val="FF00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94" autoAdjust="0"/>
    <p:restoredTop sz="81142" autoAdjust="0"/>
  </p:normalViewPr>
  <p:slideViewPr>
    <p:cSldViewPr snapToGrid="0">
      <p:cViewPr varScale="1">
        <p:scale>
          <a:sx n="78" d="100"/>
          <a:sy n="78" d="100"/>
        </p:scale>
        <p:origin x="900" y="78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277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r>
              <a:rPr lang="en-ID"/>
              <a:t>https://www.pexels.com/photo/building-steps-architecture-interior-39656/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05A695-C1CD-4F57-A8D6-E3EB546956D0}" type="slidenum">
              <a:rPr lang="en-ID" smtClean="0"/>
              <a:t>1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6679074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878300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559808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771304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" name="Google Shape;887;g1c4147e5ba_0_7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8" name="Google Shape;888;g1c4147e5ba_0_7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https://www.iconfinder.com/icons/4375050/logo_python_icon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infinite thank you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r>
              <a:rPr lang="en-ID"/>
              <a:t>https://www.mathsisfun.com/numbers/factorial.html</a:t>
            </a:r>
          </a:p>
          <a:p>
            <a:pPr marL="139700" indent="0">
              <a:buNone/>
            </a:pPr>
            <a:r>
              <a:rPr lang="en-ID"/>
              <a:t>Icon: https://www.flaticon.com/free-icon/podium_2817958</a:t>
            </a:r>
          </a:p>
        </p:txBody>
      </p:sp>
    </p:spTree>
    <p:extLst>
      <p:ext uri="{BB962C8B-B14F-4D97-AF65-F5344CB8AC3E}">
        <p14:creationId xmlns:p14="http://schemas.microsoft.com/office/powerpoint/2010/main" val="37382821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781154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5082984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909023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696246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226181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523413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34100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402225" y="4703625"/>
            <a:ext cx="396300" cy="20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3"/>
          <p:cNvSpPr txBox="1">
            <a:spLocks noGrp="1"/>
          </p:cNvSpPr>
          <p:nvPr>
            <p:ph type="sldNum" idx="12"/>
          </p:nvPr>
        </p:nvSpPr>
        <p:spPr>
          <a:xfrm>
            <a:off x="402225" y="4703625"/>
            <a:ext cx="396300" cy="20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402225" y="4703625"/>
            <a:ext cx="396300" cy="20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/>
          <p:nvPr/>
        </p:nvSpPr>
        <p:spPr>
          <a:xfrm>
            <a:off x="434306" y="4736375"/>
            <a:ext cx="379800" cy="174600"/>
          </a:xfrm>
          <a:prstGeom prst="rect">
            <a:avLst/>
          </a:prstGeom>
          <a:solidFill>
            <a:srgbClr val="C6C5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434300" y="4733625"/>
            <a:ext cx="364200" cy="17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900">
                <a:solidFill>
                  <a:srgbClr val="F3F3F3"/>
                </a:solidFill>
              </a:defRPr>
            </a:lvl1pPr>
            <a:lvl2pPr lvl="1" rtl="0">
              <a:buNone/>
              <a:defRPr sz="900">
                <a:solidFill>
                  <a:srgbClr val="F3F3F3"/>
                </a:solidFill>
              </a:defRPr>
            </a:lvl2pPr>
            <a:lvl3pPr lvl="2" rtl="0">
              <a:buNone/>
              <a:defRPr sz="900">
                <a:solidFill>
                  <a:srgbClr val="F3F3F3"/>
                </a:solidFill>
              </a:defRPr>
            </a:lvl3pPr>
            <a:lvl4pPr lvl="3" rtl="0">
              <a:buNone/>
              <a:defRPr sz="900">
                <a:solidFill>
                  <a:srgbClr val="F3F3F3"/>
                </a:solidFill>
              </a:defRPr>
            </a:lvl4pPr>
            <a:lvl5pPr lvl="4" rtl="0">
              <a:buNone/>
              <a:defRPr sz="900">
                <a:solidFill>
                  <a:srgbClr val="F3F3F3"/>
                </a:solidFill>
              </a:defRPr>
            </a:lvl5pPr>
            <a:lvl6pPr lvl="5" rtl="0">
              <a:buNone/>
              <a:defRPr sz="900">
                <a:solidFill>
                  <a:srgbClr val="F3F3F3"/>
                </a:solidFill>
              </a:defRPr>
            </a:lvl6pPr>
            <a:lvl7pPr lvl="6" rtl="0">
              <a:buNone/>
              <a:defRPr sz="900">
                <a:solidFill>
                  <a:srgbClr val="F3F3F3"/>
                </a:solidFill>
              </a:defRPr>
            </a:lvl7pPr>
            <a:lvl8pPr lvl="7" rtl="0">
              <a:buNone/>
              <a:defRPr sz="900">
                <a:solidFill>
                  <a:srgbClr val="F3F3F3"/>
                </a:solidFill>
              </a:defRPr>
            </a:lvl8pPr>
            <a:lvl9pPr lvl="8" rtl="0">
              <a:buNone/>
              <a:defRPr sz="900">
                <a:solidFill>
                  <a:srgbClr val="F3F3F3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213700"/>
            <a:ext cx="8520600" cy="4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566579"/>
              </a:buClr>
              <a:buSzPts val="2800"/>
              <a:buFont typeface="Trebuchet MS"/>
              <a:buNone/>
              <a:defRPr>
                <a:solidFill>
                  <a:srgbClr val="566579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21" name="Google Shape;21;p4"/>
          <p:cNvCxnSpPr/>
          <p:nvPr/>
        </p:nvCxnSpPr>
        <p:spPr>
          <a:xfrm>
            <a:off x="431850" y="751750"/>
            <a:ext cx="8280300" cy="0"/>
          </a:xfrm>
          <a:prstGeom prst="straightConnector1">
            <a:avLst/>
          </a:prstGeom>
          <a:noFill/>
          <a:ln w="9525" cap="flat" cmpd="sng">
            <a:solidFill>
              <a:srgbClr val="C6C5C5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22" name="Google Shape;22;p4"/>
          <p:cNvCxnSpPr/>
          <p:nvPr/>
        </p:nvCxnSpPr>
        <p:spPr>
          <a:xfrm>
            <a:off x="431850" y="4741853"/>
            <a:ext cx="8280300" cy="0"/>
          </a:xfrm>
          <a:prstGeom prst="straightConnector1">
            <a:avLst/>
          </a:prstGeom>
          <a:noFill/>
          <a:ln w="9525" cap="flat" cmpd="sng">
            <a:solidFill>
              <a:srgbClr val="C6C5C5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23" name="Google Shape;23;p4">
            <a:hlinkClick r:id="" action="ppaction://hlinkshowjump?jump=previousslide"/>
          </p:cNvPr>
          <p:cNvSpPr/>
          <p:nvPr/>
        </p:nvSpPr>
        <p:spPr>
          <a:xfrm rot="2700000">
            <a:off x="8511683" y="4815273"/>
            <a:ext cx="84853" cy="84853"/>
          </a:xfrm>
          <a:prstGeom prst="rtTriangle">
            <a:avLst/>
          </a:prstGeom>
          <a:solidFill>
            <a:srgbClr val="C6C5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4">
            <a:hlinkClick r:id="" action="ppaction://hlinkshowjump?jump=nextslide"/>
          </p:cNvPr>
          <p:cNvSpPr/>
          <p:nvPr/>
        </p:nvSpPr>
        <p:spPr>
          <a:xfrm rot="-8100000">
            <a:off x="8631683" y="4815273"/>
            <a:ext cx="84853" cy="84853"/>
          </a:xfrm>
          <a:prstGeom prst="rtTriangle">
            <a:avLst/>
          </a:prstGeom>
          <a:solidFill>
            <a:srgbClr val="C6C5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4"/>
          <p:cNvSpPr txBox="1"/>
          <p:nvPr/>
        </p:nvSpPr>
        <p:spPr>
          <a:xfrm>
            <a:off x="2494142" y="4685183"/>
            <a:ext cx="4155716" cy="223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rgbClr val="C6C5C5"/>
                </a:solidFill>
              </a:rPr>
              <a:t>Dasar-Dasar Pemrograman 1 | Fariz Darari | Fakultas Ilmu Komputer - UI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Google Shape;38;p6"/>
          <p:cNvCxnSpPr/>
          <p:nvPr/>
        </p:nvCxnSpPr>
        <p:spPr>
          <a:xfrm>
            <a:off x="431850" y="4741853"/>
            <a:ext cx="8280300" cy="0"/>
          </a:xfrm>
          <a:prstGeom prst="straightConnector1">
            <a:avLst/>
          </a:prstGeom>
          <a:noFill/>
          <a:ln w="9525" cap="flat" cmpd="sng">
            <a:solidFill>
              <a:srgbClr val="C6C5C5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39" name="Google Shape;39;p6"/>
          <p:cNvSpPr txBox="1">
            <a:spLocks noGrp="1"/>
          </p:cNvSpPr>
          <p:nvPr>
            <p:ph type="title"/>
          </p:nvPr>
        </p:nvSpPr>
        <p:spPr>
          <a:xfrm>
            <a:off x="311700" y="213700"/>
            <a:ext cx="8520600" cy="4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566579"/>
              </a:buClr>
              <a:buSzPts val="2800"/>
              <a:buFont typeface="Trebuchet MS"/>
              <a:buNone/>
              <a:defRPr>
                <a:solidFill>
                  <a:srgbClr val="566579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40" name="Google Shape;40;p6"/>
          <p:cNvCxnSpPr/>
          <p:nvPr/>
        </p:nvCxnSpPr>
        <p:spPr>
          <a:xfrm>
            <a:off x="431850" y="751750"/>
            <a:ext cx="8280300" cy="0"/>
          </a:xfrm>
          <a:prstGeom prst="straightConnector1">
            <a:avLst/>
          </a:prstGeom>
          <a:noFill/>
          <a:ln w="9525" cap="flat" cmpd="sng">
            <a:solidFill>
              <a:srgbClr val="C6C5C5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41" name="Google Shape;41;p6">
            <a:hlinkClick r:id="" action="ppaction://hlinkshowjump?jump=previousslide"/>
          </p:cNvPr>
          <p:cNvSpPr/>
          <p:nvPr/>
        </p:nvSpPr>
        <p:spPr>
          <a:xfrm rot="2700000">
            <a:off x="8511683" y="4815273"/>
            <a:ext cx="84853" cy="84853"/>
          </a:xfrm>
          <a:prstGeom prst="rtTriangle">
            <a:avLst/>
          </a:prstGeom>
          <a:solidFill>
            <a:srgbClr val="C6C5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6"/>
          <p:cNvSpPr/>
          <p:nvPr/>
        </p:nvSpPr>
        <p:spPr>
          <a:xfrm>
            <a:off x="434306" y="4736375"/>
            <a:ext cx="379800" cy="174600"/>
          </a:xfrm>
          <a:prstGeom prst="rect">
            <a:avLst/>
          </a:prstGeom>
          <a:solidFill>
            <a:srgbClr val="C6C5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6">
            <a:hlinkClick r:id="" action="ppaction://hlinkshowjump?jump=nextslide"/>
          </p:cNvPr>
          <p:cNvSpPr/>
          <p:nvPr/>
        </p:nvSpPr>
        <p:spPr>
          <a:xfrm rot="-8100000">
            <a:off x="8631683" y="4815273"/>
            <a:ext cx="84853" cy="84853"/>
          </a:xfrm>
          <a:prstGeom prst="rtTriangle">
            <a:avLst/>
          </a:prstGeom>
          <a:solidFill>
            <a:srgbClr val="C6C5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434300" y="4736375"/>
            <a:ext cx="379800" cy="17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900">
                <a:solidFill>
                  <a:srgbClr val="FFFFFF"/>
                </a:solidFill>
              </a:defRPr>
            </a:lvl1pPr>
            <a:lvl2pPr lvl="1" rtl="0">
              <a:buNone/>
              <a:defRPr sz="900">
                <a:solidFill>
                  <a:srgbClr val="FFFFFF"/>
                </a:solidFill>
              </a:defRPr>
            </a:lvl2pPr>
            <a:lvl3pPr lvl="2" rtl="0">
              <a:buNone/>
              <a:defRPr sz="900">
                <a:solidFill>
                  <a:srgbClr val="FFFFFF"/>
                </a:solidFill>
              </a:defRPr>
            </a:lvl3pPr>
            <a:lvl4pPr lvl="3" rtl="0">
              <a:buNone/>
              <a:defRPr sz="900">
                <a:solidFill>
                  <a:srgbClr val="FFFFFF"/>
                </a:solidFill>
              </a:defRPr>
            </a:lvl4pPr>
            <a:lvl5pPr lvl="4" rtl="0">
              <a:buNone/>
              <a:defRPr sz="900">
                <a:solidFill>
                  <a:srgbClr val="FFFFFF"/>
                </a:solidFill>
              </a:defRPr>
            </a:lvl5pPr>
            <a:lvl6pPr lvl="5" rtl="0">
              <a:buNone/>
              <a:defRPr sz="900">
                <a:solidFill>
                  <a:srgbClr val="FFFFFF"/>
                </a:solidFill>
              </a:defRPr>
            </a:lvl6pPr>
            <a:lvl7pPr lvl="6" rtl="0">
              <a:buNone/>
              <a:defRPr sz="900">
                <a:solidFill>
                  <a:srgbClr val="FFFFFF"/>
                </a:solidFill>
              </a:defRPr>
            </a:lvl7pPr>
            <a:lvl8pPr lvl="7" rtl="0">
              <a:buNone/>
              <a:defRPr sz="900">
                <a:solidFill>
                  <a:srgbClr val="FFFFFF"/>
                </a:solidFill>
              </a:defRPr>
            </a:lvl8pPr>
            <a:lvl9pPr lvl="8" rtl="0">
              <a:buNone/>
              <a:defRPr sz="900">
                <a:solidFill>
                  <a:srgbClr val="FFFFFF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5" name="Google Shape;45;p6"/>
          <p:cNvSpPr txBox="1"/>
          <p:nvPr/>
        </p:nvSpPr>
        <p:spPr>
          <a:xfrm>
            <a:off x="2542781" y="4685183"/>
            <a:ext cx="4058439" cy="244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rgbClr val="C6C5C5"/>
                </a:solidFill>
              </a:rPr>
              <a:t>Dasar-Dasar Pemrograman 1 | Fariz Darari | Fakultas Ilmu Komputer - UI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sldNum" idx="12"/>
          </p:nvPr>
        </p:nvSpPr>
        <p:spPr>
          <a:xfrm>
            <a:off x="402225" y="4703625"/>
            <a:ext cx="396300" cy="20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sldNum" idx="12"/>
          </p:nvPr>
        </p:nvSpPr>
        <p:spPr>
          <a:xfrm>
            <a:off x="402225" y="4703625"/>
            <a:ext cx="396300" cy="20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0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sldNum" idx="12"/>
          </p:nvPr>
        </p:nvSpPr>
        <p:spPr>
          <a:xfrm>
            <a:off x="402225" y="4703625"/>
            <a:ext cx="396300" cy="20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1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64" name="Google Shape;64;p11"/>
          <p:cNvSpPr txBox="1">
            <a:spLocks noGrp="1"/>
          </p:cNvSpPr>
          <p:nvPr>
            <p:ph type="sldNum" idx="12"/>
          </p:nvPr>
        </p:nvSpPr>
        <p:spPr>
          <a:xfrm>
            <a:off x="402225" y="4703625"/>
            <a:ext cx="396300" cy="20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2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7" name="Google Shape;67;p12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8" name="Google Shape;68;p12"/>
          <p:cNvSpPr txBox="1">
            <a:spLocks noGrp="1"/>
          </p:cNvSpPr>
          <p:nvPr>
            <p:ph type="sldNum" idx="12"/>
          </p:nvPr>
        </p:nvSpPr>
        <p:spPr>
          <a:xfrm>
            <a:off x="402225" y="4703625"/>
            <a:ext cx="396300" cy="20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402225" y="4703625"/>
            <a:ext cx="396300" cy="2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 sz="1000">
                <a:solidFill>
                  <a:schemeClr val="dk2"/>
                </a:solidFill>
              </a:defRPr>
            </a:lvl1pPr>
            <a:lvl2pPr lvl="1" algn="ctr">
              <a:buNone/>
              <a:defRPr sz="1000">
                <a:solidFill>
                  <a:schemeClr val="dk2"/>
                </a:solidFill>
              </a:defRPr>
            </a:lvl2pPr>
            <a:lvl3pPr lvl="2" algn="ctr">
              <a:buNone/>
              <a:defRPr sz="1000">
                <a:solidFill>
                  <a:schemeClr val="dk2"/>
                </a:solidFill>
              </a:defRPr>
            </a:lvl3pPr>
            <a:lvl4pPr lvl="3" algn="ctr">
              <a:buNone/>
              <a:defRPr sz="1000">
                <a:solidFill>
                  <a:schemeClr val="dk2"/>
                </a:solidFill>
              </a:defRPr>
            </a:lvl4pPr>
            <a:lvl5pPr lvl="4" algn="ctr">
              <a:buNone/>
              <a:defRPr sz="1000">
                <a:solidFill>
                  <a:schemeClr val="dk2"/>
                </a:solidFill>
              </a:defRPr>
            </a:lvl5pPr>
            <a:lvl6pPr lvl="5" algn="ctr">
              <a:buNone/>
              <a:defRPr sz="1000">
                <a:solidFill>
                  <a:schemeClr val="dk2"/>
                </a:solidFill>
              </a:defRPr>
            </a:lvl6pPr>
            <a:lvl7pPr lvl="6" algn="ctr">
              <a:buNone/>
              <a:defRPr sz="1000">
                <a:solidFill>
                  <a:schemeClr val="dk2"/>
                </a:solidFill>
              </a:defRPr>
            </a:lvl7pPr>
            <a:lvl8pPr lvl="7" algn="ctr">
              <a:buNone/>
              <a:defRPr sz="1000">
                <a:solidFill>
                  <a:schemeClr val="dk2"/>
                </a:solidFill>
              </a:defRPr>
            </a:lvl8pPr>
            <a:lvl9pPr lvl="8" algn="ct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bit.ly/pymooc-id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piral Staircase">
            <a:extLst>
              <a:ext uri="{FF2B5EF4-FFF2-40B4-BE49-F238E27FC236}">
                <a16:creationId xmlns:a16="http://schemas.microsoft.com/office/drawing/2014/main" id="{54D5286F-8D18-45D9-99CA-ED40139525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465099"/>
            <a:ext cx="9142412" cy="6073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5108E08-A584-4DE4-B5BF-19E4728F4416}"/>
              </a:ext>
            </a:extLst>
          </p:cNvPr>
          <p:cNvSpPr/>
          <p:nvPr/>
        </p:nvSpPr>
        <p:spPr>
          <a:xfrm>
            <a:off x="-1191" y="2233101"/>
            <a:ext cx="9144000" cy="1092142"/>
          </a:xfrm>
          <a:prstGeom prst="rect">
            <a:avLst/>
          </a:prstGeom>
          <a:solidFill>
            <a:schemeClr val="tx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05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3940A12-EA75-4580-BA45-CD4E1CC661D8}"/>
              </a:ext>
            </a:extLst>
          </p:cNvPr>
          <p:cNvSpPr txBox="1">
            <a:spLocks/>
          </p:cNvSpPr>
          <p:nvPr/>
        </p:nvSpPr>
        <p:spPr>
          <a:xfrm>
            <a:off x="1143000" y="2464456"/>
            <a:ext cx="6858000" cy="522246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D" sz="3200" b="0">
                <a:solidFill>
                  <a:schemeClr val="bg1"/>
                </a:solidFill>
                <a:latin typeface="Abadi" panose="020B0604020104020204" pitchFamily="34" charset="0"/>
              </a:rPr>
              <a:t>Recursion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7DD015F-8965-4522-97F1-0B572C8D455D}"/>
              </a:ext>
            </a:extLst>
          </p:cNvPr>
          <p:cNvSpPr/>
          <p:nvPr/>
        </p:nvSpPr>
        <p:spPr>
          <a:xfrm>
            <a:off x="-3573" y="2970949"/>
            <a:ext cx="9144000" cy="354293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05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43CC01D8-7984-4599-81E6-DC9A0B22F6FD}"/>
              </a:ext>
            </a:extLst>
          </p:cNvPr>
          <p:cNvSpPr txBox="1">
            <a:spLocks/>
          </p:cNvSpPr>
          <p:nvPr/>
        </p:nvSpPr>
        <p:spPr>
          <a:xfrm>
            <a:off x="1143000" y="2237609"/>
            <a:ext cx="6858000" cy="354293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D" sz="1800">
                <a:solidFill>
                  <a:schemeClr val="bg1"/>
                </a:solidFill>
                <a:latin typeface="Abadi" panose="020B0604020104020204" pitchFamily="34" charset="0"/>
              </a:rPr>
              <a:t>CSGE601020 | Foundations of Programming 1</a:t>
            </a: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A767A0B7-C003-4640-86A0-B551D5AC9C6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7" y="898"/>
            <a:ext cx="1910095" cy="827888"/>
          </a:xfrm>
          <a:prstGeom prst="rect">
            <a:avLst/>
          </a:prstGeom>
          <a:ln>
            <a:noFill/>
          </a:ln>
        </p:spPr>
      </p:pic>
      <p:sp>
        <p:nvSpPr>
          <p:cNvPr id="2" name="Subtitle 2">
            <a:extLst>
              <a:ext uri="{FF2B5EF4-FFF2-40B4-BE49-F238E27FC236}">
                <a16:creationId xmlns:a16="http://schemas.microsoft.com/office/drawing/2014/main" id="{095B7EAD-0F6B-44D4-BD5E-9CBCC34659D8}"/>
              </a:ext>
            </a:extLst>
          </p:cNvPr>
          <p:cNvSpPr txBox="1">
            <a:spLocks/>
          </p:cNvSpPr>
          <p:nvPr/>
        </p:nvSpPr>
        <p:spPr>
          <a:xfrm>
            <a:off x="1143000" y="2977115"/>
            <a:ext cx="6858000" cy="732673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ID" sz="1800" b="1">
                <a:solidFill>
                  <a:schemeClr val="tx1">
                    <a:lumMod val="75000"/>
                    <a:lumOff val="25000"/>
                  </a:schemeClr>
                </a:solidFill>
              </a:rPr>
              <a:t>Fariz Darari</a:t>
            </a:r>
            <a:endParaRPr lang="en-ID" sz="18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27EB00-F486-482C-8BEC-CA477BD552E3}"/>
              </a:ext>
            </a:extLst>
          </p:cNvPr>
          <p:cNvSpPr txBox="1"/>
          <p:nvPr/>
        </p:nvSpPr>
        <p:spPr>
          <a:xfrm>
            <a:off x="97428" y="4510216"/>
            <a:ext cx="6386685" cy="523220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ID" b="1">
                <a:solidFill>
                  <a:srgbClr val="566579"/>
                </a:solidFill>
                <a:latin typeface="Abadi" panose="020B0604020104020204" pitchFamily="34" charset="0"/>
              </a:rPr>
              <a:t>A video lecture using this slideset is available (+ other cool Python tutorial videos):</a:t>
            </a:r>
          </a:p>
          <a:p>
            <a:r>
              <a:rPr lang="en-US" b="1">
                <a:solidFill>
                  <a:schemeClr val="tx1"/>
                </a:solidFill>
                <a:latin typeface="Abadi" panose="020B0604020104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https://bit.ly/pymooc-id</a:t>
            </a:r>
            <a:endParaRPr lang="en-US" b="1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6161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836"/>
    </mc:Choice>
    <mc:Fallback>
      <p:transition spd="slow" advTm="14836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1AA6E-C357-4E88-9713-3AC3F981A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sz="2400">
                <a:latin typeface="Abadi" panose="020B0604020104020204" pitchFamily="34" charset="0"/>
              </a:rPr>
              <a:t>Factorial in Python with Recursion</a:t>
            </a:r>
            <a:endParaRPr lang="en-ID" sz="2400">
              <a:latin typeface="Consolas" panose="020B0609020204030204" pitchFamily="49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589C0F-2DC0-4FF2-A6E6-E22A8692170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10</a:t>
            </a:fld>
            <a:endParaRPr lang="en-GB"/>
          </a:p>
        </p:txBody>
      </p:sp>
      <p:sp>
        <p:nvSpPr>
          <p:cNvPr id="6" name="Google Shape;252;p33">
            <a:extLst>
              <a:ext uri="{FF2B5EF4-FFF2-40B4-BE49-F238E27FC236}">
                <a16:creationId xmlns:a16="http://schemas.microsoft.com/office/drawing/2014/main" id="{7405E5FE-21FC-4270-B46C-1C348CA037C8}"/>
              </a:ext>
            </a:extLst>
          </p:cNvPr>
          <p:cNvSpPr txBox="1"/>
          <p:nvPr/>
        </p:nvSpPr>
        <p:spPr>
          <a:xfrm>
            <a:off x="400995" y="841830"/>
            <a:ext cx="8520599" cy="23338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-ID" sz="2000">
                <a:solidFill>
                  <a:schemeClr val="tx1"/>
                </a:solidFill>
                <a:latin typeface="Consolas" panose="020B0609020204030204" pitchFamily="49" charset="0"/>
              </a:rPr>
              <a:t>def fc(n):</a:t>
            </a:r>
          </a:p>
          <a:p>
            <a:pPr marL="0" indent="0">
              <a:buNone/>
            </a:pPr>
            <a:r>
              <a:rPr lang="en-ID" sz="2000">
                <a:solidFill>
                  <a:schemeClr val="tx1"/>
                </a:solidFill>
                <a:latin typeface="Consolas" panose="020B0609020204030204" pitchFamily="49" charset="0"/>
              </a:rPr>
              <a:t>  # base case</a:t>
            </a:r>
          </a:p>
          <a:p>
            <a:pPr marL="0" indent="0">
              <a:buNone/>
            </a:pPr>
            <a:r>
              <a:rPr lang="en-ID" sz="2000">
                <a:solidFill>
                  <a:schemeClr val="tx1"/>
                </a:solidFill>
                <a:latin typeface="Consolas" panose="020B0609020204030204" pitchFamily="49" charset="0"/>
              </a:rPr>
              <a:t>  if n == 1:</a:t>
            </a:r>
          </a:p>
          <a:p>
            <a:pPr marL="0" indent="0">
              <a:buNone/>
            </a:pPr>
            <a:r>
              <a:rPr lang="en-ID" sz="2000">
                <a:solidFill>
                  <a:schemeClr val="tx1"/>
                </a:solidFill>
                <a:latin typeface="Consolas" panose="020B0609020204030204" pitchFamily="49" charset="0"/>
              </a:rPr>
              <a:t>    return 1</a:t>
            </a:r>
          </a:p>
          <a:p>
            <a:pPr marL="0" indent="0">
              <a:buNone/>
            </a:pPr>
            <a:r>
              <a:rPr lang="en-ID" sz="2000">
                <a:solidFill>
                  <a:schemeClr val="tx1"/>
                </a:solidFill>
                <a:latin typeface="Consolas" panose="020B0609020204030204" pitchFamily="49" charset="0"/>
              </a:rPr>
              <a:t>  # recursion case</a:t>
            </a:r>
          </a:p>
          <a:p>
            <a:pPr marL="0" indent="0">
              <a:buNone/>
            </a:pPr>
            <a:r>
              <a:rPr lang="en-ID" sz="2000">
                <a:solidFill>
                  <a:schemeClr val="tx1"/>
                </a:solidFill>
                <a:latin typeface="Consolas" panose="020B0609020204030204" pitchFamily="49" charset="0"/>
              </a:rPr>
              <a:t>  else:</a:t>
            </a:r>
          </a:p>
          <a:p>
            <a:pPr marL="0" indent="0">
              <a:buNone/>
            </a:pPr>
            <a:r>
              <a:rPr lang="en-ID" sz="2000">
                <a:solidFill>
                  <a:schemeClr val="tx1"/>
                </a:solidFill>
                <a:latin typeface="Consolas" panose="020B0609020204030204" pitchFamily="49" charset="0"/>
              </a:rPr>
              <a:t>    return n * fc(n-1)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A2C0493-3778-49D4-8423-556744270F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00" y="3503565"/>
            <a:ext cx="1714739" cy="676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576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6473"/>
    </mc:Choice>
    <mc:Fallback>
      <p:transition spd="slow" advTm="46473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1AA6E-C357-4E88-9713-3AC3F981A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sz="2400">
                <a:latin typeface="Abadi" panose="020B0604020104020204" pitchFamily="34" charset="0"/>
              </a:rPr>
              <a:t>Factorial in Python with Recursion</a:t>
            </a:r>
            <a:endParaRPr lang="en-ID" sz="2400">
              <a:latin typeface="Consolas" panose="020B0609020204030204" pitchFamily="49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589C0F-2DC0-4FF2-A6E6-E22A8692170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11</a:t>
            </a:fld>
            <a:endParaRPr lang="en-GB"/>
          </a:p>
        </p:txBody>
      </p:sp>
      <p:sp>
        <p:nvSpPr>
          <p:cNvPr id="6" name="Google Shape;252;p33">
            <a:extLst>
              <a:ext uri="{FF2B5EF4-FFF2-40B4-BE49-F238E27FC236}">
                <a16:creationId xmlns:a16="http://schemas.microsoft.com/office/drawing/2014/main" id="{7405E5FE-21FC-4270-B46C-1C348CA037C8}"/>
              </a:ext>
            </a:extLst>
          </p:cNvPr>
          <p:cNvSpPr txBox="1"/>
          <p:nvPr/>
        </p:nvSpPr>
        <p:spPr>
          <a:xfrm>
            <a:off x="400995" y="841830"/>
            <a:ext cx="8520599" cy="23338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-ID" sz="2000">
                <a:solidFill>
                  <a:schemeClr val="tx1"/>
                </a:solidFill>
                <a:latin typeface="Consolas" panose="020B0609020204030204" pitchFamily="49" charset="0"/>
              </a:rPr>
              <a:t>def fc(n):</a:t>
            </a:r>
          </a:p>
          <a:p>
            <a:pPr marL="0" indent="0">
              <a:buNone/>
            </a:pPr>
            <a:r>
              <a:rPr lang="en-ID" sz="2000">
                <a:solidFill>
                  <a:schemeClr val="tx1"/>
                </a:solidFill>
                <a:latin typeface="Consolas" panose="020B0609020204030204" pitchFamily="49" charset="0"/>
              </a:rPr>
              <a:t>  # base case</a:t>
            </a:r>
          </a:p>
          <a:p>
            <a:pPr marL="0" indent="0">
              <a:buNone/>
            </a:pPr>
            <a:r>
              <a:rPr lang="en-ID" sz="2000">
                <a:solidFill>
                  <a:schemeClr val="tx1"/>
                </a:solidFill>
                <a:latin typeface="Consolas" panose="020B0609020204030204" pitchFamily="49" charset="0"/>
              </a:rPr>
              <a:t>  if n == 1:</a:t>
            </a:r>
          </a:p>
          <a:p>
            <a:pPr marL="0" indent="0">
              <a:buNone/>
            </a:pPr>
            <a:r>
              <a:rPr lang="en-ID" sz="2000">
                <a:solidFill>
                  <a:schemeClr val="tx1"/>
                </a:solidFill>
                <a:latin typeface="Consolas" panose="020B0609020204030204" pitchFamily="49" charset="0"/>
              </a:rPr>
              <a:t>    return 1</a:t>
            </a:r>
          </a:p>
          <a:p>
            <a:pPr marL="0" indent="0">
              <a:buNone/>
            </a:pPr>
            <a:r>
              <a:rPr lang="en-ID" sz="2000">
                <a:solidFill>
                  <a:schemeClr val="tx1"/>
                </a:solidFill>
                <a:latin typeface="Consolas" panose="020B0609020204030204" pitchFamily="49" charset="0"/>
              </a:rPr>
              <a:t>  # recursion case</a:t>
            </a:r>
          </a:p>
          <a:p>
            <a:pPr marL="0" indent="0">
              <a:buNone/>
            </a:pPr>
            <a:r>
              <a:rPr lang="en-ID" sz="2000">
                <a:solidFill>
                  <a:schemeClr val="tx1"/>
                </a:solidFill>
                <a:latin typeface="Consolas" panose="020B0609020204030204" pitchFamily="49" charset="0"/>
              </a:rPr>
              <a:t>  else:</a:t>
            </a:r>
          </a:p>
          <a:p>
            <a:pPr marL="0" indent="0">
              <a:buNone/>
            </a:pPr>
            <a:r>
              <a:rPr lang="en-ID" sz="2000">
                <a:solidFill>
                  <a:schemeClr val="tx1"/>
                </a:solidFill>
                <a:latin typeface="Consolas" panose="020B0609020204030204" pitchFamily="49" charset="0"/>
              </a:rPr>
              <a:t>    return n * fc(n-1)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201782-AB9B-4340-AED8-69009E19BA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00" y="3492455"/>
            <a:ext cx="1857634" cy="64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901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2964"/>
    </mc:Choice>
    <mc:Fallback>
      <p:transition spd="slow" advTm="52964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1AA6E-C357-4E88-9713-3AC3F981A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sz="2400">
                <a:latin typeface="Abadi" panose="020B0604020104020204" pitchFamily="34" charset="0"/>
              </a:rPr>
              <a:t>Factorial in Python with Recursion</a:t>
            </a:r>
            <a:endParaRPr lang="en-ID" sz="2400">
              <a:latin typeface="Consolas" panose="020B0609020204030204" pitchFamily="49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589C0F-2DC0-4FF2-A6E6-E22A8692170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12</a:t>
            </a:fld>
            <a:endParaRPr lang="en-GB"/>
          </a:p>
        </p:txBody>
      </p:sp>
      <p:sp>
        <p:nvSpPr>
          <p:cNvPr id="6" name="Google Shape;252;p33">
            <a:extLst>
              <a:ext uri="{FF2B5EF4-FFF2-40B4-BE49-F238E27FC236}">
                <a16:creationId xmlns:a16="http://schemas.microsoft.com/office/drawing/2014/main" id="{7405E5FE-21FC-4270-B46C-1C348CA037C8}"/>
              </a:ext>
            </a:extLst>
          </p:cNvPr>
          <p:cNvSpPr txBox="1"/>
          <p:nvPr/>
        </p:nvSpPr>
        <p:spPr>
          <a:xfrm>
            <a:off x="858195" y="1413330"/>
            <a:ext cx="3370905" cy="23338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-ID" sz="2000">
                <a:solidFill>
                  <a:schemeClr val="tx1"/>
                </a:solidFill>
                <a:latin typeface="Consolas" panose="020B0609020204030204" pitchFamily="49" charset="0"/>
              </a:rPr>
              <a:t>def fc(n):</a:t>
            </a:r>
          </a:p>
          <a:p>
            <a:pPr marL="0" indent="0">
              <a:buNone/>
            </a:pPr>
            <a:r>
              <a:rPr lang="en-ID" sz="2000">
                <a:solidFill>
                  <a:schemeClr val="tx1"/>
                </a:solidFill>
                <a:latin typeface="Consolas" panose="020B0609020204030204" pitchFamily="49" charset="0"/>
              </a:rPr>
              <a:t>  # base case</a:t>
            </a:r>
          </a:p>
          <a:p>
            <a:pPr marL="0" indent="0">
              <a:buNone/>
            </a:pPr>
            <a:r>
              <a:rPr lang="en-ID" sz="2000">
                <a:solidFill>
                  <a:schemeClr val="tx1"/>
                </a:solidFill>
                <a:latin typeface="Consolas" panose="020B0609020204030204" pitchFamily="49" charset="0"/>
              </a:rPr>
              <a:t>  if n == 1:</a:t>
            </a:r>
          </a:p>
          <a:p>
            <a:pPr marL="0" indent="0">
              <a:buNone/>
            </a:pPr>
            <a:r>
              <a:rPr lang="en-ID" sz="2000">
                <a:solidFill>
                  <a:schemeClr val="tx1"/>
                </a:solidFill>
                <a:latin typeface="Consolas" panose="020B0609020204030204" pitchFamily="49" charset="0"/>
              </a:rPr>
              <a:t>    return 1</a:t>
            </a:r>
          </a:p>
          <a:p>
            <a:pPr marL="0" indent="0">
              <a:buNone/>
            </a:pPr>
            <a:r>
              <a:rPr lang="en-ID" sz="2000">
                <a:solidFill>
                  <a:schemeClr val="tx1"/>
                </a:solidFill>
                <a:latin typeface="Consolas" panose="020B0609020204030204" pitchFamily="49" charset="0"/>
              </a:rPr>
              <a:t>  # recursion case</a:t>
            </a:r>
          </a:p>
          <a:p>
            <a:pPr marL="0" indent="0">
              <a:buNone/>
            </a:pPr>
            <a:r>
              <a:rPr lang="en-ID" sz="2000">
                <a:solidFill>
                  <a:schemeClr val="tx1"/>
                </a:solidFill>
                <a:latin typeface="Consolas" panose="020B0609020204030204" pitchFamily="49" charset="0"/>
              </a:rPr>
              <a:t>  else:</a:t>
            </a:r>
          </a:p>
          <a:p>
            <a:pPr marL="0" indent="0">
              <a:buNone/>
            </a:pPr>
            <a:r>
              <a:rPr lang="en-ID" sz="2000">
                <a:solidFill>
                  <a:schemeClr val="tx1"/>
                </a:solidFill>
                <a:latin typeface="Consolas" panose="020B0609020204030204" pitchFamily="49" charset="0"/>
              </a:rPr>
              <a:t>    return n * fc(n-1)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D583CA-AC08-45F0-8CF2-303725FD0516}"/>
              </a:ext>
            </a:extLst>
          </p:cNvPr>
          <p:cNvSpPr txBox="1"/>
          <p:nvPr/>
        </p:nvSpPr>
        <p:spPr>
          <a:xfrm>
            <a:off x="4321002" y="1538284"/>
            <a:ext cx="403828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sz="2000" b="1">
                <a:latin typeface="Abadi" panose="020B0604020104020204" pitchFamily="34" charset="0"/>
              </a:rPr>
              <a:t>Base case</a:t>
            </a:r>
            <a:br>
              <a:rPr lang="en-ID" sz="2000">
                <a:latin typeface="Abadi" panose="020B0604020104020204" pitchFamily="34" charset="0"/>
              </a:rPr>
            </a:br>
            <a:r>
              <a:rPr lang="en-ID" sz="2000">
                <a:latin typeface="Abadi" panose="020B0604020104020204" pitchFamily="34" charset="0"/>
              </a:rPr>
              <a:t>It's where recursion stops</a:t>
            </a:r>
          </a:p>
          <a:p>
            <a:endParaRPr lang="en-ID" sz="2000">
              <a:latin typeface="Abadi" panose="020B06040201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sz="2000" b="1">
                <a:latin typeface="Abadi" panose="020B0604020104020204" pitchFamily="34" charset="0"/>
              </a:rPr>
              <a:t>Recursion case</a:t>
            </a:r>
            <a:br>
              <a:rPr lang="en-ID" sz="2000">
                <a:latin typeface="Abadi" panose="020B0604020104020204" pitchFamily="34" charset="0"/>
              </a:rPr>
            </a:br>
            <a:r>
              <a:rPr lang="en-ID" sz="2000">
                <a:latin typeface="Abadi" panose="020B0604020104020204" pitchFamily="34" charset="0"/>
              </a:rPr>
              <a:t>It's where the function calls itself</a:t>
            </a:r>
            <a:br>
              <a:rPr lang="en-ID" sz="2000">
                <a:latin typeface="Abadi" panose="020B0604020104020204" pitchFamily="34" charset="0"/>
              </a:rPr>
            </a:br>
            <a:r>
              <a:rPr lang="en-ID" sz="2000">
                <a:latin typeface="Abadi" panose="020B0604020104020204" pitchFamily="34" charset="0"/>
              </a:rPr>
              <a:t>but for smaller problems</a:t>
            </a:r>
          </a:p>
        </p:txBody>
      </p:sp>
    </p:spTree>
    <p:extLst>
      <p:ext uri="{BB962C8B-B14F-4D97-AF65-F5344CB8AC3E}">
        <p14:creationId xmlns:p14="http://schemas.microsoft.com/office/powerpoint/2010/main" val="2576889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9632"/>
    </mc:Choice>
    <mc:Fallback>
      <p:transition spd="slow" advTm="59632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97A6044-2A66-4C95-AD51-56BE702580EA}"/>
              </a:ext>
            </a:extLst>
          </p:cNvPr>
          <p:cNvGrpSpPr/>
          <p:nvPr/>
        </p:nvGrpSpPr>
        <p:grpSpPr>
          <a:xfrm>
            <a:off x="3742050" y="144411"/>
            <a:ext cx="1659900" cy="1659900"/>
            <a:chOff x="3742050" y="1094500"/>
            <a:chExt cx="1659900" cy="1659900"/>
          </a:xfrm>
        </p:grpSpPr>
        <p:sp>
          <p:nvSpPr>
            <p:cNvPr id="890" name="Google Shape;890;p52"/>
            <p:cNvSpPr/>
            <p:nvPr/>
          </p:nvSpPr>
          <p:spPr>
            <a:xfrm>
              <a:off x="3742050" y="1094500"/>
              <a:ext cx="1659900" cy="1659900"/>
            </a:xfrm>
            <a:prstGeom prst="ellipse">
              <a:avLst/>
            </a:prstGeom>
            <a:noFill/>
            <a:ln w="9525" cap="flat" cmpd="sng">
              <a:solidFill>
                <a:schemeClr val="bg1">
                  <a:lumMod val="9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7170" name="Picture 2" descr="logo, python icon">
              <a:extLst>
                <a:ext uri="{FF2B5EF4-FFF2-40B4-BE49-F238E27FC236}">
                  <a16:creationId xmlns:a16="http://schemas.microsoft.com/office/drawing/2014/main" id="{213FB561-EB10-444D-8568-100790B9D2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3173" y="1294097"/>
              <a:ext cx="1277654" cy="12776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Google Shape;252;p33">
            <a:extLst>
              <a:ext uri="{FF2B5EF4-FFF2-40B4-BE49-F238E27FC236}">
                <a16:creationId xmlns:a16="http://schemas.microsoft.com/office/drawing/2014/main" id="{8642F49A-BC5F-482C-97F3-B391FE64EEDC}"/>
              </a:ext>
            </a:extLst>
          </p:cNvPr>
          <p:cNvSpPr txBox="1"/>
          <p:nvPr/>
        </p:nvSpPr>
        <p:spPr>
          <a:xfrm>
            <a:off x="247135" y="1989837"/>
            <a:ext cx="8649730" cy="10189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-ID" sz="1800" b="1">
                <a:solidFill>
                  <a:schemeClr val="tx1"/>
                </a:solidFill>
                <a:latin typeface="Consolas" panose="020B0609020204030204" pitchFamily="49" charset="0"/>
              </a:rPr>
              <a:t>def thankyou():</a:t>
            </a:r>
          </a:p>
          <a:p>
            <a:pPr marL="0" indent="0">
              <a:buNone/>
            </a:pPr>
            <a:r>
              <a:rPr lang="en-ID" sz="1800" b="1">
                <a:solidFill>
                  <a:schemeClr val="tx1"/>
                </a:solidFill>
                <a:latin typeface="Consolas" panose="020B0609020204030204" pitchFamily="49" charset="0"/>
              </a:rPr>
              <a:t>  print("thank you")</a:t>
            </a:r>
          </a:p>
          <a:p>
            <a:pPr marL="0" indent="0">
              <a:buNone/>
            </a:pPr>
            <a:r>
              <a:rPr lang="en-ID" sz="1800" b="1">
                <a:solidFill>
                  <a:schemeClr val="tx1"/>
                </a:solidFill>
                <a:latin typeface="Consolas" panose="020B0609020204030204" pitchFamily="49" charset="0"/>
              </a:rPr>
              <a:t>  thankyou()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0FDE7F-9A2E-41E8-A1F2-B55B5997848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56511"/>
          <a:stretch/>
        </p:blipFill>
        <p:spPr>
          <a:xfrm>
            <a:off x="259835" y="3092719"/>
            <a:ext cx="1943371" cy="146658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245D516-BE21-43E7-91D6-A14B6168E95C}"/>
              </a:ext>
            </a:extLst>
          </p:cNvPr>
          <p:cNvSpPr txBox="1"/>
          <p:nvPr/>
        </p:nvSpPr>
        <p:spPr>
          <a:xfrm>
            <a:off x="196335" y="4570892"/>
            <a:ext cx="18678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latin typeface="Consolas" panose="020B0609020204030204" pitchFamily="49" charset="0"/>
              </a:rPr>
              <a:t>. . . . . . . 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987"/>
    </mc:Choice>
    <mc:Fallback>
      <p:transition spd="slow" advTm="21987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1AA6E-C357-4E88-9713-3AC3F981A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>
                <a:latin typeface="Abadi" panose="020B0604020104020204" pitchFamily="34" charset="0"/>
              </a:rPr>
              <a:t>Factorial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589C0F-2DC0-4FF2-A6E6-E22A8692170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2</a:t>
            </a:fld>
            <a:endParaRPr lang="en-GB"/>
          </a:p>
        </p:txBody>
      </p:sp>
      <p:sp>
        <p:nvSpPr>
          <p:cNvPr id="4" name="Google Shape;252;p33">
            <a:extLst>
              <a:ext uri="{FF2B5EF4-FFF2-40B4-BE49-F238E27FC236}">
                <a16:creationId xmlns:a16="http://schemas.microsoft.com/office/drawing/2014/main" id="{1D33F43D-4FD2-4010-A243-B4E3B62D7071}"/>
              </a:ext>
            </a:extLst>
          </p:cNvPr>
          <p:cNvSpPr txBox="1"/>
          <p:nvPr/>
        </p:nvSpPr>
        <p:spPr>
          <a:xfrm>
            <a:off x="311700" y="1154129"/>
            <a:ext cx="8721089" cy="41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indent="-292100">
              <a:lnSpc>
                <a:spcPct val="130000"/>
              </a:lnSpc>
              <a:buClr>
                <a:srgbClr val="999999"/>
              </a:buClr>
              <a:buSzPts val="1000"/>
              <a:buFont typeface="Arial"/>
              <a:buChar char="➜"/>
            </a:pPr>
            <a:r>
              <a:rPr lang="en-ID" sz="200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</a:rPr>
              <a:t>Factorial of N (that is, N!) multiplies all whole numbers from N down to 1.</a:t>
            </a:r>
          </a:p>
          <a:p>
            <a:pPr marL="457200" indent="-292100">
              <a:lnSpc>
                <a:spcPct val="130000"/>
              </a:lnSpc>
              <a:buClr>
                <a:srgbClr val="999999"/>
              </a:buClr>
              <a:buSzPts val="1000"/>
              <a:buFont typeface="Arial"/>
              <a:buChar char="➜"/>
            </a:pPr>
            <a:r>
              <a:rPr lang="en-ID" sz="200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</a:rPr>
              <a:t>For example: 4! = 4 * 3 * 2 * 1 = 24</a:t>
            </a:r>
          </a:p>
          <a:p>
            <a:pPr marL="457200" indent="-292100">
              <a:lnSpc>
                <a:spcPct val="130000"/>
              </a:lnSpc>
              <a:buClr>
                <a:srgbClr val="999999"/>
              </a:buClr>
              <a:buSzPts val="1000"/>
              <a:buFont typeface="Arial"/>
              <a:buChar char="➜"/>
            </a:pPr>
            <a:r>
              <a:rPr lang="en-ID" sz="200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</a:rPr>
              <a:t>Usage example of factorial:</a:t>
            </a:r>
            <a:br>
              <a:rPr lang="en-ID" sz="200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</a:rPr>
            </a:br>
            <a:r>
              <a:rPr lang="en-ID" sz="200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</a:rPr>
              <a:t>How many different ways can 5 people come 1</a:t>
            </a:r>
            <a:r>
              <a:rPr lang="en-ID" sz="2000" baseline="3000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</a:rPr>
              <a:t>st</a:t>
            </a:r>
            <a:r>
              <a:rPr lang="en-ID" sz="200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</a:rPr>
              <a:t>, 2</a:t>
            </a:r>
            <a:r>
              <a:rPr lang="en-ID" sz="2000" baseline="3000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</a:rPr>
              <a:t>nd</a:t>
            </a:r>
            <a:r>
              <a:rPr lang="en-ID" sz="200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</a:rPr>
              <a:t>, and 3</a:t>
            </a:r>
            <a:r>
              <a:rPr lang="en-ID" sz="2000" baseline="3000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</a:rPr>
              <a:t>rd</a:t>
            </a:r>
            <a:r>
              <a:rPr lang="en-ID" sz="200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</a:rPr>
              <a:t>?</a:t>
            </a:r>
            <a:br>
              <a:rPr lang="en-ID" sz="200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</a:rPr>
            </a:br>
            <a:r>
              <a:rPr lang="en-ID" sz="200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</a:rPr>
              <a:t>The answer is: </a:t>
            </a:r>
            <a:br>
              <a:rPr lang="en-ID" sz="200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</a:rPr>
            </a:br>
            <a:r>
              <a:rPr lang="en-ID" sz="200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</a:rPr>
              <a:t>5!/(5-3)! = 5!/2! = (5 * 4 * 3 * 2 * 1) / (2 * 1) = 60</a:t>
            </a:r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DEDE304B-DF97-4B1B-BA67-01BA30A401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8434" y="2409568"/>
            <a:ext cx="919757" cy="919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43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5391"/>
    </mc:Choice>
    <mc:Fallback>
      <p:transition spd="slow" advTm="7539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1AA6E-C357-4E88-9713-3AC3F981A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sz="2400">
                <a:latin typeface="Abadi" panose="020B0604020104020204" pitchFamily="34" charset="0"/>
              </a:rPr>
              <a:t>Factorial in Python</a:t>
            </a:r>
            <a:endParaRPr lang="en-ID" sz="2400">
              <a:latin typeface="Consolas" panose="020B0609020204030204" pitchFamily="49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589C0F-2DC0-4FF2-A6E6-E22A8692170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3</a:t>
            </a:fld>
            <a:endParaRPr lang="en-GB"/>
          </a:p>
        </p:txBody>
      </p:sp>
      <p:sp>
        <p:nvSpPr>
          <p:cNvPr id="6" name="Google Shape;252;p33">
            <a:extLst>
              <a:ext uri="{FF2B5EF4-FFF2-40B4-BE49-F238E27FC236}">
                <a16:creationId xmlns:a16="http://schemas.microsoft.com/office/drawing/2014/main" id="{7405E5FE-21FC-4270-B46C-1C348CA037C8}"/>
              </a:ext>
            </a:extLst>
          </p:cNvPr>
          <p:cNvSpPr txBox="1"/>
          <p:nvPr/>
        </p:nvSpPr>
        <p:spPr>
          <a:xfrm>
            <a:off x="400995" y="841829"/>
            <a:ext cx="8520599" cy="379195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pt-BR" sz="2000">
                <a:solidFill>
                  <a:schemeClr val="tx1"/>
                </a:solidFill>
                <a:latin typeface="Consolas" panose="020B0609020204030204" pitchFamily="49" charset="0"/>
              </a:rPr>
              <a:t>def fc(n):</a:t>
            </a:r>
          </a:p>
          <a:p>
            <a:pPr marL="0" indent="0">
              <a:buNone/>
            </a:pPr>
            <a:r>
              <a:rPr lang="pt-BR" sz="2000">
                <a:solidFill>
                  <a:schemeClr val="tx1"/>
                </a:solidFill>
                <a:latin typeface="Consolas" panose="020B0609020204030204" pitchFamily="49" charset="0"/>
              </a:rPr>
              <a:t>  res = 1</a:t>
            </a:r>
          </a:p>
          <a:p>
            <a:pPr marL="0" indent="0">
              <a:buNone/>
            </a:pPr>
            <a:r>
              <a:rPr lang="pt-BR" sz="2000">
                <a:solidFill>
                  <a:schemeClr val="tx1"/>
                </a:solidFill>
                <a:latin typeface="Consolas" panose="020B0609020204030204" pitchFamily="49" charset="0"/>
              </a:rPr>
              <a:t>  while n &gt; 0:</a:t>
            </a:r>
          </a:p>
          <a:p>
            <a:pPr marL="0" indent="0">
              <a:buNone/>
            </a:pPr>
            <a:r>
              <a:rPr lang="pt-BR" sz="2000">
                <a:solidFill>
                  <a:schemeClr val="tx1"/>
                </a:solidFill>
                <a:latin typeface="Consolas" panose="020B0609020204030204" pitchFamily="49" charset="0"/>
              </a:rPr>
              <a:t>    res = res * n</a:t>
            </a:r>
          </a:p>
          <a:p>
            <a:pPr marL="0" indent="0">
              <a:buNone/>
            </a:pPr>
            <a:r>
              <a:rPr lang="pt-BR" sz="2000">
                <a:solidFill>
                  <a:schemeClr val="tx1"/>
                </a:solidFill>
                <a:latin typeface="Consolas" panose="020B0609020204030204" pitchFamily="49" charset="0"/>
              </a:rPr>
              <a:t>    n = n - 1</a:t>
            </a:r>
          </a:p>
          <a:p>
            <a:pPr marL="0" indent="0">
              <a:buNone/>
            </a:pPr>
            <a:r>
              <a:rPr lang="pt-BR" sz="2000">
                <a:solidFill>
                  <a:schemeClr val="tx1"/>
                </a:solidFill>
                <a:latin typeface="Consolas" panose="020B0609020204030204" pitchFamily="49" charset="0"/>
              </a:rPr>
              <a:t>  return res</a:t>
            </a:r>
          </a:p>
          <a:p>
            <a:pPr marL="0" indent="0">
              <a:buNone/>
            </a:pPr>
            <a:endParaRPr lang="pt-BR" sz="200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pt-BR" sz="2000">
                <a:solidFill>
                  <a:schemeClr val="tx1"/>
                </a:solidFill>
                <a:latin typeface="Consolas" panose="020B0609020204030204" pitchFamily="49" charset="0"/>
              </a:rPr>
              <a:t>print(fc(4)) # 24</a:t>
            </a:r>
          </a:p>
        </p:txBody>
      </p:sp>
    </p:spTree>
    <p:extLst>
      <p:ext uri="{BB962C8B-B14F-4D97-AF65-F5344CB8AC3E}">
        <p14:creationId xmlns:p14="http://schemas.microsoft.com/office/powerpoint/2010/main" val="2748068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535"/>
    </mc:Choice>
    <mc:Fallback>
      <p:transition spd="slow" advTm="40535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1AA6E-C357-4E88-9713-3AC3F981A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>
                <a:latin typeface="Abadi" panose="020B0604020104020204" pitchFamily="34" charset="0"/>
              </a:rPr>
              <a:t>Factorial (Revisited)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589C0F-2DC0-4FF2-A6E6-E22A8692170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4</a:t>
            </a:fld>
            <a:endParaRPr lang="en-GB"/>
          </a:p>
        </p:txBody>
      </p:sp>
      <p:sp>
        <p:nvSpPr>
          <p:cNvPr id="4" name="Google Shape;252;p33">
            <a:extLst>
              <a:ext uri="{FF2B5EF4-FFF2-40B4-BE49-F238E27FC236}">
                <a16:creationId xmlns:a16="http://schemas.microsoft.com/office/drawing/2014/main" id="{1D33F43D-4FD2-4010-A243-B4E3B62D7071}"/>
              </a:ext>
            </a:extLst>
          </p:cNvPr>
          <p:cNvSpPr txBox="1"/>
          <p:nvPr/>
        </p:nvSpPr>
        <p:spPr>
          <a:xfrm>
            <a:off x="311700" y="1154129"/>
            <a:ext cx="8721089" cy="41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indent="-292100">
              <a:lnSpc>
                <a:spcPct val="130000"/>
              </a:lnSpc>
              <a:buClr>
                <a:srgbClr val="999999"/>
              </a:buClr>
              <a:buSzPts val="1000"/>
              <a:buFont typeface="Arial"/>
              <a:buChar char="➜"/>
            </a:pPr>
            <a:r>
              <a:rPr lang="en-ID" sz="200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</a:rPr>
              <a:t>Factorial of N (that is, N!) multiplies all whole numbers from N down to 1.</a:t>
            </a:r>
            <a:br>
              <a:rPr lang="en-ID" sz="200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</a:rPr>
            </a:br>
            <a:r>
              <a:rPr lang="en-ID" sz="200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</a:rPr>
              <a:t>For example: 4! = 4 * 3 * 2 * 1 = 24</a:t>
            </a:r>
          </a:p>
          <a:p>
            <a:pPr marL="457200" indent="-292100">
              <a:lnSpc>
                <a:spcPct val="130000"/>
              </a:lnSpc>
              <a:buClr>
                <a:srgbClr val="999999"/>
              </a:buClr>
              <a:buSzPts val="1000"/>
              <a:buFont typeface="Arial"/>
              <a:buChar char="➜"/>
            </a:pPr>
            <a:r>
              <a:rPr lang="en-ID" sz="200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</a:rPr>
              <a:t>However, we can also see that the factorial of N, that is,</a:t>
            </a:r>
            <a:br>
              <a:rPr lang="en-ID" sz="200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</a:rPr>
            </a:br>
            <a:r>
              <a:rPr lang="en-ID" sz="2000" b="1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</a:rPr>
              <a:t>N! is actually N multiplied by (N-1)!</a:t>
            </a:r>
          </a:p>
        </p:txBody>
      </p:sp>
    </p:spTree>
    <p:extLst>
      <p:ext uri="{BB962C8B-B14F-4D97-AF65-F5344CB8AC3E}">
        <p14:creationId xmlns:p14="http://schemas.microsoft.com/office/powerpoint/2010/main" val="34977070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9196"/>
    </mc:Choice>
    <mc:Fallback>
      <p:transition spd="slow" advTm="39196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1AA6E-C357-4E88-9713-3AC3F981A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>
                <a:latin typeface="Abadi" panose="020B0604020104020204" pitchFamily="34" charset="0"/>
              </a:rPr>
              <a:t>Factorial (Revisited)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589C0F-2DC0-4FF2-A6E6-E22A8692170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5</a:t>
            </a:fld>
            <a:endParaRPr lang="en-GB"/>
          </a:p>
        </p:txBody>
      </p:sp>
      <p:sp>
        <p:nvSpPr>
          <p:cNvPr id="4" name="Google Shape;252;p33">
            <a:extLst>
              <a:ext uri="{FF2B5EF4-FFF2-40B4-BE49-F238E27FC236}">
                <a16:creationId xmlns:a16="http://schemas.microsoft.com/office/drawing/2014/main" id="{1D33F43D-4FD2-4010-A243-B4E3B62D7071}"/>
              </a:ext>
            </a:extLst>
          </p:cNvPr>
          <p:cNvSpPr txBox="1"/>
          <p:nvPr/>
        </p:nvSpPr>
        <p:spPr>
          <a:xfrm>
            <a:off x="311700" y="1154129"/>
            <a:ext cx="8721089" cy="41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indent="-292100">
              <a:lnSpc>
                <a:spcPct val="130000"/>
              </a:lnSpc>
              <a:buClr>
                <a:srgbClr val="999999"/>
              </a:buClr>
              <a:buSzPts val="1000"/>
              <a:buFont typeface="Arial"/>
              <a:buChar char="➜"/>
            </a:pPr>
            <a:r>
              <a:rPr lang="en-ID" sz="200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</a:rPr>
              <a:t>Factorial of N (that is, N!) multiplies all whole numbers from N down to 1.</a:t>
            </a:r>
            <a:br>
              <a:rPr lang="en-ID" sz="200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</a:rPr>
            </a:br>
            <a:r>
              <a:rPr lang="en-ID" sz="200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</a:rPr>
              <a:t>For example: 4! = 4 * 3 * 2 * 1 = 24</a:t>
            </a:r>
          </a:p>
          <a:p>
            <a:pPr marL="457200" indent="-292100">
              <a:lnSpc>
                <a:spcPct val="130000"/>
              </a:lnSpc>
              <a:buClr>
                <a:srgbClr val="999999"/>
              </a:buClr>
              <a:buSzPts val="1000"/>
              <a:buFont typeface="Arial"/>
              <a:buChar char="➜"/>
            </a:pPr>
            <a:r>
              <a:rPr lang="en-ID" sz="200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</a:rPr>
              <a:t>However, we can also see that the factorial of N, that is,</a:t>
            </a:r>
            <a:br>
              <a:rPr lang="en-ID" sz="200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</a:rPr>
            </a:br>
            <a:r>
              <a:rPr lang="en-ID" sz="2000" b="1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</a:rPr>
              <a:t>N! is actually N multiplied by (N-1)!</a:t>
            </a:r>
          </a:p>
          <a:p>
            <a:pPr marL="457200" indent="-292100">
              <a:lnSpc>
                <a:spcPct val="130000"/>
              </a:lnSpc>
              <a:buClr>
                <a:srgbClr val="999999"/>
              </a:buClr>
              <a:buSzPts val="1000"/>
              <a:buFont typeface="Arial"/>
              <a:buChar char="➜"/>
            </a:pPr>
            <a:r>
              <a:rPr lang="en-ID" sz="200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</a:rPr>
              <a:t>So, 4! is actually 4 * 3!</a:t>
            </a:r>
            <a:br>
              <a:rPr lang="en-ID" sz="200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</a:rPr>
            </a:br>
            <a:r>
              <a:rPr lang="en-ID" sz="200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</a:rPr>
              <a:t>And that 3! is 3 * 2!</a:t>
            </a:r>
            <a:br>
              <a:rPr lang="en-ID" sz="200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</a:rPr>
            </a:br>
            <a:r>
              <a:rPr lang="en-ID" sz="200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</a:rPr>
              <a:t>And also 2! is 2 * 1!</a:t>
            </a:r>
            <a:br>
              <a:rPr lang="en-ID" sz="200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</a:rPr>
            </a:br>
            <a:r>
              <a:rPr lang="en-ID" sz="200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</a:rPr>
              <a:t>And we have reached the </a:t>
            </a:r>
            <a:r>
              <a:rPr lang="en-ID" sz="2000" b="1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</a:rPr>
              <a:t>base case</a:t>
            </a:r>
            <a:r>
              <a:rPr lang="en-ID" sz="200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</a:rPr>
              <a:t>, that is, 1! = 1</a:t>
            </a:r>
          </a:p>
        </p:txBody>
      </p:sp>
    </p:spTree>
    <p:extLst>
      <p:ext uri="{BB962C8B-B14F-4D97-AF65-F5344CB8AC3E}">
        <p14:creationId xmlns:p14="http://schemas.microsoft.com/office/powerpoint/2010/main" val="184651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1194"/>
    </mc:Choice>
    <mc:Fallback>
      <p:transition spd="slow" advTm="61194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1AA6E-C357-4E88-9713-3AC3F981A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>
                <a:latin typeface="Abadi" panose="020B0604020104020204" pitchFamily="34" charset="0"/>
              </a:rPr>
              <a:t>Factorial (Revisited)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589C0F-2DC0-4FF2-A6E6-E22A8692170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6</a:t>
            </a:fld>
            <a:endParaRPr lang="en-GB"/>
          </a:p>
        </p:txBody>
      </p:sp>
      <p:sp>
        <p:nvSpPr>
          <p:cNvPr id="4" name="Google Shape;252;p33">
            <a:extLst>
              <a:ext uri="{FF2B5EF4-FFF2-40B4-BE49-F238E27FC236}">
                <a16:creationId xmlns:a16="http://schemas.microsoft.com/office/drawing/2014/main" id="{1D33F43D-4FD2-4010-A243-B4E3B62D7071}"/>
              </a:ext>
            </a:extLst>
          </p:cNvPr>
          <p:cNvSpPr txBox="1"/>
          <p:nvPr/>
        </p:nvSpPr>
        <p:spPr>
          <a:xfrm>
            <a:off x="311700" y="1154129"/>
            <a:ext cx="8721089" cy="41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indent="-292100">
              <a:lnSpc>
                <a:spcPct val="130000"/>
              </a:lnSpc>
              <a:buClr>
                <a:srgbClr val="999999"/>
              </a:buClr>
              <a:buSzPts val="1000"/>
              <a:buFont typeface="Arial"/>
              <a:buChar char="➜"/>
            </a:pPr>
            <a:r>
              <a:rPr lang="en-ID" sz="200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</a:rPr>
              <a:t>Factorial of N (that is, N!) multiplies all whole numbers from N down to 1.</a:t>
            </a:r>
            <a:br>
              <a:rPr lang="en-ID" sz="200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</a:rPr>
            </a:br>
            <a:r>
              <a:rPr lang="en-ID" sz="200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</a:rPr>
              <a:t>For example: 4! = 4 * 3 * 2 * 1 = 24</a:t>
            </a:r>
          </a:p>
          <a:p>
            <a:pPr marL="457200" indent="-292100">
              <a:lnSpc>
                <a:spcPct val="130000"/>
              </a:lnSpc>
              <a:buClr>
                <a:srgbClr val="999999"/>
              </a:buClr>
              <a:buSzPts val="1000"/>
              <a:buFont typeface="Arial"/>
              <a:buChar char="➜"/>
            </a:pPr>
            <a:r>
              <a:rPr lang="en-ID" sz="200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</a:rPr>
              <a:t>However, we can also see that the factorial of N, that is,</a:t>
            </a:r>
            <a:br>
              <a:rPr lang="en-ID" sz="200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</a:rPr>
            </a:br>
            <a:r>
              <a:rPr lang="en-ID" sz="2000" b="1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</a:rPr>
              <a:t>N! is actually N multiplied by (N-1)!</a:t>
            </a:r>
          </a:p>
          <a:p>
            <a:pPr marL="457200" indent="-292100">
              <a:lnSpc>
                <a:spcPct val="130000"/>
              </a:lnSpc>
              <a:buClr>
                <a:srgbClr val="999999"/>
              </a:buClr>
              <a:buSzPts val="1000"/>
              <a:buFont typeface="Arial"/>
              <a:buChar char="➜"/>
            </a:pPr>
            <a:r>
              <a:rPr lang="en-ID" sz="200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</a:rPr>
              <a:t>So, 4! is actually 4 * 3!</a:t>
            </a:r>
            <a:br>
              <a:rPr lang="en-ID" sz="200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</a:rPr>
            </a:br>
            <a:r>
              <a:rPr lang="en-ID" sz="200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</a:rPr>
              <a:t>And that 3! is 3 * 2!</a:t>
            </a:r>
            <a:br>
              <a:rPr lang="en-ID" sz="200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</a:rPr>
            </a:br>
            <a:r>
              <a:rPr lang="en-ID" sz="200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</a:rPr>
              <a:t>And also 2! is 2 * 1!</a:t>
            </a:r>
            <a:br>
              <a:rPr lang="en-ID" sz="200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</a:rPr>
            </a:br>
            <a:r>
              <a:rPr lang="en-ID" sz="200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</a:rPr>
              <a:t>And we have reached the </a:t>
            </a:r>
            <a:r>
              <a:rPr lang="en-ID" sz="2000" b="1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</a:rPr>
              <a:t>base case</a:t>
            </a:r>
            <a:r>
              <a:rPr lang="en-ID" sz="200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</a:rPr>
              <a:t>, that is, 1! = 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C88CB4-4E11-4046-A164-349D509F42DA}"/>
              </a:ext>
            </a:extLst>
          </p:cNvPr>
          <p:cNvSpPr txBox="1"/>
          <p:nvPr/>
        </p:nvSpPr>
        <p:spPr>
          <a:xfrm>
            <a:off x="4819135" y="2913763"/>
            <a:ext cx="3902030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ID" sz="1800" b="1">
                <a:latin typeface="Abadi" panose="020B0604020104020204" pitchFamily="34" charset="0"/>
              </a:rPr>
              <a:t>Recursion: </a:t>
            </a:r>
            <a:br>
              <a:rPr lang="en-ID" sz="1800">
                <a:latin typeface="Abadi" panose="020B0604020104020204" pitchFamily="34" charset="0"/>
              </a:rPr>
            </a:br>
            <a:r>
              <a:rPr lang="en-ID" sz="1800">
                <a:latin typeface="Abadi" panose="020B0604020104020204" pitchFamily="34" charset="0"/>
              </a:rPr>
              <a:t>The process of a function calling itself</a:t>
            </a:r>
            <a:endParaRPr lang="en-US" sz="180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6593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5384"/>
    </mc:Choice>
    <mc:Fallback>
      <p:transition spd="slow" advTm="35384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1AA6E-C357-4E88-9713-3AC3F981A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sz="2400">
                <a:latin typeface="Abadi" panose="020B0604020104020204" pitchFamily="34" charset="0"/>
              </a:rPr>
              <a:t>Factorial in Python with Recursion</a:t>
            </a:r>
            <a:endParaRPr lang="en-ID" sz="2400">
              <a:latin typeface="Consolas" panose="020B0609020204030204" pitchFamily="49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589C0F-2DC0-4FF2-A6E6-E22A8692170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7</a:t>
            </a:fld>
            <a:endParaRPr lang="en-GB"/>
          </a:p>
        </p:txBody>
      </p:sp>
      <p:sp>
        <p:nvSpPr>
          <p:cNvPr id="6" name="Google Shape;252;p33">
            <a:extLst>
              <a:ext uri="{FF2B5EF4-FFF2-40B4-BE49-F238E27FC236}">
                <a16:creationId xmlns:a16="http://schemas.microsoft.com/office/drawing/2014/main" id="{7405E5FE-21FC-4270-B46C-1C348CA037C8}"/>
              </a:ext>
            </a:extLst>
          </p:cNvPr>
          <p:cNvSpPr txBox="1"/>
          <p:nvPr/>
        </p:nvSpPr>
        <p:spPr>
          <a:xfrm>
            <a:off x="400995" y="841830"/>
            <a:ext cx="8520599" cy="23338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-ID" sz="2000">
                <a:solidFill>
                  <a:schemeClr val="tx1"/>
                </a:solidFill>
                <a:latin typeface="Consolas" panose="020B0609020204030204" pitchFamily="49" charset="0"/>
              </a:rPr>
              <a:t>def fc(n):</a:t>
            </a:r>
          </a:p>
          <a:p>
            <a:pPr marL="0" indent="0">
              <a:buNone/>
            </a:pPr>
            <a:r>
              <a:rPr lang="en-ID" sz="2000">
                <a:solidFill>
                  <a:schemeClr val="tx1"/>
                </a:solidFill>
                <a:latin typeface="Consolas" panose="020B0609020204030204" pitchFamily="49" charset="0"/>
              </a:rPr>
              <a:t>  # base case</a:t>
            </a:r>
          </a:p>
          <a:p>
            <a:pPr marL="0" indent="0">
              <a:buNone/>
            </a:pPr>
            <a:r>
              <a:rPr lang="en-ID" sz="2000">
                <a:solidFill>
                  <a:schemeClr val="tx1"/>
                </a:solidFill>
                <a:latin typeface="Consolas" panose="020B0609020204030204" pitchFamily="49" charset="0"/>
              </a:rPr>
              <a:t>  if n == 1:</a:t>
            </a:r>
          </a:p>
          <a:p>
            <a:pPr marL="0" indent="0">
              <a:buNone/>
            </a:pPr>
            <a:r>
              <a:rPr lang="en-ID" sz="2000">
                <a:solidFill>
                  <a:schemeClr val="tx1"/>
                </a:solidFill>
                <a:latin typeface="Consolas" panose="020B0609020204030204" pitchFamily="49" charset="0"/>
              </a:rPr>
              <a:t>    return 1</a:t>
            </a:r>
          </a:p>
          <a:p>
            <a:pPr marL="0" indent="0">
              <a:buNone/>
            </a:pPr>
            <a:r>
              <a:rPr lang="en-ID" sz="2000">
                <a:solidFill>
                  <a:schemeClr val="tx1"/>
                </a:solidFill>
                <a:latin typeface="Consolas" panose="020B0609020204030204" pitchFamily="49" charset="0"/>
              </a:rPr>
              <a:t>  # recursion case</a:t>
            </a:r>
          </a:p>
          <a:p>
            <a:pPr marL="0" indent="0">
              <a:buNone/>
            </a:pPr>
            <a:r>
              <a:rPr lang="en-ID" sz="2000">
                <a:solidFill>
                  <a:schemeClr val="tx1"/>
                </a:solidFill>
                <a:latin typeface="Consolas" panose="020B0609020204030204" pitchFamily="49" charset="0"/>
              </a:rPr>
              <a:t>  else:</a:t>
            </a:r>
          </a:p>
          <a:p>
            <a:pPr marL="0" indent="0">
              <a:buNone/>
            </a:pPr>
            <a:r>
              <a:rPr lang="en-ID" sz="2000">
                <a:solidFill>
                  <a:schemeClr val="tx1"/>
                </a:solidFill>
                <a:latin typeface="Consolas" panose="020B0609020204030204" pitchFamily="49" charset="0"/>
              </a:rPr>
              <a:t>    return n * fc(n-1)</a:t>
            </a:r>
          </a:p>
        </p:txBody>
      </p:sp>
    </p:spTree>
    <p:extLst>
      <p:ext uri="{BB962C8B-B14F-4D97-AF65-F5344CB8AC3E}">
        <p14:creationId xmlns:p14="http://schemas.microsoft.com/office/powerpoint/2010/main" val="2700575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4809"/>
    </mc:Choice>
    <mc:Fallback>
      <p:transition spd="slow" advTm="54809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1AA6E-C357-4E88-9713-3AC3F981A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sz="2400">
                <a:latin typeface="Abadi" panose="020B0604020104020204" pitchFamily="34" charset="0"/>
              </a:rPr>
              <a:t>Factorial in Python with Recursion</a:t>
            </a:r>
            <a:endParaRPr lang="en-ID" sz="2400">
              <a:latin typeface="Consolas" panose="020B0609020204030204" pitchFamily="49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589C0F-2DC0-4FF2-A6E6-E22A8692170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8</a:t>
            </a:fld>
            <a:endParaRPr lang="en-GB"/>
          </a:p>
        </p:txBody>
      </p:sp>
      <p:sp>
        <p:nvSpPr>
          <p:cNvPr id="6" name="Google Shape;252;p33">
            <a:extLst>
              <a:ext uri="{FF2B5EF4-FFF2-40B4-BE49-F238E27FC236}">
                <a16:creationId xmlns:a16="http://schemas.microsoft.com/office/drawing/2014/main" id="{7405E5FE-21FC-4270-B46C-1C348CA037C8}"/>
              </a:ext>
            </a:extLst>
          </p:cNvPr>
          <p:cNvSpPr txBox="1"/>
          <p:nvPr/>
        </p:nvSpPr>
        <p:spPr>
          <a:xfrm>
            <a:off x="400995" y="841830"/>
            <a:ext cx="8520599" cy="23338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-ID" sz="2000">
                <a:solidFill>
                  <a:schemeClr val="tx1"/>
                </a:solidFill>
                <a:latin typeface="Consolas" panose="020B0609020204030204" pitchFamily="49" charset="0"/>
              </a:rPr>
              <a:t>def fc(n):</a:t>
            </a:r>
          </a:p>
          <a:p>
            <a:pPr marL="0" indent="0">
              <a:buNone/>
            </a:pPr>
            <a:r>
              <a:rPr lang="en-ID" sz="2000">
                <a:solidFill>
                  <a:schemeClr val="tx1"/>
                </a:solidFill>
                <a:latin typeface="Consolas" panose="020B0609020204030204" pitchFamily="49" charset="0"/>
              </a:rPr>
              <a:t>  # base case</a:t>
            </a:r>
          </a:p>
          <a:p>
            <a:pPr marL="0" indent="0">
              <a:buNone/>
            </a:pPr>
            <a:r>
              <a:rPr lang="en-ID" sz="2000">
                <a:solidFill>
                  <a:schemeClr val="tx1"/>
                </a:solidFill>
                <a:latin typeface="Consolas" panose="020B0609020204030204" pitchFamily="49" charset="0"/>
              </a:rPr>
              <a:t>  if n == 1:</a:t>
            </a:r>
          </a:p>
          <a:p>
            <a:pPr marL="0" indent="0">
              <a:buNone/>
            </a:pPr>
            <a:r>
              <a:rPr lang="en-ID" sz="2000">
                <a:solidFill>
                  <a:schemeClr val="tx1"/>
                </a:solidFill>
                <a:latin typeface="Consolas" panose="020B0609020204030204" pitchFamily="49" charset="0"/>
              </a:rPr>
              <a:t>    return 1</a:t>
            </a:r>
          </a:p>
          <a:p>
            <a:pPr marL="0" indent="0">
              <a:buNone/>
            </a:pPr>
            <a:r>
              <a:rPr lang="en-ID" sz="2000">
                <a:solidFill>
                  <a:schemeClr val="tx1"/>
                </a:solidFill>
                <a:latin typeface="Consolas" panose="020B0609020204030204" pitchFamily="49" charset="0"/>
              </a:rPr>
              <a:t>  # recursion case</a:t>
            </a:r>
          </a:p>
          <a:p>
            <a:pPr marL="0" indent="0">
              <a:buNone/>
            </a:pPr>
            <a:r>
              <a:rPr lang="en-ID" sz="2000">
                <a:solidFill>
                  <a:schemeClr val="tx1"/>
                </a:solidFill>
                <a:latin typeface="Consolas" panose="020B0609020204030204" pitchFamily="49" charset="0"/>
              </a:rPr>
              <a:t>  else:</a:t>
            </a:r>
          </a:p>
          <a:p>
            <a:pPr marL="0" indent="0">
              <a:buNone/>
            </a:pPr>
            <a:r>
              <a:rPr lang="en-ID" sz="2000">
                <a:solidFill>
                  <a:schemeClr val="tx1"/>
                </a:solidFill>
                <a:latin typeface="Consolas" panose="020B0609020204030204" pitchFamily="49" charset="0"/>
              </a:rPr>
              <a:t>    return n * fc(n-1)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013FB0-F9E4-426E-9821-26532CE881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40"/>
          <a:stretch/>
        </p:blipFill>
        <p:spPr>
          <a:xfrm>
            <a:off x="482600" y="3490781"/>
            <a:ext cx="1780755" cy="657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916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2550"/>
    </mc:Choice>
    <mc:Fallback>
      <p:transition spd="slow" advTm="2255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1AA6E-C357-4E88-9713-3AC3F981A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sz="2400">
                <a:latin typeface="Abadi" panose="020B0604020104020204" pitchFamily="34" charset="0"/>
              </a:rPr>
              <a:t>Factorial in Python with Recursion</a:t>
            </a:r>
            <a:endParaRPr lang="en-ID" sz="2400">
              <a:latin typeface="Consolas" panose="020B0609020204030204" pitchFamily="49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589C0F-2DC0-4FF2-A6E6-E22A8692170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9</a:t>
            </a:fld>
            <a:endParaRPr lang="en-GB"/>
          </a:p>
        </p:txBody>
      </p:sp>
      <p:sp>
        <p:nvSpPr>
          <p:cNvPr id="6" name="Google Shape;252;p33">
            <a:extLst>
              <a:ext uri="{FF2B5EF4-FFF2-40B4-BE49-F238E27FC236}">
                <a16:creationId xmlns:a16="http://schemas.microsoft.com/office/drawing/2014/main" id="{7405E5FE-21FC-4270-B46C-1C348CA037C8}"/>
              </a:ext>
            </a:extLst>
          </p:cNvPr>
          <p:cNvSpPr txBox="1"/>
          <p:nvPr/>
        </p:nvSpPr>
        <p:spPr>
          <a:xfrm>
            <a:off x="400995" y="841830"/>
            <a:ext cx="8520599" cy="23338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-ID" sz="2000">
                <a:solidFill>
                  <a:schemeClr val="tx1"/>
                </a:solidFill>
                <a:latin typeface="Consolas" panose="020B0609020204030204" pitchFamily="49" charset="0"/>
              </a:rPr>
              <a:t>def fc(n):</a:t>
            </a:r>
          </a:p>
          <a:p>
            <a:pPr marL="0" indent="0">
              <a:buNone/>
            </a:pPr>
            <a:r>
              <a:rPr lang="en-ID" sz="2000">
                <a:solidFill>
                  <a:schemeClr val="tx1"/>
                </a:solidFill>
                <a:latin typeface="Consolas" panose="020B0609020204030204" pitchFamily="49" charset="0"/>
              </a:rPr>
              <a:t>  # base case</a:t>
            </a:r>
          </a:p>
          <a:p>
            <a:pPr marL="0" indent="0">
              <a:buNone/>
            </a:pPr>
            <a:r>
              <a:rPr lang="en-ID" sz="2000">
                <a:solidFill>
                  <a:schemeClr val="tx1"/>
                </a:solidFill>
                <a:latin typeface="Consolas" panose="020B0609020204030204" pitchFamily="49" charset="0"/>
              </a:rPr>
              <a:t>  if n == 1:</a:t>
            </a:r>
          </a:p>
          <a:p>
            <a:pPr marL="0" indent="0">
              <a:buNone/>
            </a:pPr>
            <a:r>
              <a:rPr lang="en-ID" sz="2000">
                <a:solidFill>
                  <a:schemeClr val="tx1"/>
                </a:solidFill>
                <a:latin typeface="Consolas" panose="020B0609020204030204" pitchFamily="49" charset="0"/>
              </a:rPr>
              <a:t>    return 1</a:t>
            </a:r>
          </a:p>
          <a:p>
            <a:pPr marL="0" indent="0">
              <a:buNone/>
            </a:pPr>
            <a:r>
              <a:rPr lang="en-ID" sz="2000">
                <a:solidFill>
                  <a:schemeClr val="tx1"/>
                </a:solidFill>
                <a:latin typeface="Consolas" panose="020B0609020204030204" pitchFamily="49" charset="0"/>
              </a:rPr>
              <a:t>  # recursion case</a:t>
            </a:r>
          </a:p>
          <a:p>
            <a:pPr marL="0" indent="0">
              <a:buNone/>
            </a:pPr>
            <a:r>
              <a:rPr lang="en-ID" sz="2000">
                <a:solidFill>
                  <a:schemeClr val="tx1"/>
                </a:solidFill>
                <a:latin typeface="Consolas" panose="020B0609020204030204" pitchFamily="49" charset="0"/>
              </a:rPr>
              <a:t>  else:</a:t>
            </a:r>
          </a:p>
          <a:p>
            <a:pPr marL="0" indent="0">
              <a:buNone/>
            </a:pPr>
            <a:r>
              <a:rPr lang="en-ID" sz="2000">
                <a:solidFill>
                  <a:schemeClr val="tx1"/>
                </a:solidFill>
                <a:latin typeface="Consolas" panose="020B0609020204030204" pitchFamily="49" charset="0"/>
              </a:rPr>
              <a:t>    return n * fc(n-1)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F7EB047-B1EC-46CD-A392-70787039E9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000" y="3478143"/>
            <a:ext cx="1771897" cy="7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516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9231"/>
    </mc:Choice>
    <mc:Fallback>
      <p:transition spd="slow" advTm="59231"/>
    </mc:Fallback>
  </mc:AlternateContent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5932</TotalTime>
  <Words>801</Words>
  <Application>Microsoft Office PowerPoint</Application>
  <PresentationFormat>On-screen Show (16:9)</PresentationFormat>
  <Paragraphs>102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Abadi</vt:lpstr>
      <vt:lpstr>Arial</vt:lpstr>
      <vt:lpstr>Consolas</vt:lpstr>
      <vt:lpstr>Trebuchet MS</vt:lpstr>
      <vt:lpstr>Simple Light</vt:lpstr>
      <vt:lpstr>PowerPoint Presentation</vt:lpstr>
      <vt:lpstr>Factorial</vt:lpstr>
      <vt:lpstr>Factorial in Python</vt:lpstr>
      <vt:lpstr>Factorial (Revisited)</vt:lpstr>
      <vt:lpstr>Factorial (Revisited)</vt:lpstr>
      <vt:lpstr>Factorial (Revisited)</vt:lpstr>
      <vt:lpstr>Factorial in Python with Recursion</vt:lpstr>
      <vt:lpstr>Factorial in Python with Recursion</vt:lpstr>
      <vt:lpstr>Factorial in Python with Recursion</vt:lpstr>
      <vt:lpstr>Factorial in Python with Recursion</vt:lpstr>
      <vt:lpstr>Factorial in Python with Recursion</vt:lpstr>
      <vt:lpstr>Factorial in Python with Recursion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Fariz</dc:creator>
  <cp:lastModifiedBy>Fariz Darari</cp:lastModifiedBy>
  <cp:revision>826</cp:revision>
  <dcterms:modified xsi:type="dcterms:W3CDTF">2020-10-25T17:38:03Z</dcterms:modified>
</cp:coreProperties>
</file>