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5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E69439-D9E9-4233-A465-3074036FC8B3}" type="datetimeFigureOut">
              <a:rPr lang="en-ID" smtClean="0"/>
              <a:t>26/03/2019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D92F0A-8F52-407B-9DF6-382E23B5780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24811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Credit: https://www.pexels.com/@negativespace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87011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Picture: https://unsplash.com/photos/VyC0YSFRDTU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87349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07125-42AA-4308-A988-0E9235B672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BD4692-9821-49FB-9071-E559DBE6C8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27D2F5-549B-4BDB-A18E-4549BA929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8C4C6-F2AA-47FF-8631-FA788E0F8963}" type="datetimeFigureOut">
              <a:rPr lang="en-ID" smtClean="0"/>
              <a:t>26/03/2019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5F84B-F126-489A-BA27-9698B26DC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8E5710-CD94-4133-85BD-5431566CA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76983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4D4A8-9C22-4444-AF34-6FACED2EF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714BEC-8B1C-4E15-964A-6D4B11F7D2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3CF8C-D9F8-4563-AE96-DE8A1497A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8C4C6-F2AA-47FF-8631-FA788E0F8963}" type="datetimeFigureOut">
              <a:rPr lang="en-ID" smtClean="0"/>
              <a:t>26/03/2019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F92747-C004-485A-A57B-86D645779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704922-C92D-435A-8C5C-FC88C63EA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01038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83AEF9-E32E-4366-8FC8-451DEF82C2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D43BA0-A275-47C8-9530-74F0D5CB07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7111FA-CFF8-4C46-8015-256FA527F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8C4C6-F2AA-47FF-8631-FA788E0F8963}" type="datetimeFigureOut">
              <a:rPr lang="en-ID" smtClean="0"/>
              <a:t>26/03/2019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4D3215-E6ED-4BB9-8129-AF4FCECB9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B20AA8-E646-4FAD-B8CD-292BD44DD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58595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9F1DD-1698-487D-97D5-41C2368EA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4D4E3E-DF57-4BDE-8AE3-AC9CCF4C98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C9DF65-255B-4ABE-96D6-A422CF36C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8C4C6-F2AA-47FF-8631-FA788E0F8963}" type="datetimeFigureOut">
              <a:rPr lang="en-ID" smtClean="0"/>
              <a:t>26/03/2019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21D8CD-089F-4470-A9DE-18BE27BD2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52734E-2D99-4AE5-A40F-B45F022CD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18404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4F52F-D49A-483F-8F2A-A31957F82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A3F9B1-D5EE-4D6D-85D9-0FDDC93D3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90B5D-5A88-4186-AFAF-CC95AD31A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8C4C6-F2AA-47FF-8631-FA788E0F8963}" type="datetimeFigureOut">
              <a:rPr lang="en-ID" smtClean="0"/>
              <a:t>26/03/2019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5815F6-ADB7-48DB-88BB-E0F25F208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1C05C-E1F3-43C5-AFB7-36E2E37B3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88179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D6C0A-EBE6-4A99-8104-636DC9A6C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11345-5EAD-43A5-8D72-89867A1EE5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B61CC0-BF69-4026-B8AE-851EB079C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19F346-5C90-455E-AE0C-257FF1F6E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8C4C6-F2AA-47FF-8631-FA788E0F8963}" type="datetimeFigureOut">
              <a:rPr lang="en-ID" smtClean="0"/>
              <a:t>26/03/2019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7A809B-BC3C-43CA-A4C8-8B70F1A3F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A30466-CE75-4C18-9113-FFDE55CF5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42325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0D172-5EF6-45CB-9479-2FD474456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625FAC-0803-427E-93E1-51698C111F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E587A1-6783-445D-800C-93022C6C2C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6E18B5-E99D-4890-9897-09A49F6E2A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6D9633-75FF-438A-A589-DCB37ADBB6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2CEADB-A0B6-4662-9F57-CC5C0E07E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8C4C6-F2AA-47FF-8631-FA788E0F8963}" type="datetimeFigureOut">
              <a:rPr lang="en-ID" smtClean="0"/>
              <a:t>26/03/2019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F766C9-1B4A-4A25-9CD3-CE6BF12ED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55F8EC-1705-4FC5-9668-60DB14F0C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50408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F025B-506E-44CC-96DE-C83B7160E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8F1957-E0AE-40F8-A4AD-FD9B19E05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8C4C6-F2AA-47FF-8631-FA788E0F8963}" type="datetimeFigureOut">
              <a:rPr lang="en-ID" smtClean="0"/>
              <a:t>26/03/2019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E00827-AB27-4789-AC66-B6106C831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73FE90-CD4A-41CE-93A5-B97C54485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94128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D45E7B-ED6C-4784-BD4C-17537760A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8C4C6-F2AA-47FF-8631-FA788E0F8963}" type="datetimeFigureOut">
              <a:rPr lang="en-ID" smtClean="0"/>
              <a:t>26/03/2019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511E93-6362-4179-9F59-E0A67C6F1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F67267-0DF9-42EE-AFD0-78C0BE813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89490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DEED6-A3D2-4D6C-98EC-B0C3F5F64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86DF64-27A6-40B1-BBF2-4426F45EA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D466AE-7929-44C0-B9DF-5F63D491F5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8317C4-5014-4F28-A735-C47A5EA8C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8C4C6-F2AA-47FF-8631-FA788E0F8963}" type="datetimeFigureOut">
              <a:rPr lang="en-ID" smtClean="0"/>
              <a:t>26/03/2019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AFA2D6-42B8-48A0-9189-EA11A1629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DD60C8-FEE5-4FF0-9FC5-8F9EB56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31427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FE7EC-73A6-41AD-9B82-131ED294F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9C0C45-ACD3-49AB-BDA0-57E5A7CD18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2BFB83-18D5-42C3-8015-6115117604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857ADA-C42C-4D46-B398-7CF686A48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8C4C6-F2AA-47FF-8631-FA788E0F8963}" type="datetimeFigureOut">
              <a:rPr lang="en-ID" smtClean="0"/>
              <a:t>26/03/2019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0F4290-CF1E-4335-94C6-A4E7049A1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61A7E0-9B72-4680-98C1-8078F81BB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16056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7BAC18-1732-46F9-A071-9F732DA4D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29517E-1375-43AF-B7CE-3F330F650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36EF09-B2AF-4BC5-AB25-4FDA460E74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8C4C6-F2AA-47FF-8631-FA788E0F8963}" type="datetimeFigureOut">
              <a:rPr lang="en-ID" smtClean="0"/>
              <a:t>26/03/2019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B349E3-F100-41DE-8931-6A8A123121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22794-E4ED-4C85-9F48-9575BF9E79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21468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yscale Photo of Computer Laptop Near White Notebook and Ceramic Mug on Table">
            <a:extLst>
              <a:ext uri="{FF2B5EF4-FFF2-40B4-BE49-F238E27FC236}">
                <a16:creationId xmlns:a16="http://schemas.microsoft.com/office/drawing/2014/main" id="{1F07B35D-BCA8-450B-973D-E8E181FE9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7160"/>
            <a:ext cx="12192000" cy="8132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33248E-646E-4AC5-97C4-11EA026626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52247"/>
            <a:ext cx="9144000" cy="1594592"/>
          </a:xfrm>
          <a:solidFill>
            <a:schemeClr val="bg1">
              <a:alpha val="57000"/>
            </a:schemeClr>
          </a:solidFill>
        </p:spPr>
        <p:txBody>
          <a:bodyPr>
            <a:normAutofit fontScale="90000"/>
          </a:bodyPr>
          <a:lstStyle/>
          <a:p>
            <a:r>
              <a:rPr lang="en-ID" b="1"/>
              <a:t>Dasar-Dasar Pemrograman 2:</a:t>
            </a:r>
            <a:br>
              <a:rPr lang="en-ID" b="1"/>
            </a:br>
            <a:r>
              <a:rPr lang="en-ID" b="1"/>
              <a:t>Java Basics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F474C7-3508-4026-A3BF-BDBF835090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571377"/>
          </a:xfrm>
          <a:solidFill>
            <a:schemeClr val="bg1">
              <a:alpha val="57000"/>
            </a:schemeClr>
          </a:solidFill>
        </p:spPr>
        <p:txBody>
          <a:bodyPr/>
          <a:lstStyle/>
          <a:p>
            <a:r>
              <a:rPr lang="en-ID" b="1"/>
              <a:t>Fariz Darari (fariz@cs.ui.ac.id)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71C5B50-2731-4843-92E0-6977EF3850D9}"/>
              </a:ext>
            </a:extLst>
          </p:cNvPr>
          <p:cNvSpPr/>
          <p:nvPr/>
        </p:nvSpPr>
        <p:spPr>
          <a:xfrm>
            <a:off x="6634803" y="6244581"/>
            <a:ext cx="37617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ID" sz="1400" i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Feel free to use, reuse, and share this work: the more we share, the more we have!</a:t>
            </a:r>
            <a:r>
              <a:rPr lang="en-ID" i="1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n-ID" sz="140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028" name="Picture 4" descr="logo">
            <a:extLst>
              <a:ext uri="{FF2B5EF4-FFF2-40B4-BE49-F238E27FC236}">
                <a16:creationId xmlns:a16="http://schemas.microsoft.com/office/drawing/2014/main" id="{AE17F83F-6A4A-48C2-9C28-F6D006371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3" y="5777135"/>
            <a:ext cx="2381250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CC BY-NC-SA">
            <a:extLst>
              <a:ext uri="{FF2B5EF4-FFF2-40B4-BE49-F238E27FC236}">
                <a16:creationId xmlns:a16="http://schemas.microsoft.com/office/drawing/2014/main" id="{03CBA64B-BF62-4FFE-8937-57A3E8433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6542" y="6248893"/>
            <a:ext cx="1670784" cy="58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1984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B13B4-F08D-40D3-866E-CCA6AEDF3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8DBCE-2D37-4E07-9C49-29EB1D39B7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58055" cy="4351338"/>
          </a:xfrm>
        </p:spPr>
        <p:txBody>
          <a:bodyPr/>
          <a:lstStyle/>
          <a:p>
            <a:r>
              <a:rPr lang="en-ID"/>
              <a:t>What is a program?</a:t>
            </a:r>
          </a:p>
          <a:p>
            <a:pPr marL="0" indent="0">
              <a:buNone/>
            </a:pPr>
            <a:r>
              <a:rPr lang="en-ID" sz="2400"/>
              <a:t>A sequence of instructions that specifies how to perform tasks on a computer.</a:t>
            </a:r>
          </a:p>
          <a:p>
            <a:r>
              <a:rPr lang="en-ID"/>
              <a:t>What is a bug?</a:t>
            </a:r>
          </a:p>
          <a:p>
            <a:pPr marL="0" indent="0">
              <a:buNone/>
            </a:pPr>
            <a:r>
              <a:rPr lang="en-ID"/>
              <a:t>An error in a program.</a:t>
            </a:r>
          </a:p>
          <a:p>
            <a:r>
              <a:rPr lang="en-ID"/>
              <a:t>What is compile?</a:t>
            </a:r>
          </a:p>
          <a:p>
            <a:pPr marL="0" indent="0">
              <a:buNone/>
            </a:pPr>
            <a:r>
              <a:rPr lang="en-ID"/>
              <a:t>To translate a program in a high-level language into a low-level language, </a:t>
            </a:r>
            <a:r>
              <a:rPr lang="en-ID" b="1" u="sng"/>
              <a:t>all at once</a:t>
            </a:r>
            <a:r>
              <a:rPr lang="en-ID"/>
              <a:t>, in preparation for later execution.</a:t>
            </a:r>
          </a:p>
        </p:txBody>
      </p:sp>
    </p:spTree>
    <p:extLst>
      <p:ext uri="{BB962C8B-B14F-4D97-AF65-F5344CB8AC3E}">
        <p14:creationId xmlns:p14="http://schemas.microsoft.com/office/powerpoint/2010/main" val="2735456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BBC65-E4AF-41E0-BC2A-67E4CD908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Variables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B643BF-5A3C-4C1E-8652-1CE4831D4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/>
              <a:t>A variable is a named location that stores a value. Values may be numbers, text, images, sounds, and other types of data.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917DA5-5EED-40AF-9387-F49FDFBBE5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7753" y="3214256"/>
            <a:ext cx="8896494" cy="205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100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E4138-35CF-4D24-B3F7-EBC948146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Declaration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1B4BFC-95E7-4EF6-9A74-20E4664E5F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9150"/>
          <a:stretch/>
        </p:blipFill>
        <p:spPr>
          <a:xfrm>
            <a:off x="403434" y="3517900"/>
            <a:ext cx="11385132" cy="11178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734ED7F-F3D4-4F50-ABC8-2DC1EA4D94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096" b="59578"/>
          <a:stretch/>
        </p:blipFill>
        <p:spPr>
          <a:xfrm>
            <a:off x="403434" y="1453573"/>
            <a:ext cx="11399770" cy="58535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B16CD8F-53BA-40FF-8FC2-4DBDED78E3BA}"/>
              </a:ext>
            </a:extLst>
          </p:cNvPr>
          <p:cNvSpPr txBox="1">
            <a:spLocks/>
          </p:cNvSpPr>
          <p:nvPr/>
        </p:nvSpPr>
        <p:spPr>
          <a:xfrm>
            <a:off x="838200" y="246459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/>
              <a:t>Assignment</a:t>
            </a:r>
          </a:p>
        </p:txBody>
      </p:sp>
    </p:spTree>
    <p:extLst>
      <p:ext uri="{BB962C8B-B14F-4D97-AF65-F5344CB8AC3E}">
        <p14:creationId xmlns:p14="http://schemas.microsoft.com/office/powerpoint/2010/main" val="35065599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E4138-35CF-4D24-B3F7-EBC948146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Declare and assign variables on same line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31A3AD-46FB-4483-886A-8828F4414F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883" y="2705100"/>
            <a:ext cx="11006234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9317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E4138-35CF-4D24-B3F7-EBC948146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Printing variables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3CB7C3-4624-4244-BBF7-6F5A694D9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1" y="1690688"/>
            <a:ext cx="7467598" cy="4253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4718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6F593-BA91-472B-8E37-5A9D873B9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Arithmetic operators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5E14CB-3FBF-46C9-8205-B3234B1453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5112" y="1690688"/>
            <a:ext cx="6581775" cy="17430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97591B4-DA65-4C5B-81DC-69BF856D30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9824" y="3663951"/>
            <a:ext cx="7372350" cy="219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4004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701B0-314E-4807-B947-B38E65F43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Floating-point numbers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EFF2AC-1B0F-4EC4-B589-4E723BDE27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7638"/>
          <a:stretch/>
        </p:blipFill>
        <p:spPr>
          <a:xfrm>
            <a:off x="1334275" y="2046289"/>
            <a:ext cx="9523450" cy="9636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A996FE4-3FD6-418C-83F2-21E854F87C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1457"/>
          <a:stretch/>
        </p:blipFill>
        <p:spPr>
          <a:xfrm>
            <a:off x="1334277" y="3288869"/>
            <a:ext cx="9523444" cy="2522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3028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563E9-B173-4527-A5B3-56DC9058A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Error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74A043-7620-4836-93A5-B7F2B5EC69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D" b="1"/>
              <a:t>Compile-time error</a:t>
            </a:r>
          </a:p>
          <a:p>
            <a:pPr marL="0" indent="0">
              <a:buNone/>
            </a:pPr>
            <a:r>
              <a:rPr lang="en-ID"/>
              <a:t>Compile-time errors occur when you violate the syntax rules of the Java language. For example, parentheses and braces have to come in matching pairs. So </a:t>
            </a:r>
            <a:r>
              <a:rPr lang="en-ID" b="1"/>
              <a:t>(1 + 2)</a:t>
            </a:r>
            <a:r>
              <a:rPr lang="en-ID"/>
              <a:t> is legal, but </a:t>
            </a:r>
            <a:r>
              <a:rPr lang="en-ID" b="1"/>
              <a:t>8)</a:t>
            </a:r>
            <a:r>
              <a:rPr lang="en-ID"/>
              <a:t> is not.</a:t>
            </a:r>
          </a:p>
          <a:p>
            <a:r>
              <a:rPr lang="en-ID" b="1"/>
              <a:t>Runtime error</a:t>
            </a:r>
          </a:p>
          <a:p>
            <a:pPr marL="0" indent="0">
              <a:buNone/>
            </a:pPr>
            <a:r>
              <a:rPr lang="en-ID"/>
              <a:t>The second type of error is a run-time error, so-called because it does not appear until after the program has started running.</a:t>
            </a:r>
          </a:p>
          <a:p>
            <a:r>
              <a:rPr lang="en-ID" b="1"/>
              <a:t>Logic error</a:t>
            </a:r>
          </a:p>
          <a:p>
            <a:pPr marL="0" indent="0">
              <a:buNone/>
            </a:pPr>
            <a:r>
              <a:rPr lang="en-ID"/>
              <a:t>If your program has a logic error, it will compile and run without generating error messages, but it will not do the right thing.</a:t>
            </a:r>
          </a:p>
        </p:txBody>
      </p:sp>
    </p:spTree>
    <p:extLst>
      <p:ext uri="{BB962C8B-B14F-4D97-AF65-F5344CB8AC3E}">
        <p14:creationId xmlns:p14="http://schemas.microsoft.com/office/powerpoint/2010/main" val="26626993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hank you text">
            <a:extLst>
              <a:ext uri="{FF2B5EF4-FFF2-40B4-BE49-F238E27FC236}">
                <a16:creationId xmlns:a16="http://schemas.microsoft.com/office/drawing/2014/main" id="{30F4646D-7ECA-4637-BAE7-51BED7F50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43000"/>
            <a:ext cx="12192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FB06D74-CD66-44DE-B4FF-7A2B05D7BDB3}"/>
              </a:ext>
            </a:extLst>
          </p:cNvPr>
          <p:cNvSpPr txBox="1">
            <a:spLocks/>
          </p:cNvSpPr>
          <p:nvPr/>
        </p:nvSpPr>
        <p:spPr>
          <a:xfrm>
            <a:off x="4767943" y="6239329"/>
            <a:ext cx="10515600" cy="447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D" sz="1600">
                <a:solidFill>
                  <a:schemeClr val="bg1">
                    <a:lumMod val="50000"/>
                  </a:schemeClr>
                </a:solidFill>
              </a:rPr>
              <a:t>Credits: Chapter 1 and 2 of Think Java book by Allen Downey and Chris Mayfield</a:t>
            </a:r>
          </a:p>
        </p:txBody>
      </p:sp>
    </p:spTree>
    <p:extLst>
      <p:ext uri="{BB962C8B-B14F-4D97-AF65-F5344CB8AC3E}">
        <p14:creationId xmlns:p14="http://schemas.microsoft.com/office/powerpoint/2010/main" val="1952422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Problem solving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86C66-3345-4B00-B14B-C9C1A4648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/>
              <a:t>The single most important skill for a computer scientist is </a:t>
            </a:r>
            <a:br>
              <a:rPr lang="en-ID"/>
            </a:br>
            <a:r>
              <a:rPr lang="en-ID" b="1"/>
              <a:t>problem solving</a:t>
            </a:r>
            <a:r>
              <a:rPr lang="en-ID"/>
              <a:t>.</a:t>
            </a:r>
          </a:p>
          <a:p>
            <a:r>
              <a:rPr lang="en-ID"/>
              <a:t>It's the ability to:</a:t>
            </a:r>
          </a:p>
          <a:p>
            <a:pPr lvl="1"/>
            <a:r>
              <a:rPr lang="en-ID"/>
              <a:t>formulate problems,</a:t>
            </a:r>
          </a:p>
          <a:p>
            <a:pPr lvl="1"/>
            <a:r>
              <a:rPr lang="en-ID"/>
              <a:t>think creatively about solutions, and</a:t>
            </a:r>
          </a:p>
          <a:p>
            <a:pPr lvl="1"/>
            <a:r>
              <a:rPr lang="en-ID"/>
              <a:t>express solutions clearly and accurately.</a:t>
            </a:r>
          </a:p>
          <a:p>
            <a:r>
              <a:rPr lang="en-ID"/>
              <a:t>As it turns out, the process of learning to program is an excellent opportunity to develop problem solving skills.</a:t>
            </a:r>
          </a:p>
        </p:txBody>
      </p:sp>
    </p:spTree>
    <p:extLst>
      <p:ext uri="{BB962C8B-B14F-4D97-AF65-F5344CB8AC3E}">
        <p14:creationId xmlns:p14="http://schemas.microsoft.com/office/powerpoint/2010/main" val="3696113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786F6-5151-454C-A40A-C00B5150C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Compiling and running a Java program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66A23D-11BB-4296-92FC-95F8A70F90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0051" y="1801083"/>
            <a:ext cx="9591898" cy="184265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5E6FE41-F878-4DCB-9FF4-D1CA9EB50D5E}"/>
              </a:ext>
            </a:extLst>
          </p:cNvPr>
          <p:cNvSpPr/>
          <p:nvPr/>
        </p:nvSpPr>
        <p:spPr>
          <a:xfrm>
            <a:off x="1300051" y="3816482"/>
            <a:ext cx="994984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2000"/>
              <a:t>Java is both compiled and interpreted.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2000"/>
              <a:t>Instead of translating programs directly into machine language, </a:t>
            </a:r>
            <a:br>
              <a:rPr lang="en-ID" sz="2000"/>
            </a:br>
            <a:r>
              <a:rPr lang="en-ID" sz="2000"/>
              <a:t>the Java compiler generates byte code.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2000"/>
              <a:t>Similar to machine language, byte code is easy and fast to interpret.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2000"/>
              <a:t>But it is also portable, so it is possible to compile a Java program on one machine, </a:t>
            </a:r>
            <a:br>
              <a:rPr lang="en-ID" sz="2000"/>
            </a:br>
            <a:r>
              <a:rPr lang="en-ID" sz="2000"/>
              <a:t>transfer the byte code to another machine, and run the byte code on the other machine.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2000"/>
              <a:t>The interpreter that runs byte code is called a "Java Virtual Machine" (JVM).</a:t>
            </a:r>
          </a:p>
        </p:txBody>
      </p:sp>
    </p:spTree>
    <p:extLst>
      <p:ext uri="{BB962C8B-B14F-4D97-AF65-F5344CB8AC3E}">
        <p14:creationId xmlns:p14="http://schemas.microsoft.com/office/powerpoint/2010/main" val="584267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E3FCB-EA36-4D14-BA92-26A359025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Hello, World!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3CC874-4BB1-4810-BF9F-A48B33079D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3491" y="1764173"/>
            <a:ext cx="8285018" cy="4299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485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7BDE5-D4B6-4132-8417-49E292050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Escape sequences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41AC7D-1A77-4A29-884B-F893437F5E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471" y="1925782"/>
            <a:ext cx="9655058" cy="392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855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7BDE5-D4B6-4132-8417-49E292050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Escape sequences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4A5B71-4193-418E-8E09-B0C56438C0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0691" y="1812102"/>
            <a:ext cx="7370618" cy="4148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632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7BDE5-D4B6-4132-8417-49E292050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We could write something like this, but..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BA512C-18A8-4464-8127-C83EA3DDCD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264" y="2110365"/>
            <a:ext cx="10299472" cy="1445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7580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7BDE5-D4B6-4132-8417-49E292050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We could write something like this, but..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BA512C-18A8-4464-8127-C83EA3DDCD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264" y="2110365"/>
            <a:ext cx="10299472" cy="144578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C6DB1AA-C49F-42D1-A897-E44E527F86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6545" y="4465732"/>
            <a:ext cx="5818910" cy="224915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EDDB306-154A-4A5F-9789-40B2ED034666}"/>
              </a:ext>
            </a:extLst>
          </p:cNvPr>
          <p:cNvSpPr txBox="1">
            <a:spLocks/>
          </p:cNvSpPr>
          <p:nvPr/>
        </p:nvSpPr>
        <p:spPr>
          <a:xfrm>
            <a:off x="730136" y="331304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/>
              <a:t>This one reads better :)</a:t>
            </a:r>
          </a:p>
        </p:txBody>
      </p:sp>
    </p:spTree>
    <p:extLst>
      <p:ext uri="{BB962C8B-B14F-4D97-AF65-F5344CB8AC3E}">
        <p14:creationId xmlns:p14="http://schemas.microsoft.com/office/powerpoint/2010/main" val="1180695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B13B4-F08D-40D3-866E-CCA6AEDF3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8DBCE-2D37-4E07-9C49-29EB1D39B7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/>
              <a:t>What is a program?</a:t>
            </a:r>
          </a:p>
          <a:p>
            <a:endParaRPr lang="en-ID"/>
          </a:p>
          <a:p>
            <a:r>
              <a:rPr lang="en-ID"/>
              <a:t>What is a bug?</a:t>
            </a:r>
          </a:p>
          <a:p>
            <a:endParaRPr lang="en-ID"/>
          </a:p>
          <a:p>
            <a:r>
              <a:rPr lang="en-ID"/>
              <a:t>What is compile?</a:t>
            </a:r>
          </a:p>
        </p:txBody>
      </p:sp>
    </p:spTree>
    <p:extLst>
      <p:ext uri="{BB962C8B-B14F-4D97-AF65-F5344CB8AC3E}">
        <p14:creationId xmlns:p14="http://schemas.microsoft.com/office/powerpoint/2010/main" val="21216282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364</Words>
  <Application>Microsoft Office PowerPoint</Application>
  <PresentationFormat>Widescreen</PresentationFormat>
  <Paragraphs>55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Dasar-Dasar Pemrograman 2: Java Basics</vt:lpstr>
      <vt:lpstr>Problem solving</vt:lpstr>
      <vt:lpstr>Compiling and running a Java program</vt:lpstr>
      <vt:lpstr>Hello, World!</vt:lpstr>
      <vt:lpstr>Escape sequences</vt:lpstr>
      <vt:lpstr>Escape sequences</vt:lpstr>
      <vt:lpstr>We could write something like this, but..</vt:lpstr>
      <vt:lpstr>We could write something like this, but..</vt:lpstr>
      <vt:lpstr>Quiz time</vt:lpstr>
      <vt:lpstr>Quiz time</vt:lpstr>
      <vt:lpstr>Variables</vt:lpstr>
      <vt:lpstr>Declaration</vt:lpstr>
      <vt:lpstr>Declare and assign variables on same line</vt:lpstr>
      <vt:lpstr>Printing variables</vt:lpstr>
      <vt:lpstr>Arithmetic operators</vt:lpstr>
      <vt:lpstr>Floating-point numbers</vt:lpstr>
      <vt:lpstr>Error types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Dasar-Dasar Pemrograman 2</dc:title>
  <dc:creator>Fariz Darari</dc:creator>
  <cp:lastModifiedBy>Fariz Darari</cp:lastModifiedBy>
  <cp:revision>53</cp:revision>
  <dcterms:created xsi:type="dcterms:W3CDTF">2019-02-19T10:57:24Z</dcterms:created>
  <dcterms:modified xsi:type="dcterms:W3CDTF">2019-03-26T12:29:31Z</dcterms:modified>
</cp:coreProperties>
</file>