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5"/>
  </p:notesMasterIdLst>
  <p:sldIdLst>
    <p:sldId id="400" r:id="rId2"/>
    <p:sldId id="402" r:id="rId3"/>
    <p:sldId id="481" r:id="rId4"/>
    <p:sldId id="482" r:id="rId5"/>
    <p:sldId id="483" r:id="rId6"/>
    <p:sldId id="484" r:id="rId7"/>
    <p:sldId id="491" r:id="rId8"/>
    <p:sldId id="485" r:id="rId9"/>
    <p:sldId id="486" r:id="rId10"/>
    <p:sldId id="487" r:id="rId11"/>
    <p:sldId id="489" r:id="rId12"/>
    <p:sldId id="490" r:id="rId13"/>
    <p:sldId id="27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https://pixabay.com/photos/phone-old-year-built-1955-bakelite-3594206/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2508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7418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Variables in a function are local: Accessible only within the function</a:t>
            </a:r>
          </a:p>
        </p:txBody>
      </p:sp>
    </p:spTree>
    <p:extLst>
      <p:ext uri="{BB962C8B-B14F-4D97-AF65-F5344CB8AC3E}">
        <p14:creationId xmlns:p14="http://schemas.microsoft.com/office/powerpoint/2010/main" val="21739203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https://www.iconfinder.com/icons/4375050/logo_python_icon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Precisely: You *call* a built-in function by Python to print Hello World to the screen</a:t>
            </a:r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ceil = atap = smallest integer greater than or equal to the given float number</a:t>
            </a:r>
          </a:p>
          <a:p>
            <a:pPr marL="139700" indent="0">
              <a:buNone/>
            </a:pPr>
            <a:r>
              <a:rPr lang="en-ID"/>
              <a:t>pow = pangkat</a:t>
            </a:r>
          </a:p>
          <a:p>
            <a:pPr marL="139700" indent="0">
              <a:buNone/>
            </a:pPr>
            <a:r>
              <a:rPr lang="en-ID"/>
              <a:t>factorial = perkalian bilangan bulat dari 1, 2, dst, sampai given number</a:t>
            </a:r>
          </a:p>
        </p:txBody>
      </p:sp>
    </p:spTree>
    <p:extLst>
      <p:ext uri="{BB962C8B-B14F-4D97-AF65-F5344CB8AC3E}">
        <p14:creationId xmlns:p14="http://schemas.microsoft.com/office/powerpoint/2010/main" val="167811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Repeat code excessively, prone to error, if there is a mistake we must change all copies of code</a:t>
            </a:r>
          </a:p>
        </p:txBody>
      </p:sp>
    </p:spTree>
    <p:extLst>
      <p:ext uri="{BB962C8B-B14F-4D97-AF65-F5344CB8AC3E}">
        <p14:creationId xmlns:p14="http://schemas.microsoft.com/office/powerpoint/2010/main" val="2603673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Reuse</a:t>
            </a:r>
          </a:p>
          <a:p>
            <a:pPr marL="139700" indent="0">
              <a:buNone/>
            </a:pPr>
            <a:r>
              <a:rPr lang="en-ID"/>
              <a:t>As we don't repeat code, we just have to check/test one code part (for function) instead of many places</a:t>
            </a:r>
          </a:p>
          <a:p>
            <a:pPr marL="139700" indent="0">
              <a:buNone/>
            </a:pPr>
            <a:r>
              <a:rPr lang="en-ID"/>
              <a:t>More organized/cleaner code = Break code into smaller chunks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61758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Want to create a func for factorial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Function signature:</a:t>
            </a:r>
          </a:p>
          <a:p>
            <a:pPr marL="457200" indent="-317500">
              <a:buFontTx/>
              <a:buChar char="-"/>
            </a:pPr>
            <a:r>
              <a:rPr lang="en-ID"/>
              <a:t>def keyword</a:t>
            </a:r>
          </a:p>
          <a:p>
            <a:pPr marL="457200" indent="-317500">
              <a:buFontTx/>
              <a:buChar char="-"/>
            </a:pPr>
            <a:r>
              <a:rPr lang="en-ID"/>
              <a:t>func name (my_factorial)</a:t>
            </a:r>
          </a:p>
          <a:p>
            <a:pPr marL="457200" indent="-317500">
              <a:buFontTx/>
              <a:buChar char="-"/>
            </a:pPr>
            <a:r>
              <a:rPr lang="en-ID"/>
              <a:t>parameter (only n, but can be more, or even no parameter)</a:t>
            </a:r>
          </a:p>
          <a:p>
            <a:pPr marL="457200" indent="-317500">
              <a:buFontTx/>
              <a:buChar char="-"/>
            </a:pPr>
            <a:r>
              <a:rPr lang="en-ID"/>
              <a:t>Colon (to say that the next part is the function body)</a:t>
            </a:r>
          </a:p>
          <a:p>
            <a:pPr marL="139700" indent="0">
              <a:buFontTx/>
              <a:buNone/>
            </a:pPr>
            <a:r>
              <a:rPr lang="en-ID"/>
              <a:t>Function body: Statements of code that run whenever the function is called! + optionally return statement</a:t>
            </a:r>
          </a:p>
          <a:p>
            <a:pPr marL="139700" indent="0">
              <a:buFontTx/>
              <a:buNone/>
            </a:pPr>
            <a:r>
              <a:rPr lang="en-ID"/>
              <a:t>Must be indented properly</a:t>
            </a:r>
          </a:p>
          <a:p>
            <a:pPr marL="139700" indent="0">
              <a:buFontTx/>
              <a:buNone/>
            </a:pPr>
            <a:r>
              <a:rPr lang="en-ID"/>
              <a:t>Note: Python reaches return -&gt; Function stops and return the value</a:t>
            </a:r>
          </a:p>
        </p:txBody>
      </p:sp>
    </p:spTree>
    <p:extLst>
      <p:ext uri="{BB962C8B-B14F-4D97-AF65-F5344CB8AC3E}">
        <p14:creationId xmlns:p14="http://schemas.microsoft.com/office/powerpoint/2010/main" val="2369901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Want to create a func for factorial</a:t>
            </a:r>
          </a:p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ID"/>
              <a:t>Function signature:</a:t>
            </a:r>
          </a:p>
          <a:p>
            <a:pPr marL="457200" indent="-317500">
              <a:buFontTx/>
              <a:buChar char="-"/>
            </a:pPr>
            <a:r>
              <a:rPr lang="en-ID"/>
              <a:t>def keyword</a:t>
            </a:r>
          </a:p>
          <a:p>
            <a:pPr marL="457200" indent="-317500">
              <a:buFontTx/>
              <a:buChar char="-"/>
            </a:pPr>
            <a:r>
              <a:rPr lang="en-ID"/>
              <a:t>func name (my_factorial)</a:t>
            </a:r>
          </a:p>
          <a:p>
            <a:pPr marL="457200" indent="-317500">
              <a:buFontTx/>
              <a:buChar char="-"/>
            </a:pPr>
            <a:r>
              <a:rPr lang="en-ID"/>
              <a:t>parameter (only n, but can be more, or even no parameter)</a:t>
            </a:r>
          </a:p>
          <a:p>
            <a:pPr marL="457200" indent="-317500">
              <a:buFontTx/>
              <a:buChar char="-"/>
            </a:pPr>
            <a:r>
              <a:rPr lang="en-ID"/>
              <a:t>Colon (to say that the next part is the function body)</a:t>
            </a:r>
          </a:p>
          <a:p>
            <a:pPr marL="139700" indent="0">
              <a:buFontTx/>
              <a:buNone/>
            </a:pPr>
            <a:r>
              <a:rPr lang="en-ID"/>
              <a:t>Function body: Statements of code that run whenever the function is called! + optionally return statement</a:t>
            </a:r>
          </a:p>
          <a:p>
            <a:pPr marL="139700" indent="0">
              <a:buFontTx/>
              <a:buNone/>
            </a:pPr>
            <a:r>
              <a:rPr lang="en-ID"/>
              <a:t>Must be indented properly</a:t>
            </a:r>
          </a:p>
          <a:p>
            <a:pPr marL="139700" indent="0">
              <a:buFontTx/>
              <a:buNone/>
            </a:pPr>
            <a:r>
              <a:rPr lang="en-ID"/>
              <a:t>Note: Python reaches return -&gt; Function stops and return the value</a:t>
            </a:r>
          </a:p>
        </p:txBody>
      </p:sp>
    </p:spTree>
    <p:extLst>
      <p:ext uri="{BB962C8B-B14F-4D97-AF65-F5344CB8AC3E}">
        <p14:creationId xmlns:p14="http://schemas.microsoft.com/office/powerpoint/2010/main" val="4166886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To be precise, it returns None (special Python value, indicating the concept of nothing)</a:t>
            </a:r>
          </a:p>
        </p:txBody>
      </p:sp>
    </p:spTree>
    <p:extLst>
      <p:ext uri="{BB962C8B-B14F-4D97-AF65-F5344CB8AC3E}">
        <p14:creationId xmlns:p14="http://schemas.microsoft.com/office/powerpoint/2010/main" val="1084134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58684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hone, Old, Year Built 1955, Bakelite, Post, Dial">
            <a:extLst>
              <a:ext uri="{FF2B5EF4-FFF2-40B4-BE49-F238E27FC236}">
                <a16:creationId xmlns:a16="http://schemas.microsoft.com/office/drawing/2014/main" id="{C331963B-3E1D-4431-89DD-7A6E806B0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55" y="-480220"/>
            <a:ext cx="9155910" cy="610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Functions in Python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171567" y="4510216"/>
            <a:ext cx="638668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32"/>
    </mc:Choice>
    <mc:Fallback xmlns="">
      <p:transition spd="slow" advTm="1423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Modify this function to say hi to some name!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9400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hi(</a:t>
            </a:r>
            <a:r>
              <a:rPr lang="en-ID" sz="20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name</a:t>
            </a: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print("Hi, " + </a:t>
            </a:r>
            <a:r>
              <a:rPr lang="en-ID" sz="200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name</a:t>
            </a: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+ "!")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CC5D78-4E88-4ECE-A8A3-26300A8DC1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99"/>
          <a:stretch/>
        </p:blipFill>
        <p:spPr>
          <a:xfrm>
            <a:off x="434300" y="2016055"/>
            <a:ext cx="2529278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04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769"/>
    </mc:Choice>
    <mc:Fallback xmlns="">
      <p:transition spd="slow" advTm="3076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What's wrong with this code?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002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hi_fitri():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name = "Fitri"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print("Hi, " + name + "!")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hi_fitri()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print(name)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181B78-6B95-4800-8791-392DC922DB8F}"/>
              </a:ext>
            </a:extLst>
          </p:cNvPr>
          <p:cNvSpPr/>
          <p:nvPr/>
        </p:nvSpPr>
        <p:spPr>
          <a:xfrm>
            <a:off x="6746789" y="2755557"/>
            <a:ext cx="1996216" cy="321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2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989"/>
    </mc:Choice>
    <mc:Fallback xmlns="">
      <p:transition spd="slow" advTm="2098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What's wrong with this code?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12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002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hi_fitri():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name = "Fitri"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print("Hi, " + name + "!")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hi_fitri()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print(name)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256347-C6D0-41A9-9591-C6E704E1A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591" y="3057959"/>
            <a:ext cx="8668960" cy="127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68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75"/>
    </mc:Choice>
    <mc:Fallback xmlns="">
      <p:transition spd="slow" advTm="37375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872084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8642F49A-BC5F-482C-97F3-B391FE64EEDC}"/>
              </a:ext>
            </a:extLst>
          </p:cNvPr>
          <p:cNvSpPr txBox="1"/>
          <p:nvPr/>
        </p:nvSpPr>
        <p:spPr>
          <a:xfrm>
            <a:off x="1878227" y="2781010"/>
            <a:ext cx="5387546" cy="9013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thanks():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print("Thank you for watching!")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230"/>
    </mc:Choice>
    <mc:Fallback xmlns="">
      <p:transition spd="slow" advTm="2423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Remember our first Hello World program?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1"/>
            <a:ext cx="8520599" cy="7274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print("Hello, world!")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calls print() function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A261AB-2F9D-4618-82AA-AE4380FE63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95" y="1733385"/>
            <a:ext cx="1743318" cy="2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67"/>
    </mc:Choice>
    <mc:Fallback xmlns="">
      <p:transition spd="slow" advTm="2966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This code also relies on functions from module </a:t>
            </a:r>
            <a:r>
              <a:rPr lang="en-ID">
                <a:latin typeface="Consolas" panose="020B0609020204030204" pitchFamily="49" charset="0"/>
              </a:rPr>
              <a:t>math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876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from math import *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print(ceil(1.23))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print(pow(5,3))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print(factorial(4))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3364F1-F23F-4C99-A30E-E0096A207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2881016"/>
            <a:ext cx="828791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06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881"/>
    </mc:Choice>
    <mc:Fallback xmlns="">
      <p:transition spd="slow" advTm="5088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Programming without functions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6066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compute factorial of 3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result = 1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i in range(1,4):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result *= i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print("Factorial of", 3, "is", result)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compute factorial of 4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result = 1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i in range(1,5):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result *= i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print("Factorial of", 4, "is", result)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66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132"/>
    </mc:Choice>
    <mc:Fallback xmlns="">
      <p:transition spd="slow" advTm="4113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Functions: What and why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EE494FDF-3439-4226-A1FE-6A2AB8916738}"/>
              </a:ext>
            </a:extLst>
          </p:cNvPr>
          <p:cNvSpPr txBox="1"/>
          <p:nvPr/>
        </p:nvSpPr>
        <p:spPr>
          <a:xfrm>
            <a:off x="400995" y="993493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 function is a set of instructions you can call to carry out a specific task</a:t>
            </a:r>
          </a:p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endParaRPr lang="en-ID" sz="2000">
              <a:solidFill>
                <a:schemeClr val="tx1">
                  <a:lumMod val="50000"/>
                  <a:lumOff val="50000"/>
                </a:schemeClr>
              </a:solidFill>
              <a:latin typeface="Abadi" panose="020B0604020104020204" pitchFamily="34" charset="0"/>
            </a:endParaRPr>
          </a:p>
          <a:p>
            <a:pPr marL="16510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Benefits of functions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Avoid repeating code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Improved reliability</a:t>
            </a:r>
          </a:p>
          <a:p>
            <a:pPr marL="457200" indent="-292100">
              <a:lnSpc>
                <a:spcPct val="130000"/>
              </a:lnSpc>
              <a:buClr>
                <a:srgbClr val="999999"/>
              </a:buClr>
              <a:buSzPts val="1000"/>
              <a:buFont typeface="Arial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Improved modularity</a:t>
            </a:r>
          </a:p>
        </p:txBody>
      </p:sp>
    </p:spTree>
    <p:extLst>
      <p:ext uri="{BB962C8B-B14F-4D97-AF65-F5344CB8AC3E}">
        <p14:creationId xmlns:p14="http://schemas.microsoft.com/office/powerpoint/2010/main" val="222775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48"/>
    </mc:Choice>
    <mc:Fallback xmlns="">
      <p:transition spd="slow" advTm="5994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Let's create a factorial function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0620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my_factorial(n):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function signature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function body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result = 1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for i in range(1,n+1):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result *= i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return result</a:t>
            </a:r>
          </a:p>
        </p:txBody>
      </p:sp>
    </p:spTree>
    <p:extLst>
      <p:ext uri="{BB962C8B-B14F-4D97-AF65-F5344CB8AC3E}">
        <p14:creationId xmlns:p14="http://schemas.microsoft.com/office/powerpoint/2010/main" val="402382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032"/>
    </mc:Choice>
    <mc:Fallback xmlns="">
      <p:transition spd="slow" advTm="6803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Let's create a factorial function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20620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my_factorial(n):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function signature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function body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result = 1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for i in range(1,n+1):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    result *= i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return result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D4F16F-0097-4370-829D-A62DEF72C3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8" r="-1"/>
          <a:stretch/>
        </p:blipFill>
        <p:spPr>
          <a:xfrm>
            <a:off x="457200" y="3109869"/>
            <a:ext cx="2615893" cy="52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9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241"/>
    </mc:Choice>
    <mc:Fallback xmlns="">
      <p:transition spd="slow" advTm="7224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A function with no parameters and no return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9400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hi():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print("Hi!")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F8641E-AC79-487E-8A19-83FE6381A4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1944387"/>
            <a:ext cx="1124107" cy="5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07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175"/>
    </mc:Choice>
    <mc:Fallback xmlns="">
      <p:transition spd="slow" advTm="3417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Quiz time: Modify this function to say hi to some name!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9400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def hi():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  print("Hi!")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CC5D78-4E88-4ECE-A8A3-26300A8DC1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99"/>
          <a:stretch/>
        </p:blipFill>
        <p:spPr>
          <a:xfrm>
            <a:off x="434300" y="2016055"/>
            <a:ext cx="2529278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2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895"/>
    </mc:Choice>
    <mc:Fallback xmlns="">
      <p:transition spd="slow" advTm="29895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4574</TotalTime>
  <Words>752</Words>
  <Application>Microsoft Office PowerPoint</Application>
  <PresentationFormat>On-screen Show (16:9)</PresentationFormat>
  <Paragraphs>115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Abadi</vt:lpstr>
      <vt:lpstr>Arial</vt:lpstr>
      <vt:lpstr>Consolas</vt:lpstr>
      <vt:lpstr>Trebuchet MS</vt:lpstr>
      <vt:lpstr>Simple Light</vt:lpstr>
      <vt:lpstr>PowerPoint Presentation</vt:lpstr>
      <vt:lpstr>Remember our first Hello World program?</vt:lpstr>
      <vt:lpstr>This code also relies on functions from module math</vt:lpstr>
      <vt:lpstr>Programming without functions</vt:lpstr>
      <vt:lpstr>Functions: What and why</vt:lpstr>
      <vt:lpstr>Let's create a factorial function</vt:lpstr>
      <vt:lpstr>Let's create a factorial function</vt:lpstr>
      <vt:lpstr>A function with no parameters and no return</vt:lpstr>
      <vt:lpstr>Quiz time: Modify this function to say hi to some name!</vt:lpstr>
      <vt:lpstr>Quiz time: Modify this function to say hi to some name!</vt:lpstr>
      <vt:lpstr>Quiz time: What's wrong with this code?</vt:lpstr>
      <vt:lpstr>Quiz time: What's wrong with this code?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669</cp:revision>
  <dcterms:modified xsi:type="dcterms:W3CDTF">2020-10-25T17:41:07Z</dcterms:modified>
</cp:coreProperties>
</file>