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1"/>
  </p:notesMasterIdLst>
  <p:sldIdLst>
    <p:sldId id="256" r:id="rId2"/>
    <p:sldId id="257" r:id="rId3"/>
    <p:sldId id="351" r:id="rId4"/>
    <p:sldId id="352" r:id="rId5"/>
    <p:sldId id="353" r:id="rId6"/>
    <p:sldId id="259" r:id="rId7"/>
    <p:sldId id="354" r:id="rId8"/>
    <p:sldId id="261" r:id="rId9"/>
    <p:sldId id="263" r:id="rId10"/>
    <p:sldId id="323" r:id="rId11"/>
    <p:sldId id="355" r:id="rId12"/>
    <p:sldId id="272" r:id="rId13"/>
    <p:sldId id="356" r:id="rId14"/>
    <p:sldId id="322" r:id="rId15"/>
    <p:sldId id="325" r:id="rId16"/>
    <p:sldId id="326" r:id="rId17"/>
    <p:sldId id="327" r:id="rId18"/>
    <p:sldId id="328" r:id="rId19"/>
    <p:sldId id="262" r:id="rId20"/>
    <p:sldId id="265" r:id="rId21"/>
    <p:sldId id="266" r:id="rId22"/>
    <p:sldId id="312" r:id="rId23"/>
    <p:sldId id="329" r:id="rId24"/>
    <p:sldId id="330" r:id="rId25"/>
    <p:sldId id="264" r:id="rId26"/>
    <p:sldId id="268" r:id="rId27"/>
    <p:sldId id="269" r:id="rId28"/>
    <p:sldId id="270" r:id="rId29"/>
    <p:sldId id="267" r:id="rId30"/>
    <p:sldId id="313" r:id="rId31"/>
    <p:sldId id="315" r:id="rId32"/>
    <p:sldId id="314" r:id="rId33"/>
    <p:sldId id="317" r:id="rId34"/>
    <p:sldId id="316" r:id="rId35"/>
    <p:sldId id="318" r:id="rId36"/>
    <p:sldId id="319" r:id="rId37"/>
    <p:sldId id="320" r:id="rId38"/>
    <p:sldId id="321" r:id="rId39"/>
    <p:sldId id="350" r:id="rId40"/>
    <p:sldId id="332" r:id="rId41"/>
    <p:sldId id="331" r:id="rId42"/>
    <p:sldId id="333" r:id="rId43"/>
    <p:sldId id="334" r:id="rId44"/>
    <p:sldId id="336" r:id="rId45"/>
    <p:sldId id="337" r:id="rId46"/>
    <p:sldId id="343" r:id="rId47"/>
    <p:sldId id="344" r:id="rId48"/>
    <p:sldId id="338" r:id="rId49"/>
    <p:sldId id="335" r:id="rId50"/>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291" autoAdjust="0"/>
  </p:normalViewPr>
  <p:slideViewPr>
    <p:cSldViewPr snapToGrid="0">
      <p:cViewPr varScale="1">
        <p:scale>
          <a:sx n="78" d="100"/>
          <a:sy n="78" d="100"/>
        </p:scale>
        <p:origin x="758" y="77"/>
      </p:cViewPr>
      <p:guideLst/>
    </p:cSldViewPr>
  </p:slideViewPr>
  <p:outlineViewPr>
    <p:cViewPr>
      <p:scale>
        <a:sx n="33" d="100"/>
        <a:sy n="33" d="100"/>
      </p:scale>
      <p:origin x="0" y="-611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194C3-12C7-4ACB-951C-06B5DD6F0AC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ID"/>
        </a:p>
      </dgm:t>
    </dgm:pt>
    <dgm:pt modelId="{5E99E904-8539-4929-ACBF-9DFF8B92C7F3}">
      <dgm:prSet phldrT="[Text]" custT="1"/>
      <dgm:spPr>
        <a:solidFill>
          <a:srgbClr val="E94417"/>
        </a:solidFill>
      </dgm:spPr>
      <dgm:t>
        <a:bodyPr/>
        <a:lstStyle/>
        <a:p>
          <a:r>
            <a:rPr lang="en-US" sz="900" b="1" dirty="0" err="1"/>
            <a:t>Pesanan</a:t>
          </a:r>
          <a:r>
            <a:rPr lang="en-US" sz="900" b="1" dirty="0"/>
            <a:t> </a:t>
          </a:r>
          <a:r>
            <a:rPr lang="en-US" sz="900" b="1" dirty="0" err="1"/>
            <a:t>Penjualan</a:t>
          </a:r>
          <a:endParaRPr lang="en-ID" sz="900" b="1" dirty="0"/>
        </a:p>
      </dgm:t>
    </dgm:pt>
    <dgm:pt modelId="{632948DD-D505-421B-BCB6-41CC25F638BF}" type="parTrans" cxnId="{6ACDCADA-5E4A-4F76-BCE9-40C0233384C7}">
      <dgm:prSet/>
      <dgm:spPr/>
      <dgm:t>
        <a:bodyPr/>
        <a:lstStyle/>
        <a:p>
          <a:endParaRPr lang="en-ID" sz="1200"/>
        </a:p>
      </dgm:t>
    </dgm:pt>
    <dgm:pt modelId="{FEA1913C-C610-4E43-9DF9-5D55877D38B6}" type="sibTrans" cxnId="{6ACDCADA-5E4A-4F76-BCE9-40C0233384C7}">
      <dgm:prSet custT="1"/>
      <dgm:spPr>
        <a:solidFill>
          <a:schemeClr val="bg2">
            <a:lumMod val="50000"/>
          </a:schemeClr>
        </a:solidFill>
      </dgm:spPr>
      <dgm:t>
        <a:bodyPr/>
        <a:lstStyle/>
        <a:p>
          <a:endParaRPr lang="en-ID" sz="1050"/>
        </a:p>
      </dgm:t>
    </dgm:pt>
    <dgm:pt modelId="{CA46FEAC-A703-49B9-AE7F-561B32E04BBF}">
      <dgm:prSet phldrT="[Text]" custT="1"/>
      <dgm:spPr>
        <a:solidFill>
          <a:srgbClr val="E94417"/>
        </a:solidFill>
      </dgm:spPr>
      <dgm:t>
        <a:bodyPr/>
        <a:lstStyle/>
        <a:p>
          <a:r>
            <a:rPr lang="en-US" sz="900" b="1" dirty="0"/>
            <a:t>Cek </a:t>
          </a:r>
          <a:r>
            <a:rPr lang="en-US" sz="900" b="1" dirty="0" err="1"/>
            <a:t>Kredit</a:t>
          </a:r>
          <a:r>
            <a:rPr lang="en-US" sz="900" b="1" dirty="0"/>
            <a:t> </a:t>
          </a:r>
          <a:r>
            <a:rPr lang="en-US" sz="900" b="1" dirty="0" err="1"/>
            <a:t>Pelanggan</a:t>
          </a:r>
          <a:endParaRPr lang="en-ID" sz="900" b="1" dirty="0"/>
        </a:p>
      </dgm:t>
    </dgm:pt>
    <dgm:pt modelId="{CEB77B26-C951-426A-9452-9F664235BEA1}" type="parTrans" cxnId="{A7D36B80-804A-471F-B306-8F67C4E52D53}">
      <dgm:prSet/>
      <dgm:spPr/>
      <dgm:t>
        <a:bodyPr/>
        <a:lstStyle/>
        <a:p>
          <a:endParaRPr lang="en-ID" sz="1200"/>
        </a:p>
      </dgm:t>
    </dgm:pt>
    <dgm:pt modelId="{BE10BC65-0118-433F-96BD-973C8FF05C64}" type="sibTrans" cxnId="{A7D36B80-804A-471F-B306-8F67C4E52D53}">
      <dgm:prSet custT="1"/>
      <dgm:spPr>
        <a:solidFill>
          <a:schemeClr val="bg2">
            <a:lumMod val="50000"/>
          </a:schemeClr>
        </a:solidFill>
      </dgm:spPr>
      <dgm:t>
        <a:bodyPr/>
        <a:lstStyle/>
        <a:p>
          <a:endParaRPr lang="en-ID" sz="1050"/>
        </a:p>
      </dgm:t>
    </dgm:pt>
    <dgm:pt modelId="{2CCC4BA7-746B-4F1D-8AA8-CCEA0973F42F}">
      <dgm:prSet phldrT="[Text]" custT="1"/>
      <dgm:spPr>
        <a:solidFill>
          <a:srgbClr val="E94417"/>
        </a:solidFill>
      </dgm:spPr>
      <dgm:t>
        <a:bodyPr/>
        <a:lstStyle/>
        <a:p>
          <a:r>
            <a:rPr lang="en-US" sz="900" b="1" dirty="0" err="1"/>
            <a:t>Pengiriman</a:t>
          </a:r>
          <a:endParaRPr lang="en-ID" sz="900" b="1" dirty="0"/>
        </a:p>
      </dgm:t>
    </dgm:pt>
    <dgm:pt modelId="{C3ED2455-EC17-488F-A41F-25774996A7B8}" type="parTrans" cxnId="{5E339EA3-4400-414B-B3B1-EE239652A3BC}">
      <dgm:prSet/>
      <dgm:spPr/>
      <dgm:t>
        <a:bodyPr/>
        <a:lstStyle/>
        <a:p>
          <a:endParaRPr lang="en-ID" sz="1200"/>
        </a:p>
      </dgm:t>
    </dgm:pt>
    <dgm:pt modelId="{4DCE2350-18D2-4D1B-A6EF-DC6C6CE1013C}" type="sibTrans" cxnId="{5E339EA3-4400-414B-B3B1-EE239652A3BC}">
      <dgm:prSet custT="1"/>
      <dgm:spPr>
        <a:solidFill>
          <a:schemeClr val="bg2">
            <a:lumMod val="50000"/>
          </a:schemeClr>
        </a:solidFill>
      </dgm:spPr>
      <dgm:t>
        <a:bodyPr/>
        <a:lstStyle/>
        <a:p>
          <a:endParaRPr lang="en-ID" sz="1050"/>
        </a:p>
      </dgm:t>
    </dgm:pt>
    <dgm:pt modelId="{9BE32576-E1AA-488B-9C31-3967C847CF72}">
      <dgm:prSet phldrT="[Text]" custT="1"/>
      <dgm:spPr>
        <a:solidFill>
          <a:srgbClr val="E94417"/>
        </a:solidFill>
      </dgm:spPr>
      <dgm:t>
        <a:bodyPr/>
        <a:lstStyle/>
        <a:p>
          <a:r>
            <a:rPr lang="en-US" sz="900" b="1" dirty="0" err="1"/>
            <a:t>Penagihan</a:t>
          </a:r>
          <a:endParaRPr lang="en-ID" sz="900" b="1" dirty="0"/>
        </a:p>
      </dgm:t>
    </dgm:pt>
    <dgm:pt modelId="{29C65237-AC49-42E7-AFE9-84CD35F14F25}" type="parTrans" cxnId="{A09BF060-64A6-44CC-A225-0F4EABD5E389}">
      <dgm:prSet/>
      <dgm:spPr/>
      <dgm:t>
        <a:bodyPr/>
        <a:lstStyle/>
        <a:p>
          <a:endParaRPr lang="en-ID" sz="1200"/>
        </a:p>
      </dgm:t>
    </dgm:pt>
    <dgm:pt modelId="{F2D7607A-04F9-43D8-8997-878F6206BFF2}" type="sibTrans" cxnId="{A09BF060-64A6-44CC-A225-0F4EABD5E389}">
      <dgm:prSet custT="1"/>
      <dgm:spPr>
        <a:solidFill>
          <a:schemeClr val="bg2">
            <a:lumMod val="50000"/>
          </a:schemeClr>
        </a:solidFill>
      </dgm:spPr>
      <dgm:t>
        <a:bodyPr/>
        <a:lstStyle/>
        <a:p>
          <a:endParaRPr lang="en-ID" sz="1050"/>
        </a:p>
      </dgm:t>
    </dgm:pt>
    <dgm:pt modelId="{AC562633-ADDA-481D-80B5-DDF993FFE180}">
      <dgm:prSet phldrT="[Text]" custT="1"/>
      <dgm:spPr>
        <a:solidFill>
          <a:srgbClr val="E94417"/>
        </a:solidFill>
      </dgm:spPr>
      <dgm:t>
        <a:bodyPr/>
        <a:lstStyle/>
        <a:p>
          <a:r>
            <a:rPr lang="en-US" sz="900" b="1" dirty="0" err="1"/>
            <a:t>Penerimaan</a:t>
          </a:r>
          <a:r>
            <a:rPr lang="en-US" sz="900" b="1" dirty="0"/>
            <a:t> Kas</a:t>
          </a:r>
          <a:endParaRPr lang="en-ID" sz="900" b="1" dirty="0"/>
        </a:p>
      </dgm:t>
    </dgm:pt>
    <dgm:pt modelId="{49EE8D37-6D05-480E-BBBB-4AC96F335DF7}" type="parTrans" cxnId="{8F4537BE-A20F-4BEB-89AE-E9236DE51E74}">
      <dgm:prSet/>
      <dgm:spPr/>
      <dgm:t>
        <a:bodyPr/>
        <a:lstStyle/>
        <a:p>
          <a:endParaRPr lang="en-ID" sz="1200"/>
        </a:p>
      </dgm:t>
    </dgm:pt>
    <dgm:pt modelId="{4C298ABF-DF7D-477D-A229-3D722FAA0CA1}" type="sibTrans" cxnId="{8F4537BE-A20F-4BEB-89AE-E9236DE51E74}">
      <dgm:prSet custT="1"/>
      <dgm:spPr>
        <a:solidFill>
          <a:schemeClr val="bg2">
            <a:lumMod val="50000"/>
          </a:schemeClr>
        </a:solidFill>
      </dgm:spPr>
      <dgm:t>
        <a:bodyPr/>
        <a:lstStyle/>
        <a:p>
          <a:endParaRPr lang="en-ID" sz="1050"/>
        </a:p>
      </dgm:t>
    </dgm:pt>
    <dgm:pt modelId="{E2964147-23E3-4844-B509-A84A203FE79D}" type="pres">
      <dgm:prSet presAssocID="{806194C3-12C7-4ACB-951C-06B5DD6F0ACC}" presName="cycle" presStyleCnt="0">
        <dgm:presLayoutVars>
          <dgm:dir/>
          <dgm:resizeHandles val="exact"/>
        </dgm:presLayoutVars>
      </dgm:prSet>
      <dgm:spPr/>
    </dgm:pt>
    <dgm:pt modelId="{58F70B96-B73F-4A98-B5EE-BA92A4B42728}" type="pres">
      <dgm:prSet presAssocID="{5E99E904-8539-4929-ACBF-9DFF8B92C7F3}" presName="node" presStyleLbl="node1" presStyleIdx="0" presStyleCnt="5" custScaleX="110235">
        <dgm:presLayoutVars>
          <dgm:bulletEnabled val="1"/>
        </dgm:presLayoutVars>
      </dgm:prSet>
      <dgm:spPr/>
    </dgm:pt>
    <dgm:pt modelId="{5D083D7E-377B-44BE-8CFA-DC2B63683707}" type="pres">
      <dgm:prSet presAssocID="{FEA1913C-C610-4E43-9DF9-5D55877D38B6}" presName="sibTrans" presStyleLbl="sibTrans2D1" presStyleIdx="0" presStyleCnt="5"/>
      <dgm:spPr/>
    </dgm:pt>
    <dgm:pt modelId="{5CA098CD-B68D-40DE-A740-550211077290}" type="pres">
      <dgm:prSet presAssocID="{FEA1913C-C610-4E43-9DF9-5D55877D38B6}" presName="connectorText" presStyleLbl="sibTrans2D1" presStyleIdx="0" presStyleCnt="5"/>
      <dgm:spPr/>
    </dgm:pt>
    <dgm:pt modelId="{821664DA-26A0-4AB7-8A20-1EA8E8912A57}" type="pres">
      <dgm:prSet presAssocID="{CA46FEAC-A703-49B9-AE7F-561B32E04BBF}" presName="node" presStyleLbl="node1" presStyleIdx="1" presStyleCnt="5" custScaleX="110235">
        <dgm:presLayoutVars>
          <dgm:bulletEnabled val="1"/>
        </dgm:presLayoutVars>
      </dgm:prSet>
      <dgm:spPr/>
    </dgm:pt>
    <dgm:pt modelId="{872D2575-BB05-4486-B166-3DB4282A0AA5}" type="pres">
      <dgm:prSet presAssocID="{BE10BC65-0118-433F-96BD-973C8FF05C64}" presName="sibTrans" presStyleLbl="sibTrans2D1" presStyleIdx="1" presStyleCnt="5"/>
      <dgm:spPr/>
    </dgm:pt>
    <dgm:pt modelId="{18B4779B-7E16-46B1-B64C-646649A07CB6}" type="pres">
      <dgm:prSet presAssocID="{BE10BC65-0118-433F-96BD-973C8FF05C64}" presName="connectorText" presStyleLbl="sibTrans2D1" presStyleIdx="1" presStyleCnt="5"/>
      <dgm:spPr/>
    </dgm:pt>
    <dgm:pt modelId="{4D2083A5-30BC-48DC-8EED-056AC6090261}" type="pres">
      <dgm:prSet presAssocID="{2CCC4BA7-746B-4F1D-8AA8-CCEA0973F42F}" presName="node" presStyleLbl="node1" presStyleIdx="2" presStyleCnt="5" custScaleX="110235">
        <dgm:presLayoutVars>
          <dgm:bulletEnabled val="1"/>
        </dgm:presLayoutVars>
      </dgm:prSet>
      <dgm:spPr/>
    </dgm:pt>
    <dgm:pt modelId="{E65E111F-BAA1-46E9-9570-CD2CD3187BCD}" type="pres">
      <dgm:prSet presAssocID="{4DCE2350-18D2-4D1B-A6EF-DC6C6CE1013C}" presName="sibTrans" presStyleLbl="sibTrans2D1" presStyleIdx="2" presStyleCnt="5"/>
      <dgm:spPr/>
    </dgm:pt>
    <dgm:pt modelId="{FA7296E8-24FE-40EE-B0A3-638052795B7D}" type="pres">
      <dgm:prSet presAssocID="{4DCE2350-18D2-4D1B-A6EF-DC6C6CE1013C}" presName="connectorText" presStyleLbl="sibTrans2D1" presStyleIdx="2" presStyleCnt="5"/>
      <dgm:spPr/>
    </dgm:pt>
    <dgm:pt modelId="{90AD602E-4ED6-47F1-82F6-4842F89DD472}" type="pres">
      <dgm:prSet presAssocID="{9BE32576-E1AA-488B-9C31-3967C847CF72}" presName="node" presStyleLbl="node1" presStyleIdx="3" presStyleCnt="5" custScaleX="110235">
        <dgm:presLayoutVars>
          <dgm:bulletEnabled val="1"/>
        </dgm:presLayoutVars>
      </dgm:prSet>
      <dgm:spPr/>
    </dgm:pt>
    <dgm:pt modelId="{638C924C-9398-467E-BAA0-FC46F8817CA1}" type="pres">
      <dgm:prSet presAssocID="{F2D7607A-04F9-43D8-8997-878F6206BFF2}" presName="sibTrans" presStyleLbl="sibTrans2D1" presStyleIdx="3" presStyleCnt="5"/>
      <dgm:spPr/>
    </dgm:pt>
    <dgm:pt modelId="{4DB5B275-4307-43E7-9131-EABE7D75D27B}" type="pres">
      <dgm:prSet presAssocID="{F2D7607A-04F9-43D8-8997-878F6206BFF2}" presName="connectorText" presStyleLbl="sibTrans2D1" presStyleIdx="3" presStyleCnt="5"/>
      <dgm:spPr/>
    </dgm:pt>
    <dgm:pt modelId="{9C7E2497-153F-42F8-8A83-FB78E0483FD1}" type="pres">
      <dgm:prSet presAssocID="{AC562633-ADDA-481D-80B5-DDF993FFE180}" presName="node" presStyleLbl="node1" presStyleIdx="4" presStyleCnt="5" custScaleX="110235">
        <dgm:presLayoutVars>
          <dgm:bulletEnabled val="1"/>
        </dgm:presLayoutVars>
      </dgm:prSet>
      <dgm:spPr/>
    </dgm:pt>
    <dgm:pt modelId="{E56B156C-DC40-4656-8B6F-6EFF58FE06DB}" type="pres">
      <dgm:prSet presAssocID="{4C298ABF-DF7D-477D-A229-3D722FAA0CA1}" presName="sibTrans" presStyleLbl="sibTrans2D1" presStyleIdx="4" presStyleCnt="5"/>
      <dgm:spPr/>
    </dgm:pt>
    <dgm:pt modelId="{0BFAFC7D-63C5-47B7-A3A6-79B0681A786C}" type="pres">
      <dgm:prSet presAssocID="{4C298ABF-DF7D-477D-A229-3D722FAA0CA1}" presName="connectorText" presStyleLbl="sibTrans2D1" presStyleIdx="4" presStyleCnt="5"/>
      <dgm:spPr/>
    </dgm:pt>
  </dgm:ptLst>
  <dgm:cxnLst>
    <dgm:cxn modelId="{F41B9517-BB37-4E90-B3EB-8F67FE52CFD7}" type="presOf" srcId="{4C298ABF-DF7D-477D-A229-3D722FAA0CA1}" destId="{0BFAFC7D-63C5-47B7-A3A6-79B0681A786C}" srcOrd="1" destOrd="0" presId="urn:microsoft.com/office/officeart/2005/8/layout/cycle2"/>
    <dgm:cxn modelId="{9CDEA322-DBD8-4629-9527-9121FD2F235D}" type="presOf" srcId="{2CCC4BA7-746B-4F1D-8AA8-CCEA0973F42F}" destId="{4D2083A5-30BC-48DC-8EED-056AC6090261}" srcOrd="0" destOrd="0" presId="urn:microsoft.com/office/officeart/2005/8/layout/cycle2"/>
    <dgm:cxn modelId="{62CDD928-B838-43B9-BA6E-8FDEC99216FD}" type="presOf" srcId="{F2D7607A-04F9-43D8-8997-878F6206BFF2}" destId="{4DB5B275-4307-43E7-9131-EABE7D75D27B}" srcOrd="1" destOrd="0" presId="urn:microsoft.com/office/officeart/2005/8/layout/cycle2"/>
    <dgm:cxn modelId="{DE4EF92F-786C-4FE9-A7D2-8FCC770F7742}" type="presOf" srcId="{BE10BC65-0118-433F-96BD-973C8FF05C64}" destId="{872D2575-BB05-4486-B166-3DB4282A0AA5}" srcOrd="0" destOrd="0" presId="urn:microsoft.com/office/officeart/2005/8/layout/cycle2"/>
    <dgm:cxn modelId="{742B6D37-3E9C-4D35-AD70-2111843E236D}" type="presOf" srcId="{9BE32576-E1AA-488B-9C31-3967C847CF72}" destId="{90AD602E-4ED6-47F1-82F6-4842F89DD472}" srcOrd="0" destOrd="0" presId="urn:microsoft.com/office/officeart/2005/8/layout/cycle2"/>
    <dgm:cxn modelId="{A09BF060-64A6-44CC-A225-0F4EABD5E389}" srcId="{806194C3-12C7-4ACB-951C-06B5DD6F0ACC}" destId="{9BE32576-E1AA-488B-9C31-3967C847CF72}" srcOrd="3" destOrd="0" parTransId="{29C65237-AC49-42E7-AFE9-84CD35F14F25}" sibTransId="{F2D7607A-04F9-43D8-8997-878F6206BFF2}"/>
    <dgm:cxn modelId="{11985064-967B-4A4E-BFC2-63C02FB31205}" type="presOf" srcId="{BE10BC65-0118-433F-96BD-973C8FF05C64}" destId="{18B4779B-7E16-46B1-B64C-646649A07CB6}" srcOrd="1" destOrd="0" presId="urn:microsoft.com/office/officeart/2005/8/layout/cycle2"/>
    <dgm:cxn modelId="{A5800869-F560-4582-808B-962E5C71C79E}" type="presOf" srcId="{806194C3-12C7-4ACB-951C-06B5DD6F0ACC}" destId="{E2964147-23E3-4844-B509-A84A203FE79D}" srcOrd="0" destOrd="0" presId="urn:microsoft.com/office/officeart/2005/8/layout/cycle2"/>
    <dgm:cxn modelId="{3A95886C-6952-43FC-BE33-BFA6949F793A}" type="presOf" srcId="{4C298ABF-DF7D-477D-A229-3D722FAA0CA1}" destId="{E56B156C-DC40-4656-8B6F-6EFF58FE06DB}" srcOrd="0" destOrd="0" presId="urn:microsoft.com/office/officeart/2005/8/layout/cycle2"/>
    <dgm:cxn modelId="{C5940D76-98E5-47E3-BE19-C382AB6FEF2E}" type="presOf" srcId="{5E99E904-8539-4929-ACBF-9DFF8B92C7F3}" destId="{58F70B96-B73F-4A98-B5EE-BA92A4B42728}" srcOrd="0" destOrd="0" presId="urn:microsoft.com/office/officeart/2005/8/layout/cycle2"/>
    <dgm:cxn modelId="{26994578-1FF4-486F-8105-764585F7348C}" type="presOf" srcId="{FEA1913C-C610-4E43-9DF9-5D55877D38B6}" destId="{5CA098CD-B68D-40DE-A740-550211077290}" srcOrd="1" destOrd="0" presId="urn:microsoft.com/office/officeart/2005/8/layout/cycle2"/>
    <dgm:cxn modelId="{A7D36B80-804A-471F-B306-8F67C4E52D53}" srcId="{806194C3-12C7-4ACB-951C-06B5DD6F0ACC}" destId="{CA46FEAC-A703-49B9-AE7F-561B32E04BBF}" srcOrd="1" destOrd="0" parTransId="{CEB77B26-C951-426A-9452-9F664235BEA1}" sibTransId="{BE10BC65-0118-433F-96BD-973C8FF05C64}"/>
    <dgm:cxn modelId="{D25D8580-C70E-4A70-8449-E109BD7D2F0D}" type="presOf" srcId="{F2D7607A-04F9-43D8-8997-878F6206BFF2}" destId="{638C924C-9398-467E-BAA0-FC46F8817CA1}" srcOrd="0" destOrd="0" presId="urn:microsoft.com/office/officeart/2005/8/layout/cycle2"/>
    <dgm:cxn modelId="{5E339EA3-4400-414B-B3B1-EE239652A3BC}" srcId="{806194C3-12C7-4ACB-951C-06B5DD6F0ACC}" destId="{2CCC4BA7-746B-4F1D-8AA8-CCEA0973F42F}" srcOrd="2" destOrd="0" parTransId="{C3ED2455-EC17-488F-A41F-25774996A7B8}" sibTransId="{4DCE2350-18D2-4D1B-A6EF-DC6C6CE1013C}"/>
    <dgm:cxn modelId="{B665B0A9-DE8E-49DD-A5EC-B242C4245C9C}" type="presOf" srcId="{4DCE2350-18D2-4D1B-A6EF-DC6C6CE1013C}" destId="{E65E111F-BAA1-46E9-9570-CD2CD3187BCD}" srcOrd="0" destOrd="0" presId="urn:microsoft.com/office/officeart/2005/8/layout/cycle2"/>
    <dgm:cxn modelId="{070C95AF-3007-4801-A62D-0F9E49055DED}" type="presOf" srcId="{AC562633-ADDA-481D-80B5-DDF993FFE180}" destId="{9C7E2497-153F-42F8-8A83-FB78E0483FD1}" srcOrd="0" destOrd="0" presId="urn:microsoft.com/office/officeart/2005/8/layout/cycle2"/>
    <dgm:cxn modelId="{8F4537BE-A20F-4BEB-89AE-E9236DE51E74}" srcId="{806194C3-12C7-4ACB-951C-06B5DD6F0ACC}" destId="{AC562633-ADDA-481D-80B5-DDF993FFE180}" srcOrd="4" destOrd="0" parTransId="{49EE8D37-6D05-480E-BBBB-4AC96F335DF7}" sibTransId="{4C298ABF-DF7D-477D-A229-3D722FAA0CA1}"/>
    <dgm:cxn modelId="{58EEE8C7-E69C-4C82-89A2-E266D60CDDDE}" type="presOf" srcId="{4DCE2350-18D2-4D1B-A6EF-DC6C6CE1013C}" destId="{FA7296E8-24FE-40EE-B0A3-638052795B7D}" srcOrd="1" destOrd="0" presId="urn:microsoft.com/office/officeart/2005/8/layout/cycle2"/>
    <dgm:cxn modelId="{6ACDCADA-5E4A-4F76-BCE9-40C0233384C7}" srcId="{806194C3-12C7-4ACB-951C-06B5DD6F0ACC}" destId="{5E99E904-8539-4929-ACBF-9DFF8B92C7F3}" srcOrd="0" destOrd="0" parTransId="{632948DD-D505-421B-BCB6-41CC25F638BF}" sibTransId="{FEA1913C-C610-4E43-9DF9-5D55877D38B6}"/>
    <dgm:cxn modelId="{D54577E9-E64E-452B-A0AA-EFD6C494097A}" type="presOf" srcId="{CA46FEAC-A703-49B9-AE7F-561B32E04BBF}" destId="{821664DA-26A0-4AB7-8A20-1EA8E8912A57}" srcOrd="0" destOrd="0" presId="urn:microsoft.com/office/officeart/2005/8/layout/cycle2"/>
    <dgm:cxn modelId="{60D6EAED-0AFB-469B-AE2C-966D58CC6C74}" type="presOf" srcId="{FEA1913C-C610-4E43-9DF9-5D55877D38B6}" destId="{5D083D7E-377B-44BE-8CFA-DC2B63683707}" srcOrd="0" destOrd="0" presId="urn:microsoft.com/office/officeart/2005/8/layout/cycle2"/>
    <dgm:cxn modelId="{DFBCC1F1-90A4-4512-BB99-56066E607BAC}" type="presParOf" srcId="{E2964147-23E3-4844-B509-A84A203FE79D}" destId="{58F70B96-B73F-4A98-B5EE-BA92A4B42728}" srcOrd="0" destOrd="0" presId="urn:microsoft.com/office/officeart/2005/8/layout/cycle2"/>
    <dgm:cxn modelId="{4E5BAFF6-D236-4607-B9AC-F687857A9412}" type="presParOf" srcId="{E2964147-23E3-4844-B509-A84A203FE79D}" destId="{5D083D7E-377B-44BE-8CFA-DC2B63683707}" srcOrd="1" destOrd="0" presId="urn:microsoft.com/office/officeart/2005/8/layout/cycle2"/>
    <dgm:cxn modelId="{B3E7C75F-C438-4E1F-8829-A2631F0A5747}" type="presParOf" srcId="{5D083D7E-377B-44BE-8CFA-DC2B63683707}" destId="{5CA098CD-B68D-40DE-A740-550211077290}" srcOrd="0" destOrd="0" presId="urn:microsoft.com/office/officeart/2005/8/layout/cycle2"/>
    <dgm:cxn modelId="{93D224ED-B1AC-443C-B0DC-55AB35C40CC0}" type="presParOf" srcId="{E2964147-23E3-4844-B509-A84A203FE79D}" destId="{821664DA-26A0-4AB7-8A20-1EA8E8912A57}" srcOrd="2" destOrd="0" presId="urn:microsoft.com/office/officeart/2005/8/layout/cycle2"/>
    <dgm:cxn modelId="{5FC75A08-A82F-4452-953D-7D55C1FBE2F8}" type="presParOf" srcId="{E2964147-23E3-4844-B509-A84A203FE79D}" destId="{872D2575-BB05-4486-B166-3DB4282A0AA5}" srcOrd="3" destOrd="0" presId="urn:microsoft.com/office/officeart/2005/8/layout/cycle2"/>
    <dgm:cxn modelId="{3E6A2285-5429-4796-B305-40E517A80B97}" type="presParOf" srcId="{872D2575-BB05-4486-B166-3DB4282A0AA5}" destId="{18B4779B-7E16-46B1-B64C-646649A07CB6}" srcOrd="0" destOrd="0" presId="urn:microsoft.com/office/officeart/2005/8/layout/cycle2"/>
    <dgm:cxn modelId="{7028A0D6-F3FF-401C-8360-D1B9AE6F7C86}" type="presParOf" srcId="{E2964147-23E3-4844-B509-A84A203FE79D}" destId="{4D2083A5-30BC-48DC-8EED-056AC6090261}" srcOrd="4" destOrd="0" presId="urn:microsoft.com/office/officeart/2005/8/layout/cycle2"/>
    <dgm:cxn modelId="{AD8B00F8-3949-482F-9FBF-27BB91251D54}" type="presParOf" srcId="{E2964147-23E3-4844-B509-A84A203FE79D}" destId="{E65E111F-BAA1-46E9-9570-CD2CD3187BCD}" srcOrd="5" destOrd="0" presId="urn:microsoft.com/office/officeart/2005/8/layout/cycle2"/>
    <dgm:cxn modelId="{BFD6623D-4CBB-46FD-BD7E-9DE76B80712E}" type="presParOf" srcId="{E65E111F-BAA1-46E9-9570-CD2CD3187BCD}" destId="{FA7296E8-24FE-40EE-B0A3-638052795B7D}" srcOrd="0" destOrd="0" presId="urn:microsoft.com/office/officeart/2005/8/layout/cycle2"/>
    <dgm:cxn modelId="{BF06A22A-F96D-4AC4-A720-83FB11CE1678}" type="presParOf" srcId="{E2964147-23E3-4844-B509-A84A203FE79D}" destId="{90AD602E-4ED6-47F1-82F6-4842F89DD472}" srcOrd="6" destOrd="0" presId="urn:microsoft.com/office/officeart/2005/8/layout/cycle2"/>
    <dgm:cxn modelId="{D6269908-6698-438C-BC23-7DE502C1DE03}" type="presParOf" srcId="{E2964147-23E3-4844-B509-A84A203FE79D}" destId="{638C924C-9398-467E-BAA0-FC46F8817CA1}" srcOrd="7" destOrd="0" presId="urn:microsoft.com/office/officeart/2005/8/layout/cycle2"/>
    <dgm:cxn modelId="{A453466E-4F27-492F-A98C-8F7A0024A610}" type="presParOf" srcId="{638C924C-9398-467E-BAA0-FC46F8817CA1}" destId="{4DB5B275-4307-43E7-9131-EABE7D75D27B}" srcOrd="0" destOrd="0" presId="urn:microsoft.com/office/officeart/2005/8/layout/cycle2"/>
    <dgm:cxn modelId="{CEA6FC2B-05CB-4ABC-9369-9DAA920B44FC}" type="presParOf" srcId="{E2964147-23E3-4844-B509-A84A203FE79D}" destId="{9C7E2497-153F-42F8-8A83-FB78E0483FD1}" srcOrd="8" destOrd="0" presId="urn:microsoft.com/office/officeart/2005/8/layout/cycle2"/>
    <dgm:cxn modelId="{4EAEE373-60EF-4BC3-95D3-9093D64EB249}" type="presParOf" srcId="{E2964147-23E3-4844-B509-A84A203FE79D}" destId="{E56B156C-DC40-4656-8B6F-6EFF58FE06DB}" srcOrd="9" destOrd="0" presId="urn:microsoft.com/office/officeart/2005/8/layout/cycle2"/>
    <dgm:cxn modelId="{71D5C7DE-74DC-47CB-8628-1CB5285134BD}" type="presParOf" srcId="{E56B156C-DC40-4656-8B6F-6EFF58FE06DB}" destId="{0BFAFC7D-63C5-47B7-A3A6-79B0681A786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33623A3-BDD2-4DCC-B2AA-BA7ACDC8C98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ID"/>
        </a:p>
      </dgm:t>
    </dgm:pt>
    <dgm:pt modelId="{50B46082-EF09-47A9-AD25-0FB232E3BF45}">
      <dgm:prSet phldrT="[Text]"/>
      <dgm:spPr>
        <a:solidFill>
          <a:srgbClr val="FF9900"/>
        </a:solidFill>
      </dgm:spPr>
      <dgm:t>
        <a:bodyPr/>
        <a:lstStyle/>
        <a:p>
          <a:r>
            <a:rPr lang="en-US" dirty="0" err="1"/>
            <a:t>Terima</a:t>
          </a:r>
          <a:r>
            <a:rPr lang="en-US" dirty="0"/>
            <a:t> order</a:t>
          </a:r>
          <a:endParaRPr lang="en-ID" dirty="0"/>
        </a:p>
      </dgm:t>
    </dgm:pt>
    <dgm:pt modelId="{5BD515B2-9A53-4B62-856D-46631961B23D}" type="parTrans" cxnId="{FF04CDF0-A57A-4ED4-B89F-852EFF114A69}">
      <dgm:prSet/>
      <dgm:spPr/>
      <dgm:t>
        <a:bodyPr/>
        <a:lstStyle/>
        <a:p>
          <a:endParaRPr lang="en-ID"/>
        </a:p>
      </dgm:t>
    </dgm:pt>
    <dgm:pt modelId="{BF581D7B-8AB8-4851-A892-EF1A4EB52308}" type="sibTrans" cxnId="{FF04CDF0-A57A-4ED4-B89F-852EFF114A69}">
      <dgm:prSet/>
      <dgm:spPr>
        <a:solidFill>
          <a:srgbClr val="FFC000"/>
        </a:solidFill>
      </dgm:spPr>
      <dgm:t>
        <a:bodyPr/>
        <a:lstStyle/>
        <a:p>
          <a:endParaRPr lang="en-ID"/>
        </a:p>
      </dgm:t>
    </dgm:pt>
    <dgm:pt modelId="{2CECE9FD-68DB-4243-838E-AEFAE1ED441A}">
      <dgm:prSet phldrT="[Text]"/>
      <dgm:spPr>
        <a:solidFill>
          <a:srgbClr val="FF9900"/>
        </a:solidFill>
      </dgm:spPr>
      <dgm:t>
        <a:bodyPr/>
        <a:lstStyle/>
        <a:p>
          <a:r>
            <a:rPr lang="en-US" dirty="0"/>
            <a:t>Cek </a:t>
          </a:r>
          <a:r>
            <a:rPr lang="en-US" dirty="0" err="1"/>
            <a:t>kredit</a:t>
          </a:r>
          <a:endParaRPr lang="en-ID" dirty="0"/>
        </a:p>
      </dgm:t>
    </dgm:pt>
    <dgm:pt modelId="{DF3581C2-2C9F-4493-A357-370C90228DE4}" type="parTrans" cxnId="{7EB81A7D-02B7-4609-A03F-E0C99AC39E94}">
      <dgm:prSet/>
      <dgm:spPr/>
      <dgm:t>
        <a:bodyPr/>
        <a:lstStyle/>
        <a:p>
          <a:endParaRPr lang="en-ID"/>
        </a:p>
      </dgm:t>
    </dgm:pt>
    <dgm:pt modelId="{5455E19A-C1E5-4B2B-8048-ED5D1667A4AD}" type="sibTrans" cxnId="{7EB81A7D-02B7-4609-A03F-E0C99AC39E94}">
      <dgm:prSet/>
      <dgm:spPr>
        <a:solidFill>
          <a:srgbClr val="FFC000"/>
        </a:solidFill>
      </dgm:spPr>
      <dgm:t>
        <a:bodyPr/>
        <a:lstStyle/>
        <a:p>
          <a:endParaRPr lang="en-ID"/>
        </a:p>
      </dgm:t>
    </dgm:pt>
    <dgm:pt modelId="{08445F99-7B4E-4799-9160-4A4F9AAE7552}">
      <dgm:prSet phldrT="[Text]"/>
      <dgm:spPr>
        <a:solidFill>
          <a:srgbClr val="FF9900"/>
        </a:solidFill>
      </dgm:spPr>
      <dgm:t>
        <a:bodyPr/>
        <a:lstStyle/>
        <a:p>
          <a:r>
            <a:rPr lang="en-US" dirty="0"/>
            <a:t>Ambil </a:t>
          </a:r>
          <a:r>
            <a:rPr lang="en-US" dirty="0" err="1"/>
            <a:t>barang</a:t>
          </a:r>
          <a:endParaRPr lang="en-ID" dirty="0"/>
        </a:p>
      </dgm:t>
    </dgm:pt>
    <dgm:pt modelId="{E78C067E-9D25-4AC3-9802-73B35BF41AB9}" type="parTrans" cxnId="{F8E56910-C985-4427-9126-90A2E9D1C586}">
      <dgm:prSet/>
      <dgm:spPr/>
      <dgm:t>
        <a:bodyPr/>
        <a:lstStyle/>
        <a:p>
          <a:endParaRPr lang="en-ID"/>
        </a:p>
      </dgm:t>
    </dgm:pt>
    <dgm:pt modelId="{93F5FE93-0616-4AE2-A954-E110FD73C7F3}" type="sibTrans" cxnId="{F8E56910-C985-4427-9126-90A2E9D1C586}">
      <dgm:prSet/>
      <dgm:spPr>
        <a:solidFill>
          <a:srgbClr val="FFC000"/>
        </a:solidFill>
      </dgm:spPr>
      <dgm:t>
        <a:bodyPr/>
        <a:lstStyle/>
        <a:p>
          <a:endParaRPr lang="en-ID"/>
        </a:p>
      </dgm:t>
    </dgm:pt>
    <dgm:pt modelId="{11FBE0BB-A1F4-4B39-8FFE-FBACCE6E66C3}">
      <dgm:prSet phldrT="[Text]"/>
      <dgm:spPr>
        <a:solidFill>
          <a:srgbClr val="FF9900"/>
        </a:solidFill>
      </dgm:spPr>
      <dgm:t>
        <a:bodyPr/>
        <a:lstStyle/>
        <a:p>
          <a:r>
            <a:rPr lang="en-US" dirty="0" err="1"/>
            <a:t>Kirim</a:t>
          </a:r>
          <a:r>
            <a:rPr lang="en-US" dirty="0"/>
            <a:t> </a:t>
          </a:r>
          <a:r>
            <a:rPr lang="en-US" dirty="0" err="1"/>
            <a:t>barang</a:t>
          </a:r>
          <a:endParaRPr lang="en-ID" dirty="0"/>
        </a:p>
      </dgm:t>
    </dgm:pt>
    <dgm:pt modelId="{55496FEF-8505-4710-8709-FBA593B9CD24}" type="parTrans" cxnId="{24585272-2441-47F5-B0A6-883ABB1AEE30}">
      <dgm:prSet/>
      <dgm:spPr/>
      <dgm:t>
        <a:bodyPr/>
        <a:lstStyle/>
        <a:p>
          <a:endParaRPr lang="en-ID"/>
        </a:p>
      </dgm:t>
    </dgm:pt>
    <dgm:pt modelId="{C6187BB9-B9CB-47BD-8230-8C0DB39ADE28}" type="sibTrans" cxnId="{24585272-2441-47F5-B0A6-883ABB1AEE30}">
      <dgm:prSet/>
      <dgm:spPr>
        <a:solidFill>
          <a:srgbClr val="FFC000"/>
        </a:solidFill>
      </dgm:spPr>
      <dgm:t>
        <a:bodyPr/>
        <a:lstStyle/>
        <a:p>
          <a:endParaRPr lang="en-ID"/>
        </a:p>
      </dgm:t>
    </dgm:pt>
    <dgm:pt modelId="{5ABD6CEC-D8B1-453D-8777-EB528FE83D3D}">
      <dgm:prSet phldrT="[Text]"/>
      <dgm:spPr>
        <a:solidFill>
          <a:srgbClr val="FF9900"/>
        </a:solidFill>
      </dgm:spPr>
      <dgm:t>
        <a:bodyPr/>
        <a:lstStyle/>
        <a:p>
          <a:r>
            <a:rPr lang="en-US" dirty="0" err="1"/>
            <a:t>Tagih</a:t>
          </a:r>
          <a:r>
            <a:rPr lang="en-US" dirty="0"/>
            <a:t> </a:t>
          </a:r>
          <a:r>
            <a:rPr lang="en-US" dirty="0" err="1"/>
            <a:t>pelanggan</a:t>
          </a:r>
          <a:endParaRPr lang="en-ID" dirty="0"/>
        </a:p>
      </dgm:t>
    </dgm:pt>
    <dgm:pt modelId="{D895F1FA-9787-4805-93F4-8D59222D0B93}" type="parTrans" cxnId="{241C0BC6-9374-49E0-B4AB-2ED266F272A3}">
      <dgm:prSet/>
      <dgm:spPr/>
      <dgm:t>
        <a:bodyPr/>
        <a:lstStyle/>
        <a:p>
          <a:endParaRPr lang="en-ID"/>
        </a:p>
      </dgm:t>
    </dgm:pt>
    <dgm:pt modelId="{A44F0AE7-4C4D-4BF6-BFB3-F0454AC6AEE0}" type="sibTrans" cxnId="{241C0BC6-9374-49E0-B4AB-2ED266F272A3}">
      <dgm:prSet/>
      <dgm:spPr>
        <a:solidFill>
          <a:srgbClr val="FFC000"/>
        </a:solidFill>
      </dgm:spPr>
      <dgm:t>
        <a:bodyPr/>
        <a:lstStyle/>
        <a:p>
          <a:endParaRPr lang="en-ID"/>
        </a:p>
      </dgm:t>
    </dgm:pt>
    <dgm:pt modelId="{23F78610-1125-40DF-8E14-5D78C64D19E5}">
      <dgm:prSet phldrT="[Text]"/>
      <dgm:spPr>
        <a:solidFill>
          <a:srgbClr val="FF9900"/>
        </a:solidFill>
      </dgm:spPr>
      <dgm:t>
        <a:bodyPr/>
        <a:lstStyle/>
        <a:p>
          <a:r>
            <a:rPr lang="en-US" dirty="0"/>
            <a:t>Update AR</a:t>
          </a:r>
          <a:endParaRPr lang="en-ID" dirty="0"/>
        </a:p>
      </dgm:t>
    </dgm:pt>
    <dgm:pt modelId="{1364DFA7-A4C9-48F2-BF04-BC5873F1027F}" type="parTrans" cxnId="{7DA3ABF5-B0DE-4748-A68E-15EECA5D0C14}">
      <dgm:prSet/>
      <dgm:spPr/>
      <dgm:t>
        <a:bodyPr/>
        <a:lstStyle/>
        <a:p>
          <a:endParaRPr lang="en-ID"/>
        </a:p>
      </dgm:t>
    </dgm:pt>
    <dgm:pt modelId="{899EBECC-EFC5-43DF-9A81-B3382994141E}" type="sibTrans" cxnId="{7DA3ABF5-B0DE-4748-A68E-15EECA5D0C14}">
      <dgm:prSet/>
      <dgm:spPr>
        <a:solidFill>
          <a:srgbClr val="FFC000"/>
        </a:solidFill>
      </dgm:spPr>
      <dgm:t>
        <a:bodyPr/>
        <a:lstStyle/>
        <a:p>
          <a:endParaRPr lang="en-ID"/>
        </a:p>
      </dgm:t>
    </dgm:pt>
    <dgm:pt modelId="{D2403B06-E8EE-43BA-83DA-15DACB027126}">
      <dgm:prSet phldrT="[Text]"/>
      <dgm:spPr>
        <a:solidFill>
          <a:srgbClr val="FF9900"/>
        </a:solidFill>
      </dgm:spPr>
      <dgm:t>
        <a:bodyPr/>
        <a:lstStyle/>
        <a:p>
          <a:r>
            <a:rPr lang="en-US" dirty="0"/>
            <a:t>Update inventory</a:t>
          </a:r>
          <a:endParaRPr lang="en-ID" dirty="0"/>
        </a:p>
      </dgm:t>
    </dgm:pt>
    <dgm:pt modelId="{FDF9A6DF-35EC-41CB-BA73-C95685BC161E}" type="parTrans" cxnId="{DA23A02C-C6AD-4CC4-A705-07E86C070465}">
      <dgm:prSet/>
      <dgm:spPr/>
      <dgm:t>
        <a:bodyPr/>
        <a:lstStyle/>
        <a:p>
          <a:endParaRPr lang="en-ID"/>
        </a:p>
      </dgm:t>
    </dgm:pt>
    <dgm:pt modelId="{BEBDAE26-7675-4EB9-A99B-B1E35A37E23A}" type="sibTrans" cxnId="{DA23A02C-C6AD-4CC4-A705-07E86C070465}">
      <dgm:prSet/>
      <dgm:spPr>
        <a:solidFill>
          <a:srgbClr val="FFC000"/>
        </a:solidFill>
      </dgm:spPr>
      <dgm:t>
        <a:bodyPr/>
        <a:lstStyle/>
        <a:p>
          <a:endParaRPr lang="en-ID"/>
        </a:p>
      </dgm:t>
    </dgm:pt>
    <dgm:pt modelId="{EDFCF8E3-5F48-46AA-BAE3-2A9D249F0279}">
      <dgm:prSet phldrT="[Text]"/>
      <dgm:spPr>
        <a:solidFill>
          <a:srgbClr val="FF9900"/>
        </a:solidFill>
      </dgm:spPr>
      <dgm:t>
        <a:bodyPr/>
        <a:lstStyle/>
        <a:p>
          <a:r>
            <a:rPr lang="en-US" dirty="0"/>
            <a:t>Posting </a:t>
          </a:r>
          <a:r>
            <a:rPr lang="en-US" dirty="0" err="1"/>
            <a:t>ke</a:t>
          </a:r>
          <a:r>
            <a:rPr lang="en-US" dirty="0"/>
            <a:t> GL</a:t>
          </a:r>
          <a:endParaRPr lang="en-ID" dirty="0"/>
        </a:p>
      </dgm:t>
    </dgm:pt>
    <dgm:pt modelId="{AE5BB4E4-6FF5-486C-BADC-98414F78247B}" type="parTrans" cxnId="{0609AD02-A2B5-4203-8143-69463D026D12}">
      <dgm:prSet/>
      <dgm:spPr/>
      <dgm:t>
        <a:bodyPr/>
        <a:lstStyle/>
        <a:p>
          <a:endParaRPr lang="en-ID"/>
        </a:p>
      </dgm:t>
    </dgm:pt>
    <dgm:pt modelId="{4D7DE167-2540-4F31-A144-5545067BA588}" type="sibTrans" cxnId="{0609AD02-A2B5-4203-8143-69463D026D12}">
      <dgm:prSet/>
      <dgm:spPr>
        <a:solidFill>
          <a:srgbClr val="FFC000"/>
        </a:solidFill>
      </dgm:spPr>
      <dgm:t>
        <a:bodyPr/>
        <a:lstStyle/>
        <a:p>
          <a:endParaRPr lang="en-ID"/>
        </a:p>
      </dgm:t>
    </dgm:pt>
    <dgm:pt modelId="{C67432D5-C80C-47FE-A27E-3A471592751C}" type="pres">
      <dgm:prSet presAssocID="{D33623A3-BDD2-4DCC-B2AA-BA7ACDC8C98D}" presName="cycle" presStyleCnt="0">
        <dgm:presLayoutVars>
          <dgm:dir/>
          <dgm:resizeHandles val="exact"/>
        </dgm:presLayoutVars>
      </dgm:prSet>
      <dgm:spPr/>
    </dgm:pt>
    <dgm:pt modelId="{BE36EA32-1699-4FED-8498-57C69D24C5F6}" type="pres">
      <dgm:prSet presAssocID="{50B46082-EF09-47A9-AD25-0FB232E3BF45}" presName="node" presStyleLbl="node1" presStyleIdx="0" presStyleCnt="8" custScaleX="86078" custScaleY="81224">
        <dgm:presLayoutVars>
          <dgm:bulletEnabled val="1"/>
        </dgm:presLayoutVars>
      </dgm:prSet>
      <dgm:spPr/>
    </dgm:pt>
    <dgm:pt modelId="{BC58ACE1-E321-4844-BE3F-71F6C8382BCA}" type="pres">
      <dgm:prSet presAssocID="{BF581D7B-8AB8-4851-A892-EF1A4EB52308}" presName="sibTrans" presStyleLbl="sibTrans2D1" presStyleIdx="0" presStyleCnt="8"/>
      <dgm:spPr/>
    </dgm:pt>
    <dgm:pt modelId="{2A06677C-6F7A-47D7-9806-A1AA854048EB}" type="pres">
      <dgm:prSet presAssocID="{BF581D7B-8AB8-4851-A892-EF1A4EB52308}" presName="connectorText" presStyleLbl="sibTrans2D1" presStyleIdx="0" presStyleCnt="8"/>
      <dgm:spPr/>
    </dgm:pt>
    <dgm:pt modelId="{93196017-EA8F-4B6C-A146-F63DC9DF5F54}" type="pres">
      <dgm:prSet presAssocID="{2CECE9FD-68DB-4243-838E-AEFAE1ED441A}" presName="node" presStyleLbl="node1" presStyleIdx="1" presStyleCnt="8" custScaleX="86078" custScaleY="81224">
        <dgm:presLayoutVars>
          <dgm:bulletEnabled val="1"/>
        </dgm:presLayoutVars>
      </dgm:prSet>
      <dgm:spPr/>
    </dgm:pt>
    <dgm:pt modelId="{44F39E2F-F4C7-48B5-BC18-41ADB31A1697}" type="pres">
      <dgm:prSet presAssocID="{5455E19A-C1E5-4B2B-8048-ED5D1667A4AD}" presName="sibTrans" presStyleLbl="sibTrans2D1" presStyleIdx="1" presStyleCnt="8"/>
      <dgm:spPr/>
    </dgm:pt>
    <dgm:pt modelId="{BD85408C-DE37-4309-9A7F-626B4BF79A69}" type="pres">
      <dgm:prSet presAssocID="{5455E19A-C1E5-4B2B-8048-ED5D1667A4AD}" presName="connectorText" presStyleLbl="sibTrans2D1" presStyleIdx="1" presStyleCnt="8"/>
      <dgm:spPr/>
    </dgm:pt>
    <dgm:pt modelId="{CCB46890-3650-48E0-9236-66CB41FF4FB1}" type="pres">
      <dgm:prSet presAssocID="{08445F99-7B4E-4799-9160-4A4F9AAE7552}" presName="node" presStyleLbl="node1" presStyleIdx="2" presStyleCnt="8" custScaleX="86078" custScaleY="81224">
        <dgm:presLayoutVars>
          <dgm:bulletEnabled val="1"/>
        </dgm:presLayoutVars>
      </dgm:prSet>
      <dgm:spPr/>
    </dgm:pt>
    <dgm:pt modelId="{3F9A1505-72CC-4B9F-BA59-FDB7EC95EE14}" type="pres">
      <dgm:prSet presAssocID="{93F5FE93-0616-4AE2-A954-E110FD73C7F3}" presName="sibTrans" presStyleLbl="sibTrans2D1" presStyleIdx="2" presStyleCnt="8"/>
      <dgm:spPr/>
    </dgm:pt>
    <dgm:pt modelId="{5FDEC37F-BCC5-4B88-8F41-C0C80A85CB2C}" type="pres">
      <dgm:prSet presAssocID="{93F5FE93-0616-4AE2-A954-E110FD73C7F3}" presName="connectorText" presStyleLbl="sibTrans2D1" presStyleIdx="2" presStyleCnt="8"/>
      <dgm:spPr/>
    </dgm:pt>
    <dgm:pt modelId="{12243571-6EA3-476F-B9EE-52B83D18387F}" type="pres">
      <dgm:prSet presAssocID="{11FBE0BB-A1F4-4B39-8FFE-FBACCE6E66C3}" presName="node" presStyleLbl="node1" presStyleIdx="3" presStyleCnt="8" custScaleX="86078" custScaleY="81224">
        <dgm:presLayoutVars>
          <dgm:bulletEnabled val="1"/>
        </dgm:presLayoutVars>
      </dgm:prSet>
      <dgm:spPr/>
    </dgm:pt>
    <dgm:pt modelId="{5F2DAD5E-19E8-4891-89C1-21A9624963A8}" type="pres">
      <dgm:prSet presAssocID="{C6187BB9-B9CB-47BD-8230-8C0DB39ADE28}" presName="sibTrans" presStyleLbl="sibTrans2D1" presStyleIdx="3" presStyleCnt="8"/>
      <dgm:spPr/>
    </dgm:pt>
    <dgm:pt modelId="{1856D097-49B7-4E84-B4A2-056653DA1728}" type="pres">
      <dgm:prSet presAssocID="{C6187BB9-B9CB-47BD-8230-8C0DB39ADE28}" presName="connectorText" presStyleLbl="sibTrans2D1" presStyleIdx="3" presStyleCnt="8"/>
      <dgm:spPr/>
    </dgm:pt>
    <dgm:pt modelId="{92BBC8F0-2AB3-4A52-BF0F-0DF6982523B7}" type="pres">
      <dgm:prSet presAssocID="{5ABD6CEC-D8B1-453D-8777-EB528FE83D3D}" presName="node" presStyleLbl="node1" presStyleIdx="4" presStyleCnt="8" custScaleX="86078" custScaleY="81224">
        <dgm:presLayoutVars>
          <dgm:bulletEnabled val="1"/>
        </dgm:presLayoutVars>
      </dgm:prSet>
      <dgm:spPr/>
    </dgm:pt>
    <dgm:pt modelId="{C1AAC4A9-8193-4B0B-9A7A-A88718D1428A}" type="pres">
      <dgm:prSet presAssocID="{A44F0AE7-4C4D-4BF6-BFB3-F0454AC6AEE0}" presName="sibTrans" presStyleLbl="sibTrans2D1" presStyleIdx="4" presStyleCnt="8"/>
      <dgm:spPr/>
    </dgm:pt>
    <dgm:pt modelId="{6A0B8DD3-810C-408F-A1B3-B40215D513A1}" type="pres">
      <dgm:prSet presAssocID="{A44F0AE7-4C4D-4BF6-BFB3-F0454AC6AEE0}" presName="connectorText" presStyleLbl="sibTrans2D1" presStyleIdx="4" presStyleCnt="8"/>
      <dgm:spPr/>
    </dgm:pt>
    <dgm:pt modelId="{19D0F9D1-EF5D-44AD-9A0C-9AEBEEEFF998}" type="pres">
      <dgm:prSet presAssocID="{23F78610-1125-40DF-8E14-5D78C64D19E5}" presName="node" presStyleLbl="node1" presStyleIdx="5" presStyleCnt="8" custScaleX="86078" custScaleY="81224">
        <dgm:presLayoutVars>
          <dgm:bulletEnabled val="1"/>
        </dgm:presLayoutVars>
      </dgm:prSet>
      <dgm:spPr/>
    </dgm:pt>
    <dgm:pt modelId="{1162EA97-9688-4D52-8CF4-CD72FC754F48}" type="pres">
      <dgm:prSet presAssocID="{899EBECC-EFC5-43DF-9A81-B3382994141E}" presName="sibTrans" presStyleLbl="sibTrans2D1" presStyleIdx="5" presStyleCnt="8"/>
      <dgm:spPr/>
    </dgm:pt>
    <dgm:pt modelId="{94AAA307-E72C-4B66-838C-FBF83F2FE4B0}" type="pres">
      <dgm:prSet presAssocID="{899EBECC-EFC5-43DF-9A81-B3382994141E}" presName="connectorText" presStyleLbl="sibTrans2D1" presStyleIdx="5" presStyleCnt="8"/>
      <dgm:spPr/>
    </dgm:pt>
    <dgm:pt modelId="{301180B5-0AC1-4D63-925F-BAE5ED7EE4F5}" type="pres">
      <dgm:prSet presAssocID="{D2403B06-E8EE-43BA-83DA-15DACB027126}" presName="node" presStyleLbl="node1" presStyleIdx="6" presStyleCnt="8" custScaleX="86078" custScaleY="81224">
        <dgm:presLayoutVars>
          <dgm:bulletEnabled val="1"/>
        </dgm:presLayoutVars>
      </dgm:prSet>
      <dgm:spPr/>
    </dgm:pt>
    <dgm:pt modelId="{95755FF8-A927-45B3-9135-7331468D59C5}" type="pres">
      <dgm:prSet presAssocID="{BEBDAE26-7675-4EB9-A99B-B1E35A37E23A}" presName="sibTrans" presStyleLbl="sibTrans2D1" presStyleIdx="6" presStyleCnt="8"/>
      <dgm:spPr/>
    </dgm:pt>
    <dgm:pt modelId="{5D13085E-1797-49EE-8149-FF37A3AEE5C5}" type="pres">
      <dgm:prSet presAssocID="{BEBDAE26-7675-4EB9-A99B-B1E35A37E23A}" presName="connectorText" presStyleLbl="sibTrans2D1" presStyleIdx="6" presStyleCnt="8"/>
      <dgm:spPr/>
    </dgm:pt>
    <dgm:pt modelId="{F54F17D4-BCF6-4342-AC0C-70A6CF4DF3E3}" type="pres">
      <dgm:prSet presAssocID="{EDFCF8E3-5F48-46AA-BAE3-2A9D249F0279}" presName="node" presStyleLbl="node1" presStyleIdx="7" presStyleCnt="8" custScaleX="86078" custScaleY="81224">
        <dgm:presLayoutVars>
          <dgm:bulletEnabled val="1"/>
        </dgm:presLayoutVars>
      </dgm:prSet>
      <dgm:spPr/>
    </dgm:pt>
    <dgm:pt modelId="{CD939F8C-FADE-4D0C-B179-9AA78E0A7F75}" type="pres">
      <dgm:prSet presAssocID="{4D7DE167-2540-4F31-A144-5545067BA588}" presName="sibTrans" presStyleLbl="sibTrans2D1" presStyleIdx="7" presStyleCnt="8"/>
      <dgm:spPr/>
    </dgm:pt>
    <dgm:pt modelId="{1549DD2B-1E26-495B-9C99-AC2BA72D05AC}" type="pres">
      <dgm:prSet presAssocID="{4D7DE167-2540-4F31-A144-5545067BA588}" presName="connectorText" presStyleLbl="sibTrans2D1" presStyleIdx="7" presStyleCnt="8"/>
      <dgm:spPr/>
    </dgm:pt>
  </dgm:ptLst>
  <dgm:cxnLst>
    <dgm:cxn modelId="{0609AD02-A2B5-4203-8143-69463D026D12}" srcId="{D33623A3-BDD2-4DCC-B2AA-BA7ACDC8C98D}" destId="{EDFCF8E3-5F48-46AA-BAE3-2A9D249F0279}" srcOrd="7" destOrd="0" parTransId="{AE5BB4E4-6FF5-486C-BADC-98414F78247B}" sibTransId="{4D7DE167-2540-4F31-A144-5545067BA588}"/>
    <dgm:cxn modelId="{D905D607-AAF3-4A02-97A2-C9C7D01E3910}" type="presOf" srcId="{93F5FE93-0616-4AE2-A954-E110FD73C7F3}" destId="{5FDEC37F-BCC5-4B88-8F41-C0C80A85CB2C}" srcOrd="1" destOrd="0" presId="urn:microsoft.com/office/officeart/2005/8/layout/cycle2"/>
    <dgm:cxn modelId="{2E81FD08-6CBD-4EB7-AB40-A63D27500E6C}" type="presOf" srcId="{D2403B06-E8EE-43BA-83DA-15DACB027126}" destId="{301180B5-0AC1-4D63-925F-BAE5ED7EE4F5}" srcOrd="0" destOrd="0" presId="urn:microsoft.com/office/officeart/2005/8/layout/cycle2"/>
    <dgm:cxn modelId="{16CF780E-BE27-433F-A9BB-0769234BBEE9}" type="presOf" srcId="{C6187BB9-B9CB-47BD-8230-8C0DB39ADE28}" destId="{1856D097-49B7-4E84-B4A2-056653DA1728}" srcOrd="1" destOrd="0" presId="urn:microsoft.com/office/officeart/2005/8/layout/cycle2"/>
    <dgm:cxn modelId="{F8E56910-C985-4427-9126-90A2E9D1C586}" srcId="{D33623A3-BDD2-4DCC-B2AA-BA7ACDC8C98D}" destId="{08445F99-7B4E-4799-9160-4A4F9AAE7552}" srcOrd="2" destOrd="0" parTransId="{E78C067E-9D25-4AC3-9802-73B35BF41AB9}" sibTransId="{93F5FE93-0616-4AE2-A954-E110FD73C7F3}"/>
    <dgm:cxn modelId="{3450F213-AF8B-40A7-9C90-D582942E2588}" type="presOf" srcId="{EDFCF8E3-5F48-46AA-BAE3-2A9D249F0279}" destId="{F54F17D4-BCF6-4342-AC0C-70A6CF4DF3E3}" srcOrd="0" destOrd="0" presId="urn:microsoft.com/office/officeart/2005/8/layout/cycle2"/>
    <dgm:cxn modelId="{2E2C8B2A-A1E8-4157-9E79-61AAD03EC211}" type="presOf" srcId="{4D7DE167-2540-4F31-A144-5545067BA588}" destId="{1549DD2B-1E26-495B-9C99-AC2BA72D05AC}" srcOrd="1" destOrd="0" presId="urn:microsoft.com/office/officeart/2005/8/layout/cycle2"/>
    <dgm:cxn modelId="{DA23A02C-C6AD-4CC4-A705-07E86C070465}" srcId="{D33623A3-BDD2-4DCC-B2AA-BA7ACDC8C98D}" destId="{D2403B06-E8EE-43BA-83DA-15DACB027126}" srcOrd="6" destOrd="0" parTransId="{FDF9A6DF-35EC-41CB-BA73-C95685BC161E}" sibTransId="{BEBDAE26-7675-4EB9-A99B-B1E35A37E23A}"/>
    <dgm:cxn modelId="{B540B333-0D38-4127-91BD-54A9800A8995}" type="presOf" srcId="{08445F99-7B4E-4799-9160-4A4F9AAE7552}" destId="{CCB46890-3650-48E0-9236-66CB41FF4FB1}" srcOrd="0" destOrd="0" presId="urn:microsoft.com/office/officeart/2005/8/layout/cycle2"/>
    <dgm:cxn modelId="{6EFA263D-DC43-41C3-A6AB-9F9C370E3455}" type="presOf" srcId="{BEBDAE26-7675-4EB9-A99B-B1E35A37E23A}" destId="{5D13085E-1797-49EE-8149-FF37A3AEE5C5}" srcOrd="1" destOrd="0" presId="urn:microsoft.com/office/officeart/2005/8/layout/cycle2"/>
    <dgm:cxn modelId="{80A9085D-4A11-4BA3-9186-17D643CAA0A4}" type="presOf" srcId="{11FBE0BB-A1F4-4B39-8FFE-FBACCE6E66C3}" destId="{12243571-6EA3-476F-B9EE-52B83D18387F}" srcOrd="0" destOrd="0" presId="urn:microsoft.com/office/officeart/2005/8/layout/cycle2"/>
    <dgm:cxn modelId="{041C1243-62BC-4CE4-9208-A1C2890BA296}" type="presOf" srcId="{2CECE9FD-68DB-4243-838E-AEFAE1ED441A}" destId="{93196017-EA8F-4B6C-A146-F63DC9DF5F54}" srcOrd="0" destOrd="0" presId="urn:microsoft.com/office/officeart/2005/8/layout/cycle2"/>
    <dgm:cxn modelId="{7A30C943-DCB9-4942-9286-FA5725AE3A65}" type="presOf" srcId="{BF581D7B-8AB8-4851-A892-EF1A4EB52308}" destId="{BC58ACE1-E321-4844-BE3F-71F6C8382BCA}" srcOrd="0" destOrd="0" presId="urn:microsoft.com/office/officeart/2005/8/layout/cycle2"/>
    <dgm:cxn modelId="{81DE9346-1103-43CE-A84D-E99EDEEAB496}" type="presOf" srcId="{899EBECC-EFC5-43DF-9A81-B3382994141E}" destId="{94AAA307-E72C-4B66-838C-FBF83F2FE4B0}" srcOrd="1" destOrd="0" presId="urn:microsoft.com/office/officeart/2005/8/layout/cycle2"/>
    <dgm:cxn modelId="{20150C50-532C-48EE-8942-D8FDE1B781A5}" type="presOf" srcId="{4D7DE167-2540-4F31-A144-5545067BA588}" destId="{CD939F8C-FADE-4D0C-B179-9AA78E0A7F75}" srcOrd="0" destOrd="0" presId="urn:microsoft.com/office/officeart/2005/8/layout/cycle2"/>
    <dgm:cxn modelId="{87711050-C13B-4C58-9890-83C8E0D38B9E}" type="presOf" srcId="{A44F0AE7-4C4D-4BF6-BFB3-F0454AC6AEE0}" destId="{C1AAC4A9-8193-4B0B-9A7A-A88718D1428A}" srcOrd="0" destOrd="0" presId="urn:microsoft.com/office/officeart/2005/8/layout/cycle2"/>
    <dgm:cxn modelId="{24585272-2441-47F5-B0A6-883ABB1AEE30}" srcId="{D33623A3-BDD2-4DCC-B2AA-BA7ACDC8C98D}" destId="{11FBE0BB-A1F4-4B39-8FFE-FBACCE6E66C3}" srcOrd="3" destOrd="0" parTransId="{55496FEF-8505-4710-8709-FBA593B9CD24}" sibTransId="{C6187BB9-B9CB-47BD-8230-8C0DB39ADE28}"/>
    <dgm:cxn modelId="{7EB81A7D-02B7-4609-A03F-E0C99AC39E94}" srcId="{D33623A3-BDD2-4DCC-B2AA-BA7ACDC8C98D}" destId="{2CECE9FD-68DB-4243-838E-AEFAE1ED441A}" srcOrd="1" destOrd="0" parTransId="{DF3581C2-2C9F-4493-A357-370C90228DE4}" sibTransId="{5455E19A-C1E5-4B2B-8048-ED5D1667A4AD}"/>
    <dgm:cxn modelId="{D3BBA095-C592-430D-B3A1-D3E6B4291685}" type="presOf" srcId="{5455E19A-C1E5-4B2B-8048-ED5D1667A4AD}" destId="{44F39E2F-F4C7-48B5-BC18-41ADB31A1697}" srcOrd="0" destOrd="0" presId="urn:microsoft.com/office/officeart/2005/8/layout/cycle2"/>
    <dgm:cxn modelId="{79D8549C-1DD7-4216-B566-497917D7BFF2}" type="presOf" srcId="{5455E19A-C1E5-4B2B-8048-ED5D1667A4AD}" destId="{BD85408C-DE37-4309-9A7F-626B4BF79A69}" srcOrd="1" destOrd="0" presId="urn:microsoft.com/office/officeart/2005/8/layout/cycle2"/>
    <dgm:cxn modelId="{67B19FA9-C3DF-400C-A10E-F094DC21DF31}" type="presOf" srcId="{899EBECC-EFC5-43DF-9A81-B3382994141E}" destId="{1162EA97-9688-4D52-8CF4-CD72FC754F48}" srcOrd="0" destOrd="0" presId="urn:microsoft.com/office/officeart/2005/8/layout/cycle2"/>
    <dgm:cxn modelId="{FCFD53B8-8678-4364-9184-AA3DB675136E}" type="presOf" srcId="{50B46082-EF09-47A9-AD25-0FB232E3BF45}" destId="{BE36EA32-1699-4FED-8498-57C69D24C5F6}" srcOrd="0" destOrd="0" presId="urn:microsoft.com/office/officeart/2005/8/layout/cycle2"/>
    <dgm:cxn modelId="{E5A31EBF-A45E-490B-9828-DB7AB621309F}" type="presOf" srcId="{C6187BB9-B9CB-47BD-8230-8C0DB39ADE28}" destId="{5F2DAD5E-19E8-4891-89C1-21A9624963A8}" srcOrd="0" destOrd="0" presId="urn:microsoft.com/office/officeart/2005/8/layout/cycle2"/>
    <dgm:cxn modelId="{DE3A84C0-E9E9-4F56-B6B5-17F03B1F09D2}" type="presOf" srcId="{93F5FE93-0616-4AE2-A954-E110FD73C7F3}" destId="{3F9A1505-72CC-4B9F-BA59-FDB7EC95EE14}" srcOrd="0" destOrd="0" presId="urn:microsoft.com/office/officeart/2005/8/layout/cycle2"/>
    <dgm:cxn modelId="{241C0BC6-9374-49E0-B4AB-2ED266F272A3}" srcId="{D33623A3-BDD2-4DCC-B2AA-BA7ACDC8C98D}" destId="{5ABD6CEC-D8B1-453D-8777-EB528FE83D3D}" srcOrd="4" destOrd="0" parTransId="{D895F1FA-9787-4805-93F4-8D59222D0B93}" sibTransId="{A44F0AE7-4C4D-4BF6-BFB3-F0454AC6AEE0}"/>
    <dgm:cxn modelId="{84BDABC6-F5C7-4BB4-AF82-8600334DADDB}" type="presOf" srcId="{BEBDAE26-7675-4EB9-A99B-B1E35A37E23A}" destId="{95755FF8-A927-45B3-9135-7331468D59C5}" srcOrd="0" destOrd="0" presId="urn:microsoft.com/office/officeart/2005/8/layout/cycle2"/>
    <dgm:cxn modelId="{1F70FACB-9686-4253-9D30-6176F3E101D3}" type="presOf" srcId="{A44F0AE7-4C4D-4BF6-BFB3-F0454AC6AEE0}" destId="{6A0B8DD3-810C-408F-A1B3-B40215D513A1}" srcOrd="1" destOrd="0" presId="urn:microsoft.com/office/officeart/2005/8/layout/cycle2"/>
    <dgm:cxn modelId="{3EF279D3-AE98-4046-8FD4-581C046D59D2}" type="presOf" srcId="{D33623A3-BDD2-4DCC-B2AA-BA7ACDC8C98D}" destId="{C67432D5-C80C-47FE-A27E-3A471592751C}" srcOrd="0" destOrd="0" presId="urn:microsoft.com/office/officeart/2005/8/layout/cycle2"/>
    <dgm:cxn modelId="{371A54DB-41DA-4755-B727-CA3E646E8E31}" type="presOf" srcId="{5ABD6CEC-D8B1-453D-8777-EB528FE83D3D}" destId="{92BBC8F0-2AB3-4A52-BF0F-0DF6982523B7}" srcOrd="0" destOrd="0" presId="urn:microsoft.com/office/officeart/2005/8/layout/cycle2"/>
    <dgm:cxn modelId="{FF04CDF0-A57A-4ED4-B89F-852EFF114A69}" srcId="{D33623A3-BDD2-4DCC-B2AA-BA7ACDC8C98D}" destId="{50B46082-EF09-47A9-AD25-0FB232E3BF45}" srcOrd="0" destOrd="0" parTransId="{5BD515B2-9A53-4B62-856D-46631961B23D}" sibTransId="{BF581D7B-8AB8-4851-A892-EF1A4EB52308}"/>
    <dgm:cxn modelId="{8C1E9BF4-5673-456E-8280-D31BA7F72FF1}" type="presOf" srcId="{23F78610-1125-40DF-8E14-5D78C64D19E5}" destId="{19D0F9D1-EF5D-44AD-9A0C-9AEBEEEFF998}" srcOrd="0" destOrd="0" presId="urn:microsoft.com/office/officeart/2005/8/layout/cycle2"/>
    <dgm:cxn modelId="{7DA3ABF5-B0DE-4748-A68E-15EECA5D0C14}" srcId="{D33623A3-BDD2-4DCC-B2AA-BA7ACDC8C98D}" destId="{23F78610-1125-40DF-8E14-5D78C64D19E5}" srcOrd="5" destOrd="0" parTransId="{1364DFA7-A4C9-48F2-BF04-BC5873F1027F}" sibTransId="{899EBECC-EFC5-43DF-9A81-B3382994141E}"/>
    <dgm:cxn modelId="{8A744EF7-76E0-4C44-ADF4-96D280ED9C36}" type="presOf" srcId="{BF581D7B-8AB8-4851-A892-EF1A4EB52308}" destId="{2A06677C-6F7A-47D7-9806-A1AA854048EB}" srcOrd="1" destOrd="0" presId="urn:microsoft.com/office/officeart/2005/8/layout/cycle2"/>
    <dgm:cxn modelId="{B67509B6-C3B7-45C0-A963-294E984F4EC0}" type="presParOf" srcId="{C67432D5-C80C-47FE-A27E-3A471592751C}" destId="{BE36EA32-1699-4FED-8498-57C69D24C5F6}" srcOrd="0" destOrd="0" presId="urn:microsoft.com/office/officeart/2005/8/layout/cycle2"/>
    <dgm:cxn modelId="{F0414B50-0F92-4759-85F9-EF6F407F75E3}" type="presParOf" srcId="{C67432D5-C80C-47FE-A27E-3A471592751C}" destId="{BC58ACE1-E321-4844-BE3F-71F6C8382BCA}" srcOrd="1" destOrd="0" presId="urn:microsoft.com/office/officeart/2005/8/layout/cycle2"/>
    <dgm:cxn modelId="{6A55873A-DAD2-440A-9575-612840764C5F}" type="presParOf" srcId="{BC58ACE1-E321-4844-BE3F-71F6C8382BCA}" destId="{2A06677C-6F7A-47D7-9806-A1AA854048EB}" srcOrd="0" destOrd="0" presId="urn:microsoft.com/office/officeart/2005/8/layout/cycle2"/>
    <dgm:cxn modelId="{FFF037F1-F077-4C9A-B13D-C0F98A50A09A}" type="presParOf" srcId="{C67432D5-C80C-47FE-A27E-3A471592751C}" destId="{93196017-EA8F-4B6C-A146-F63DC9DF5F54}" srcOrd="2" destOrd="0" presId="urn:microsoft.com/office/officeart/2005/8/layout/cycle2"/>
    <dgm:cxn modelId="{310DB867-6CFE-41A0-8174-33F5500797A2}" type="presParOf" srcId="{C67432D5-C80C-47FE-A27E-3A471592751C}" destId="{44F39E2F-F4C7-48B5-BC18-41ADB31A1697}" srcOrd="3" destOrd="0" presId="urn:microsoft.com/office/officeart/2005/8/layout/cycle2"/>
    <dgm:cxn modelId="{764B9498-94A0-438B-A3BE-1998F0ECFEA0}" type="presParOf" srcId="{44F39E2F-F4C7-48B5-BC18-41ADB31A1697}" destId="{BD85408C-DE37-4309-9A7F-626B4BF79A69}" srcOrd="0" destOrd="0" presId="urn:microsoft.com/office/officeart/2005/8/layout/cycle2"/>
    <dgm:cxn modelId="{6B81F022-18FB-48CD-890E-74F2B6E0CFA9}" type="presParOf" srcId="{C67432D5-C80C-47FE-A27E-3A471592751C}" destId="{CCB46890-3650-48E0-9236-66CB41FF4FB1}" srcOrd="4" destOrd="0" presId="urn:microsoft.com/office/officeart/2005/8/layout/cycle2"/>
    <dgm:cxn modelId="{1DBEDA15-2CC3-4396-8B02-033C7609D7EF}" type="presParOf" srcId="{C67432D5-C80C-47FE-A27E-3A471592751C}" destId="{3F9A1505-72CC-4B9F-BA59-FDB7EC95EE14}" srcOrd="5" destOrd="0" presId="urn:microsoft.com/office/officeart/2005/8/layout/cycle2"/>
    <dgm:cxn modelId="{3086F0F1-E974-4AE6-9B8D-85A5B4672449}" type="presParOf" srcId="{3F9A1505-72CC-4B9F-BA59-FDB7EC95EE14}" destId="{5FDEC37F-BCC5-4B88-8F41-C0C80A85CB2C}" srcOrd="0" destOrd="0" presId="urn:microsoft.com/office/officeart/2005/8/layout/cycle2"/>
    <dgm:cxn modelId="{68FD80FF-4009-455B-B76C-B149946F1465}" type="presParOf" srcId="{C67432D5-C80C-47FE-A27E-3A471592751C}" destId="{12243571-6EA3-476F-B9EE-52B83D18387F}" srcOrd="6" destOrd="0" presId="urn:microsoft.com/office/officeart/2005/8/layout/cycle2"/>
    <dgm:cxn modelId="{29DA890F-AC6B-49E7-B2D4-B188E1522A11}" type="presParOf" srcId="{C67432D5-C80C-47FE-A27E-3A471592751C}" destId="{5F2DAD5E-19E8-4891-89C1-21A9624963A8}" srcOrd="7" destOrd="0" presId="urn:microsoft.com/office/officeart/2005/8/layout/cycle2"/>
    <dgm:cxn modelId="{7696FA9F-C8D8-43CF-A278-9FAD0DDC5A37}" type="presParOf" srcId="{5F2DAD5E-19E8-4891-89C1-21A9624963A8}" destId="{1856D097-49B7-4E84-B4A2-056653DA1728}" srcOrd="0" destOrd="0" presId="urn:microsoft.com/office/officeart/2005/8/layout/cycle2"/>
    <dgm:cxn modelId="{40B76B47-EC57-43A1-9492-CD4BE00E8CB0}" type="presParOf" srcId="{C67432D5-C80C-47FE-A27E-3A471592751C}" destId="{92BBC8F0-2AB3-4A52-BF0F-0DF6982523B7}" srcOrd="8" destOrd="0" presId="urn:microsoft.com/office/officeart/2005/8/layout/cycle2"/>
    <dgm:cxn modelId="{CF0C5445-699C-4DCC-A3D3-5FC02A28DB2B}" type="presParOf" srcId="{C67432D5-C80C-47FE-A27E-3A471592751C}" destId="{C1AAC4A9-8193-4B0B-9A7A-A88718D1428A}" srcOrd="9" destOrd="0" presId="urn:microsoft.com/office/officeart/2005/8/layout/cycle2"/>
    <dgm:cxn modelId="{4DAC5E59-3FA6-46B6-A717-4BEFA395F163}" type="presParOf" srcId="{C1AAC4A9-8193-4B0B-9A7A-A88718D1428A}" destId="{6A0B8DD3-810C-408F-A1B3-B40215D513A1}" srcOrd="0" destOrd="0" presId="urn:microsoft.com/office/officeart/2005/8/layout/cycle2"/>
    <dgm:cxn modelId="{A638BC27-4093-46C2-9D71-FD8EDF70D429}" type="presParOf" srcId="{C67432D5-C80C-47FE-A27E-3A471592751C}" destId="{19D0F9D1-EF5D-44AD-9A0C-9AEBEEEFF998}" srcOrd="10" destOrd="0" presId="urn:microsoft.com/office/officeart/2005/8/layout/cycle2"/>
    <dgm:cxn modelId="{B733152F-C19C-4A03-AA04-E0B207C00810}" type="presParOf" srcId="{C67432D5-C80C-47FE-A27E-3A471592751C}" destId="{1162EA97-9688-4D52-8CF4-CD72FC754F48}" srcOrd="11" destOrd="0" presId="urn:microsoft.com/office/officeart/2005/8/layout/cycle2"/>
    <dgm:cxn modelId="{50089B62-E7EE-4302-A426-1C748920DE22}" type="presParOf" srcId="{1162EA97-9688-4D52-8CF4-CD72FC754F48}" destId="{94AAA307-E72C-4B66-838C-FBF83F2FE4B0}" srcOrd="0" destOrd="0" presId="urn:microsoft.com/office/officeart/2005/8/layout/cycle2"/>
    <dgm:cxn modelId="{59BB4000-77D4-4F75-B0A7-6AF5484BECDC}" type="presParOf" srcId="{C67432D5-C80C-47FE-A27E-3A471592751C}" destId="{301180B5-0AC1-4D63-925F-BAE5ED7EE4F5}" srcOrd="12" destOrd="0" presId="urn:microsoft.com/office/officeart/2005/8/layout/cycle2"/>
    <dgm:cxn modelId="{3D802867-EC82-4409-A4C0-D2CF6BAB259C}" type="presParOf" srcId="{C67432D5-C80C-47FE-A27E-3A471592751C}" destId="{95755FF8-A927-45B3-9135-7331468D59C5}" srcOrd="13" destOrd="0" presId="urn:microsoft.com/office/officeart/2005/8/layout/cycle2"/>
    <dgm:cxn modelId="{72CA4173-289D-43DE-A17E-FCAC4953459B}" type="presParOf" srcId="{95755FF8-A927-45B3-9135-7331468D59C5}" destId="{5D13085E-1797-49EE-8149-FF37A3AEE5C5}" srcOrd="0" destOrd="0" presId="urn:microsoft.com/office/officeart/2005/8/layout/cycle2"/>
    <dgm:cxn modelId="{77B3C494-9526-4A8E-AF3B-1A077F6D114B}" type="presParOf" srcId="{C67432D5-C80C-47FE-A27E-3A471592751C}" destId="{F54F17D4-BCF6-4342-AC0C-70A6CF4DF3E3}" srcOrd="14" destOrd="0" presId="urn:microsoft.com/office/officeart/2005/8/layout/cycle2"/>
    <dgm:cxn modelId="{66381F3D-FBB5-457D-A1D4-4B7D7AE8F758}" type="presParOf" srcId="{C67432D5-C80C-47FE-A27E-3A471592751C}" destId="{CD939F8C-FADE-4D0C-B179-9AA78E0A7F75}" srcOrd="15" destOrd="0" presId="urn:microsoft.com/office/officeart/2005/8/layout/cycle2"/>
    <dgm:cxn modelId="{EFDFF091-3A57-432C-A3DE-2CBCBDA6B4E9}" type="presParOf" srcId="{CD939F8C-FADE-4D0C-B179-9AA78E0A7F75}" destId="{1549DD2B-1E26-495B-9C99-AC2BA72D05A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6194C3-12C7-4ACB-951C-06B5DD6F0AC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ID"/>
        </a:p>
      </dgm:t>
    </dgm:pt>
    <dgm:pt modelId="{5E99E904-8539-4929-ACBF-9DFF8B92C7F3}">
      <dgm:prSet phldrT="[Text]" custT="1"/>
      <dgm:spPr>
        <a:solidFill>
          <a:schemeClr val="bg2">
            <a:lumMod val="75000"/>
          </a:schemeClr>
        </a:solidFill>
        <a:ln w="28575">
          <a:solidFill>
            <a:srgbClr val="FF0000"/>
          </a:solidFill>
        </a:ln>
      </dgm:spPr>
      <dgm:t>
        <a:bodyPr/>
        <a:lstStyle/>
        <a:p>
          <a:r>
            <a:rPr lang="en-US" sz="900" b="1" dirty="0" err="1">
              <a:effectLst/>
            </a:rPr>
            <a:t>Terima</a:t>
          </a:r>
          <a:r>
            <a:rPr lang="en-US" sz="900" b="1" dirty="0">
              <a:effectLst/>
            </a:rPr>
            <a:t> </a:t>
          </a:r>
          <a:r>
            <a:rPr lang="en-US" sz="900" b="1" dirty="0" err="1">
              <a:effectLst/>
            </a:rPr>
            <a:t>pembayaran</a:t>
          </a:r>
          <a:endParaRPr lang="en-ID" sz="900" b="1" dirty="0">
            <a:effectLst/>
          </a:endParaRPr>
        </a:p>
      </dgm:t>
    </dgm:pt>
    <dgm:pt modelId="{632948DD-D505-421B-BCB6-41CC25F638BF}" type="parTrans" cxnId="{6ACDCADA-5E4A-4F76-BCE9-40C0233384C7}">
      <dgm:prSet/>
      <dgm:spPr/>
      <dgm:t>
        <a:bodyPr/>
        <a:lstStyle/>
        <a:p>
          <a:endParaRPr lang="en-ID" sz="1200"/>
        </a:p>
      </dgm:t>
    </dgm:pt>
    <dgm:pt modelId="{FEA1913C-C610-4E43-9DF9-5D55877D38B6}" type="sibTrans" cxnId="{6ACDCADA-5E4A-4F76-BCE9-40C0233384C7}">
      <dgm:prSet custT="1"/>
      <dgm:spPr>
        <a:solidFill>
          <a:schemeClr val="tx2">
            <a:lumMod val="60000"/>
            <a:lumOff val="40000"/>
          </a:schemeClr>
        </a:solidFill>
      </dgm:spPr>
      <dgm:t>
        <a:bodyPr/>
        <a:lstStyle/>
        <a:p>
          <a:endParaRPr lang="en-ID" sz="1050"/>
        </a:p>
      </dgm:t>
    </dgm:pt>
    <dgm:pt modelId="{CA46FEAC-A703-49B9-AE7F-561B32E04BBF}">
      <dgm:prSet phldrT="[Text]" custT="1"/>
      <dgm:spPr>
        <a:solidFill>
          <a:schemeClr val="bg2">
            <a:lumMod val="75000"/>
          </a:schemeClr>
        </a:solidFill>
        <a:ln w="28575">
          <a:solidFill>
            <a:srgbClr val="FF0000"/>
          </a:solidFill>
        </a:ln>
      </dgm:spPr>
      <dgm:t>
        <a:bodyPr/>
        <a:lstStyle/>
        <a:p>
          <a:r>
            <a:rPr lang="en-US" sz="900" b="1" dirty="0">
              <a:effectLst/>
            </a:rPr>
            <a:t>Update AR</a:t>
          </a:r>
          <a:endParaRPr lang="en-ID" sz="900" b="1" dirty="0">
            <a:effectLst/>
          </a:endParaRPr>
        </a:p>
      </dgm:t>
    </dgm:pt>
    <dgm:pt modelId="{CEB77B26-C951-426A-9452-9F664235BEA1}" type="parTrans" cxnId="{A7D36B80-804A-471F-B306-8F67C4E52D53}">
      <dgm:prSet/>
      <dgm:spPr/>
      <dgm:t>
        <a:bodyPr/>
        <a:lstStyle/>
        <a:p>
          <a:endParaRPr lang="en-ID" sz="1200"/>
        </a:p>
      </dgm:t>
    </dgm:pt>
    <dgm:pt modelId="{BE10BC65-0118-433F-96BD-973C8FF05C64}" type="sibTrans" cxnId="{A7D36B80-804A-471F-B306-8F67C4E52D53}">
      <dgm:prSet custT="1"/>
      <dgm:spPr>
        <a:solidFill>
          <a:schemeClr val="tx2">
            <a:lumMod val="60000"/>
            <a:lumOff val="40000"/>
          </a:schemeClr>
        </a:solidFill>
      </dgm:spPr>
      <dgm:t>
        <a:bodyPr/>
        <a:lstStyle/>
        <a:p>
          <a:endParaRPr lang="en-ID" sz="1050"/>
        </a:p>
      </dgm:t>
    </dgm:pt>
    <dgm:pt modelId="{2CCC4BA7-746B-4F1D-8AA8-CCEA0973F42F}">
      <dgm:prSet phldrT="[Text]" custT="1"/>
      <dgm:spPr>
        <a:solidFill>
          <a:schemeClr val="bg2">
            <a:lumMod val="75000"/>
          </a:schemeClr>
        </a:solidFill>
        <a:ln w="28575">
          <a:solidFill>
            <a:srgbClr val="FF0000"/>
          </a:solidFill>
        </a:ln>
      </dgm:spPr>
      <dgm:t>
        <a:bodyPr/>
        <a:lstStyle/>
        <a:p>
          <a:r>
            <a:rPr lang="en-US" sz="900" b="1" dirty="0" err="1">
              <a:effectLst/>
            </a:rPr>
            <a:t>Catat</a:t>
          </a:r>
          <a:r>
            <a:rPr lang="en-US" sz="900" b="1" dirty="0">
              <a:effectLst/>
            </a:rPr>
            <a:t> dan deposit </a:t>
          </a:r>
          <a:r>
            <a:rPr lang="en-US" sz="900" b="1" dirty="0" err="1">
              <a:effectLst/>
            </a:rPr>
            <a:t>cek</a:t>
          </a:r>
          <a:endParaRPr lang="en-ID" sz="900" b="1" dirty="0">
            <a:effectLst/>
          </a:endParaRPr>
        </a:p>
      </dgm:t>
    </dgm:pt>
    <dgm:pt modelId="{C3ED2455-EC17-488F-A41F-25774996A7B8}" type="parTrans" cxnId="{5E339EA3-4400-414B-B3B1-EE239652A3BC}">
      <dgm:prSet/>
      <dgm:spPr/>
      <dgm:t>
        <a:bodyPr/>
        <a:lstStyle/>
        <a:p>
          <a:endParaRPr lang="en-ID" sz="1200"/>
        </a:p>
      </dgm:t>
    </dgm:pt>
    <dgm:pt modelId="{4DCE2350-18D2-4D1B-A6EF-DC6C6CE1013C}" type="sibTrans" cxnId="{5E339EA3-4400-414B-B3B1-EE239652A3BC}">
      <dgm:prSet custT="1"/>
      <dgm:spPr>
        <a:solidFill>
          <a:schemeClr val="tx2">
            <a:lumMod val="60000"/>
            <a:lumOff val="40000"/>
          </a:schemeClr>
        </a:solidFill>
      </dgm:spPr>
      <dgm:t>
        <a:bodyPr/>
        <a:lstStyle/>
        <a:p>
          <a:endParaRPr lang="en-ID" sz="1050"/>
        </a:p>
      </dgm:t>
    </dgm:pt>
    <dgm:pt modelId="{9BE32576-E1AA-488B-9C31-3967C847CF72}">
      <dgm:prSet phldrT="[Text]" custT="1"/>
      <dgm:spPr>
        <a:solidFill>
          <a:schemeClr val="bg2">
            <a:lumMod val="75000"/>
          </a:schemeClr>
        </a:solidFill>
        <a:ln w="28575">
          <a:solidFill>
            <a:srgbClr val="FF0000"/>
          </a:solidFill>
        </a:ln>
      </dgm:spPr>
      <dgm:t>
        <a:bodyPr/>
        <a:lstStyle/>
        <a:p>
          <a:r>
            <a:rPr lang="en-US" sz="900" b="1" dirty="0" err="1">
              <a:effectLst/>
            </a:rPr>
            <a:t>Rekonsiliasi</a:t>
          </a:r>
          <a:r>
            <a:rPr lang="en-US" sz="900" b="1" dirty="0">
              <a:effectLst/>
            </a:rPr>
            <a:t> </a:t>
          </a:r>
          <a:r>
            <a:rPr lang="en-US" sz="900" b="1" dirty="0" err="1">
              <a:effectLst/>
            </a:rPr>
            <a:t>penerimaan</a:t>
          </a:r>
          <a:endParaRPr lang="en-ID" sz="900" b="1" dirty="0">
            <a:effectLst/>
          </a:endParaRPr>
        </a:p>
      </dgm:t>
    </dgm:pt>
    <dgm:pt modelId="{29C65237-AC49-42E7-AFE9-84CD35F14F25}" type="parTrans" cxnId="{A09BF060-64A6-44CC-A225-0F4EABD5E389}">
      <dgm:prSet/>
      <dgm:spPr/>
      <dgm:t>
        <a:bodyPr/>
        <a:lstStyle/>
        <a:p>
          <a:endParaRPr lang="en-ID" sz="1200"/>
        </a:p>
      </dgm:t>
    </dgm:pt>
    <dgm:pt modelId="{F2D7607A-04F9-43D8-8997-878F6206BFF2}" type="sibTrans" cxnId="{A09BF060-64A6-44CC-A225-0F4EABD5E389}">
      <dgm:prSet custT="1"/>
      <dgm:spPr>
        <a:solidFill>
          <a:schemeClr val="tx2">
            <a:lumMod val="60000"/>
            <a:lumOff val="40000"/>
          </a:schemeClr>
        </a:solidFill>
      </dgm:spPr>
      <dgm:t>
        <a:bodyPr/>
        <a:lstStyle/>
        <a:p>
          <a:endParaRPr lang="en-ID" sz="1050"/>
        </a:p>
      </dgm:t>
    </dgm:pt>
    <dgm:pt modelId="{AC562633-ADDA-481D-80B5-DDF993FFE180}">
      <dgm:prSet phldrT="[Text]" custT="1"/>
      <dgm:spPr>
        <a:solidFill>
          <a:schemeClr val="bg2">
            <a:lumMod val="75000"/>
          </a:schemeClr>
        </a:solidFill>
        <a:ln w="28575">
          <a:solidFill>
            <a:srgbClr val="FF0000"/>
          </a:solidFill>
        </a:ln>
      </dgm:spPr>
      <dgm:t>
        <a:bodyPr/>
        <a:lstStyle/>
        <a:p>
          <a:r>
            <a:rPr lang="en-US" sz="900" b="1" dirty="0">
              <a:effectLst/>
            </a:rPr>
            <a:t>Posting </a:t>
          </a:r>
          <a:r>
            <a:rPr lang="en-US" sz="900" b="1" dirty="0" err="1">
              <a:effectLst/>
            </a:rPr>
            <a:t>ke</a:t>
          </a:r>
          <a:r>
            <a:rPr lang="en-US" sz="900" b="1" dirty="0">
              <a:effectLst/>
            </a:rPr>
            <a:t> GL</a:t>
          </a:r>
          <a:endParaRPr lang="en-ID" sz="900" b="1" dirty="0">
            <a:effectLst/>
          </a:endParaRPr>
        </a:p>
      </dgm:t>
    </dgm:pt>
    <dgm:pt modelId="{49EE8D37-6D05-480E-BBBB-4AC96F335DF7}" type="parTrans" cxnId="{8F4537BE-A20F-4BEB-89AE-E9236DE51E74}">
      <dgm:prSet/>
      <dgm:spPr/>
      <dgm:t>
        <a:bodyPr/>
        <a:lstStyle/>
        <a:p>
          <a:endParaRPr lang="en-ID" sz="1200"/>
        </a:p>
      </dgm:t>
    </dgm:pt>
    <dgm:pt modelId="{4C298ABF-DF7D-477D-A229-3D722FAA0CA1}" type="sibTrans" cxnId="{8F4537BE-A20F-4BEB-89AE-E9236DE51E74}">
      <dgm:prSet custT="1"/>
      <dgm:spPr>
        <a:solidFill>
          <a:schemeClr val="tx2">
            <a:lumMod val="60000"/>
            <a:lumOff val="40000"/>
          </a:schemeClr>
        </a:solidFill>
      </dgm:spPr>
      <dgm:t>
        <a:bodyPr/>
        <a:lstStyle/>
        <a:p>
          <a:endParaRPr lang="en-ID" sz="1050"/>
        </a:p>
      </dgm:t>
    </dgm:pt>
    <dgm:pt modelId="{E2964147-23E3-4844-B509-A84A203FE79D}" type="pres">
      <dgm:prSet presAssocID="{806194C3-12C7-4ACB-951C-06B5DD6F0ACC}" presName="cycle" presStyleCnt="0">
        <dgm:presLayoutVars>
          <dgm:dir/>
          <dgm:resizeHandles val="exact"/>
        </dgm:presLayoutVars>
      </dgm:prSet>
      <dgm:spPr/>
    </dgm:pt>
    <dgm:pt modelId="{58F70B96-B73F-4A98-B5EE-BA92A4B42728}" type="pres">
      <dgm:prSet presAssocID="{5E99E904-8539-4929-ACBF-9DFF8B92C7F3}" presName="node" presStyleLbl="node1" presStyleIdx="0" presStyleCnt="5" custScaleX="110235">
        <dgm:presLayoutVars>
          <dgm:bulletEnabled val="1"/>
        </dgm:presLayoutVars>
      </dgm:prSet>
      <dgm:spPr/>
    </dgm:pt>
    <dgm:pt modelId="{5D083D7E-377B-44BE-8CFA-DC2B63683707}" type="pres">
      <dgm:prSet presAssocID="{FEA1913C-C610-4E43-9DF9-5D55877D38B6}" presName="sibTrans" presStyleLbl="sibTrans2D1" presStyleIdx="0" presStyleCnt="5"/>
      <dgm:spPr/>
    </dgm:pt>
    <dgm:pt modelId="{5CA098CD-B68D-40DE-A740-550211077290}" type="pres">
      <dgm:prSet presAssocID="{FEA1913C-C610-4E43-9DF9-5D55877D38B6}" presName="connectorText" presStyleLbl="sibTrans2D1" presStyleIdx="0" presStyleCnt="5"/>
      <dgm:spPr/>
    </dgm:pt>
    <dgm:pt modelId="{821664DA-26A0-4AB7-8A20-1EA8E8912A57}" type="pres">
      <dgm:prSet presAssocID="{CA46FEAC-A703-49B9-AE7F-561B32E04BBF}" presName="node" presStyleLbl="node1" presStyleIdx="1" presStyleCnt="5" custScaleX="110235">
        <dgm:presLayoutVars>
          <dgm:bulletEnabled val="1"/>
        </dgm:presLayoutVars>
      </dgm:prSet>
      <dgm:spPr/>
    </dgm:pt>
    <dgm:pt modelId="{872D2575-BB05-4486-B166-3DB4282A0AA5}" type="pres">
      <dgm:prSet presAssocID="{BE10BC65-0118-433F-96BD-973C8FF05C64}" presName="sibTrans" presStyleLbl="sibTrans2D1" presStyleIdx="1" presStyleCnt="5"/>
      <dgm:spPr/>
    </dgm:pt>
    <dgm:pt modelId="{18B4779B-7E16-46B1-B64C-646649A07CB6}" type="pres">
      <dgm:prSet presAssocID="{BE10BC65-0118-433F-96BD-973C8FF05C64}" presName="connectorText" presStyleLbl="sibTrans2D1" presStyleIdx="1" presStyleCnt="5"/>
      <dgm:spPr/>
    </dgm:pt>
    <dgm:pt modelId="{4D2083A5-30BC-48DC-8EED-056AC6090261}" type="pres">
      <dgm:prSet presAssocID="{2CCC4BA7-746B-4F1D-8AA8-CCEA0973F42F}" presName="node" presStyleLbl="node1" presStyleIdx="2" presStyleCnt="5" custScaleX="110235">
        <dgm:presLayoutVars>
          <dgm:bulletEnabled val="1"/>
        </dgm:presLayoutVars>
      </dgm:prSet>
      <dgm:spPr/>
    </dgm:pt>
    <dgm:pt modelId="{E65E111F-BAA1-46E9-9570-CD2CD3187BCD}" type="pres">
      <dgm:prSet presAssocID="{4DCE2350-18D2-4D1B-A6EF-DC6C6CE1013C}" presName="sibTrans" presStyleLbl="sibTrans2D1" presStyleIdx="2" presStyleCnt="5"/>
      <dgm:spPr/>
    </dgm:pt>
    <dgm:pt modelId="{FA7296E8-24FE-40EE-B0A3-638052795B7D}" type="pres">
      <dgm:prSet presAssocID="{4DCE2350-18D2-4D1B-A6EF-DC6C6CE1013C}" presName="connectorText" presStyleLbl="sibTrans2D1" presStyleIdx="2" presStyleCnt="5"/>
      <dgm:spPr/>
    </dgm:pt>
    <dgm:pt modelId="{90AD602E-4ED6-47F1-82F6-4842F89DD472}" type="pres">
      <dgm:prSet presAssocID="{9BE32576-E1AA-488B-9C31-3967C847CF72}" presName="node" presStyleLbl="node1" presStyleIdx="3" presStyleCnt="5" custScaleX="110235">
        <dgm:presLayoutVars>
          <dgm:bulletEnabled val="1"/>
        </dgm:presLayoutVars>
      </dgm:prSet>
      <dgm:spPr/>
    </dgm:pt>
    <dgm:pt modelId="{638C924C-9398-467E-BAA0-FC46F8817CA1}" type="pres">
      <dgm:prSet presAssocID="{F2D7607A-04F9-43D8-8997-878F6206BFF2}" presName="sibTrans" presStyleLbl="sibTrans2D1" presStyleIdx="3" presStyleCnt="5"/>
      <dgm:spPr/>
    </dgm:pt>
    <dgm:pt modelId="{4DB5B275-4307-43E7-9131-EABE7D75D27B}" type="pres">
      <dgm:prSet presAssocID="{F2D7607A-04F9-43D8-8997-878F6206BFF2}" presName="connectorText" presStyleLbl="sibTrans2D1" presStyleIdx="3" presStyleCnt="5"/>
      <dgm:spPr/>
    </dgm:pt>
    <dgm:pt modelId="{9C7E2497-153F-42F8-8A83-FB78E0483FD1}" type="pres">
      <dgm:prSet presAssocID="{AC562633-ADDA-481D-80B5-DDF993FFE180}" presName="node" presStyleLbl="node1" presStyleIdx="4" presStyleCnt="5" custScaleX="110235">
        <dgm:presLayoutVars>
          <dgm:bulletEnabled val="1"/>
        </dgm:presLayoutVars>
      </dgm:prSet>
      <dgm:spPr/>
    </dgm:pt>
    <dgm:pt modelId="{E56B156C-DC40-4656-8B6F-6EFF58FE06DB}" type="pres">
      <dgm:prSet presAssocID="{4C298ABF-DF7D-477D-A229-3D722FAA0CA1}" presName="sibTrans" presStyleLbl="sibTrans2D1" presStyleIdx="4" presStyleCnt="5"/>
      <dgm:spPr/>
    </dgm:pt>
    <dgm:pt modelId="{0BFAFC7D-63C5-47B7-A3A6-79B0681A786C}" type="pres">
      <dgm:prSet presAssocID="{4C298ABF-DF7D-477D-A229-3D722FAA0CA1}" presName="connectorText" presStyleLbl="sibTrans2D1" presStyleIdx="4" presStyleCnt="5"/>
      <dgm:spPr/>
    </dgm:pt>
  </dgm:ptLst>
  <dgm:cxnLst>
    <dgm:cxn modelId="{F41B9517-BB37-4E90-B3EB-8F67FE52CFD7}" type="presOf" srcId="{4C298ABF-DF7D-477D-A229-3D722FAA0CA1}" destId="{0BFAFC7D-63C5-47B7-A3A6-79B0681A786C}" srcOrd="1" destOrd="0" presId="urn:microsoft.com/office/officeart/2005/8/layout/cycle2"/>
    <dgm:cxn modelId="{9CDEA322-DBD8-4629-9527-9121FD2F235D}" type="presOf" srcId="{2CCC4BA7-746B-4F1D-8AA8-CCEA0973F42F}" destId="{4D2083A5-30BC-48DC-8EED-056AC6090261}" srcOrd="0" destOrd="0" presId="urn:microsoft.com/office/officeart/2005/8/layout/cycle2"/>
    <dgm:cxn modelId="{62CDD928-B838-43B9-BA6E-8FDEC99216FD}" type="presOf" srcId="{F2D7607A-04F9-43D8-8997-878F6206BFF2}" destId="{4DB5B275-4307-43E7-9131-EABE7D75D27B}" srcOrd="1" destOrd="0" presId="urn:microsoft.com/office/officeart/2005/8/layout/cycle2"/>
    <dgm:cxn modelId="{DE4EF92F-786C-4FE9-A7D2-8FCC770F7742}" type="presOf" srcId="{BE10BC65-0118-433F-96BD-973C8FF05C64}" destId="{872D2575-BB05-4486-B166-3DB4282A0AA5}" srcOrd="0" destOrd="0" presId="urn:microsoft.com/office/officeart/2005/8/layout/cycle2"/>
    <dgm:cxn modelId="{742B6D37-3E9C-4D35-AD70-2111843E236D}" type="presOf" srcId="{9BE32576-E1AA-488B-9C31-3967C847CF72}" destId="{90AD602E-4ED6-47F1-82F6-4842F89DD472}" srcOrd="0" destOrd="0" presId="urn:microsoft.com/office/officeart/2005/8/layout/cycle2"/>
    <dgm:cxn modelId="{A09BF060-64A6-44CC-A225-0F4EABD5E389}" srcId="{806194C3-12C7-4ACB-951C-06B5DD6F0ACC}" destId="{9BE32576-E1AA-488B-9C31-3967C847CF72}" srcOrd="3" destOrd="0" parTransId="{29C65237-AC49-42E7-AFE9-84CD35F14F25}" sibTransId="{F2D7607A-04F9-43D8-8997-878F6206BFF2}"/>
    <dgm:cxn modelId="{11985064-967B-4A4E-BFC2-63C02FB31205}" type="presOf" srcId="{BE10BC65-0118-433F-96BD-973C8FF05C64}" destId="{18B4779B-7E16-46B1-B64C-646649A07CB6}" srcOrd="1" destOrd="0" presId="urn:microsoft.com/office/officeart/2005/8/layout/cycle2"/>
    <dgm:cxn modelId="{A5800869-F560-4582-808B-962E5C71C79E}" type="presOf" srcId="{806194C3-12C7-4ACB-951C-06B5DD6F0ACC}" destId="{E2964147-23E3-4844-B509-A84A203FE79D}" srcOrd="0" destOrd="0" presId="urn:microsoft.com/office/officeart/2005/8/layout/cycle2"/>
    <dgm:cxn modelId="{3A95886C-6952-43FC-BE33-BFA6949F793A}" type="presOf" srcId="{4C298ABF-DF7D-477D-A229-3D722FAA0CA1}" destId="{E56B156C-DC40-4656-8B6F-6EFF58FE06DB}" srcOrd="0" destOrd="0" presId="urn:microsoft.com/office/officeart/2005/8/layout/cycle2"/>
    <dgm:cxn modelId="{C5940D76-98E5-47E3-BE19-C382AB6FEF2E}" type="presOf" srcId="{5E99E904-8539-4929-ACBF-9DFF8B92C7F3}" destId="{58F70B96-B73F-4A98-B5EE-BA92A4B42728}" srcOrd="0" destOrd="0" presId="urn:microsoft.com/office/officeart/2005/8/layout/cycle2"/>
    <dgm:cxn modelId="{26994578-1FF4-486F-8105-764585F7348C}" type="presOf" srcId="{FEA1913C-C610-4E43-9DF9-5D55877D38B6}" destId="{5CA098CD-B68D-40DE-A740-550211077290}" srcOrd="1" destOrd="0" presId="urn:microsoft.com/office/officeart/2005/8/layout/cycle2"/>
    <dgm:cxn modelId="{A7D36B80-804A-471F-B306-8F67C4E52D53}" srcId="{806194C3-12C7-4ACB-951C-06B5DD6F0ACC}" destId="{CA46FEAC-A703-49B9-AE7F-561B32E04BBF}" srcOrd="1" destOrd="0" parTransId="{CEB77B26-C951-426A-9452-9F664235BEA1}" sibTransId="{BE10BC65-0118-433F-96BD-973C8FF05C64}"/>
    <dgm:cxn modelId="{D25D8580-C70E-4A70-8449-E109BD7D2F0D}" type="presOf" srcId="{F2D7607A-04F9-43D8-8997-878F6206BFF2}" destId="{638C924C-9398-467E-BAA0-FC46F8817CA1}" srcOrd="0" destOrd="0" presId="urn:microsoft.com/office/officeart/2005/8/layout/cycle2"/>
    <dgm:cxn modelId="{5E339EA3-4400-414B-B3B1-EE239652A3BC}" srcId="{806194C3-12C7-4ACB-951C-06B5DD6F0ACC}" destId="{2CCC4BA7-746B-4F1D-8AA8-CCEA0973F42F}" srcOrd="2" destOrd="0" parTransId="{C3ED2455-EC17-488F-A41F-25774996A7B8}" sibTransId="{4DCE2350-18D2-4D1B-A6EF-DC6C6CE1013C}"/>
    <dgm:cxn modelId="{B665B0A9-DE8E-49DD-A5EC-B242C4245C9C}" type="presOf" srcId="{4DCE2350-18D2-4D1B-A6EF-DC6C6CE1013C}" destId="{E65E111F-BAA1-46E9-9570-CD2CD3187BCD}" srcOrd="0" destOrd="0" presId="urn:microsoft.com/office/officeart/2005/8/layout/cycle2"/>
    <dgm:cxn modelId="{070C95AF-3007-4801-A62D-0F9E49055DED}" type="presOf" srcId="{AC562633-ADDA-481D-80B5-DDF993FFE180}" destId="{9C7E2497-153F-42F8-8A83-FB78E0483FD1}" srcOrd="0" destOrd="0" presId="urn:microsoft.com/office/officeart/2005/8/layout/cycle2"/>
    <dgm:cxn modelId="{8F4537BE-A20F-4BEB-89AE-E9236DE51E74}" srcId="{806194C3-12C7-4ACB-951C-06B5DD6F0ACC}" destId="{AC562633-ADDA-481D-80B5-DDF993FFE180}" srcOrd="4" destOrd="0" parTransId="{49EE8D37-6D05-480E-BBBB-4AC96F335DF7}" sibTransId="{4C298ABF-DF7D-477D-A229-3D722FAA0CA1}"/>
    <dgm:cxn modelId="{58EEE8C7-E69C-4C82-89A2-E266D60CDDDE}" type="presOf" srcId="{4DCE2350-18D2-4D1B-A6EF-DC6C6CE1013C}" destId="{FA7296E8-24FE-40EE-B0A3-638052795B7D}" srcOrd="1" destOrd="0" presId="urn:microsoft.com/office/officeart/2005/8/layout/cycle2"/>
    <dgm:cxn modelId="{6ACDCADA-5E4A-4F76-BCE9-40C0233384C7}" srcId="{806194C3-12C7-4ACB-951C-06B5DD6F0ACC}" destId="{5E99E904-8539-4929-ACBF-9DFF8B92C7F3}" srcOrd="0" destOrd="0" parTransId="{632948DD-D505-421B-BCB6-41CC25F638BF}" sibTransId="{FEA1913C-C610-4E43-9DF9-5D55877D38B6}"/>
    <dgm:cxn modelId="{D54577E9-E64E-452B-A0AA-EFD6C494097A}" type="presOf" srcId="{CA46FEAC-A703-49B9-AE7F-561B32E04BBF}" destId="{821664DA-26A0-4AB7-8A20-1EA8E8912A57}" srcOrd="0" destOrd="0" presId="urn:microsoft.com/office/officeart/2005/8/layout/cycle2"/>
    <dgm:cxn modelId="{60D6EAED-0AFB-469B-AE2C-966D58CC6C74}" type="presOf" srcId="{FEA1913C-C610-4E43-9DF9-5D55877D38B6}" destId="{5D083D7E-377B-44BE-8CFA-DC2B63683707}" srcOrd="0" destOrd="0" presId="urn:microsoft.com/office/officeart/2005/8/layout/cycle2"/>
    <dgm:cxn modelId="{DFBCC1F1-90A4-4512-BB99-56066E607BAC}" type="presParOf" srcId="{E2964147-23E3-4844-B509-A84A203FE79D}" destId="{58F70B96-B73F-4A98-B5EE-BA92A4B42728}" srcOrd="0" destOrd="0" presId="urn:microsoft.com/office/officeart/2005/8/layout/cycle2"/>
    <dgm:cxn modelId="{4E5BAFF6-D236-4607-B9AC-F687857A9412}" type="presParOf" srcId="{E2964147-23E3-4844-B509-A84A203FE79D}" destId="{5D083D7E-377B-44BE-8CFA-DC2B63683707}" srcOrd="1" destOrd="0" presId="urn:microsoft.com/office/officeart/2005/8/layout/cycle2"/>
    <dgm:cxn modelId="{B3E7C75F-C438-4E1F-8829-A2631F0A5747}" type="presParOf" srcId="{5D083D7E-377B-44BE-8CFA-DC2B63683707}" destId="{5CA098CD-B68D-40DE-A740-550211077290}" srcOrd="0" destOrd="0" presId="urn:microsoft.com/office/officeart/2005/8/layout/cycle2"/>
    <dgm:cxn modelId="{93D224ED-B1AC-443C-B0DC-55AB35C40CC0}" type="presParOf" srcId="{E2964147-23E3-4844-B509-A84A203FE79D}" destId="{821664DA-26A0-4AB7-8A20-1EA8E8912A57}" srcOrd="2" destOrd="0" presId="urn:microsoft.com/office/officeart/2005/8/layout/cycle2"/>
    <dgm:cxn modelId="{5FC75A08-A82F-4452-953D-7D55C1FBE2F8}" type="presParOf" srcId="{E2964147-23E3-4844-B509-A84A203FE79D}" destId="{872D2575-BB05-4486-B166-3DB4282A0AA5}" srcOrd="3" destOrd="0" presId="urn:microsoft.com/office/officeart/2005/8/layout/cycle2"/>
    <dgm:cxn modelId="{3E6A2285-5429-4796-B305-40E517A80B97}" type="presParOf" srcId="{872D2575-BB05-4486-B166-3DB4282A0AA5}" destId="{18B4779B-7E16-46B1-B64C-646649A07CB6}" srcOrd="0" destOrd="0" presId="urn:microsoft.com/office/officeart/2005/8/layout/cycle2"/>
    <dgm:cxn modelId="{7028A0D6-F3FF-401C-8360-D1B9AE6F7C86}" type="presParOf" srcId="{E2964147-23E3-4844-B509-A84A203FE79D}" destId="{4D2083A5-30BC-48DC-8EED-056AC6090261}" srcOrd="4" destOrd="0" presId="urn:microsoft.com/office/officeart/2005/8/layout/cycle2"/>
    <dgm:cxn modelId="{AD8B00F8-3949-482F-9FBF-27BB91251D54}" type="presParOf" srcId="{E2964147-23E3-4844-B509-A84A203FE79D}" destId="{E65E111F-BAA1-46E9-9570-CD2CD3187BCD}" srcOrd="5" destOrd="0" presId="urn:microsoft.com/office/officeart/2005/8/layout/cycle2"/>
    <dgm:cxn modelId="{BFD6623D-4CBB-46FD-BD7E-9DE76B80712E}" type="presParOf" srcId="{E65E111F-BAA1-46E9-9570-CD2CD3187BCD}" destId="{FA7296E8-24FE-40EE-B0A3-638052795B7D}" srcOrd="0" destOrd="0" presId="urn:microsoft.com/office/officeart/2005/8/layout/cycle2"/>
    <dgm:cxn modelId="{BF06A22A-F96D-4AC4-A720-83FB11CE1678}" type="presParOf" srcId="{E2964147-23E3-4844-B509-A84A203FE79D}" destId="{90AD602E-4ED6-47F1-82F6-4842F89DD472}" srcOrd="6" destOrd="0" presId="urn:microsoft.com/office/officeart/2005/8/layout/cycle2"/>
    <dgm:cxn modelId="{D6269908-6698-438C-BC23-7DE502C1DE03}" type="presParOf" srcId="{E2964147-23E3-4844-B509-A84A203FE79D}" destId="{638C924C-9398-467E-BAA0-FC46F8817CA1}" srcOrd="7" destOrd="0" presId="urn:microsoft.com/office/officeart/2005/8/layout/cycle2"/>
    <dgm:cxn modelId="{A453466E-4F27-492F-A98C-8F7A0024A610}" type="presParOf" srcId="{638C924C-9398-467E-BAA0-FC46F8817CA1}" destId="{4DB5B275-4307-43E7-9131-EABE7D75D27B}" srcOrd="0" destOrd="0" presId="urn:microsoft.com/office/officeart/2005/8/layout/cycle2"/>
    <dgm:cxn modelId="{CEA6FC2B-05CB-4ABC-9369-9DAA920B44FC}" type="presParOf" srcId="{E2964147-23E3-4844-B509-A84A203FE79D}" destId="{9C7E2497-153F-42F8-8A83-FB78E0483FD1}" srcOrd="8" destOrd="0" presId="urn:microsoft.com/office/officeart/2005/8/layout/cycle2"/>
    <dgm:cxn modelId="{4EAEE373-60EF-4BC3-95D3-9093D64EB249}" type="presParOf" srcId="{E2964147-23E3-4844-B509-A84A203FE79D}" destId="{E56B156C-DC40-4656-8B6F-6EFF58FE06DB}" srcOrd="9" destOrd="0" presId="urn:microsoft.com/office/officeart/2005/8/layout/cycle2"/>
    <dgm:cxn modelId="{71D5C7DE-74DC-47CB-8628-1CB5285134BD}" type="presParOf" srcId="{E56B156C-DC40-4656-8B6F-6EFF58FE06DB}" destId="{0BFAFC7D-63C5-47B7-A3A6-79B0681A786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70B96-B73F-4A98-B5EE-BA92A4B42728}">
      <dsp:nvSpPr>
        <dsp:cNvPr id="0" name=""/>
        <dsp:cNvSpPr/>
      </dsp:nvSpPr>
      <dsp:spPr>
        <a:xfrm>
          <a:off x="1265245" y="432"/>
          <a:ext cx="886504" cy="804195"/>
        </a:xfrm>
        <a:prstGeom prst="ellipse">
          <a:avLst/>
        </a:prstGeom>
        <a:solidFill>
          <a:srgbClr val="E944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err="1"/>
            <a:t>Pesanan</a:t>
          </a:r>
          <a:r>
            <a:rPr lang="en-US" sz="900" b="1" kern="1200" dirty="0"/>
            <a:t> </a:t>
          </a:r>
          <a:r>
            <a:rPr lang="en-US" sz="900" b="1" kern="1200" dirty="0" err="1"/>
            <a:t>Penjualan</a:t>
          </a:r>
          <a:endParaRPr lang="en-ID" sz="900" b="1" kern="1200" dirty="0"/>
        </a:p>
      </dsp:txBody>
      <dsp:txXfrm>
        <a:off x="1395071" y="118204"/>
        <a:ext cx="626852" cy="568651"/>
      </dsp:txXfrm>
    </dsp:sp>
    <dsp:sp modelId="{5D083D7E-377B-44BE-8CFA-DC2B63683707}">
      <dsp:nvSpPr>
        <dsp:cNvPr id="0" name=""/>
        <dsp:cNvSpPr/>
      </dsp:nvSpPr>
      <dsp:spPr>
        <a:xfrm rot="2160000">
          <a:off x="2099393" y="618734"/>
          <a:ext cx="186939" cy="271415"/>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2104748" y="656535"/>
        <a:ext cx="130857" cy="162849"/>
      </dsp:txXfrm>
    </dsp:sp>
    <dsp:sp modelId="{821664DA-26A0-4AB7-8A20-1EA8E8912A57}">
      <dsp:nvSpPr>
        <dsp:cNvPr id="0" name=""/>
        <dsp:cNvSpPr/>
      </dsp:nvSpPr>
      <dsp:spPr>
        <a:xfrm>
          <a:off x="2242536" y="710476"/>
          <a:ext cx="886504" cy="804195"/>
        </a:xfrm>
        <a:prstGeom prst="ellipse">
          <a:avLst/>
        </a:prstGeom>
        <a:solidFill>
          <a:srgbClr val="E944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Cek </a:t>
          </a:r>
          <a:r>
            <a:rPr lang="en-US" sz="900" b="1" kern="1200" dirty="0" err="1"/>
            <a:t>Kredit</a:t>
          </a:r>
          <a:r>
            <a:rPr lang="en-US" sz="900" b="1" kern="1200" dirty="0"/>
            <a:t> </a:t>
          </a:r>
          <a:r>
            <a:rPr lang="en-US" sz="900" b="1" kern="1200" dirty="0" err="1"/>
            <a:t>Pelanggan</a:t>
          </a:r>
          <a:endParaRPr lang="en-ID" sz="900" b="1" kern="1200" dirty="0"/>
        </a:p>
      </dsp:txBody>
      <dsp:txXfrm>
        <a:off x="2372362" y="828248"/>
        <a:ext cx="626852" cy="568651"/>
      </dsp:txXfrm>
    </dsp:sp>
    <dsp:sp modelId="{872D2575-BB05-4486-B166-3DB4282A0AA5}">
      <dsp:nvSpPr>
        <dsp:cNvPr id="0" name=""/>
        <dsp:cNvSpPr/>
      </dsp:nvSpPr>
      <dsp:spPr>
        <a:xfrm rot="6480000">
          <a:off x="2395799" y="1545640"/>
          <a:ext cx="210365" cy="271415"/>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rot="10800000">
        <a:off x="2437104" y="1569913"/>
        <a:ext cx="147256" cy="162849"/>
      </dsp:txXfrm>
    </dsp:sp>
    <dsp:sp modelId="{4D2083A5-30BC-48DC-8EED-056AC6090261}">
      <dsp:nvSpPr>
        <dsp:cNvPr id="0" name=""/>
        <dsp:cNvSpPr/>
      </dsp:nvSpPr>
      <dsp:spPr>
        <a:xfrm>
          <a:off x="1869244" y="1859350"/>
          <a:ext cx="886504" cy="804195"/>
        </a:xfrm>
        <a:prstGeom prst="ellipse">
          <a:avLst/>
        </a:prstGeom>
        <a:solidFill>
          <a:srgbClr val="E944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err="1"/>
            <a:t>Pengiriman</a:t>
          </a:r>
          <a:endParaRPr lang="en-ID" sz="900" b="1" kern="1200" dirty="0"/>
        </a:p>
      </dsp:txBody>
      <dsp:txXfrm>
        <a:off x="1999070" y="1977122"/>
        <a:ext cx="626852" cy="568651"/>
      </dsp:txXfrm>
    </dsp:sp>
    <dsp:sp modelId="{E65E111F-BAA1-46E9-9570-CD2CD3187BCD}">
      <dsp:nvSpPr>
        <dsp:cNvPr id="0" name=""/>
        <dsp:cNvSpPr/>
      </dsp:nvSpPr>
      <dsp:spPr>
        <a:xfrm rot="10800000">
          <a:off x="1628124" y="2125740"/>
          <a:ext cx="170391" cy="271415"/>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rot="10800000">
        <a:off x="1679241" y="2180023"/>
        <a:ext cx="119274" cy="162849"/>
      </dsp:txXfrm>
    </dsp:sp>
    <dsp:sp modelId="{90AD602E-4ED6-47F1-82F6-4842F89DD472}">
      <dsp:nvSpPr>
        <dsp:cNvPr id="0" name=""/>
        <dsp:cNvSpPr/>
      </dsp:nvSpPr>
      <dsp:spPr>
        <a:xfrm>
          <a:off x="661246" y="1859350"/>
          <a:ext cx="886504" cy="804195"/>
        </a:xfrm>
        <a:prstGeom prst="ellipse">
          <a:avLst/>
        </a:prstGeom>
        <a:solidFill>
          <a:srgbClr val="E944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err="1"/>
            <a:t>Penagihan</a:t>
          </a:r>
          <a:endParaRPr lang="en-ID" sz="900" b="1" kern="1200" dirty="0"/>
        </a:p>
      </dsp:txBody>
      <dsp:txXfrm>
        <a:off x="791072" y="1977122"/>
        <a:ext cx="626852" cy="568651"/>
      </dsp:txXfrm>
    </dsp:sp>
    <dsp:sp modelId="{638C924C-9398-467E-BAA0-FC46F8817CA1}">
      <dsp:nvSpPr>
        <dsp:cNvPr id="0" name=""/>
        <dsp:cNvSpPr/>
      </dsp:nvSpPr>
      <dsp:spPr>
        <a:xfrm rot="15120000">
          <a:off x="814509" y="1556965"/>
          <a:ext cx="210365" cy="271415"/>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rot="10800000">
        <a:off x="855814" y="1641258"/>
        <a:ext cx="147256" cy="162849"/>
      </dsp:txXfrm>
    </dsp:sp>
    <dsp:sp modelId="{9C7E2497-153F-42F8-8A83-FB78E0483FD1}">
      <dsp:nvSpPr>
        <dsp:cNvPr id="0" name=""/>
        <dsp:cNvSpPr/>
      </dsp:nvSpPr>
      <dsp:spPr>
        <a:xfrm>
          <a:off x="287954" y="710476"/>
          <a:ext cx="886504" cy="804195"/>
        </a:xfrm>
        <a:prstGeom prst="ellipse">
          <a:avLst/>
        </a:prstGeom>
        <a:solidFill>
          <a:srgbClr val="E9441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err="1"/>
            <a:t>Penerimaan</a:t>
          </a:r>
          <a:r>
            <a:rPr lang="en-US" sz="900" b="1" kern="1200" dirty="0"/>
            <a:t> Kas</a:t>
          </a:r>
          <a:endParaRPr lang="en-ID" sz="900" b="1" kern="1200" dirty="0"/>
        </a:p>
      </dsp:txBody>
      <dsp:txXfrm>
        <a:off x="417780" y="828248"/>
        <a:ext cx="626852" cy="568651"/>
      </dsp:txXfrm>
    </dsp:sp>
    <dsp:sp modelId="{E56B156C-DC40-4656-8B6F-6EFF58FE06DB}">
      <dsp:nvSpPr>
        <dsp:cNvPr id="0" name=""/>
        <dsp:cNvSpPr/>
      </dsp:nvSpPr>
      <dsp:spPr>
        <a:xfrm rot="19440000">
          <a:off x="1122102" y="624954"/>
          <a:ext cx="186939" cy="271415"/>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1127457" y="695719"/>
        <a:ext cx="130857" cy="162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6EA32-1699-4FED-8498-57C69D24C5F6}">
      <dsp:nvSpPr>
        <dsp:cNvPr id="0" name=""/>
        <dsp:cNvSpPr/>
      </dsp:nvSpPr>
      <dsp:spPr>
        <a:xfrm>
          <a:off x="1695831" y="95933"/>
          <a:ext cx="580757" cy="548008"/>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err="1"/>
            <a:t>Terima</a:t>
          </a:r>
          <a:r>
            <a:rPr lang="en-US" sz="700" kern="1200" dirty="0"/>
            <a:t> order</a:t>
          </a:r>
          <a:endParaRPr lang="en-ID" sz="700" kern="1200" dirty="0"/>
        </a:p>
      </dsp:txBody>
      <dsp:txXfrm>
        <a:off x="1780881" y="176187"/>
        <a:ext cx="410657" cy="387500"/>
      </dsp:txXfrm>
    </dsp:sp>
    <dsp:sp modelId="{BC58ACE1-E321-4844-BE3F-71F6C8382BCA}">
      <dsp:nvSpPr>
        <dsp:cNvPr id="0" name=""/>
        <dsp:cNvSpPr/>
      </dsp:nvSpPr>
      <dsp:spPr>
        <a:xfrm rot="1350000">
          <a:off x="2332432" y="447658"/>
          <a:ext cx="232555" cy="227707"/>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D" sz="600" kern="1200"/>
        </a:p>
      </dsp:txBody>
      <dsp:txXfrm>
        <a:off x="2335032" y="480128"/>
        <a:ext cx="164243" cy="136625"/>
      </dsp:txXfrm>
    </dsp:sp>
    <dsp:sp modelId="{93196017-EA8F-4B6C-A146-F63DC9DF5F54}">
      <dsp:nvSpPr>
        <dsp:cNvPr id="0" name=""/>
        <dsp:cNvSpPr/>
      </dsp:nvSpPr>
      <dsp:spPr>
        <a:xfrm>
          <a:off x="2632993" y="484118"/>
          <a:ext cx="580757" cy="548008"/>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Cek </a:t>
          </a:r>
          <a:r>
            <a:rPr lang="en-US" sz="700" kern="1200" dirty="0" err="1"/>
            <a:t>kredit</a:t>
          </a:r>
          <a:endParaRPr lang="en-ID" sz="700" kern="1200" dirty="0"/>
        </a:p>
      </dsp:txBody>
      <dsp:txXfrm>
        <a:off x="2718043" y="564372"/>
        <a:ext cx="410657" cy="387500"/>
      </dsp:txXfrm>
    </dsp:sp>
    <dsp:sp modelId="{44F39E2F-F4C7-48B5-BC18-41ADB31A1697}">
      <dsp:nvSpPr>
        <dsp:cNvPr id="0" name=""/>
        <dsp:cNvSpPr/>
      </dsp:nvSpPr>
      <dsp:spPr>
        <a:xfrm rot="4050000">
          <a:off x="2992404" y="1106449"/>
          <a:ext cx="244815" cy="227707"/>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D" sz="600" kern="1200"/>
        </a:p>
      </dsp:txBody>
      <dsp:txXfrm>
        <a:off x="3013489" y="1120434"/>
        <a:ext cx="176503" cy="136625"/>
      </dsp:txXfrm>
    </dsp:sp>
    <dsp:sp modelId="{CCB46890-3650-48E0-9236-66CB41FF4FB1}">
      <dsp:nvSpPr>
        <dsp:cNvPr id="0" name=""/>
        <dsp:cNvSpPr/>
      </dsp:nvSpPr>
      <dsp:spPr>
        <a:xfrm>
          <a:off x="3021178" y="1421280"/>
          <a:ext cx="580757" cy="548008"/>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Ambil </a:t>
          </a:r>
          <a:r>
            <a:rPr lang="en-US" sz="700" kern="1200" dirty="0" err="1"/>
            <a:t>barang</a:t>
          </a:r>
          <a:endParaRPr lang="en-ID" sz="700" kern="1200" dirty="0"/>
        </a:p>
      </dsp:txBody>
      <dsp:txXfrm>
        <a:off x="3106228" y="1501534"/>
        <a:ext cx="410657" cy="387500"/>
      </dsp:txXfrm>
    </dsp:sp>
    <dsp:sp modelId="{3F9A1505-72CC-4B9F-BA59-FDB7EC95EE14}">
      <dsp:nvSpPr>
        <dsp:cNvPr id="0" name=""/>
        <dsp:cNvSpPr/>
      </dsp:nvSpPr>
      <dsp:spPr>
        <a:xfrm rot="6750000">
          <a:off x="2997707" y="2043610"/>
          <a:ext cx="244815" cy="227707"/>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D" sz="600" kern="1200"/>
        </a:p>
      </dsp:txBody>
      <dsp:txXfrm rot="10800000">
        <a:off x="3044934" y="2057595"/>
        <a:ext cx="176503" cy="136625"/>
      </dsp:txXfrm>
    </dsp:sp>
    <dsp:sp modelId="{12243571-6EA3-476F-B9EE-52B83D18387F}">
      <dsp:nvSpPr>
        <dsp:cNvPr id="0" name=""/>
        <dsp:cNvSpPr/>
      </dsp:nvSpPr>
      <dsp:spPr>
        <a:xfrm>
          <a:off x="2632993" y="2358442"/>
          <a:ext cx="580757" cy="548008"/>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err="1"/>
            <a:t>Kirim</a:t>
          </a:r>
          <a:r>
            <a:rPr lang="en-US" sz="700" kern="1200" dirty="0"/>
            <a:t> </a:t>
          </a:r>
          <a:r>
            <a:rPr lang="en-US" sz="700" kern="1200" dirty="0" err="1"/>
            <a:t>barang</a:t>
          </a:r>
          <a:endParaRPr lang="en-ID" sz="700" kern="1200" dirty="0"/>
        </a:p>
      </dsp:txBody>
      <dsp:txXfrm>
        <a:off x="2718043" y="2438696"/>
        <a:ext cx="410657" cy="387500"/>
      </dsp:txXfrm>
    </dsp:sp>
    <dsp:sp modelId="{5F2DAD5E-19E8-4891-89C1-21A9624963A8}">
      <dsp:nvSpPr>
        <dsp:cNvPr id="0" name=""/>
        <dsp:cNvSpPr/>
      </dsp:nvSpPr>
      <dsp:spPr>
        <a:xfrm rot="9450000">
          <a:off x="2344593" y="2710166"/>
          <a:ext cx="232555" cy="227707"/>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D" sz="600" kern="1200"/>
        </a:p>
      </dsp:txBody>
      <dsp:txXfrm rot="10800000">
        <a:off x="2410305" y="2742636"/>
        <a:ext cx="164243" cy="136625"/>
      </dsp:txXfrm>
    </dsp:sp>
    <dsp:sp modelId="{92BBC8F0-2AB3-4A52-BF0F-0DF6982523B7}">
      <dsp:nvSpPr>
        <dsp:cNvPr id="0" name=""/>
        <dsp:cNvSpPr/>
      </dsp:nvSpPr>
      <dsp:spPr>
        <a:xfrm>
          <a:off x="1695831" y="2746627"/>
          <a:ext cx="580757" cy="548008"/>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err="1"/>
            <a:t>Tagih</a:t>
          </a:r>
          <a:r>
            <a:rPr lang="en-US" sz="700" kern="1200" dirty="0"/>
            <a:t> </a:t>
          </a:r>
          <a:r>
            <a:rPr lang="en-US" sz="700" kern="1200" dirty="0" err="1"/>
            <a:t>pelanggan</a:t>
          </a:r>
          <a:endParaRPr lang="en-ID" sz="700" kern="1200" dirty="0"/>
        </a:p>
      </dsp:txBody>
      <dsp:txXfrm>
        <a:off x="1780881" y="2826881"/>
        <a:ext cx="410657" cy="387500"/>
      </dsp:txXfrm>
    </dsp:sp>
    <dsp:sp modelId="{C1AAC4A9-8193-4B0B-9A7A-A88718D1428A}">
      <dsp:nvSpPr>
        <dsp:cNvPr id="0" name=""/>
        <dsp:cNvSpPr/>
      </dsp:nvSpPr>
      <dsp:spPr>
        <a:xfrm rot="12150000">
          <a:off x="1407432" y="2715204"/>
          <a:ext cx="232555" cy="227707"/>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D" sz="600" kern="1200"/>
        </a:p>
      </dsp:txBody>
      <dsp:txXfrm rot="10800000">
        <a:off x="1473144" y="2773816"/>
        <a:ext cx="164243" cy="136625"/>
      </dsp:txXfrm>
    </dsp:sp>
    <dsp:sp modelId="{19D0F9D1-EF5D-44AD-9A0C-9AEBEEEFF998}">
      <dsp:nvSpPr>
        <dsp:cNvPr id="0" name=""/>
        <dsp:cNvSpPr/>
      </dsp:nvSpPr>
      <dsp:spPr>
        <a:xfrm>
          <a:off x="758669" y="2358442"/>
          <a:ext cx="580757" cy="548008"/>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Update AR</a:t>
          </a:r>
          <a:endParaRPr lang="en-ID" sz="700" kern="1200" dirty="0"/>
        </a:p>
      </dsp:txBody>
      <dsp:txXfrm>
        <a:off x="843719" y="2438696"/>
        <a:ext cx="410657" cy="387500"/>
      </dsp:txXfrm>
    </dsp:sp>
    <dsp:sp modelId="{1162EA97-9688-4D52-8CF4-CD72FC754F48}">
      <dsp:nvSpPr>
        <dsp:cNvPr id="0" name=""/>
        <dsp:cNvSpPr/>
      </dsp:nvSpPr>
      <dsp:spPr>
        <a:xfrm rot="14850000">
          <a:off x="735199" y="2056413"/>
          <a:ext cx="244815" cy="227707"/>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D" sz="600" kern="1200"/>
        </a:p>
      </dsp:txBody>
      <dsp:txXfrm rot="10800000">
        <a:off x="782426" y="2133510"/>
        <a:ext cx="176503" cy="136625"/>
      </dsp:txXfrm>
    </dsp:sp>
    <dsp:sp modelId="{301180B5-0AC1-4D63-925F-BAE5ED7EE4F5}">
      <dsp:nvSpPr>
        <dsp:cNvPr id="0" name=""/>
        <dsp:cNvSpPr/>
      </dsp:nvSpPr>
      <dsp:spPr>
        <a:xfrm>
          <a:off x="370484" y="1421280"/>
          <a:ext cx="580757" cy="548008"/>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Update inventory</a:t>
          </a:r>
          <a:endParaRPr lang="en-ID" sz="700" kern="1200" dirty="0"/>
        </a:p>
      </dsp:txBody>
      <dsp:txXfrm>
        <a:off x="455534" y="1501534"/>
        <a:ext cx="410657" cy="387500"/>
      </dsp:txXfrm>
    </dsp:sp>
    <dsp:sp modelId="{95755FF8-A927-45B3-9135-7331468D59C5}">
      <dsp:nvSpPr>
        <dsp:cNvPr id="0" name=""/>
        <dsp:cNvSpPr/>
      </dsp:nvSpPr>
      <dsp:spPr>
        <a:xfrm rot="17550000">
          <a:off x="729896" y="1119251"/>
          <a:ext cx="244815" cy="227707"/>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D" sz="600" kern="1200"/>
        </a:p>
      </dsp:txBody>
      <dsp:txXfrm>
        <a:off x="750981" y="1196348"/>
        <a:ext cx="176503" cy="136625"/>
      </dsp:txXfrm>
    </dsp:sp>
    <dsp:sp modelId="{F54F17D4-BCF6-4342-AC0C-70A6CF4DF3E3}">
      <dsp:nvSpPr>
        <dsp:cNvPr id="0" name=""/>
        <dsp:cNvSpPr/>
      </dsp:nvSpPr>
      <dsp:spPr>
        <a:xfrm>
          <a:off x="758669" y="484118"/>
          <a:ext cx="580757" cy="548008"/>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Posting </a:t>
          </a:r>
          <a:r>
            <a:rPr lang="en-US" sz="700" kern="1200" dirty="0" err="1"/>
            <a:t>ke</a:t>
          </a:r>
          <a:r>
            <a:rPr lang="en-US" sz="700" kern="1200" dirty="0"/>
            <a:t> GL</a:t>
          </a:r>
          <a:endParaRPr lang="en-ID" sz="700" kern="1200" dirty="0"/>
        </a:p>
      </dsp:txBody>
      <dsp:txXfrm>
        <a:off x="843719" y="564372"/>
        <a:ext cx="410657" cy="387500"/>
      </dsp:txXfrm>
    </dsp:sp>
    <dsp:sp modelId="{CD939F8C-FADE-4D0C-B179-9AA78E0A7F75}">
      <dsp:nvSpPr>
        <dsp:cNvPr id="0" name=""/>
        <dsp:cNvSpPr/>
      </dsp:nvSpPr>
      <dsp:spPr>
        <a:xfrm rot="20250000">
          <a:off x="1395270" y="452695"/>
          <a:ext cx="232555" cy="227707"/>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ID" sz="600" kern="1200"/>
        </a:p>
      </dsp:txBody>
      <dsp:txXfrm>
        <a:off x="1397870" y="511307"/>
        <a:ext cx="164243" cy="136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70B96-B73F-4A98-B5EE-BA92A4B42728}">
      <dsp:nvSpPr>
        <dsp:cNvPr id="0" name=""/>
        <dsp:cNvSpPr/>
      </dsp:nvSpPr>
      <dsp:spPr>
        <a:xfrm>
          <a:off x="1265245" y="432"/>
          <a:ext cx="886504" cy="804195"/>
        </a:xfrm>
        <a:prstGeom prst="ellipse">
          <a:avLst/>
        </a:prstGeom>
        <a:solidFill>
          <a:schemeClr val="bg2">
            <a:lumMod val="75000"/>
          </a:schemeClr>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err="1">
              <a:effectLst/>
            </a:rPr>
            <a:t>Terima</a:t>
          </a:r>
          <a:r>
            <a:rPr lang="en-US" sz="900" b="1" kern="1200" dirty="0">
              <a:effectLst/>
            </a:rPr>
            <a:t> </a:t>
          </a:r>
          <a:r>
            <a:rPr lang="en-US" sz="900" b="1" kern="1200" dirty="0" err="1">
              <a:effectLst/>
            </a:rPr>
            <a:t>pembayaran</a:t>
          </a:r>
          <a:endParaRPr lang="en-ID" sz="900" b="1" kern="1200" dirty="0">
            <a:effectLst/>
          </a:endParaRPr>
        </a:p>
      </dsp:txBody>
      <dsp:txXfrm>
        <a:off x="1395071" y="118204"/>
        <a:ext cx="626852" cy="568651"/>
      </dsp:txXfrm>
    </dsp:sp>
    <dsp:sp modelId="{5D083D7E-377B-44BE-8CFA-DC2B63683707}">
      <dsp:nvSpPr>
        <dsp:cNvPr id="0" name=""/>
        <dsp:cNvSpPr/>
      </dsp:nvSpPr>
      <dsp:spPr>
        <a:xfrm rot="2160000">
          <a:off x="2099393" y="618734"/>
          <a:ext cx="186939" cy="271415"/>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2104748" y="656535"/>
        <a:ext cx="130857" cy="162849"/>
      </dsp:txXfrm>
    </dsp:sp>
    <dsp:sp modelId="{821664DA-26A0-4AB7-8A20-1EA8E8912A57}">
      <dsp:nvSpPr>
        <dsp:cNvPr id="0" name=""/>
        <dsp:cNvSpPr/>
      </dsp:nvSpPr>
      <dsp:spPr>
        <a:xfrm>
          <a:off x="2242536" y="710476"/>
          <a:ext cx="886504" cy="804195"/>
        </a:xfrm>
        <a:prstGeom prst="ellipse">
          <a:avLst/>
        </a:prstGeom>
        <a:solidFill>
          <a:schemeClr val="bg2">
            <a:lumMod val="75000"/>
          </a:schemeClr>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effectLst/>
            </a:rPr>
            <a:t>Update AR</a:t>
          </a:r>
          <a:endParaRPr lang="en-ID" sz="900" b="1" kern="1200" dirty="0">
            <a:effectLst/>
          </a:endParaRPr>
        </a:p>
      </dsp:txBody>
      <dsp:txXfrm>
        <a:off x="2372362" y="828248"/>
        <a:ext cx="626852" cy="568651"/>
      </dsp:txXfrm>
    </dsp:sp>
    <dsp:sp modelId="{872D2575-BB05-4486-B166-3DB4282A0AA5}">
      <dsp:nvSpPr>
        <dsp:cNvPr id="0" name=""/>
        <dsp:cNvSpPr/>
      </dsp:nvSpPr>
      <dsp:spPr>
        <a:xfrm rot="6480000">
          <a:off x="2395799" y="1545640"/>
          <a:ext cx="210365" cy="271415"/>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rot="10800000">
        <a:off x="2437104" y="1569913"/>
        <a:ext cx="147256" cy="162849"/>
      </dsp:txXfrm>
    </dsp:sp>
    <dsp:sp modelId="{4D2083A5-30BC-48DC-8EED-056AC6090261}">
      <dsp:nvSpPr>
        <dsp:cNvPr id="0" name=""/>
        <dsp:cNvSpPr/>
      </dsp:nvSpPr>
      <dsp:spPr>
        <a:xfrm>
          <a:off x="1869244" y="1859350"/>
          <a:ext cx="886504" cy="804195"/>
        </a:xfrm>
        <a:prstGeom prst="ellipse">
          <a:avLst/>
        </a:prstGeom>
        <a:solidFill>
          <a:schemeClr val="bg2">
            <a:lumMod val="75000"/>
          </a:schemeClr>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err="1">
              <a:effectLst/>
            </a:rPr>
            <a:t>Catat</a:t>
          </a:r>
          <a:r>
            <a:rPr lang="en-US" sz="900" b="1" kern="1200" dirty="0">
              <a:effectLst/>
            </a:rPr>
            <a:t> dan deposit </a:t>
          </a:r>
          <a:r>
            <a:rPr lang="en-US" sz="900" b="1" kern="1200" dirty="0" err="1">
              <a:effectLst/>
            </a:rPr>
            <a:t>cek</a:t>
          </a:r>
          <a:endParaRPr lang="en-ID" sz="900" b="1" kern="1200" dirty="0">
            <a:effectLst/>
          </a:endParaRPr>
        </a:p>
      </dsp:txBody>
      <dsp:txXfrm>
        <a:off x="1999070" y="1977122"/>
        <a:ext cx="626852" cy="568651"/>
      </dsp:txXfrm>
    </dsp:sp>
    <dsp:sp modelId="{E65E111F-BAA1-46E9-9570-CD2CD3187BCD}">
      <dsp:nvSpPr>
        <dsp:cNvPr id="0" name=""/>
        <dsp:cNvSpPr/>
      </dsp:nvSpPr>
      <dsp:spPr>
        <a:xfrm rot="10800000">
          <a:off x="1628124" y="2125740"/>
          <a:ext cx="170391" cy="271415"/>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rot="10800000">
        <a:off x="1679241" y="2180023"/>
        <a:ext cx="119274" cy="162849"/>
      </dsp:txXfrm>
    </dsp:sp>
    <dsp:sp modelId="{90AD602E-4ED6-47F1-82F6-4842F89DD472}">
      <dsp:nvSpPr>
        <dsp:cNvPr id="0" name=""/>
        <dsp:cNvSpPr/>
      </dsp:nvSpPr>
      <dsp:spPr>
        <a:xfrm>
          <a:off x="661246" y="1859350"/>
          <a:ext cx="886504" cy="804195"/>
        </a:xfrm>
        <a:prstGeom prst="ellipse">
          <a:avLst/>
        </a:prstGeom>
        <a:solidFill>
          <a:schemeClr val="bg2">
            <a:lumMod val="75000"/>
          </a:schemeClr>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err="1">
              <a:effectLst/>
            </a:rPr>
            <a:t>Rekonsiliasi</a:t>
          </a:r>
          <a:r>
            <a:rPr lang="en-US" sz="900" b="1" kern="1200" dirty="0">
              <a:effectLst/>
            </a:rPr>
            <a:t> </a:t>
          </a:r>
          <a:r>
            <a:rPr lang="en-US" sz="900" b="1" kern="1200" dirty="0" err="1">
              <a:effectLst/>
            </a:rPr>
            <a:t>penerimaan</a:t>
          </a:r>
          <a:endParaRPr lang="en-ID" sz="900" b="1" kern="1200" dirty="0">
            <a:effectLst/>
          </a:endParaRPr>
        </a:p>
      </dsp:txBody>
      <dsp:txXfrm>
        <a:off x="791072" y="1977122"/>
        <a:ext cx="626852" cy="568651"/>
      </dsp:txXfrm>
    </dsp:sp>
    <dsp:sp modelId="{638C924C-9398-467E-BAA0-FC46F8817CA1}">
      <dsp:nvSpPr>
        <dsp:cNvPr id="0" name=""/>
        <dsp:cNvSpPr/>
      </dsp:nvSpPr>
      <dsp:spPr>
        <a:xfrm rot="15120000">
          <a:off x="814509" y="1556965"/>
          <a:ext cx="210365" cy="271415"/>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rot="10800000">
        <a:off x="855814" y="1641258"/>
        <a:ext cx="147256" cy="162849"/>
      </dsp:txXfrm>
    </dsp:sp>
    <dsp:sp modelId="{9C7E2497-153F-42F8-8A83-FB78E0483FD1}">
      <dsp:nvSpPr>
        <dsp:cNvPr id="0" name=""/>
        <dsp:cNvSpPr/>
      </dsp:nvSpPr>
      <dsp:spPr>
        <a:xfrm>
          <a:off x="287954" y="710476"/>
          <a:ext cx="886504" cy="804195"/>
        </a:xfrm>
        <a:prstGeom prst="ellipse">
          <a:avLst/>
        </a:prstGeom>
        <a:solidFill>
          <a:schemeClr val="bg2">
            <a:lumMod val="75000"/>
          </a:schemeClr>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effectLst/>
            </a:rPr>
            <a:t>Posting </a:t>
          </a:r>
          <a:r>
            <a:rPr lang="en-US" sz="900" b="1" kern="1200" dirty="0" err="1">
              <a:effectLst/>
            </a:rPr>
            <a:t>ke</a:t>
          </a:r>
          <a:r>
            <a:rPr lang="en-US" sz="900" b="1" kern="1200" dirty="0">
              <a:effectLst/>
            </a:rPr>
            <a:t> GL</a:t>
          </a:r>
          <a:endParaRPr lang="en-ID" sz="900" b="1" kern="1200" dirty="0">
            <a:effectLst/>
          </a:endParaRPr>
        </a:p>
      </dsp:txBody>
      <dsp:txXfrm>
        <a:off x="417780" y="828248"/>
        <a:ext cx="626852" cy="568651"/>
      </dsp:txXfrm>
    </dsp:sp>
    <dsp:sp modelId="{E56B156C-DC40-4656-8B6F-6EFF58FE06DB}">
      <dsp:nvSpPr>
        <dsp:cNvPr id="0" name=""/>
        <dsp:cNvSpPr/>
      </dsp:nvSpPr>
      <dsp:spPr>
        <a:xfrm rot="19440000">
          <a:off x="1122102" y="624954"/>
          <a:ext cx="186939" cy="271415"/>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D" sz="1050" kern="1200"/>
        </a:p>
      </dsp:txBody>
      <dsp:txXfrm>
        <a:off x="1127457" y="695719"/>
        <a:ext cx="130857" cy="16284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6D1F33F-29E5-4BB1-8BB3-988B3C000732}" type="datetimeFigureOut">
              <a:rPr lang="en-ID" smtClean="0"/>
              <a:t>16/10/2020</a:t>
            </a:fld>
            <a:endParaRPr lang="en-ID"/>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CB1C6C77-D8C8-40C9-9298-7363A01763AA}" type="slidenum">
              <a:rPr lang="en-ID" smtClean="0"/>
              <a:t>‹#›</a:t>
            </a:fld>
            <a:endParaRPr lang="en-ID"/>
          </a:p>
        </p:txBody>
      </p:sp>
    </p:spTree>
    <p:extLst>
      <p:ext uri="{BB962C8B-B14F-4D97-AF65-F5344CB8AC3E}">
        <p14:creationId xmlns:p14="http://schemas.microsoft.com/office/powerpoint/2010/main" val="156368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objective of the</a:t>
            </a:r>
            <a:r>
              <a:rPr lang="en-US" baseline="0" dirty="0"/>
              <a:t> sales order processing step is to make sure that the customer sale is legitimate (authorized) and accurate.</a:t>
            </a:r>
          </a:p>
          <a:p>
            <a:r>
              <a:rPr lang="en-US" baseline="0" dirty="0"/>
              <a:t>Key information collected at this stage is information about the availability of goods, the customer sales order information, and the customers credit information. At this stage, no general ledger accounts (e.g., sales and inventory) are affected.</a:t>
            </a:r>
          </a:p>
          <a:p>
            <a:endParaRPr lang="en-US" dirty="0"/>
          </a:p>
        </p:txBody>
      </p:sp>
      <p:sp>
        <p:nvSpPr>
          <p:cNvPr id="4" name="Slide Number Placeholder 3"/>
          <p:cNvSpPr>
            <a:spLocks noGrp="1"/>
          </p:cNvSpPr>
          <p:nvPr>
            <p:ph type="sldNum" sz="quarter" idx="10"/>
          </p:nvPr>
        </p:nvSpPr>
        <p:spPr/>
        <p:txBody>
          <a:bodyPr/>
          <a:lstStyle/>
          <a:p>
            <a:fld id="{FCAEBF93-AF0A-41B0-8692-A46C73AE59B7}" type="slidenum">
              <a:rPr lang="en-US" smtClean="0"/>
              <a:pPr/>
              <a:t>10</a:t>
            </a:fld>
            <a:endParaRPr lang="en-US"/>
          </a:p>
        </p:txBody>
      </p:sp>
    </p:spTree>
    <p:extLst>
      <p:ext uri="{BB962C8B-B14F-4D97-AF65-F5344CB8AC3E}">
        <p14:creationId xmlns:p14="http://schemas.microsoft.com/office/powerpoint/2010/main" val="180838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objective</a:t>
            </a:r>
            <a:r>
              <a:rPr lang="en-US" baseline="0" dirty="0"/>
              <a:t> is to make sure that the customer order has the correct inventory item and the correct quantity. </a:t>
            </a:r>
          </a:p>
          <a:p>
            <a:endParaRPr lang="en-US" baseline="0" dirty="0"/>
          </a:p>
          <a:p>
            <a:r>
              <a:rPr lang="en-US" baseline="0" dirty="0"/>
              <a:t>At this stage, because inventory is leaving the warehouse, the general ledger account is affected (inventory is decreased once it is shipped). The other side of the entry of course is that cost of sales general ledger account has increased.</a:t>
            </a:r>
          </a:p>
          <a:p>
            <a:endParaRPr lang="en-US" baseline="0" dirty="0"/>
          </a:p>
          <a:p>
            <a:r>
              <a:rPr lang="en-US" baseline="0" dirty="0"/>
              <a:t>At this point, it may be interesting to examine the source documents from the first two stages: sales order, picking list, packing slip, and bill of lading. What information is similar  and what informational elements are unique to the source documents?</a:t>
            </a:r>
          </a:p>
          <a:p>
            <a:endParaRPr lang="en-US" dirty="0"/>
          </a:p>
        </p:txBody>
      </p:sp>
      <p:sp>
        <p:nvSpPr>
          <p:cNvPr id="4" name="Slide Number Placeholder 3"/>
          <p:cNvSpPr>
            <a:spLocks noGrp="1"/>
          </p:cNvSpPr>
          <p:nvPr>
            <p:ph type="sldNum" sz="quarter" idx="10"/>
          </p:nvPr>
        </p:nvSpPr>
        <p:spPr/>
        <p:txBody>
          <a:bodyPr/>
          <a:lstStyle/>
          <a:p>
            <a:fld id="{FCAEBF93-AF0A-41B0-8692-A46C73AE59B7}" type="slidenum">
              <a:rPr lang="en-US" smtClean="0"/>
              <a:pPr/>
              <a:t>15</a:t>
            </a:fld>
            <a:endParaRPr lang="en-US"/>
          </a:p>
        </p:txBody>
      </p:sp>
    </p:spTree>
    <p:extLst>
      <p:ext uri="{BB962C8B-B14F-4D97-AF65-F5344CB8AC3E}">
        <p14:creationId xmlns:p14="http://schemas.microsoft.com/office/powerpoint/2010/main" val="8978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objective</a:t>
            </a:r>
            <a:r>
              <a:rPr lang="en-US" baseline="0" dirty="0"/>
              <a:t> here is to make sure that the customer is invoiced for items shipped and that the invoice is accurate (customer is billed only for those items ordered and shipped as well as quantity).</a:t>
            </a:r>
            <a:endParaRPr lang="en-US" dirty="0"/>
          </a:p>
        </p:txBody>
      </p:sp>
      <p:sp>
        <p:nvSpPr>
          <p:cNvPr id="4" name="Slide Number Placeholder 3"/>
          <p:cNvSpPr>
            <a:spLocks noGrp="1"/>
          </p:cNvSpPr>
          <p:nvPr>
            <p:ph type="sldNum" sz="quarter" idx="10"/>
          </p:nvPr>
        </p:nvSpPr>
        <p:spPr/>
        <p:txBody>
          <a:bodyPr/>
          <a:lstStyle/>
          <a:p>
            <a:fld id="{FCAEBF93-AF0A-41B0-8692-A46C73AE59B7}" type="slidenum">
              <a:rPr lang="en-US" smtClean="0"/>
              <a:pPr/>
              <a:t>17</a:t>
            </a:fld>
            <a:endParaRPr lang="en-US"/>
          </a:p>
        </p:txBody>
      </p:sp>
    </p:spTree>
    <p:extLst>
      <p:ext uri="{BB962C8B-B14F-4D97-AF65-F5344CB8AC3E}">
        <p14:creationId xmlns:p14="http://schemas.microsoft.com/office/powerpoint/2010/main" val="3293234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objective for this activity is to reduce the risk of theft and to make sure that the customer account is properly updated with the payment.</a:t>
            </a:r>
          </a:p>
        </p:txBody>
      </p:sp>
      <p:sp>
        <p:nvSpPr>
          <p:cNvPr id="4" name="Slide Number Placeholder 3"/>
          <p:cNvSpPr>
            <a:spLocks noGrp="1"/>
          </p:cNvSpPr>
          <p:nvPr>
            <p:ph type="sldNum" sz="quarter" idx="10"/>
          </p:nvPr>
        </p:nvSpPr>
        <p:spPr/>
        <p:txBody>
          <a:bodyPr/>
          <a:lstStyle/>
          <a:p>
            <a:fld id="{FCAEBF93-AF0A-41B0-8692-A46C73AE59B7}" type="slidenum">
              <a:rPr lang="en-US" smtClean="0"/>
              <a:pPr/>
              <a:t>23</a:t>
            </a:fld>
            <a:endParaRPr lang="en-US"/>
          </a:p>
        </p:txBody>
      </p:sp>
    </p:spTree>
    <p:extLst>
      <p:ext uri="{BB962C8B-B14F-4D97-AF65-F5344CB8AC3E}">
        <p14:creationId xmlns:p14="http://schemas.microsoft.com/office/powerpoint/2010/main" val="43261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EB93-943B-474C-A0E7-C73B4EB944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34253900-9606-45F2-9C9D-9C5A425E4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D8A4DDD5-DC47-4785-A99B-6F5743F4EBE3}"/>
              </a:ext>
            </a:extLst>
          </p:cNvPr>
          <p:cNvSpPr>
            <a:spLocks noGrp="1"/>
          </p:cNvSpPr>
          <p:nvPr>
            <p:ph type="dt" sz="half" idx="10"/>
          </p:nvPr>
        </p:nvSpPr>
        <p:spPr/>
        <p:txBody>
          <a:bodyPr/>
          <a:lstStyle/>
          <a:p>
            <a:fld id="{41C120FB-A186-41A5-8053-8C032910F4D3}" type="datetime1">
              <a:rPr lang="en-ID" smtClean="0"/>
              <a:t>16/10/2020</a:t>
            </a:fld>
            <a:endParaRPr lang="en-ID"/>
          </a:p>
        </p:txBody>
      </p:sp>
      <p:sp>
        <p:nvSpPr>
          <p:cNvPr id="5" name="Footer Placeholder 4">
            <a:extLst>
              <a:ext uri="{FF2B5EF4-FFF2-40B4-BE49-F238E27FC236}">
                <a16:creationId xmlns:a16="http://schemas.microsoft.com/office/drawing/2014/main" id="{B492D56A-2853-4554-BC88-D94BDCC4174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3B21E8C-1B79-4FB8-98ED-511EA01ABA31}"/>
              </a:ext>
            </a:extLst>
          </p:cNvPr>
          <p:cNvSpPr>
            <a:spLocks noGrp="1"/>
          </p:cNvSpPr>
          <p:nvPr>
            <p:ph type="sldNum" sz="quarter" idx="12"/>
          </p:nvPr>
        </p:nvSpPr>
        <p:spPr/>
        <p:txBody>
          <a:bodyPr/>
          <a:lstStyle/>
          <a:p>
            <a:fld id="{556AE1AB-5818-477A-BE7E-56994C7FF978}" type="slidenum">
              <a:rPr lang="en-ID" smtClean="0"/>
              <a:t>‹#›</a:t>
            </a:fld>
            <a:endParaRPr lang="en-ID"/>
          </a:p>
        </p:txBody>
      </p:sp>
    </p:spTree>
    <p:extLst>
      <p:ext uri="{BB962C8B-B14F-4D97-AF65-F5344CB8AC3E}">
        <p14:creationId xmlns:p14="http://schemas.microsoft.com/office/powerpoint/2010/main" val="390367438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5DB8-623A-427E-BC02-8B2A0679C4DB}"/>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3A82BCB3-BEC4-4AC3-856C-9756ADC2B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79AFD2F-819F-482A-8AE5-177729639B30}"/>
              </a:ext>
            </a:extLst>
          </p:cNvPr>
          <p:cNvSpPr>
            <a:spLocks noGrp="1"/>
          </p:cNvSpPr>
          <p:nvPr>
            <p:ph type="dt" sz="half" idx="10"/>
          </p:nvPr>
        </p:nvSpPr>
        <p:spPr/>
        <p:txBody>
          <a:bodyPr/>
          <a:lstStyle/>
          <a:p>
            <a:fld id="{5780B2F1-B46E-4D43-9779-9CFDCDF8CD68}" type="datetime1">
              <a:rPr lang="en-ID" smtClean="0"/>
              <a:t>16/10/2020</a:t>
            </a:fld>
            <a:endParaRPr lang="en-ID"/>
          </a:p>
        </p:txBody>
      </p:sp>
      <p:sp>
        <p:nvSpPr>
          <p:cNvPr id="5" name="Footer Placeholder 4">
            <a:extLst>
              <a:ext uri="{FF2B5EF4-FFF2-40B4-BE49-F238E27FC236}">
                <a16:creationId xmlns:a16="http://schemas.microsoft.com/office/drawing/2014/main" id="{B50CAA26-2068-473D-8AC9-E5E4FE2897B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E68C67C-0EB6-454D-A9B8-E1E2C1955DC8}"/>
              </a:ext>
            </a:extLst>
          </p:cNvPr>
          <p:cNvSpPr>
            <a:spLocks noGrp="1"/>
          </p:cNvSpPr>
          <p:nvPr>
            <p:ph type="sldNum" sz="quarter" idx="12"/>
          </p:nvPr>
        </p:nvSpPr>
        <p:spPr/>
        <p:txBody>
          <a:bodyPr/>
          <a:lstStyle/>
          <a:p>
            <a:fld id="{556AE1AB-5818-477A-BE7E-56994C7FF978}" type="slidenum">
              <a:rPr lang="en-ID" smtClean="0"/>
              <a:t>‹#›</a:t>
            </a:fld>
            <a:endParaRPr lang="en-ID"/>
          </a:p>
        </p:txBody>
      </p:sp>
    </p:spTree>
    <p:extLst>
      <p:ext uri="{BB962C8B-B14F-4D97-AF65-F5344CB8AC3E}">
        <p14:creationId xmlns:p14="http://schemas.microsoft.com/office/powerpoint/2010/main" val="161453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BB4A27-0637-4046-B4BB-BF4045CD6B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A591864-D8FB-4158-9B8A-13E5033029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9E2BDCC-36F8-4939-BE05-D4ECF6BC5AA6}"/>
              </a:ext>
            </a:extLst>
          </p:cNvPr>
          <p:cNvSpPr>
            <a:spLocks noGrp="1"/>
          </p:cNvSpPr>
          <p:nvPr>
            <p:ph type="dt" sz="half" idx="10"/>
          </p:nvPr>
        </p:nvSpPr>
        <p:spPr/>
        <p:txBody>
          <a:bodyPr/>
          <a:lstStyle/>
          <a:p>
            <a:fld id="{9268651A-C39A-40C4-901F-C58F3E3DE2FA}" type="datetime1">
              <a:rPr lang="en-ID" smtClean="0"/>
              <a:t>16/10/2020</a:t>
            </a:fld>
            <a:endParaRPr lang="en-ID"/>
          </a:p>
        </p:txBody>
      </p:sp>
      <p:sp>
        <p:nvSpPr>
          <p:cNvPr id="5" name="Footer Placeholder 4">
            <a:extLst>
              <a:ext uri="{FF2B5EF4-FFF2-40B4-BE49-F238E27FC236}">
                <a16:creationId xmlns:a16="http://schemas.microsoft.com/office/drawing/2014/main" id="{DD226F31-25DA-448A-A64D-BDEAF5D1634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16EF499-9DAA-4178-A9C0-5F5829BDF380}"/>
              </a:ext>
            </a:extLst>
          </p:cNvPr>
          <p:cNvSpPr>
            <a:spLocks noGrp="1"/>
          </p:cNvSpPr>
          <p:nvPr>
            <p:ph type="sldNum" sz="quarter" idx="12"/>
          </p:nvPr>
        </p:nvSpPr>
        <p:spPr/>
        <p:txBody>
          <a:bodyPr/>
          <a:lstStyle/>
          <a:p>
            <a:fld id="{556AE1AB-5818-477A-BE7E-56994C7FF978}" type="slidenum">
              <a:rPr lang="en-ID" smtClean="0"/>
              <a:t>‹#›</a:t>
            </a:fld>
            <a:endParaRPr lang="en-ID"/>
          </a:p>
        </p:txBody>
      </p:sp>
    </p:spTree>
    <p:extLst>
      <p:ext uri="{BB962C8B-B14F-4D97-AF65-F5344CB8AC3E}">
        <p14:creationId xmlns:p14="http://schemas.microsoft.com/office/powerpoint/2010/main" val="298243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D4CD-C347-4980-A225-16F8A3A256F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3E4B59A0-EB48-4601-8FD4-739AA30F5B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A9AE033-0427-414E-B9B4-CBBD87B0F90F}"/>
              </a:ext>
            </a:extLst>
          </p:cNvPr>
          <p:cNvSpPr>
            <a:spLocks noGrp="1"/>
          </p:cNvSpPr>
          <p:nvPr>
            <p:ph type="dt" sz="half" idx="10"/>
          </p:nvPr>
        </p:nvSpPr>
        <p:spPr/>
        <p:txBody>
          <a:bodyPr/>
          <a:lstStyle/>
          <a:p>
            <a:fld id="{94C6D052-7E9E-4A0C-B152-8167985022BD}" type="datetime1">
              <a:rPr lang="en-ID" smtClean="0"/>
              <a:t>16/10/2020</a:t>
            </a:fld>
            <a:endParaRPr lang="en-ID"/>
          </a:p>
        </p:txBody>
      </p:sp>
      <p:sp>
        <p:nvSpPr>
          <p:cNvPr id="5" name="Footer Placeholder 4">
            <a:extLst>
              <a:ext uri="{FF2B5EF4-FFF2-40B4-BE49-F238E27FC236}">
                <a16:creationId xmlns:a16="http://schemas.microsoft.com/office/drawing/2014/main" id="{1A473341-16C3-4F24-BB19-312ADF8C59F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553FFA4-1C3A-4479-9485-E20BC0815372}"/>
              </a:ext>
            </a:extLst>
          </p:cNvPr>
          <p:cNvSpPr>
            <a:spLocks noGrp="1"/>
          </p:cNvSpPr>
          <p:nvPr>
            <p:ph type="sldNum" sz="quarter" idx="12"/>
          </p:nvPr>
        </p:nvSpPr>
        <p:spPr/>
        <p:txBody>
          <a:bodyPr/>
          <a:lstStyle/>
          <a:p>
            <a:fld id="{556AE1AB-5818-477A-BE7E-56994C7FF978}" type="slidenum">
              <a:rPr lang="en-ID" smtClean="0"/>
              <a:t>‹#›</a:t>
            </a:fld>
            <a:endParaRPr lang="en-ID"/>
          </a:p>
        </p:txBody>
      </p:sp>
    </p:spTree>
    <p:extLst>
      <p:ext uri="{BB962C8B-B14F-4D97-AF65-F5344CB8AC3E}">
        <p14:creationId xmlns:p14="http://schemas.microsoft.com/office/powerpoint/2010/main" val="217402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4330E-91E7-4900-A537-962B91AD74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74231640-9328-4BCF-9202-6354DB7AAD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7AEF0C-A031-41CE-B80F-89D61F627319}"/>
              </a:ext>
            </a:extLst>
          </p:cNvPr>
          <p:cNvSpPr>
            <a:spLocks noGrp="1"/>
          </p:cNvSpPr>
          <p:nvPr>
            <p:ph type="dt" sz="half" idx="10"/>
          </p:nvPr>
        </p:nvSpPr>
        <p:spPr/>
        <p:txBody>
          <a:bodyPr/>
          <a:lstStyle/>
          <a:p>
            <a:fld id="{0ACC99D3-5A7E-402C-BF03-C798F48BFCC3}" type="datetime1">
              <a:rPr lang="en-ID" smtClean="0"/>
              <a:t>16/10/2020</a:t>
            </a:fld>
            <a:endParaRPr lang="en-ID"/>
          </a:p>
        </p:txBody>
      </p:sp>
      <p:sp>
        <p:nvSpPr>
          <p:cNvPr id="5" name="Footer Placeholder 4">
            <a:extLst>
              <a:ext uri="{FF2B5EF4-FFF2-40B4-BE49-F238E27FC236}">
                <a16:creationId xmlns:a16="http://schemas.microsoft.com/office/drawing/2014/main" id="{06CCD5D2-AC05-409A-BFE2-143D4C784C1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7DBC883-2C42-49A0-AC63-097A4764EA0D}"/>
              </a:ext>
            </a:extLst>
          </p:cNvPr>
          <p:cNvSpPr>
            <a:spLocks noGrp="1"/>
          </p:cNvSpPr>
          <p:nvPr>
            <p:ph type="sldNum" sz="quarter" idx="12"/>
          </p:nvPr>
        </p:nvSpPr>
        <p:spPr/>
        <p:txBody>
          <a:bodyPr/>
          <a:lstStyle/>
          <a:p>
            <a:fld id="{556AE1AB-5818-477A-BE7E-56994C7FF978}" type="slidenum">
              <a:rPr lang="en-ID" smtClean="0"/>
              <a:t>‹#›</a:t>
            </a:fld>
            <a:endParaRPr lang="en-ID"/>
          </a:p>
        </p:txBody>
      </p:sp>
    </p:spTree>
    <p:extLst>
      <p:ext uri="{BB962C8B-B14F-4D97-AF65-F5344CB8AC3E}">
        <p14:creationId xmlns:p14="http://schemas.microsoft.com/office/powerpoint/2010/main" val="405173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B5CB-2D35-4B9D-8F41-086F1A02020A}"/>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5D0189D3-617D-488D-A2BE-CADA9094EC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C5139870-40CB-4A01-B9EF-F6C454B0EF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C01AF43D-5220-4A45-BC60-DE2C63984414}"/>
              </a:ext>
            </a:extLst>
          </p:cNvPr>
          <p:cNvSpPr>
            <a:spLocks noGrp="1"/>
          </p:cNvSpPr>
          <p:nvPr>
            <p:ph type="dt" sz="half" idx="10"/>
          </p:nvPr>
        </p:nvSpPr>
        <p:spPr/>
        <p:txBody>
          <a:bodyPr/>
          <a:lstStyle/>
          <a:p>
            <a:fld id="{9A73C404-143D-4C7E-82E2-FCD6E4AE796B}" type="datetime1">
              <a:rPr lang="en-ID" smtClean="0"/>
              <a:t>16/10/2020</a:t>
            </a:fld>
            <a:endParaRPr lang="en-ID"/>
          </a:p>
        </p:txBody>
      </p:sp>
      <p:sp>
        <p:nvSpPr>
          <p:cNvPr id="6" name="Footer Placeholder 5">
            <a:extLst>
              <a:ext uri="{FF2B5EF4-FFF2-40B4-BE49-F238E27FC236}">
                <a16:creationId xmlns:a16="http://schemas.microsoft.com/office/drawing/2014/main" id="{3E3DB80A-A860-45F1-AF04-13D42C91849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47A8DA8-D93D-4FCB-9110-9F71DB078273}"/>
              </a:ext>
            </a:extLst>
          </p:cNvPr>
          <p:cNvSpPr>
            <a:spLocks noGrp="1"/>
          </p:cNvSpPr>
          <p:nvPr>
            <p:ph type="sldNum" sz="quarter" idx="12"/>
          </p:nvPr>
        </p:nvSpPr>
        <p:spPr/>
        <p:txBody>
          <a:bodyPr/>
          <a:lstStyle/>
          <a:p>
            <a:fld id="{556AE1AB-5818-477A-BE7E-56994C7FF978}" type="slidenum">
              <a:rPr lang="en-ID" smtClean="0"/>
              <a:t>‹#›</a:t>
            </a:fld>
            <a:endParaRPr lang="en-ID"/>
          </a:p>
        </p:txBody>
      </p:sp>
    </p:spTree>
    <p:extLst>
      <p:ext uri="{BB962C8B-B14F-4D97-AF65-F5344CB8AC3E}">
        <p14:creationId xmlns:p14="http://schemas.microsoft.com/office/powerpoint/2010/main" val="157016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2A0C-2F16-4CA4-AAD1-D9B661A9BC6D}"/>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1D5D25C-6A34-4A97-AFA2-D50C300A1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5F5E3F-5E2F-4A34-B25C-1A308B3904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F1BD9404-288D-4992-A73A-AA3BAB3482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B51158-72D0-45C5-A6DB-BCD65F1199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1DA3C3C-1094-4580-A82F-65ABE897E6FF}"/>
              </a:ext>
            </a:extLst>
          </p:cNvPr>
          <p:cNvSpPr>
            <a:spLocks noGrp="1"/>
          </p:cNvSpPr>
          <p:nvPr>
            <p:ph type="dt" sz="half" idx="10"/>
          </p:nvPr>
        </p:nvSpPr>
        <p:spPr/>
        <p:txBody>
          <a:bodyPr/>
          <a:lstStyle/>
          <a:p>
            <a:fld id="{4F2BBF7D-D527-4330-B0C4-963957144D95}" type="datetime1">
              <a:rPr lang="en-ID" smtClean="0"/>
              <a:t>16/10/2020</a:t>
            </a:fld>
            <a:endParaRPr lang="en-ID"/>
          </a:p>
        </p:txBody>
      </p:sp>
      <p:sp>
        <p:nvSpPr>
          <p:cNvPr id="8" name="Footer Placeholder 7">
            <a:extLst>
              <a:ext uri="{FF2B5EF4-FFF2-40B4-BE49-F238E27FC236}">
                <a16:creationId xmlns:a16="http://schemas.microsoft.com/office/drawing/2014/main" id="{B9D909A3-EB5D-43C2-8990-965FB898BD18}"/>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FFD3F522-25FC-4121-8E56-6595BBA501AB}"/>
              </a:ext>
            </a:extLst>
          </p:cNvPr>
          <p:cNvSpPr>
            <a:spLocks noGrp="1"/>
          </p:cNvSpPr>
          <p:nvPr>
            <p:ph type="sldNum" sz="quarter" idx="12"/>
          </p:nvPr>
        </p:nvSpPr>
        <p:spPr/>
        <p:txBody>
          <a:bodyPr/>
          <a:lstStyle/>
          <a:p>
            <a:fld id="{556AE1AB-5818-477A-BE7E-56994C7FF978}" type="slidenum">
              <a:rPr lang="en-ID" smtClean="0"/>
              <a:t>‹#›</a:t>
            </a:fld>
            <a:endParaRPr lang="en-ID"/>
          </a:p>
        </p:txBody>
      </p:sp>
    </p:spTree>
    <p:extLst>
      <p:ext uri="{BB962C8B-B14F-4D97-AF65-F5344CB8AC3E}">
        <p14:creationId xmlns:p14="http://schemas.microsoft.com/office/powerpoint/2010/main" val="385076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1C64-ACC3-4541-9028-459E733C8714}"/>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1C8CE657-C0BD-46C4-B622-6F8CEA6C0272}"/>
              </a:ext>
            </a:extLst>
          </p:cNvPr>
          <p:cNvSpPr>
            <a:spLocks noGrp="1"/>
          </p:cNvSpPr>
          <p:nvPr>
            <p:ph type="dt" sz="half" idx="10"/>
          </p:nvPr>
        </p:nvSpPr>
        <p:spPr/>
        <p:txBody>
          <a:bodyPr/>
          <a:lstStyle/>
          <a:p>
            <a:fld id="{2957BBE6-1AFA-436F-9D0B-8A286754376F}" type="datetime1">
              <a:rPr lang="en-ID" smtClean="0"/>
              <a:t>16/10/2020</a:t>
            </a:fld>
            <a:endParaRPr lang="en-ID"/>
          </a:p>
        </p:txBody>
      </p:sp>
      <p:sp>
        <p:nvSpPr>
          <p:cNvPr id="4" name="Footer Placeholder 3">
            <a:extLst>
              <a:ext uri="{FF2B5EF4-FFF2-40B4-BE49-F238E27FC236}">
                <a16:creationId xmlns:a16="http://schemas.microsoft.com/office/drawing/2014/main" id="{F4B5E0BB-EEBB-4E99-AB74-5BC4E2CC56C0}"/>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FE5845E2-585D-45A9-A228-02E9BE780597}"/>
              </a:ext>
            </a:extLst>
          </p:cNvPr>
          <p:cNvSpPr>
            <a:spLocks noGrp="1"/>
          </p:cNvSpPr>
          <p:nvPr>
            <p:ph type="sldNum" sz="quarter" idx="12"/>
          </p:nvPr>
        </p:nvSpPr>
        <p:spPr/>
        <p:txBody>
          <a:bodyPr/>
          <a:lstStyle/>
          <a:p>
            <a:fld id="{556AE1AB-5818-477A-BE7E-56994C7FF978}" type="slidenum">
              <a:rPr lang="en-ID" smtClean="0"/>
              <a:t>‹#›</a:t>
            </a:fld>
            <a:endParaRPr lang="en-ID"/>
          </a:p>
        </p:txBody>
      </p:sp>
    </p:spTree>
    <p:extLst>
      <p:ext uri="{BB962C8B-B14F-4D97-AF65-F5344CB8AC3E}">
        <p14:creationId xmlns:p14="http://schemas.microsoft.com/office/powerpoint/2010/main" val="118923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209BE2-1EA0-4CB8-A935-83C4F1AC61D1}"/>
              </a:ext>
            </a:extLst>
          </p:cNvPr>
          <p:cNvSpPr>
            <a:spLocks noGrp="1"/>
          </p:cNvSpPr>
          <p:nvPr>
            <p:ph type="dt" sz="half" idx="10"/>
          </p:nvPr>
        </p:nvSpPr>
        <p:spPr/>
        <p:txBody>
          <a:bodyPr/>
          <a:lstStyle/>
          <a:p>
            <a:fld id="{D2C314C6-3850-4DD1-BD8F-D999081FD61E}" type="datetime1">
              <a:rPr lang="en-ID" smtClean="0"/>
              <a:t>16/10/2020</a:t>
            </a:fld>
            <a:endParaRPr lang="en-ID"/>
          </a:p>
        </p:txBody>
      </p:sp>
      <p:sp>
        <p:nvSpPr>
          <p:cNvPr id="3" name="Footer Placeholder 2">
            <a:extLst>
              <a:ext uri="{FF2B5EF4-FFF2-40B4-BE49-F238E27FC236}">
                <a16:creationId xmlns:a16="http://schemas.microsoft.com/office/drawing/2014/main" id="{99A1ADD8-AE49-4A36-81CC-33EA89964428}"/>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C94CD0F1-3750-4465-820F-B34623E3E487}"/>
              </a:ext>
            </a:extLst>
          </p:cNvPr>
          <p:cNvSpPr>
            <a:spLocks noGrp="1"/>
          </p:cNvSpPr>
          <p:nvPr>
            <p:ph type="sldNum" sz="quarter" idx="12"/>
          </p:nvPr>
        </p:nvSpPr>
        <p:spPr/>
        <p:txBody>
          <a:bodyPr/>
          <a:lstStyle/>
          <a:p>
            <a:fld id="{556AE1AB-5818-477A-BE7E-56994C7FF978}" type="slidenum">
              <a:rPr lang="en-ID" smtClean="0"/>
              <a:t>‹#›</a:t>
            </a:fld>
            <a:endParaRPr lang="en-ID"/>
          </a:p>
        </p:txBody>
      </p:sp>
    </p:spTree>
    <p:extLst>
      <p:ext uri="{BB962C8B-B14F-4D97-AF65-F5344CB8AC3E}">
        <p14:creationId xmlns:p14="http://schemas.microsoft.com/office/powerpoint/2010/main" val="294692791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F3F3-5BC9-4933-9C01-9FE97145F7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6A4F7A01-1F01-422A-9345-E7E64CE61B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73111BC0-43C0-497B-A30D-FB1316BAE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7F664-CFFD-45AB-B353-F49C82CD6F0C}"/>
              </a:ext>
            </a:extLst>
          </p:cNvPr>
          <p:cNvSpPr>
            <a:spLocks noGrp="1"/>
          </p:cNvSpPr>
          <p:nvPr>
            <p:ph type="dt" sz="half" idx="10"/>
          </p:nvPr>
        </p:nvSpPr>
        <p:spPr/>
        <p:txBody>
          <a:bodyPr/>
          <a:lstStyle/>
          <a:p>
            <a:fld id="{01089BA8-6EBF-457F-A1BC-FA8FEAB058D4}" type="datetime1">
              <a:rPr lang="en-ID" smtClean="0"/>
              <a:t>16/10/2020</a:t>
            </a:fld>
            <a:endParaRPr lang="en-ID"/>
          </a:p>
        </p:txBody>
      </p:sp>
      <p:sp>
        <p:nvSpPr>
          <p:cNvPr id="6" name="Footer Placeholder 5">
            <a:extLst>
              <a:ext uri="{FF2B5EF4-FFF2-40B4-BE49-F238E27FC236}">
                <a16:creationId xmlns:a16="http://schemas.microsoft.com/office/drawing/2014/main" id="{031556EA-3E01-414A-976A-7443247CB41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662B4E5-F5CA-4623-9821-4D7A5B14CBA4}"/>
              </a:ext>
            </a:extLst>
          </p:cNvPr>
          <p:cNvSpPr>
            <a:spLocks noGrp="1"/>
          </p:cNvSpPr>
          <p:nvPr>
            <p:ph type="sldNum" sz="quarter" idx="12"/>
          </p:nvPr>
        </p:nvSpPr>
        <p:spPr/>
        <p:txBody>
          <a:bodyPr/>
          <a:lstStyle/>
          <a:p>
            <a:fld id="{556AE1AB-5818-477A-BE7E-56994C7FF978}" type="slidenum">
              <a:rPr lang="en-ID" smtClean="0"/>
              <a:t>‹#›</a:t>
            </a:fld>
            <a:endParaRPr lang="en-ID"/>
          </a:p>
        </p:txBody>
      </p:sp>
    </p:spTree>
    <p:extLst>
      <p:ext uri="{BB962C8B-B14F-4D97-AF65-F5344CB8AC3E}">
        <p14:creationId xmlns:p14="http://schemas.microsoft.com/office/powerpoint/2010/main" val="141596750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CB18-E122-4B48-93BB-FC1BA0638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BCEA25B0-E1C6-4BD9-BF18-4BF523A2C1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35600FFE-47E9-45E4-8006-502DF925C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917FD-39B9-4CCE-9CC9-0AAA00BAFC69}"/>
              </a:ext>
            </a:extLst>
          </p:cNvPr>
          <p:cNvSpPr>
            <a:spLocks noGrp="1"/>
          </p:cNvSpPr>
          <p:nvPr>
            <p:ph type="dt" sz="half" idx="10"/>
          </p:nvPr>
        </p:nvSpPr>
        <p:spPr/>
        <p:txBody>
          <a:bodyPr/>
          <a:lstStyle/>
          <a:p>
            <a:fld id="{44521CE9-D6CB-4D77-979D-4673F12983F6}" type="datetime1">
              <a:rPr lang="en-ID" smtClean="0"/>
              <a:t>16/10/2020</a:t>
            </a:fld>
            <a:endParaRPr lang="en-ID"/>
          </a:p>
        </p:txBody>
      </p:sp>
      <p:sp>
        <p:nvSpPr>
          <p:cNvPr id="6" name="Footer Placeholder 5">
            <a:extLst>
              <a:ext uri="{FF2B5EF4-FFF2-40B4-BE49-F238E27FC236}">
                <a16:creationId xmlns:a16="http://schemas.microsoft.com/office/drawing/2014/main" id="{31FBD031-965D-4BF5-ADF6-98447DB0F79F}"/>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0576E37-45B9-4E03-B55C-DF8F9416B437}"/>
              </a:ext>
            </a:extLst>
          </p:cNvPr>
          <p:cNvSpPr>
            <a:spLocks noGrp="1"/>
          </p:cNvSpPr>
          <p:nvPr>
            <p:ph type="sldNum" sz="quarter" idx="12"/>
          </p:nvPr>
        </p:nvSpPr>
        <p:spPr/>
        <p:txBody>
          <a:bodyPr/>
          <a:lstStyle/>
          <a:p>
            <a:fld id="{556AE1AB-5818-477A-BE7E-56994C7FF978}" type="slidenum">
              <a:rPr lang="en-ID" smtClean="0"/>
              <a:t>‹#›</a:t>
            </a:fld>
            <a:endParaRPr lang="en-ID"/>
          </a:p>
        </p:txBody>
      </p:sp>
    </p:spTree>
    <p:extLst>
      <p:ext uri="{BB962C8B-B14F-4D97-AF65-F5344CB8AC3E}">
        <p14:creationId xmlns:p14="http://schemas.microsoft.com/office/powerpoint/2010/main" val="3610241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42EC7-2B08-48B8-B9A6-BE62510A98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792C093-63FF-466D-A9D4-B4950F505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51F68BD-CA32-43DF-B18F-B857F3016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8C452-2183-4609-9978-F78D291FCF1C}" type="datetime1">
              <a:rPr lang="en-ID" smtClean="0"/>
              <a:t>16/10/2020</a:t>
            </a:fld>
            <a:endParaRPr lang="en-ID"/>
          </a:p>
        </p:txBody>
      </p:sp>
      <p:sp>
        <p:nvSpPr>
          <p:cNvPr id="5" name="Footer Placeholder 4">
            <a:extLst>
              <a:ext uri="{FF2B5EF4-FFF2-40B4-BE49-F238E27FC236}">
                <a16:creationId xmlns:a16="http://schemas.microsoft.com/office/drawing/2014/main" id="{BD85A949-287A-4B0C-A04B-E6224920A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978FCD82-C37E-497D-99D2-97731E575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AE1AB-5818-477A-BE7E-56994C7FF978}" type="slidenum">
              <a:rPr lang="en-ID" smtClean="0"/>
              <a:t>‹#›</a:t>
            </a:fld>
            <a:endParaRPr lang="en-ID"/>
          </a:p>
        </p:txBody>
      </p:sp>
    </p:spTree>
    <p:extLst>
      <p:ext uri="{BB962C8B-B14F-4D97-AF65-F5344CB8AC3E}">
        <p14:creationId xmlns:p14="http://schemas.microsoft.com/office/powerpoint/2010/main" val="1697320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CE818-F292-4ABA-BB24-1F99DA4B14ED}"/>
              </a:ext>
            </a:extLst>
          </p:cNvPr>
          <p:cNvSpPr>
            <a:spLocks noGrp="1"/>
          </p:cNvSpPr>
          <p:nvPr>
            <p:ph type="ctrTitle"/>
          </p:nvPr>
        </p:nvSpPr>
        <p:spPr/>
        <p:txBody>
          <a:bodyPr>
            <a:noAutofit/>
          </a:bodyPr>
          <a:lstStyle/>
          <a:p>
            <a:r>
              <a:rPr lang="en-ID" sz="3200" b="1" dirty="0">
                <a:solidFill>
                  <a:schemeClr val="tx1"/>
                </a:solidFill>
              </a:rPr>
              <a:t>Proses </a:t>
            </a:r>
            <a:r>
              <a:rPr lang="en-ID" sz="3200" b="1" dirty="0" err="1">
                <a:solidFill>
                  <a:schemeClr val="tx1"/>
                </a:solidFill>
              </a:rPr>
              <a:t>Bisnis</a:t>
            </a:r>
            <a:r>
              <a:rPr lang="en-ID" sz="3200" b="1" dirty="0">
                <a:solidFill>
                  <a:schemeClr val="tx1"/>
                </a:solidFill>
              </a:rPr>
              <a:t> dan </a:t>
            </a:r>
            <a:r>
              <a:rPr lang="en-ID" sz="3200" b="1" dirty="0" err="1">
                <a:solidFill>
                  <a:schemeClr val="tx1"/>
                </a:solidFill>
              </a:rPr>
              <a:t>Pengendalian</a:t>
            </a:r>
            <a:r>
              <a:rPr lang="en-ID" sz="3200" b="1" dirty="0">
                <a:solidFill>
                  <a:schemeClr val="tx1"/>
                </a:solidFill>
              </a:rPr>
              <a:t> Internal pada </a:t>
            </a:r>
            <a:r>
              <a:rPr lang="en-ID" sz="3200" b="1" dirty="0" err="1">
                <a:solidFill>
                  <a:schemeClr val="tx1"/>
                </a:solidFill>
              </a:rPr>
              <a:t>Siklus</a:t>
            </a:r>
            <a:r>
              <a:rPr lang="en-ID" sz="3200" b="1" dirty="0">
                <a:solidFill>
                  <a:schemeClr val="tx1"/>
                </a:solidFill>
              </a:rPr>
              <a:t> </a:t>
            </a:r>
            <a:r>
              <a:rPr lang="en-ID" sz="3200" b="1" dirty="0" err="1">
                <a:solidFill>
                  <a:schemeClr val="tx1"/>
                </a:solidFill>
              </a:rPr>
              <a:t>Pendapatan</a:t>
            </a:r>
            <a:endParaRPr lang="en-ID" sz="3200" b="1" dirty="0">
              <a:solidFill>
                <a:schemeClr val="tx1"/>
              </a:solidFill>
            </a:endParaRPr>
          </a:p>
        </p:txBody>
      </p:sp>
      <p:sp>
        <p:nvSpPr>
          <p:cNvPr id="3" name="Subtitle 2">
            <a:extLst>
              <a:ext uri="{FF2B5EF4-FFF2-40B4-BE49-F238E27FC236}">
                <a16:creationId xmlns:a16="http://schemas.microsoft.com/office/drawing/2014/main" id="{A9BDFB62-EBC7-435C-B30F-C062A0C486E8}"/>
              </a:ext>
            </a:extLst>
          </p:cNvPr>
          <p:cNvSpPr>
            <a:spLocks noGrp="1"/>
          </p:cNvSpPr>
          <p:nvPr>
            <p:ph type="subTitle" idx="1"/>
          </p:nvPr>
        </p:nvSpPr>
        <p:spPr/>
        <p:txBody>
          <a:bodyPr/>
          <a:lstStyle/>
          <a:p>
            <a:r>
              <a:rPr lang="en-ID">
                <a:solidFill>
                  <a:schemeClr val="tx1"/>
                </a:solidFill>
              </a:rPr>
              <a:t>Titis Wahyuni</a:t>
            </a:r>
          </a:p>
        </p:txBody>
      </p:sp>
      <p:sp>
        <p:nvSpPr>
          <p:cNvPr id="4" name="Slide Number Placeholder 3">
            <a:extLst>
              <a:ext uri="{FF2B5EF4-FFF2-40B4-BE49-F238E27FC236}">
                <a16:creationId xmlns:a16="http://schemas.microsoft.com/office/drawing/2014/main" id="{79E6DAED-CB7E-4724-9F22-8776A04AEFB6}"/>
              </a:ext>
            </a:extLst>
          </p:cNvPr>
          <p:cNvSpPr>
            <a:spLocks noGrp="1"/>
          </p:cNvSpPr>
          <p:nvPr>
            <p:ph type="sldNum" sz="quarter" idx="12"/>
          </p:nvPr>
        </p:nvSpPr>
        <p:spPr/>
        <p:txBody>
          <a:bodyPr/>
          <a:lstStyle/>
          <a:p>
            <a:fld id="{556AE1AB-5818-477A-BE7E-56994C7FF978}" type="slidenum">
              <a:rPr lang="en-ID" smtClean="0"/>
              <a:t>1</a:t>
            </a:fld>
            <a:endParaRPr lang="en-ID"/>
          </a:p>
        </p:txBody>
      </p:sp>
    </p:spTree>
    <p:extLst>
      <p:ext uri="{BB962C8B-B14F-4D97-AF65-F5344CB8AC3E}">
        <p14:creationId xmlns:p14="http://schemas.microsoft.com/office/powerpoint/2010/main" val="281558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8096"/>
            <a:ext cx="10972800" cy="1066800"/>
          </a:xfrm>
        </p:spPr>
        <p:txBody>
          <a:bodyPr/>
          <a:lstStyle/>
          <a:p>
            <a:r>
              <a:rPr lang="en-US" dirty="0"/>
              <a:t>Sales Order Entry Processing Steps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a:t>Ambil </a:t>
            </a:r>
            <a:r>
              <a:rPr lang="en-US" sz="2400" dirty="0" err="1"/>
              <a:t>pesanan</a:t>
            </a:r>
            <a:r>
              <a:rPr lang="en-US" sz="2400" dirty="0"/>
              <a:t> </a:t>
            </a:r>
            <a:r>
              <a:rPr lang="en-US" sz="2400" dirty="0" err="1"/>
              <a:t>pelanggan</a:t>
            </a:r>
            <a:endParaRPr lang="en-US" sz="2400" dirty="0"/>
          </a:p>
          <a:p>
            <a:pPr lvl="1">
              <a:buFont typeface="Wingdings" panose="05000000000000000000" pitchFamily="2" charset="2"/>
              <a:buChar char="§"/>
            </a:pPr>
            <a:r>
              <a:rPr lang="en-US" dirty="0" err="1"/>
              <a:t>Dokumen</a:t>
            </a:r>
            <a:r>
              <a:rPr lang="en-US" dirty="0"/>
              <a:t> </a:t>
            </a:r>
            <a:r>
              <a:rPr lang="en-US" dirty="0" err="1"/>
              <a:t>sumber</a:t>
            </a:r>
            <a:r>
              <a:rPr lang="en-US" dirty="0"/>
              <a:t>: </a:t>
            </a:r>
            <a:r>
              <a:rPr lang="en-US" dirty="0" err="1"/>
              <a:t>pesanan</a:t>
            </a:r>
            <a:r>
              <a:rPr lang="en-US" dirty="0"/>
              <a:t> </a:t>
            </a:r>
            <a:r>
              <a:rPr lang="en-US" dirty="0" err="1"/>
              <a:t>penjualan</a:t>
            </a:r>
            <a:endParaRPr lang="en-US" dirty="0"/>
          </a:p>
          <a:p>
            <a:pPr>
              <a:buFont typeface="Wingdings" panose="05000000000000000000" pitchFamily="2" charset="2"/>
              <a:buChar char="§"/>
            </a:pPr>
            <a:r>
              <a:rPr lang="en-US" sz="2400" dirty="0" err="1"/>
              <a:t>Setujui</a:t>
            </a:r>
            <a:r>
              <a:rPr lang="en-US" sz="2400" dirty="0"/>
              <a:t> </a:t>
            </a:r>
            <a:r>
              <a:rPr lang="en-US" sz="2400" dirty="0" err="1"/>
              <a:t>kredit</a:t>
            </a:r>
            <a:r>
              <a:rPr lang="en-US" sz="2400" dirty="0"/>
              <a:t> </a:t>
            </a:r>
            <a:r>
              <a:rPr lang="en-US" sz="2400" dirty="0" err="1"/>
              <a:t>pelanggan</a:t>
            </a:r>
            <a:endParaRPr lang="en-US" sz="2400" dirty="0"/>
          </a:p>
          <a:p>
            <a:pPr>
              <a:buFont typeface="Wingdings" panose="05000000000000000000" pitchFamily="2" charset="2"/>
              <a:buChar char="§"/>
            </a:pPr>
            <a:r>
              <a:rPr lang="en-US" sz="2400" dirty="0" err="1"/>
              <a:t>Periksa</a:t>
            </a:r>
            <a:r>
              <a:rPr lang="en-US" sz="2400" dirty="0"/>
              <a:t> </a:t>
            </a:r>
            <a:r>
              <a:rPr lang="en-US" sz="2400" dirty="0" err="1"/>
              <a:t>ketersediaan</a:t>
            </a:r>
            <a:r>
              <a:rPr lang="en-US" sz="2400" dirty="0"/>
              <a:t> </a:t>
            </a:r>
            <a:r>
              <a:rPr lang="en-US" sz="2400" dirty="0" err="1"/>
              <a:t>inventaris</a:t>
            </a:r>
            <a:endParaRPr lang="en-US" sz="2400" dirty="0"/>
          </a:p>
          <a:p>
            <a:pPr>
              <a:buFont typeface="Wingdings" panose="05000000000000000000" pitchFamily="2" charset="2"/>
              <a:buChar char="§"/>
            </a:pPr>
            <a:r>
              <a:rPr lang="en-US" sz="2400" dirty="0" err="1"/>
              <a:t>Tanggapi</a:t>
            </a:r>
            <a:r>
              <a:rPr lang="en-US" sz="2400" dirty="0"/>
              <a:t> </a:t>
            </a:r>
            <a:r>
              <a:rPr lang="en-US" sz="2400" dirty="0" err="1"/>
              <a:t>pertanyaan</a:t>
            </a:r>
            <a:r>
              <a:rPr lang="en-US" sz="2400" dirty="0"/>
              <a:t> </a:t>
            </a:r>
            <a:r>
              <a:rPr lang="en-US" sz="2400" dirty="0" err="1"/>
              <a:t>pelanggan</a:t>
            </a:r>
            <a:endParaRPr lang="en-US" sz="2400" dirty="0"/>
          </a:p>
        </p:txBody>
      </p:sp>
      <p:sp>
        <p:nvSpPr>
          <p:cNvPr id="4" name="Slide Number Placeholder 3">
            <a:extLst>
              <a:ext uri="{FF2B5EF4-FFF2-40B4-BE49-F238E27FC236}">
                <a16:creationId xmlns:a16="http://schemas.microsoft.com/office/drawing/2014/main" id="{0E156737-ED21-4747-8E10-B4A0D90D4D95}"/>
              </a:ext>
            </a:extLst>
          </p:cNvPr>
          <p:cNvSpPr>
            <a:spLocks noGrp="1"/>
          </p:cNvSpPr>
          <p:nvPr>
            <p:ph type="sldNum" sz="quarter" idx="12"/>
          </p:nvPr>
        </p:nvSpPr>
        <p:spPr/>
        <p:txBody>
          <a:bodyPr/>
          <a:lstStyle/>
          <a:p>
            <a:fld id="{556AE1AB-5818-477A-BE7E-56994C7FF978}" type="slidenum">
              <a:rPr lang="en-ID" smtClean="0"/>
              <a:t>10</a:t>
            </a:fld>
            <a:endParaRPr lang="en-ID"/>
          </a:p>
        </p:txBody>
      </p:sp>
    </p:spTree>
    <p:extLst>
      <p:ext uri="{BB962C8B-B14F-4D97-AF65-F5344CB8AC3E}">
        <p14:creationId xmlns:p14="http://schemas.microsoft.com/office/powerpoint/2010/main" val="598650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66EB-4567-49BB-9DE1-AFCB6EB642EA}"/>
              </a:ext>
            </a:extLst>
          </p:cNvPr>
          <p:cNvSpPr>
            <a:spLocks noGrp="1"/>
          </p:cNvSpPr>
          <p:nvPr>
            <p:ph type="title"/>
          </p:nvPr>
        </p:nvSpPr>
        <p:spPr>
          <a:xfrm>
            <a:off x="98322" y="446101"/>
            <a:ext cx="11094671" cy="1091798"/>
          </a:xfrm>
        </p:spPr>
        <p:txBody>
          <a:bodyPr>
            <a:normAutofit/>
          </a:bodyPr>
          <a:lstStyle/>
          <a:p>
            <a:pPr algn="ctr"/>
            <a:r>
              <a:rPr lang="en-ID" sz="3200" b="1" dirty="0">
                <a:latin typeface="Arial" panose="020B0604020202020204" pitchFamily="34" charset="0"/>
                <a:cs typeface="Arial" panose="020B0604020202020204" pitchFamily="34" charset="0"/>
              </a:rPr>
              <a:t> Proses </a:t>
            </a:r>
            <a:r>
              <a:rPr lang="en-ID" sz="3200" b="1" dirty="0" err="1">
                <a:latin typeface="Arial" panose="020B0604020202020204" pitchFamily="34" charset="0"/>
                <a:cs typeface="Arial" panose="020B0604020202020204" pitchFamily="34" charset="0"/>
              </a:rPr>
              <a:t>Binis</a:t>
            </a:r>
            <a:r>
              <a:rPr lang="en-ID" sz="3200" b="1" dirty="0">
                <a:latin typeface="Arial" panose="020B0604020202020204" pitchFamily="34" charset="0"/>
                <a:cs typeface="Arial" panose="020B0604020202020204" pitchFamily="34" charset="0"/>
              </a:rPr>
              <a:t> pada Sub </a:t>
            </a:r>
            <a:r>
              <a:rPr lang="en-ID" sz="3200" b="1" dirty="0" err="1">
                <a:latin typeface="Arial" panose="020B0604020202020204" pitchFamily="34" charset="0"/>
                <a:cs typeface="Arial" panose="020B0604020202020204" pitchFamily="34" charset="0"/>
              </a:rPr>
              <a:t>Sistem</a:t>
            </a:r>
            <a:r>
              <a:rPr lang="en-ID" sz="3200" b="1" dirty="0">
                <a:latin typeface="Arial" panose="020B0604020202020204" pitchFamily="34" charset="0"/>
                <a:cs typeface="Arial" panose="020B0604020202020204" pitchFamily="34" charset="0"/>
              </a:rPr>
              <a:t> </a:t>
            </a:r>
            <a:r>
              <a:rPr lang="en-ID" sz="3200" b="1" dirty="0" err="1">
                <a:latin typeface="Arial" panose="020B0604020202020204" pitchFamily="34" charset="0"/>
                <a:cs typeface="Arial" panose="020B0604020202020204" pitchFamily="34" charset="0"/>
              </a:rPr>
              <a:t>Penerimaan</a:t>
            </a:r>
            <a:r>
              <a:rPr lang="en-ID" sz="3200" b="1" dirty="0">
                <a:latin typeface="Arial" panose="020B0604020202020204" pitchFamily="34" charset="0"/>
                <a:cs typeface="Arial" panose="020B0604020202020204" pitchFamily="34" charset="0"/>
              </a:rPr>
              <a:t> Kas</a:t>
            </a:r>
          </a:p>
        </p:txBody>
      </p:sp>
      <p:sp>
        <p:nvSpPr>
          <p:cNvPr id="3" name="Content Placeholder 2">
            <a:extLst>
              <a:ext uri="{FF2B5EF4-FFF2-40B4-BE49-F238E27FC236}">
                <a16:creationId xmlns:a16="http://schemas.microsoft.com/office/drawing/2014/main" id="{29246F77-B276-4BB8-BFA3-FEEE7316C341}"/>
              </a:ext>
            </a:extLst>
          </p:cNvPr>
          <p:cNvSpPr>
            <a:spLocks noGrp="1"/>
          </p:cNvSpPr>
          <p:nvPr>
            <p:ph idx="1"/>
          </p:nvPr>
        </p:nvSpPr>
        <p:spPr>
          <a:xfrm>
            <a:off x="737579" y="2167615"/>
            <a:ext cx="8770571" cy="3651504"/>
          </a:xfrm>
        </p:spPr>
        <p:txBody>
          <a:bodyPr>
            <a:normAutofit/>
          </a:bodyPr>
          <a:lstStyle/>
          <a:p>
            <a:pPr marL="0" indent="0" algn="just">
              <a:lnSpc>
                <a:spcPct val="100000"/>
              </a:lnSpc>
              <a:spcBef>
                <a:spcPts val="600"/>
              </a:spcBef>
              <a:spcAft>
                <a:spcPts val="800"/>
              </a:spcAft>
              <a:buNone/>
            </a:pPr>
            <a:r>
              <a:rPr lang="en-ID" sz="2400" dirty="0">
                <a:effectLst/>
                <a:latin typeface="Arial" panose="020B0604020202020204" pitchFamily="34" charset="0"/>
                <a:ea typeface="Calibri" panose="020F0502020204030204" pitchFamily="34" charset="0"/>
                <a:cs typeface="Arial" panose="020B0604020202020204" pitchFamily="34" charset="0"/>
              </a:rPr>
              <a:t>Proses </a:t>
            </a:r>
            <a:r>
              <a:rPr lang="en-ID" sz="2400" dirty="0" err="1">
                <a:effectLst/>
                <a:latin typeface="Arial" panose="020B0604020202020204" pitchFamily="34" charset="0"/>
                <a:ea typeface="Calibri" panose="020F0502020204030204" pitchFamily="34" charset="0"/>
                <a:cs typeface="Arial" panose="020B0604020202020204" pitchFamily="34" charset="0"/>
              </a:rPr>
              <a:t>bisnis</a:t>
            </a:r>
            <a:r>
              <a:rPr lang="en-ID" sz="2400" dirty="0">
                <a:effectLst/>
                <a:latin typeface="Arial" panose="020B0604020202020204" pitchFamily="34" charset="0"/>
                <a:ea typeface="Calibri" panose="020F0502020204030204" pitchFamily="34" charset="0"/>
                <a:cs typeface="Arial" panose="020B0604020202020204" pitchFamily="34" charset="0"/>
              </a:rPr>
              <a:t> pada sub </a:t>
            </a:r>
            <a:r>
              <a:rPr lang="en-ID" sz="2400" dirty="0" err="1">
                <a:effectLst/>
                <a:latin typeface="Arial" panose="020B0604020202020204" pitchFamily="34" charset="0"/>
                <a:ea typeface="Calibri" panose="020F0502020204030204" pitchFamily="34" charset="0"/>
                <a:cs typeface="Arial" panose="020B0604020202020204" pitchFamily="34" charset="0"/>
              </a:rPr>
              <a:t>sistem</a:t>
            </a:r>
            <a:r>
              <a:rPr lang="en-ID" sz="2400" dirty="0">
                <a:effectLst/>
                <a:latin typeface="Arial" panose="020B0604020202020204" pitchFamily="34" charset="0"/>
                <a:ea typeface="Calibri" panose="020F0502020204030204" pitchFamily="34" charset="0"/>
                <a:cs typeface="Arial" panose="020B0604020202020204" pitchFamily="34" charset="0"/>
              </a:rPr>
              <a:t> </a:t>
            </a:r>
            <a:r>
              <a:rPr lang="en-ID" sz="2400" dirty="0" err="1">
                <a:effectLst/>
                <a:latin typeface="Arial" panose="020B0604020202020204" pitchFamily="34" charset="0"/>
                <a:ea typeface="Calibri" panose="020F0502020204030204" pitchFamily="34" charset="0"/>
                <a:cs typeface="Arial" panose="020B0604020202020204" pitchFamily="34" charset="0"/>
              </a:rPr>
              <a:t>ini</a:t>
            </a:r>
            <a:r>
              <a:rPr lang="en-ID" sz="2400" dirty="0">
                <a:effectLst/>
                <a:latin typeface="Arial" panose="020B0604020202020204" pitchFamily="34" charset="0"/>
                <a:ea typeface="Calibri" panose="020F0502020204030204" pitchFamily="34" charset="0"/>
                <a:cs typeface="Arial" panose="020B0604020202020204" pitchFamily="34" charset="0"/>
              </a:rPr>
              <a:t>  </a:t>
            </a:r>
            <a:r>
              <a:rPr lang="en-ID" sz="2400" dirty="0" err="1">
                <a:effectLst/>
                <a:latin typeface="Arial" panose="020B0604020202020204" pitchFamily="34" charset="0"/>
                <a:ea typeface="Calibri" panose="020F0502020204030204" pitchFamily="34" charset="0"/>
                <a:cs typeface="Arial" panose="020B0604020202020204" pitchFamily="34" charset="0"/>
              </a:rPr>
              <a:t>meliputi</a:t>
            </a:r>
            <a:r>
              <a:rPr lang="en-ID" sz="2400" dirty="0">
                <a:effectLst/>
                <a:latin typeface="Arial" panose="020B0604020202020204" pitchFamily="34" charset="0"/>
                <a:ea typeface="Calibri" panose="020F0502020204030204" pitchFamily="34" charset="0"/>
                <a:cs typeface="Arial" panose="020B0604020202020204" pitchFamily="34" charset="0"/>
              </a:rPr>
              <a:t> </a:t>
            </a:r>
            <a:r>
              <a:rPr lang="en-ID" sz="2400" dirty="0" err="1">
                <a:effectLst/>
                <a:latin typeface="Arial" panose="020B0604020202020204" pitchFamily="34" charset="0"/>
                <a:ea typeface="Calibri" panose="020F0502020204030204" pitchFamily="34" charset="0"/>
                <a:cs typeface="Arial" panose="020B0604020202020204" pitchFamily="34" charset="0"/>
              </a:rPr>
              <a:t>aktivitas-aktivitas</a:t>
            </a:r>
            <a:r>
              <a:rPr lang="en-ID" sz="24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00000"/>
              </a:lnSpc>
              <a:spcBef>
                <a:spcPts val="600"/>
              </a:spcBef>
              <a:buFont typeface="+mj-lt"/>
              <a:buAutoNum type="arabicPeriod"/>
            </a:pPr>
            <a:r>
              <a:rPr lang="en-ID" sz="2400" dirty="0" err="1">
                <a:effectLst/>
                <a:latin typeface="Arial" panose="020B0604020202020204" pitchFamily="34" charset="0"/>
                <a:ea typeface="Calibri" panose="020F0502020204030204" pitchFamily="34" charset="0"/>
                <a:cs typeface="Arial" panose="020B0604020202020204" pitchFamily="34" charset="0"/>
              </a:rPr>
              <a:t>Merima</a:t>
            </a:r>
            <a:r>
              <a:rPr lang="en-ID" sz="2400" dirty="0">
                <a:effectLst/>
                <a:latin typeface="Arial" panose="020B0604020202020204" pitchFamily="34" charset="0"/>
                <a:ea typeface="Calibri" panose="020F0502020204030204" pitchFamily="34" charset="0"/>
                <a:cs typeface="Arial" panose="020B0604020202020204" pitchFamily="34" charset="0"/>
              </a:rPr>
              <a:t> </a:t>
            </a:r>
            <a:r>
              <a:rPr lang="en-ID" sz="2400" dirty="0" err="1">
                <a:effectLst/>
                <a:latin typeface="Arial" panose="020B0604020202020204" pitchFamily="34" charset="0"/>
                <a:ea typeface="Calibri" panose="020F0502020204030204" pitchFamily="34" charset="0"/>
                <a:cs typeface="Arial" panose="020B0604020202020204" pitchFamily="34" charset="0"/>
              </a:rPr>
              <a:t>pembayaran</a:t>
            </a:r>
            <a:r>
              <a:rPr lang="en-ID" sz="2400" dirty="0">
                <a:effectLst/>
                <a:latin typeface="Arial" panose="020B0604020202020204" pitchFamily="34" charset="0"/>
                <a:ea typeface="Calibri" panose="020F0502020204030204" pitchFamily="34" charset="0"/>
                <a:cs typeface="Arial" panose="020B0604020202020204" pitchFamily="34" charset="0"/>
              </a:rPr>
              <a:t> </a:t>
            </a:r>
            <a:r>
              <a:rPr lang="en-ID" sz="2400" dirty="0" err="1">
                <a:effectLst/>
                <a:latin typeface="Arial" panose="020B0604020202020204" pitchFamily="34" charset="0"/>
                <a:ea typeface="Calibri" panose="020F0502020204030204" pitchFamily="34" charset="0"/>
                <a:cs typeface="Arial" panose="020B0604020202020204" pitchFamily="34" charset="0"/>
              </a:rPr>
              <a:t>dari</a:t>
            </a:r>
            <a:r>
              <a:rPr lang="en-ID" sz="2400" dirty="0">
                <a:effectLst/>
                <a:latin typeface="Arial" panose="020B0604020202020204" pitchFamily="34" charset="0"/>
                <a:ea typeface="Calibri" panose="020F0502020204030204" pitchFamily="34" charset="0"/>
                <a:cs typeface="Arial" panose="020B0604020202020204" pitchFamily="34" charset="0"/>
              </a:rPr>
              <a:t> </a:t>
            </a:r>
            <a:r>
              <a:rPr lang="en-ID" sz="2400" dirty="0" err="1">
                <a:effectLst/>
                <a:latin typeface="Arial" panose="020B0604020202020204" pitchFamily="34" charset="0"/>
                <a:ea typeface="Calibri" panose="020F0502020204030204" pitchFamily="34" charset="0"/>
                <a:cs typeface="Arial" panose="020B0604020202020204" pitchFamily="34" charset="0"/>
              </a:rPr>
              <a:t>pelanggan</a:t>
            </a:r>
            <a:endParaRPr lang="en-ID"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0000"/>
              </a:lnSpc>
              <a:spcBef>
                <a:spcPts val="600"/>
              </a:spcBef>
              <a:buFont typeface="+mj-lt"/>
              <a:buAutoNum type="arabicPeriod"/>
            </a:pPr>
            <a:r>
              <a:rPr lang="en-ID" sz="2400" dirty="0" err="1">
                <a:effectLst/>
                <a:latin typeface="Arial" panose="020B0604020202020204" pitchFamily="34" charset="0"/>
                <a:ea typeface="Calibri" panose="020F0502020204030204" pitchFamily="34" charset="0"/>
                <a:cs typeface="Arial" panose="020B0604020202020204" pitchFamily="34" charset="0"/>
              </a:rPr>
              <a:t>Mengupdate</a:t>
            </a:r>
            <a:r>
              <a:rPr lang="en-ID" sz="2400" dirty="0">
                <a:effectLst/>
                <a:latin typeface="Arial" panose="020B0604020202020204" pitchFamily="34" charset="0"/>
                <a:ea typeface="Calibri" panose="020F0502020204030204" pitchFamily="34" charset="0"/>
                <a:cs typeface="Arial" panose="020B0604020202020204" pitchFamily="34" charset="0"/>
              </a:rPr>
              <a:t> AR</a:t>
            </a:r>
          </a:p>
          <a:p>
            <a:pPr marL="342900" lvl="0" indent="-342900" algn="just">
              <a:lnSpc>
                <a:spcPct val="100000"/>
              </a:lnSpc>
              <a:spcBef>
                <a:spcPts val="600"/>
              </a:spcBef>
              <a:buFont typeface="+mj-lt"/>
              <a:buAutoNum type="arabicPeriod"/>
            </a:pPr>
            <a:r>
              <a:rPr lang="en-ID" sz="2400" dirty="0" err="1">
                <a:effectLst/>
                <a:latin typeface="Arial" panose="020B0604020202020204" pitchFamily="34" charset="0"/>
                <a:ea typeface="Calibri" panose="020F0502020204030204" pitchFamily="34" charset="0"/>
                <a:cs typeface="Arial" panose="020B0604020202020204" pitchFamily="34" charset="0"/>
              </a:rPr>
              <a:t>Mencatat</a:t>
            </a:r>
            <a:r>
              <a:rPr lang="en-ID" sz="2400" dirty="0">
                <a:effectLst/>
                <a:latin typeface="Arial" panose="020B0604020202020204" pitchFamily="34" charset="0"/>
                <a:ea typeface="Calibri" panose="020F0502020204030204" pitchFamily="34" charset="0"/>
                <a:cs typeface="Arial" panose="020B0604020202020204" pitchFamily="34" charset="0"/>
              </a:rPr>
              <a:t>  dan </a:t>
            </a:r>
            <a:r>
              <a:rPr lang="en-ID" sz="2400" dirty="0" err="1">
                <a:effectLst/>
                <a:latin typeface="Arial" panose="020B0604020202020204" pitchFamily="34" charset="0"/>
                <a:ea typeface="Calibri" panose="020F0502020204030204" pitchFamily="34" charset="0"/>
                <a:cs typeface="Arial" panose="020B0604020202020204" pitchFamily="34" charset="0"/>
              </a:rPr>
              <a:t>mendepositkan</a:t>
            </a:r>
            <a:r>
              <a:rPr lang="en-ID" sz="2400" dirty="0">
                <a:effectLst/>
                <a:latin typeface="Arial" panose="020B0604020202020204" pitchFamily="34" charset="0"/>
                <a:ea typeface="Calibri" panose="020F0502020204030204" pitchFamily="34" charset="0"/>
                <a:cs typeface="Arial" panose="020B0604020202020204" pitchFamily="34" charset="0"/>
              </a:rPr>
              <a:t> </a:t>
            </a:r>
            <a:r>
              <a:rPr lang="en-ID" sz="2400" dirty="0" err="1">
                <a:effectLst/>
                <a:latin typeface="Arial" panose="020B0604020202020204" pitchFamily="34" charset="0"/>
                <a:ea typeface="Calibri" panose="020F0502020204030204" pitchFamily="34" charset="0"/>
                <a:cs typeface="Arial" panose="020B0604020202020204" pitchFamily="34" charset="0"/>
              </a:rPr>
              <a:t>cek</a:t>
            </a:r>
            <a:r>
              <a:rPr lang="en-ID" sz="2400" dirty="0">
                <a:effectLst/>
                <a:latin typeface="Arial" panose="020B0604020202020204" pitchFamily="34" charset="0"/>
                <a:ea typeface="Calibri" panose="020F0502020204030204" pitchFamily="34" charset="0"/>
                <a:cs typeface="Arial" panose="020B0604020202020204" pitchFamily="34" charset="0"/>
              </a:rPr>
              <a:t> </a:t>
            </a:r>
            <a:r>
              <a:rPr lang="en-ID" sz="2400" dirty="0" err="1">
                <a:effectLst/>
                <a:latin typeface="Arial" panose="020B0604020202020204" pitchFamily="34" charset="0"/>
                <a:ea typeface="Calibri" panose="020F0502020204030204" pitchFamily="34" charset="0"/>
                <a:cs typeface="Arial" panose="020B0604020202020204" pitchFamily="34" charset="0"/>
              </a:rPr>
              <a:t>ke</a:t>
            </a:r>
            <a:r>
              <a:rPr lang="en-ID" sz="2400" dirty="0">
                <a:effectLst/>
                <a:latin typeface="Arial" panose="020B0604020202020204" pitchFamily="34" charset="0"/>
                <a:ea typeface="Calibri" panose="020F0502020204030204" pitchFamily="34" charset="0"/>
                <a:cs typeface="Arial" panose="020B0604020202020204" pitchFamily="34" charset="0"/>
              </a:rPr>
              <a:t> bank</a:t>
            </a:r>
          </a:p>
          <a:p>
            <a:pPr marL="342900" lvl="0" indent="-342900" algn="just">
              <a:lnSpc>
                <a:spcPct val="100000"/>
              </a:lnSpc>
              <a:spcBef>
                <a:spcPts val="600"/>
              </a:spcBef>
              <a:buFont typeface="+mj-lt"/>
              <a:buAutoNum type="arabicPeriod"/>
            </a:pPr>
            <a:r>
              <a:rPr lang="en-ID" sz="2400" dirty="0" err="1">
                <a:effectLst/>
                <a:latin typeface="Arial" panose="020B0604020202020204" pitchFamily="34" charset="0"/>
                <a:ea typeface="Calibri" panose="020F0502020204030204" pitchFamily="34" charset="0"/>
                <a:cs typeface="Arial" panose="020B0604020202020204" pitchFamily="34" charset="0"/>
              </a:rPr>
              <a:t>Merekonsiliasi</a:t>
            </a:r>
            <a:r>
              <a:rPr lang="en-ID" sz="2400" dirty="0">
                <a:effectLst/>
                <a:latin typeface="Arial" panose="020B0604020202020204" pitchFamily="34" charset="0"/>
                <a:ea typeface="Calibri" panose="020F0502020204030204" pitchFamily="34" charset="0"/>
                <a:cs typeface="Arial" panose="020B0604020202020204" pitchFamily="34" charset="0"/>
              </a:rPr>
              <a:t>  </a:t>
            </a:r>
            <a:r>
              <a:rPr lang="en-ID" sz="2400" dirty="0" err="1">
                <a:effectLst/>
                <a:latin typeface="Arial" panose="020B0604020202020204" pitchFamily="34" charset="0"/>
                <a:ea typeface="Calibri" panose="020F0502020204030204" pitchFamily="34" charset="0"/>
                <a:cs typeface="Arial" panose="020B0604020202020204" pitchFamily="34" charset="0"/>
              </a:rPr>
              <a:t>penerimaan</a:t>
            </a:r>
            <a:r>
              <a:rPr lang="en-ID" sz="2400" dirty="0">
                <a:effectLst/>
                <a:latin typeface="Arial" panose="020B0604020202020204" pitchFamily="34" charset="0"/>
                <a:ea typeface="Calibri" panose="020F0502020204030204" pitchFamily="34" charset="0"/>
                <a:cs typeface="Arial" panose="020B0604020202020204" pitchFamily="34" charset="0"/>
              </a:rPr>
              <a:t> kas dan deposit</a:t>
            </a:r>
          </a:p>
          <a:p>
            <a:pPr marL="342900" lvl="0" indent="-342900" algn="just">
              <a:lnSpc>
                <a:spcPct val="100000"/>
              </a:lnSpc>
              <a:spcBef>
                <a:spcPts val="600"/>
              </a:spcBef>
              <a:spcAft>
                <a:spcPts val="800"/>
              </a:spcAft>
              <a:buFont typeface="+mj-lt"/>
              <a:buAutoNum type="arabicPeriod"/>
            </a:pPr>
            <a:r>
              <a:rPr lang="en-ID" sz="2400" dirty="0" err="1">
                <a:effectLst/>
                <a:latin typeface="Arial" panose="020B0604020202020204" pitchFamily="34" charset="0"/>
                <a:ea typeface="Calibri" panose="020F0502020204030204" pitchFamily="34" charset="0"/>
                <a:cs typeface="Arial" panose="020B0604020202020204" pitchFamily="34" charset="0"/>
              </a:rPr>
              <a:t>Memposting</a:t>
            </a:r>
            <a:r>
              <a:rPr lang="en-ID" sz="2400" dirty="0">
                <a:effectLst/>
                <a:latin typeface="Arial" panose="020B0604020202020204" pitchFamily="34" charset="0"/>
                <a:ea typeface="Calibri" panose="020F0502020204030204" pitchFamily="34" charset="0"/>
                <a:cs typeface="Arial" panose="020B0604020202020204" pitchFamily="34" charset="0"/>
              </a:rPr>
              <a:t>  </a:t>
            </a:r>
            <a:r>
              <a:rPr lang="en-ID" sz="2400" dirty="0" err="1">
                <a:effectLst/>
                <a:latin typeface="Arial" panose="020B0604020202020204" pitchFamily="34" charset="0"/>
                <a:ea typeface="Calibri" panose="020F0502020204030204" pitchFamily="34" charset="0"/>
                <a:cs typeface="Arial" panose="020B0604020202020204" pitchFamily="34" charset="0"/>
              </a:rPr>
              <a:t>ke</a:t>
            </a:r>
            <a:r>
              <a:rPr lang="en-ID" sz="2400" dirty="0">
                <a:effectLst/>
                <a:latin typeface="Arial" panose="020B0604020202020204" pitchFamily="34" charset="0"/>
                <a:ea typeface="Calibri" panose="020F0502020204030204" pitchFamily="34" charset="0"/>
                <a:cs typeface="Arial" panose="020B0604020202020204" pitchFamily="34" charset="0"/>
              </a:rPr>
              <a:t> GL</a:t>
            </a:r>
          </a:p>
          <a:p>
            <a:pPr>
              <a:lnSpc>
                <a:spcPct val="100000"/>
              </a:lnSpc>
              <a:spcBef>
                <a:spcPts val="600"/>
              </a:spcBef>
            </a:pPr>
            <a:endParaRPr lang="en-ID" sz="2400"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727A7CFC-6105-4BCB-9A22-5C5F25835457}"/>
              </a:ext>
            </a:extLst>
          </p:cNvPr>
          <p:cNvGraphicFramePr/>
          <p:nvPr>
            <p:extLst>
              <p:ext uri="{D42A27DB-BD31-4B8C-83A1-F6EECF244321}">
                <p14:modId xmlns:p14="http://schemas.microsoft.com/office/powerpoint/2010/main" val="2804794416"/>
              </p:ext>
            </p:extLst>
          </p:nvPr>
        </p:nvGraphicFramePr>
        <p:xfrm>
          <a:off x="8558006" y="2922989"/>
          <a:ext cx="3416995" cy="2663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59907277-F0FF-4CDA-8103-EC08B180B19C}"/>
              </a:ext>
            </a:extLst>
          </p:cNvPr>
          <p:cNvSpPr>
            <a:spLocks noGrp="1"/>
          </p:cNvSpPr>
          <p:nvPr>
            <p:ph type="sldNum" sz="quarter" idx="12"/>
          </p:nvPr>
        </p:nvSpPr>
        <p:spPr/>
        <p:txBody>
          <a:bodyPr/>
          <a:lstStyle/>
          <a:p>
            <a:fld id="{556AE1AB-5818-477A-BE7E-56994C7FF978}" type="slidenum">
              <a:rPr lang="en-ID" smtClean="0"/>
              <a:t>11</a:t>
            </a:fld>
            <a:endParaRPr lang="en-ID"/>
          </a:p>
        </p:txBody>
      </p:sp>
    </p:spTree>
    <p:extLst>
      <p:ext uri="{BB962C8B-B14F-4D97-AF65-F5344CB8AC3E}">
        <p14:creationId xmlns:p14="http://schemas.microsoft.com/office/powerpoint/2010/main" val="25952964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outVertical)">
                                      <p:cBhvr>
                                        <p:cTn id="11" dur="500"/>
                                        <p:tgtEl>
                                          <p:spTgt spid="3">
                                            <p:txEl>
                                              <p:pRg st="0" end="0"/>
                                            </p:txEl>
                                          </p:spTgt>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outVertical)">
                                      <p:cBhvr>
                                        <p:cTn id="14" dur="500"/>
                                        <p:tgtEl>
                                          <p:spTgt spid="3">
                                            <p:txEl>
                                              <p:pRg st="1" end="1"/>
                                            </p:txEl>
                                          </p:spTgt>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outVertical)">
                                      <p:cBhvr>
                                        <p:cTn id="20" dur="500"/>
                                        <p:tgtEl>
                                          <p:spTgt spid="3">
                                            <p:txEl>
                                              <p:pRg st="3" end="3"/>
                                            </p:tx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outVertical)">
                                      <p:cBhvr>
                                        <p:cTn id="23" dur="500"/>
                                        <p:tgtEl>
                                          <p:spTgt spid="3">
                                            <p:txEl>
                                              <p:pRg st="4" end="4"/>
                                            </p:txEl>
                                          </p:spTgt>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outVertical)">
                                      <p:cBhvr>
                                        <p:cTn id="26" dur="500"/>
                                        <p:tgtEl>
                                          <p:spTgt spid="3">
                                            <p:txEl>
                                              <p:pRg st="5" end="5"/>
                                            </p:txEl>
                                          </p:spTgt>
                                        </p:tgtEl>
                                      </p:cBhvr>
                                    </p:animEffect>
                                  </p:childTnLst>
                                </p:cTn>
                              </p:par>
                            </p:childTnLst>
                          </p:cTn>
                        </p:par>
                        <p:par>
                          <p:cTn id="27" fill="hold">
                            <p:stCondLst>
                              <p:cond delay="1000"/>
                            </p:stCondLst>
                            <p:childTnLst>
                              <p:par>
                                <p:cTn id="28" presetID="21" presetClass="entr" presetSubtype="1"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2CBDEA9-708E-44B7-84AA-0A6F5ECE80C3}"/>
              </a:ext>
            </a:extLst>
          </p:cNvPr>
          <p:cNvSpPr>
            <a:spLocks noGrp="1"/>
          </p:cNvSpPr>
          <p:nvPr>
            <p:ph type="title"/>
          </p:nvPr>
        </p:nvSpPr>
        <p:spPr>
          <a:xfrm>
            <a:off x="1066800" y="341586"/>
            <a:ext cx="10058400" cy="806473"/>
          </a:xfrm>
        </p:spPr>
        <p:txBody>
          <a:bodyPr>
            <a:normAutofit fontScale="90000"/>
          </a:bodyPr>
          <a:lstStyle/>
          <a:p>
            <a:r>
              <a:rPr lang="en-US" sz="3200" b="1" dirty="0" err="1">
                <a:latin typeface="Arial" panose="020B0604020202020204" pitchFamily="34" charset="0"/>
                <a:cs typeface="Arial" panose="020B0604020202020204" pitchFamily="34" charset="0"/>
              </a:rPr>
              <a:t>Ancaman</a:t>
            </a:r>
            <a:r>
              <a:rPr lang="en-US" sz="3200" b="1" dirty="0">
                <a:latin typeface="Arial" panose="020B0604020202020204" pitchFamily="34" charset="0"/>
                <a:cs typeface="Arial" panose="020B0604020202020204" pitchFamily="34" charset="0"/>
              </a:rPr>
              <a:t> dan </a:t>
            </a:r>
            <a:r>
              <a:rPr lang="en-US" sz="3200" b="1" dirty="0" err="1">
                <a:latin typeface="Arial" panose="020B0604020202020204" pitchFamily="34" charset="0"/>
                <a:cs typeface="Arial" panose="020B0604020202020204" pitchFamily="34" charset="0"/>
              </a:rPr>
              <a:t>Pengendalian</a:t>
            </a:r>
            <a:r>
              <a:rPr lang="en-US" sz="3200" b="1" dirty="0">
                <a:latin typeface="Arial" panose="020B0604020202020204" pitchFamily="34" charset="0"/>
                <a:cs typeface="Arial" panose="020B0604020202020204" pitchFamily="34" charset="0"/>
              </a:rPr>
              <a:t> pada </a:t>
            </a:r>
            <a:r>
              <a:rPr lang="en-US" sz="3200" b="1" dirty="0" err="1">
                <a:latin typeface="Arial" panose="020B0604020202020204" pitchFamily="34" charset="0"/>
                <a:cs typeface="Arial" panose="020B0604020202020204" pitchFamily="34" charset="0"/>
              </a:rPr>
              <a:t>Siklus</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Pendapatan</a:t>
            </a:r>
            <a:endParaRPr lang="en-ID" sz="3200" dirty="0"/>
          </a:p>
        </p:txBody>
      </p:sp>
      <p:graphicFrame>
        <p:nvGraphicFramePr>
          <p:cNvPr id="7" name="Content Placeholder 6">
            <a:extLst>
              <a:ext uri="{FF2B5EF4-FFF2-40B4-BE49-F238E27FC236}">
                <a16:creationId xmlns:a16="http://schemas.microsoft.com/office/drawing/2014/main" id="{BE38672F-3922-456A-B725-2DE51A4937FB}"/>
              </a:ext>
            </a:extLst>
          </p:cNvPr>
          <p:cNvGraphicFramePr>
            <a:graphicFrameLocks noGrp="1"/>
          </p:cNvGraphicFramePr>
          <p:nvPr>
            <p:ph idx="1"/>
            <p:extLst>
              <p:ext uri="{D42A27DB-BD31-4B8C-83A1-F6EECF244321}">
                <p14:modId xmlns:p14="http://schemas.microsoft.com/office/powerpoint/2010/main" val="2667850328"/>
              </p:ext>
            </p:extLst>
          </p:nvPr>
        </p:nvGraphicFramePr>
        <p:xfrm>
          <a:off x="1213947" y="1148058"/>
          <a:ext cx="8637976" cy="5368355"/>
        </p:xfrm>
        <a:graphic>
          <a:graphicData uri="http://schemas.openxmlformats.org/drawingml/2006/table">
            <a:tbl>
              <a:tblPr firstRow="1" firstCol="1" bandRow="1">
                <a:tableStyleId>{5940675A-B579-460E-94D1-54222C63F5DA}</a:tableStyleId>
              </a:tblPr>
              <a:tblGrid>
                <a:gridCol w="2930698">
                  <a:extLst>
                    <a:ext uri="{9D8B030D-6E8A-4147-A177-3AD203B41FA5}">
                      <a16:colId xmlns:a16="http://schemas.microsoft.com/office/drawing/2014/main" val="1649690510"/>
                    </a:ext>
                  </a:extLst>
                </a:gridCol>
                <a:gridCol w="5707278">
                  <a:extLst>
                    <a:ext uri="{9D8B030D-6E8A-4147-A177-3AD203B41FA5}">
                      <a16:colId xmlns:a16="http://schemas.microsoft.com/office/drawing/2014/main" val="1872772899"/>
                    </a:ext>
                  </a:extLst>
                </a:gridCol>
              </a:tblGrid>
              <a:tr h="346421">
                <a:tc>
                  <a:txBody>
                    <a:bodyPr/>
                    <a:lstStyle/>
                    <a:p>
                      <a:pPr algn="ctr">
                        <a:lnSpc>
                          <a:spcPct val="107000"/>
                        </a:lnSpc>
                        <a:spcAft>
                          <a:spcPts val="1200"/>
                        </a:spcAft>
                      </a:pPr>
                      <a:r>
                        <a:rPr lang="en-ID" sz="1600" dirty="0" err="1">
                          <a:effectLst/>
                        </a:rPr>
                        <a:t>Ancaman</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447" marR="63447" marT="0" marB="0">
                    <a:solidFill>
                      <a:schemeClr val="bg2">
                        <a:lumMod val="90000"/>
                      </a:schemeClr>
                    </a:solidFill>
                  </a:tcPr>
                </a:tc>
                <a:tc>
                  <a:txBody>
                    <a:bodyPr/>
                    <a:lstStyle/>
                    <a:p>
                      <a:pPr algn="ctr">
                        <a:lnSpc>
                          <a:spcPct val="107000"/>
                        </a:lnSpc>
                        <a:spcAft>
                          <a:spcPts val="1200"/>
                        </a:spcAft>
                      </a:pPr>
                      <a:r>
                        <a:rPr lang="en-ID" sz="1600" dirty="0" err="1">
                          <a:effectLst/>
                        </a:rPr>
                        <a:t>Pengendalian</a:t>
                      </a:r>
                      <a:endParaRPr lang="en-ID" sz="1600" dirty="0">
                        <a:effectLst/>
                      </a:endParaRPr>
                    </a:p>
                  </a:txBody>
                  <a:tcPr marL="63447" marR="63447" marT="0" marB="0">
                    <a:solidFill>
                      <a:schemeClr val="bg2">
                        <a:lumMod val="90000"/>
                      </a:schemeClr>
                    </a:solidFill>
                  </a:tcPr>
                </a:tc>
                <a:extLst>
                  <a:ext uri="{0D108BD9-81ED-4DB2-BD59-A6C34878D82A}">
                    <a16:rowId xmlns:a16="http://schemas.microsoft.com/office/drawing/2014/main" val="3805029491"/>
                  </a:ext>
                </a:extLst>
              </a:tr>
              <a:tr h="527207">
                <a:tc>
                  <a:txBody>
                    <a:bodyPr/>
                    <a:lstStyle/>
                    <a:p>
                      <a:pPr>
                        <a:lnSpc>
                          <a:spcPct val="100000"/>
                        </a:lnSpc>
                        <a:spcAft>
                          <a:spcPts val="0"/>
                        </a:spcAft>
                      </a:pPr>
                      <a:r>
                        <a:rPr lang="en-ID" sz="1600" dirty="0" err="1">
                          <a:effectLst/>
                        </a:rPr>
                        <a:t>Pesanan</a:t>
                      </a:r>
                      <a:r>
                        <a:rPr lang="en-ID" sz="1600" dirty="0">
                          <a:effectLst/>
                        </a:rPr>
                        <a:t> </a:t>
                      </a:r>
                      <a:r>
                        <a:rPr lang="en-ID" sz="1600" dirty="0" err="1">
                          <a:effectLst/>
                        </a:rPr>
                        <a:t>pelanggan</a:t>
                      </a:r>
                      <a:r>
                        <a:rPr lang="en-ID" sz="1600" dirty="0">
                          <a:effectLst/>
                        </a:rPr>
                        <a:t> </a:t>
                      </a:r>
                      <a:r>
                        <a:rPr lang="en-ID" sz="1600" dirty="0" err="1">
                          <a:effectLst/>
                        </a:rPr>
                        <a:t>tidak</a:t>
                      </a:r>
                      <a:r>
                        <a:rPr lang="en-ID" sz="1600" dirty="0">
                          <a:effectLst/>
                        </a:rPr>
                        <a:t> </a:t>
                      </a:r>
                      <a:r>
                        <a:rPr lang="en-ID" sz="1600" dirty="0" err="1">
                          <a:effectLst/>
                        </a:rPr>
                        <a:t>lengkap</a:t>
                      </a:r>
                      <a:r>
                        <a:rPr lang="en-ID" sz="1600" dirty="0">
                          <a:effectLst/>
                        </a:rPr>
                        <a:t> </a:t>
                      </a:r>
                      <a:r>
                        <a:rPr lang="en-ID" sz="1600" dirty="0" err="1">
                          <a:effectLst/>
                        </a:rPr>
                        <a:t>atau</a:t>
                      </a:r>
                      <a:r>
                        <a:rPr lang="en-ID" sz="1600" dirty="0">
                          <a:effectLst/>
                        </a:rPr>
                        <a:t> </a:t>
                      </a:r>
                      <a:r>
                        <a:rPr lang="en-ID" sz="1600" dirty="0" err="1">
                          <a:effectLst/>
                        </a:rPr>
                        <a:t>tidak</a:t>
                      </a:r>
                      <a:r>
                        <a:rPr lang="en-ID" sz="1600" dirty="0">
                          <a:effectLst/>
                        </a:rPr>
                        <a:t> </a:t>
                      </a:r>
                      <a:r>
                        <a:rPr lang="en-ID" sz="1600" dirty="0" err="1">
                          <a:effectLst/>
                        </a:rPr>
                        <a:t>akurat</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447" marR="63447" marT="0" marB="0"/>
                </a:tc>
                <a:tc>
                  <a:txBody>
                    <a:bodyPr/>
                    <a:lstStyle/>
                    <a:p>
                      <a:pPr marL="179388" lvl="0" indent="-179388">
                        <a:lnSpc>
                          <a:spcPct val="100000"/>
                        </a:lnSpc>
                        <a:spcAft>
                          <a:spcPts val="0"/>
                        </a:spcAft>
                        <a:buFont typeface="Symbol" panose="05050102010706020507" pitchFamily="18" charset="2"/>
                        <a:buChar char=""/>
                      </a:pPr>
                      <a:r>
                        <a:rPr lang="en-ID" sz="1600" dirty="0" err="1">
                          <a:effectLst/>
                        </a:rPr>
                        <a:t>Pemeriksaan</a:t>
                      </a:r>
                      <a:r>
                        <a:rPr lang="en-ID" sz="1600" dirty="0">
                          <a:effectLst/>
                        </a:rPr>
                        <a:t> edit </a:t>
                      </a:r>
                      <a:r>
                        <a:rPr lang="en-ID" sz="1600" dirty="0" err="1">
                          <a:effectLst/>
                        </a:rPr>
                        <a:t>entri</a:t>
                      </a:r>
                      <a:r>
                        <a:rPr lang="en-ID" sz="1600" dirty="0">
                          <a:effectLst/>
                        </a:rPr>
                        <a:t> data</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447" marR="63447" marT="0" marB="0"/>
                </a:tc>
                <a:extLst>
                  <a:ext uri="{0D108BD9-81ED-4DB2-BD59-A6C34878D82A}">
                    <a16:rowId xmlns:a16="http://schemas.microsoft.com/office/drawing/2014/main" val="970256195"/>
                  </a:ext>
                </a:extLst>
              </a:tr>
              <a:tr h="875550">
                <a:tc>
                  <a:txBody>
                    <a:bodyPr/>
                    <a:lstStyle/>
                    <a:p>
                      <a:pPr>
                        <a:lnSpc>
                          <a:spcPct val="100000"/>
                        </a:lnSpc>
                        <a:spcAft>
                          <a:spcPts val="0"/>
                        </a:spcAft>
                      </a:pPr>
                      <a:r>
                        <a:rPr lang="en-ID" sz="1600" dirty="0" err="1">
                          <a:effectLst/>
                        </a:rPr>
                        <a:t>Penjualan</a:t>
                      </a:r>
                      <a:r>
                        <a:rPr lang="en-ID" sz="1600" dirty="0">
                          <a:effectLst/>
                        </a:rPr>
                        <a:t> </a:t>
                      </a:r>
                      <a:r>
                        <a:rPr lang="en-ID" sz="1600" dirty="0" err="1">
                          <a:effectLst/>
                        </a:rPr>
                        <a:t>kredit</a:t>
                      </a:r>
                      <a:r>
                        <a:rPr lang="en-ID" sz="1600" dirty="0">
                          <a:effectLst/>
                        </a:rPr>
                        <a:t> </a:t>
                      </a:r>
                      <a:r>
                        <a:rPr lang="en-ID" sz="1600" dirty="0" err="1">
                          <a:effectLst/>
                        </a:rPr>
                        <a:t>kepada</a:t>
                      </a:r>
                      <a:r>
                        <a:rPr lang="en-ID" sz="1600" dirty="0">
                          <a:effectLst/>
                        </a:rPr>
                        <a:t> </a:t>
                      </a:r>
                      <a:r>
                        <a:rPr lang="en-ID" sz="1600" dirty="0" err="1">
                          <a:effectLst/>
                        </a:rPr>
                        <a:t>pelanggan</a:t>
                      </a:r>
                      <a:r>
                        <a:rPr lang="en-ID" sz="1600" dirty="0">
                          <a:effectLst/>
                        </a:rPr>
                        <a:t> </a:t>
                      </a:r>
                      <a:r>
                        <a:rPr lang="en-ID" sz="1600" dirty="0" err="1">
                          <a:effectLst/>
                        </a:rPr>
                        <a:t>dengan</a:t>
                      </a:r>
                      <a:r>
                        <a:rPr lang="en-ID" sz="1600" dirty="0">
                          <a:effectLst/>
                        </a:rPr>
                        <a:t> </a:t>
                      </a:r>
                      <a:r>
                        <a:rPr lang="en-ID" sz="1600" dirty="0" err="1">
                          <a:effectLst/>
                        </a:rPr>
                        <a:t>sejarah</a:t>
                      </a:r>
                      <a:r>
                        <a:rPr lang="en-ID" sz="1600" dirty="0">
                          <a:effectLst/>
                        </a:rPr>
                        <a:t> </a:t>
                      </a:r>
                      <a:r>
                        <a:rPr lang="en-ID" sz="1600" dirty="0" err="1">
                          <a:effectLst/>
                        </a:rPr>
                        <a:t>kredit</a:t>
                      </a:r>
                      <a:r>
                        <a:rPr lang="en-ID" sz="1600" dirty="0">
                          <a:effectLst/>
                        </a:rPr>
                        <a:t> </a:t>
                      </a:r>
                      <a:r>
                        <a:rPr lang="en-ID" sz="1600" dirty="0" err="1">
                          <a:effectLst/>
                        </a:rPr>
                        <a:t>buruk</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447" marR="63447" marT="0" marB="0"/>
                </a:tc>
                <a:tc>
                  <a:txBody>
                    <a:bodyPr/>
                    <a:lstStyle/>
                    <a:p>
                      <a:pPr marL="179388" lvl="0" indent="-179388">
                        <a:lnSpc>
                          <a:spcPct val="100000"/>
                        </a:lnSpc>
                        <a:spcAft>
                          <a:spcPts val="0"/>
                        </a:spcAft>
                        <a:buFont typeface="Symbol" panose="05050102010706020507" pitchFamily="18" charset="2"/>
                        <a:buChar char=""/>
                      </a:pPr>
                      <a:r>
                        <a:rPr lang="en-ID" sz="1600" dirty="0" err="1">
                          <a:effectLst/>
                        </a:rPr>
                        <a:t>Persetujuan</a:t>
                      </a:r>
                      <a:r>
                        <a:rPr lang="en-ID" sz="1600" dirty="0">
                          <a:effectLst/>
                        </a:rPr>
                        <a:t> </a:t>
                      </a:r>
                      <a:r>
                        <a:rPr lang="en-ID" sz="1600" dirty="0" err="1">
                          <a:effectLst/>
                        </a:rPr>
                        <a:t>kredit</a:t>
                      </a:r>
                      <a:r>
                        <a:rPr lang="en-ID" sz="1600" dirty="0">
                          <a:effectLst/>
                        </a:rPr>
                        <a:t> oleh </a:t>
                      </a:r>
                      <a:r>
                        <a:rPr lang="en-ID" sz="1600" dirty="0" err="1">
                          <a:effectLst/>
                        </a:rPr>
                        <a:t>manajer</a:t>
                      </a:r>
                      <a:r>
                        <a:rPr lang="en-ID" sz="1600" dirty="0">
                          <a:effectLst/>
                        </a:rPr>
                        <a:t> </a:t>
                      </a:r>
                      <a:r>
                        <a:rPr lang="en-ID" sz="1600" dirty="0" err="1">
                          <a:effectLst/>
                        </a:rPr>
                        <a:t>kredit</a:t>
                      </a:r>
                      <a:r>
                        <a:rPr lang="en-ID" sz="1600" dirty="0">
                          <a:effectLst/>
                        </a:rPr>
                        <a:t>, </a:t>
                      </a:r>
                      <a:r>
                        <a:rPr lang="en-ID" sz="1600" dirty="0" err="1">
                          <a:effectLst/>
                        </a:rPr>
                        <a:t>bukan</a:t>
                      </a:r>
                      <a:r>
                        <a:rPr lang="en-ID" sz="1600" dirty="0">
                          <a:effectLst/>
                        </a:rPr>
                        <a:t> oleh </a:t>
                      </a:r>
                      <a:r>
                        <a:rPr lang="en-ID" sz="1600" dirty="0" err="1">
                          <a:effectLst/>
                        </a:rPr>
                        <a:t>fungsi</a:t>
                      </a:r>
                      <a:r>
                        <a:rPr lang="en-ID" sz="1600" dirty="0">
                          <a:effectLst/>
                        </a:rPr>
                        <a:t> </a:t>
                      </a:r>
                      <a:r>
                        <a:rPr lang="en-ID" sz="1600" dirty="0" err="1">
                          <a:effectLst/>
                        </a:rPr>
                        <a:t>penjualan</a:t>
                      </a:r>
                      <a:r>
                        <a:rPr lang="en-ID" sz="1600" dirty="0">
                          <a:effectLst/>
                        </a:rPr>
                        <a:t>; </a:t>
                      </a:r>
                    </a:p>
                    <a:p>
                      <a:pPr marL="179388" lvl="0" indent="-179388">
                        <a:lnSpc>
                          <a:spcPct val="100000"/>
                        </a:lnSpc>
                        <a:spcAft>
                          <a:spcPts val="0"/>
                        </a:spcAft>
                        <a:buFont typeface="Symbol" panose="05050102010706020507" pitchFamily="18" charset="2"/>
                        <a:buChar char=""/>
                      </a:pPr>
                      <a:r>
                        <a:rPr lang="en-ID" sz="1600" dirty="0" err="1">
                          <a:effectLst/>
                        </a:rPr>
                        <a:t>Catatan</a:t>
                      </a:r>
                      <a:r>
                        <a:rPr lang="en-ID" sz="1600" dirty="0">
                          <a:effectLst/>
                        </a:rPr>
                        <a:t>  </a:t>
                      </a:r>
                      <a:r>
                        <a:rPr lang="en-ID" sz="1600" dirty="0" err="1">
                          <a:effectLst/>
                        </a:rPr>
                        <a:t>akurat</a:t>
                      </a:r>
                      <a:r>
                        <a:rPr lang="en-ID" sz="1600" dirty="0">
                          <a:effectLst/>
                        </a:rPr>
                        <a:t> </a:t>
                      </a:r>
                      <a:r>
                        <a:rPr lang="en-ID" sz="1600" dirty="0" err="1">
                          <a:effectLst/>
                        </a:rPr>
                        <a:t>dari</a:t>
                      </a:r>
                      <a:r>
                        <a:rPr lang="en-ID" sz="1600" dirty="0">
                          <a:effectLst/>
                        </a:rPr>
                        <a:t> </a:t>
                      </a:r>
                      <a:r>
                        <a:rPr lang="en-ID" sz="1600" dirty="0" err="1">
                          <a:effectLst/>
                        </a:rPr>
                        <a:t>saldo</a:t>
                      </a:r>
                      <a:r>
                        <a:rPr lang="en-ID" sz="1600" dirty="0">
                          <a:effectLst/>
                        </a:rPr>
                        <a:t> </a:t>
                      </a:r>
                      <a:r>
                        <a:rPr lang="en-ID" sz="1600" dirty="0" err="1">
                          <a:effectLst/>
                        </a:rPr>
                        <a:t>akun</a:t>
                      </a:r>
                      <a:r>
                        <a:rPr lang="en-ID" sz="1600" dirty="0">
                          <a:effectLst/>
                        </a:rPr>
                        <a:t> </a:t>
                      </a:r>
                      <a:r>
                        <a:rPr lang="en-ID" sz="1600" dirty="0" err="1">
                          <a:effectLst/>
                        </a:rPr>
                        <a:t>pelanggan</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447" marR="63447" marT="0" marB="0"/>
                </a:tc>
                <a:extLst>
                  <a:ext uri="{0D108BD9-81ED-4DB2-BD59-A6C34878D82A}">
                    <a16:rowId xmlns:a16="http://schemas.microsoft.com/office/drawing/2014/main" val="2704063687"/>
                  </a:ext>
                </a:extLst>
              </a:tr>
              <a:tr h="605943">
                <a:tc>
                  <a:txBody>
                    <a:bodyPr/>
                    <a:lstStyle/>
                    <a:p>
                      <a:pPr>
                        <a:lnSpc>
                          <a:spcPct val="100000"/>
                        </a:lnSpc>
                        <a:spcAft>
                          <a:spcPts val="0"/>
                        </a:spcAft>
                      </a:pPr>
                      <a:r>
                        <a:rPr lang="en-ID" sz="1600" dirty="0" err="1">
                          <a:effectLst/>
                        </a:rPr>
                        <a:t>Legitimasi</a:t>
                      </a:r>
                      <a:r>
                        <a:rPr lang="en-ID" sz="1600" dirty="0">
                          <a:effectLst/>
                        </a:rPr>
                        <a:t> </a:t>
                      </a:r>
                      <a:r>
                        <a:rPr lang="en-ID" sz="1600" dirty="0" err="1">
                          <a:effectLst/>
                        </a:rPr>
                        <a:t>pesanan</a:t>
                      </a:r>
                      <a:r>
                        <a:rPr lang="en-ID" sz="1600" dirty="0">
                          <a:effectLst/>
                        </a:rPr>
                        <a:t>  </a:t>
                      </a:r>
                    </a:p>
                    <a:p>
                      <a:pPr>
                        <a:lnSpc>
                          <a:spcPct val="100000"/>
                        </a:lnSpc>
                        <a:spcAft>
                          <a:spcPts val="0"/>
                        </a:spcAft>
                      </a:pPr>
                      <a:r>
                        <a:rPr lang="en-ID" sz="1600" dirty="0">
                          <a:effectLst/>
                        </a:rPr>
                        <a:t>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447" marR="63447" marT="0" marB="0"/>
                </a:tc>
                <a:tc>
                  <a:txBody>
                    <a:bodyPr/>
                    <a:lstStyle/>
                    <a:p>
                      <a:pPr marL="179388" lvl="0" indent="-179388">
                        <a:lnSpc>
                          <a:spcPct val="100000"/>
                        </a:lnSpc>
                        <a:spcAft>
                          <a:spcPts val="0"/>
                        </a:spcAft>
                        <a:buFont typeface="Symbol" panose="05050102010706020507" pitchFamily="18" charset="2"/>
                        <a:buChar char=""/>
                      </a:pPr>
                      <a:r>
                        <a:rPr lang="en-ID" sz="1600" dirty="0">
                          <a:effectLst/>
                        </a:rPr>
                        <a:t>Tanda </a:t>
                      </a:r>
                      <a:r>
                        <a:rPr lang="en-ID" sz="1600" dirty="0" err="1">
                          <a:effectLst/>
                        </a:rPr>
                        <a:t>tangan</a:t>
                      </a:r>
                      <a:r>
                        <a:rPr lang="en-ID" sz="1600" dirty="0">
                          <a:effectLst/>
                        </a:rPr>
                        <a:t> di </a:t>
                      </a:r>
                      <a:r>
                        <a:rPr lang="en-ID" sz="1600" dirty="0" err="1">
                          <a:effectLst/>
                        </a:rPr>
                        <a:t>atas</a:t>
                      </a:r>
                      <a:r>
                        <a:rPr lang="en-ID" sz="1600" dirty="0">
                          <a:effectLst/>
                        </a:rPr>
                        <a:t> </a:t>
                      </a:r>
                      <a:r>
                        <a:rPr lang="en-ID" sz="1600" dirty="0" err="1">
                          <a:effectLst/>
                        </a:rPr>
                        <a:t>dokumen</a:t>
                      </a:r>
                      <a:r>
                        <a:rPr lang="en-ID" sz="1600" dirty="0">
                          <a:effectLst/>
                        </a:rPr>
                        <a:t> </a:t>
                      </a:r>
                      <a:r>
                        <a:rPr lang="en-ID" sz="1600" dirty="0" err="1">
                          <a:effectLst/>
                        </a:rPr>
                        <a:t>kertas</a:t>
                      </a:r>
                      <a:r>
                        <a:rPr lang="en-ID" sz="1600" dirty="0">
                          <a:effectLst/>
                        </a:rPr>
                        <a:t>; </a:t>
                      </a:r>
                      <a:r>
                        <a:rPr lang="en-ID" sz="1600" dirty="0" err="1">
                          <a:effectLst/>
                        </a:rPr>
                        <a:t>tanda</a:t>
                      </a:r>
                      <a:r>
                        <a:rPr lang="en-ID" sz="1600" dirty="0">
                          <a:effectLst/>
                        </a:rPr>
                        <a:t> </a:t>
                      </a:r>
                      <a:r>
                        <a:rPr lang="en-ID" sz="1600" dirty="0" err="1">
                          <a:effectLst/>
                        </a:rPr>
                        <a:t>tangan</a:t>
                      </a:r>
                      <a:r>
                        <a:rPr lang="en-ID" sz="1600" dirty="0">
                          <a:effectLst/>
                        </a:rPr>
                        <a:t> digital dan </a:t>
                      </a:r>
                      <a:r>
                        <a:rPr lang="en-ID" sz="1600" dirty="0" err="1">
                          <a:effectLst/>
                        </a:rPr>
                        <a:t>sertifikat</a:t>
                      </a:r>
                      <a:r>
                        <a:rPr lang="en-ID" sz="1600" dirty="0">
                          <a:effectLst/>
                        </a:rPr>
                        <a:t> digital </a:t>
                      </a:r>
                      <a:r>
                        <a:rPr lang="en-ID" sz="1600" dirty="0" err="1">
                          <a:effectLst/>
                        </a:rPr>
                        <a:t>untuk</a:t>
                      </a:r>
                      <a:r>
                        <a:rPr lang="en-ID" sz="1600" dirty="0">
                          <a:effectLst/>
                        </a:rPr>
                        <a:t> e-</a:t>
                      </a:r>
                      <a:r>
                        <a:rPr lang="en-ID" sz="1600" dirty="0" err="1">
                          <a:effectLst/>
                        </a:rPr>
                        <a:t>bisnis</a:t>
                      </a:r>
                      <a:r>
                        <a:rPr lang="en-ID" sz="1600" dirty="0">
                          <a:effectLst/>
                        </a:rPr>
                        <a:t>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447" marR="63447" marT="0" marB="0"/>
                </a:tc>
                <a:extLst>
                  <a:ext uri="{0D108BD9-81ED-4DB2-BD59-A6C34878D82A}">
                    <a16:rowId xmlns:a16="http://schemas.microsoft.com/office/drawing/2014/main" val="3248217052"/>
                  </a:ext>
                </a:extLst>
              </a:tr>
              <a:tr h="796813">
                <a:tc>
                  <a:txBody>
                    <a:bodyPr/>
                    <a:lstStyle/>
                    <a:p>
                      <a:pPr>
                        <a:lnSpc>
                          <a:spcPct val="100000"/>
                        </a:lnSpc>
                        <a:spcAft>
                          <a:spcPts val="0"/>
                        </a:spcAft>
                      </a:pPr>
                      <a:r>
                        <a:rPr lang="en-US" sz="1600">
                          <a:effectLst/>
                        </a:rPr>
                        <a:t>Kehabisan barang, terdapat biaya penyimpanan barang dan  penurunan harga</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63447" marR="63447" marT="0" marB="0"/>
                </a:tc>
                <a:tc>
                  <a:txBody>
                    <a:bodyPr/>
                    <a:lstStyle/>
                    <a:p>
                      <a:pPr marL="179388" lvl="0" indent="-179388">
                        <a:lnSpc>
                          <a:spcPct val="100000"/>
                        </a:lnSpc>
                        <a:spcAft>
                          <a:spcPts val="0"/>
                        </a:spcAft>
                        <a:buFont typeface="Symbol" panose="05050102010706020507" pitchFamily="18" charset="2"/>
                        <a:buChar char=""/>
                      </a:pPr>
                      <a:r>
                        <a:rPr lang="en-ID" sz="1600" dirty="0">
                          <a:effectLst/>
                        </a:rPr>
                        <a:t>System </a:t>
                      </a:r>
                      <a:r>
                        <a:rPr lang="en-ID" sz="1600" dirty="0" err="1">
                          <a:effectLst/>
                        </a:rPr>
                        <a:t>pengendalian</a:t>
                      </a:r>
                      <a:r>
                        <a:rPr lang="en-ID" sz="1600" dirty="0">
                          <a:effectLst/>
                        </a:rPr>
                        <a:t> </a:t>
                      </a:r>
                      <a:r>
                        <a:rPr lang="en-ID" sz="1600" dirty="0" err="1">
                          <a:effectLst/>
                        </a:rPr>
                        <a:t>inventori</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447" marR="63447" marT="0" marB="0"/>
                </a:tc>
                <a:extLst>
                  <a:ext uri="{0D108BD9-81ED-4DB2-BD59-A6C34878D82A}">
                    <a16:rowId xmlns:a16="http://schemas.microsoft.com/office/drawing/2014/main" val="3423489800"/>
                  </a:ext>
                </a:extLst>
              </a:tr>
              <a:tr h="1133843">
                <a:tc>
                  <a:txBody>
                    <a:bodyPr/>
                    <a:lstStyle/>
                    <a:p>
                      <a:pPr>
                        <a:lnSpc>
                          <a:spcPct val="100000"/>
                        </a:lnSpc>
                        <a:spcAft>
                          <a:spcPts val="0"/>
                        </a:spcAft>
                      </a:pPr>
                      <a:r>
                        <a:rPr lang="en-ID" sz="1600">
                          <a:effectLst/>
                        </a:rPr>
                        <a:t>Kesalahan pengiriman:</a:t>
                      </a:r>
                    </a:p>
                    <a:p>
                      <a:pPr>
                        <a:lnSpc>
                          <a:spcPct val="100000"/>
                        </a:lnSpc>
                        <a:spcAft>
                          <a:spcPts val="0"/>
                        </a:spcAft>
                      </a:pPr>
                      <a:r>
                        <a:rPr lang="en-ID" sz="1600">
                          <a:effectLst/>
                        </a:rPr>
                        <a:t>Barang salah </a:t>
                      </a:r>
                    </a:p>
                    <a:p>
                      <a:pPr>
                        <a:lnSpc>
                          <a:spcPct val="100000"/>
                        </a:lnSpc>
                        <a:spcAft>
                          <a:spcPts val="0"/>
                        </a:spcAft>
                      </a:pPr>
                      <a:r>
                        <a:rPr lang="en-ID" sz="1600">
                          <a:effectLst/>
                        </a:rPr>
                        <a:t>Kuantitas salah</a:t>
                      </a:r>
                    </a:p>
                    <a:p>
                      <a:pPr>
                        <a:lnSpc>
                          <a:spcPct val="100000"/>
                        </a:lnSpc>
                        <a:spcAft>
                          <a:spcPts val="0"/>
                        </a:spcAft>
                      </a:pPr>
                      <a:r>
                        <a:rPr lang="en-ID" sz="1600">
                          <a:effectLst/>
                        </a:rPr>
                        <a:t>Salah alamat</a:t>
                      </a:r>
                      <a:endParaRPr lang="en-ID" sz="1600">
                        <a:effectLst/>
                        <a:latin typeface="Calibri" panose="020F0502020204030204" pitchFamily="34" charset="0"/>
                        <a:ea typeface="Calibri" panose="020F0502020204030204" pitchFamily="34" charset="0"/>
                        <a:cs typeface="Times New Roman" panose="02020603050405020304" pitchFamily="18" charset="0"/>
                      </a:endParaRPr>
                    </a:p>
                  </a:txBody>
                  <a:tcPr marL="63447" marR="63447" marT="0" marB="0"/>
                </a:tc>
                <a:tc>
                  <a:txBody>
                    <a:bodyPr/>
                    <a:lstStyle/>
                    <a:p>
                      <a:pPr marL="179388" lvl="0" indent="-179388">
                        <a:lnSpc>
                          <a:spcPct val="100000"/>
                        </a:lnSpc>
                        <a:spcAft>
                          <a:spcPts val="0"/>
                        </a:spcAft>
                        <a:buFont typeface="Symbol" panose="05050102010706020507" pitchFamily="18" charset="2"/>
                        <a:buChar char=""/>
                      </a:pPr>
                      <a:r>
                        <a:rPr lang="en-ID" sz="1600" dirty="0" err="1">
                          <a:effectLst/>
                        </a:rPr>
                        <a:t>Rekonsiliasi</a:t>
                      </a:r>
                      <a:r>
                        <a:rPr lang="en-ID" sz="1600" dirty="0">
                          <a:effectLst/>
                        </a:rPr>
                        <a:t> </a:t>
                      </a:r>
                      <a:r>
                        <a:rPr lang="en-ID" sz="1600" dirty="0" err="1">
                          <a:effectLst/>
                        </a:rPr>
                        <a:t>pesanan</a:t>
                      </a:r>
                      <a:r>
                        <a:rPr lang="en-ID" sz="1600" dirty="0">
                          <a:effectLst/>
                        </a:rPr>
                        <a:t> </a:t>
                      </a:r>
                      <a:r>
                        <a:rPr lang="en-ID" sz="1600" dirty="0" err="1">
                          <a:effectLst/>
                        </a:rPr>
                        <a:t>penjualan</a:t>
                      </a:r>
                      <a:r>
                        <a:rPr lang="en-ID" sz="1600" dirty="0">
                          <a:effectLst/>
                        </a:rPr>
                        <a:t> </a:t>
                      </a:r>
                      <a:r>
                        <a:rPr lang="en-ID" sz="1600" dirty="0" err="1">
                          <a:effectLst/>
                        </a:rPr>
                        <a:t>dengan</a:t>
                      </a:r>
                      <a:r>
                        <a:rPr lang="en-ID" sz="1600" dirty="0">
                          <a:effectLst/>
                        </a:rPr>
                        <a:t> </a:t>
                      </a:r>
                      <a:r>
                        <a:rPr lang="en-ID" sz="1600" dirty="0" err="1">
                          <a:effectLst/>
                        </a:rPr>
                        <a:t>tiket</a:t>
                      </a:r>
                      <a:r>
                        <a:rPr lang="en-ID" sz="1600" dirty="0">
                          <a:effectLst/>
                        </a:rPr>
                        <a:t> </a:t>
                      </a:r>
                      <a:r>
                        <a:rPr lang="en-ID" sz="1600" dirty="0" err="1">
                          <a:effectLst/>
                        </a:rPr>
                        <a:t>pengambilan</a:t>
                      </a:r>
                      <a:r>
                        <a:rPr lang="en-ID" sz="1600" dirty="0">
                          <a:effectLst/>
                        </a:rPr>
                        <a:t> (picking slip) dan slip </a:t>
                      </a:r>
                      <a:r>
                        <a:rPr lang="en-ID" sz="1600" dirty="0" err="1">
                          <a:effectLst/>
                        </a:rPr>
                        <a:t>pengepakan</a:t>
                      </a:r>
                      <a:r>
                        <a:rPr lang="en-ID" sz="1600" dirty="0">
                          <a:effectLst/>
                        </a:rPr>
                        <a:t> (packing slip); </a:t>
                      </a:r>
                    </a:p>
                    <a:p>
                      <a:pPr marL="179388" lvl="0" indent="-179388">
                        <a:lnSpc>
                          <a:spcPct val="100000"/>
                        </a:lnSpc>
                        <a:spcAft>
                          <a:spcPts val="0"/>
                        </a:spcAft>
                        <a:buFont typeface="Symbol" panose="05050102010706020507" pitchFamily="18" charset="2"/>
                        <a:buChar char=""/>
                      </a:pPr>
                      <a:r>
                        <a:rPr lang="en-ID" sz="1600" dirty="0" err="1">
                          <a:effectLst/>
                        </a:rPr>
                        <a:t>Gunakan</a:t>
                      </a:r>
                      <a:r>
                        <a:rPr lang="en-ID" sz="1600" dirty="0">
                          <a:effectLst/>
                        </a:rPr>
                        <a:t> barcode scanners;  </a:t>
                      </a:r>
                    </a:p>
                    <a:p>
                      <a:pPr marL="179388" lvl="0" indent="-179388">
                        <a:lnSpc>
                          <a:spcPct val="100000"/>
                        </a:lnSpc>
                        <a:spcAft>
                          <a:spcPts val="0"/>
                        </a:spcAft>
                        <a:buFont typeface="Symbol" panose="05050102010706020507" pitchFamily="18" charset="2"/>
                        <a:buChar char=""/>
                      </a:pPr>
                      <a:r>
                        <a:rPr lang="en-ID" sz="1600" dirty="0">
                          <a:effectLst/>
                        </a:rPr>
                        <a:t>Control  </a:t>
                      </a:r>
                      <a:r>
                        <a:rPr lang="en-ID" sz="1600" dirty="0" err="1">
                          <a:effectLst/>
                        </a:rPr>
                        <a:t>aplikasi</a:t>
                      </a:r>
                      <a:r>
                        <a:rPr lang="en-ID" sz="1600" dirty="0">
                          <a:effectLst/>
                        </a:rPr>
                        <a:t> </a:t>
                      </a:r>
                      <a:r>
                        <a:rPr lang="en-ID" sz="1600" dirty="0" err="1">
                          <a:effectLst/>
                        </a:rPr>
                        <a:t>entri</a:t>
                      </a:r>
                      <a:r>
                        <a:rPr lang="en-ID" sz="1600" dirty="0">
                          <a:effectLst/>
                        </a:rPr>
                        <a:t> data</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447" marR="63447" marT="0" marB="0"/>
                </a:tc>
                <a:extLst>
                  <a:ext uri="{0D108BD9-81ED-4DB2-BD59-A6C34878D82A}">
                    <a16:rowId xmlns:a16="http://schemas.microsoft.com/office/drawing/2014/main" val="227052053"/>
                  </a:ext>
                </a:extLst>
              </a:tr>
              <a:tr h="1082578">
                <a:tc>
                  <a:txBody>
                    <a:bodyPr/>
                    <a:lstStyle/>
                    <a:p>
                      <a:pPr>
                        <a:lnSpc>
                          <a:spcPct val="100000"/>
                        </a:lnSpc>
                        <a:spcAft>
                          <a:spcPts val="0"/>
                        </a:spcAft>
                      </a:pPr>
                      <a:r>
                        <a:rPr lang="en-ID" sz="1600" dirty="0" err="1">
                          <a:effectLst/>
                        </a:rPr>
                        <a:t>Pencurian</a:t>
                      </a:r>
                      <a:r>
                        <a:rPr lang="en-ID" sz="1600" dirty="0">
                          <a:effectLst/>
                        </a:rPr>
                        <a:t> </a:t>
                      </a:r>
                      <a:r>
                        <a:rPr lang="en-ID" sz="1600" dirty="0" err="1">
                          <a:effectLst/>
                        </a:rPr>
                        <a:t>inventori</a:t>
                      </a:r>
                      <a:endParaRPr lang="en-ID" sz="1600" dirty="0">
                        <a:effectLst/>
                      </a:endParaRPr>
                    </a:p>
                    <a:p>
                      <a:pPr>
                        <a:lnSpc>
                          <a:spcPct val="100000"/>
                        </a:lnSpc>
                        <a:spcAft>
                          <a:spcPts val="0"/>
                        </a:spcAft>
                      </a:pPr>
                      <a:r>
                        <a:rPr lang="en-ID" sz="1600" dirty="0">
                          <a:effectLst/>
                        </a:rPr>
                        <a:t> </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447" marR="63447" marT="0" marB="0"/>
                </a:tc>
                <a:tc>
                  <a:txBody>
                    <a:bodyPr/>
                    <a:lstStyle/>
                    <a:p>
                      <a:pPr marL="179388" lvl="0" indent="-179388">
                        <a:lnSpc>
                          <a:spcPct val="100000"/>
                        </a:lnSpc>
                        <a:spcAft>
                          <a:spcPts val="0"/>
                        </a:spcAft>
                        <a:buFont typeface="Symbol" panose="05050102010706020507" pitchFamily="18" charset="2"/>
                        <a:buChar char=""/>
                      </a:pPr>
                      <a:r>
                        <a:rPr lang="en-ID" sz="1600" dirty="0" err="1">
                          <a:effectLst/>
                        </a:rPr>
                        <a:t>Batasi</a:t>
                      </a:r>
                      <a:r>
                        <a:rPr lang="en-ID" sz="1600" dirty="0">
                          <a:effectLst/>
                        </a:rPr>
                        <a:t> </a:t>
                      </a:r>
                      <a:r>
                        <a:rPr lang="en-ID" sz="1600" dirty="0" err="1">
                          <a:effectLst/>
                        </a:rPr>
                        <a:t>akses</a:t>
                      </a:r>
                      <a:r>
                        <a:rPr lang="en-ID" sz="1600" dirty="0">
                          <a:effectLst/>
                        </a:rPr>
                        <a:t> </a:t>
                      </a:r>
                      <a:r>
                        <a:rPr lang="en-ID" sz="1600" dirty="0" err="1">
                          <a:effectLst/>
                        </a:rPr>
                        <a:t>fisik</a:t>
                      </a:r>
                      <a:r>
                        <a:rPr lang="en-ID" sz="1600" dirty="0">
                          <a:effectLst/>
                        </a:rPr>
                        <a:t> </a:t>
                      </a:r>
                      <a:r>
                        <a:rPr lang="en-ID" sz="1600" dirty="0" err="1">
                          <a:effectLst/>
                        </a:rPr>
                        <a:t>ke</a:t>
                      </a:r>
                      <a:r>
                        <a:rPr lang="en-ID" sz="1600" dirty="0">
                          <a:effectLst/>
                        </a:rPr>
                        <a:t> inventory</a:t>
                      </a:r>
                    </a:p>
                    <a:p>
                      <a:pPr marL="179388" lvl="0" indent="-179388">
                        <a:lnSpc>
                          <a:spcPct val="100000"/>
                        </a:lnSpc>
                        <a:spcAft>
                          <a:spcPts val="0"/>
                        </a:spcAft>
                        <a:buFont typeface="Symbol" panose="05050102010706020507" pitchFamily="18" charset="2"/>
                        <a:buChar char=""/>
                      </a:pPr>
                      <a:r>
                        <a:rPr lang="en-ID" sz="1600" dirty="0" err="1">
                          <a:effectLst/>
                        </a:rPr>
                        <a:t>Dokumentasikan</a:t>
                      </a:r>
                      <a:r>
                        <a:rPr lang="en-ID" sz="1600" dirty="0">
                          <a:effectLst/>
                        </a:rPr>
                        <a:t> </a:t>
                      </a:r>
                      <a:r>
                        <a:rPr lang="en-ID" sz="1600" dirty="0" err="1">
                          <a:effectLst/>
                        </a:rPr>
                        <a:t>semua</a:t>
                      </a:r>
                      <a:r>
                        <a:rPr lang="en-ID" sz="1600" dirty="0">
                          <a:effectLst/>
                        </a:rPr>
                        <a:t> </a:t>
                      </a:r>
                      <a:r>
                        <a:rPr lang="en-ID" sz="1600" dirty="0" err="1">
                          <a:effectLst/>
                        </a:rPr>
                        <a:t>perpindahan</a:t>
                      </a:r>
                      <a:r>
                        <a:rPr lang="en-ID" sz="1600" dirty="0">
                          <a:effectLst/>
                        </a:rPr>
                        <a:t> inventory internal;    </a:t>
                      </a:r>
                    </a:p>
                    <a:p>
                      <a:pPr marL="179388" lvl="0" indent="-179388">
                        <a:lnSpc>
                          <a:spcPct val="100000"/>
                        </a:lnSpc>
                        <a:spcAft>
                          <a:spcPts val="0"/>
                        </a:spcAft>
                        <a:buFont typeface="Symbol" panose="05050102010706020507" pitchFamily="18" charset="2"/>
                        <a:buChar char=""/>
                      </a:pPr>
                      <a:r>
                        <a:rPr lang="en-ID" sz="1600" dirty="0" err="1">
                          <a:effectLst/>
                        </a:rPr>
                        <a:t>Lakukan</a:t>
                      </a:r>
                      <a:r>
                        <a:rPr lang="en-ID" sz="1600" dirty="0">
                          <a:effectLst/>
                        </a:rPr>
                        <a:t> </a:t>
                      </a:r>
                      <a:r>
                        <a:rPr lang="en-ID" sz="1600" dirty="0" err="1">
                          <a:effectLst/>
                        </a:rPr>
                        <a:t>penghitungan</a:t>
                      </a:r>
                      <a:r>
                        <a:rPr lang="en-ID" sz="1600" dirty="0">
                          <a:effectLst/>
                        </a:rPr>
                        <a:t> </a:t>
                      </a:r>
                      <a:r>
                        <a:rPr lang="en-ID" sz="1600" dirty="0" err="1">
                          <a:effectLst/>
                        </a:rPr>
                        <a:t>fisik</a:t>
                      </a:r>
                      <a:r>
                        <a:rPr lang="en-ID" sz="1600" dirty="0">
                          <a:effectLst/>
                        </a:rPr>
                        <a:t> </a:t>
                      </a:r>
                      <a:r>
                        <a:rPr lang="en-ID" sz="1600" dirty="0" err="1">
                          <a:effectLst/>
                        </a:rPr>
                        <a:t>persediaan</a:t>
                      </a:r>
                      <a:r>
                        <a:rPr lang="en-ID" sz="1600" dirty="0">
                          <a:effectLst/>
                        </a:rPr>
                        <a:t> </a:t>
                      </a:r>
                      <a:r>
                        <a:rPr lang="en-ID" sz="1600" dirty="0" err="1">
                          <a:effectLst/>
                        </a:rPr>
                        <a:t>secara</a:t>
                      </a:r>
                      <a:r>
                        <a:rPr lang="en-ID" sz="1600" dirty="0">
                          <a:effectLst/>
                        </a:rPr>
                        <a:t> </a:t>
                      </a:r>
                      <a:r>
                        <a:rPr lang="en-ID" sz="1600" dirty="0" err="1">
                          <a:effectLst/>
                        </a:rPr>
                        <a:t>berkala</a:t>
                      </a:r>
                      <a:r>
                        <a:rPr lang="en-ID" sz="1600" dirty="0">
                          <a:effectLst/>
                        </a:rPr>
                        <a:t> dan </a:t>
                      </a:r>
                      <a:r>
                        <a:rPr lang="en-ID" sz="1600" dirty="0" err="1">
                          <a:effectLst/>
                        </a:rPr>
                        <a:t>rekonsiliasi</a:t>
                      </a:r>
                      <a:r>
                        <a:rPr lang="en-ID" sz="1600" dirty="0">
                          <a:effectLst/>
                        </a:rPr>
                        <a:t> </a:t>
                      </a:r>
                      <a:r>
                        <a:rPr lang="en-ID" sz="1600" dirty="0" err="1">
                          <a:effectLst/>
                        </a:rPr>
                        <a:t>penghitungan</a:t>
                      </a:r>
                      <a:r>
                        <a:rPr lang="en-ID" sz="1600" dirty="0">
                          <a:effectLst/>
                        </a:rPr>
                        <a:t> </a:t>
                      </a:r>
                      <a:r>
                        <a:rPr lang="en-ID" sz="1600" dirty="0" err="1">
                          <a:effectLst/>
                        </a:rPr>
                        <a:t>jumlah</a:t>
                      </a:r>
                      <a:r>
                        <a:rPr lang="en-ID" sz="1600" dirty="0">
                          <a:effectLst/>
                        </a:rPr>
                        <a:t> yang </a:t>
                      </a:r>
                      <a:r>
                        <a:rPr lang="en-ID" sz="1600" dirty="0" err="1">
                          <a:effectLst/>
                        </a:rPr>
                        <a:t>tercatat</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447" marR="63447" marT="0" marB="0"/>
                </a:tc>
                <a:extLst>
                  <a:ext uri="{0D108BD9-81ED-4DB2-BD59-A6C34878D82A}">
                    <a16:rowId xmlns:a16="http://schemas.microsoft.com/office/drawing/2014/main" val="2412565762"/>
                  </a:ext>
                </a:extLst>
              </a:tr>
            </a:tbl>
          </a:graphicData>
        </a:graphic>
      </p:graphicFrame>
      <p:pic>
        <p:nvPicPr>
          <p:cNvPr id="9" name="Picture 8">
            <a:extLst>
              <a:ext uri="{FF2B5EF4-FFF2-40B4-BE49-F238E27FC236}">
                <a16:creationId xmlns:a16="http://schemas.microsoft.com/office/drawing/2014/main" id="{307ED153-A344-4CF8-A803-29A1B69D0707}"/>
              </a:ext>
            </a:extLst>
          </p:cNvPr>
          <p:cNvPicPr>
            <a:picLocks noChangeAspect="1"/>
          </p:cNvPicPr>
          <p:nvPr/>
        </p:nvPicPr>
        <p:blipFill rotWithShape="1">
          <a:blip r:embed="rId2">
            <a:extLst>
              <a:ext uri="{28A0092B-C50C-407E-A947-70E740481C1C}">
                <a14:useLocalDpi xmlns:a14="http://schemas.microsoft.com/office/drawing/2010/main" val="0"/>
              </a:ext>
            </a:extLst>
          </a:blip>
          <a:srcRect l="6391" r="6391"/>
          <a:stretch/>
        </p:blipFill>
        <p:spPr>
          <a:xfrm rot="21210243">
            <a:off x="9849985" y="4813738"/>
            <a:ext cx="1637821" cy="1408386"/>
          </a:xfrm>
          <a:prstGeom prst="rect">
            <a:avLst/>
          </a:prstGeom>
        </p:spPr>
      </p:pic>
      <p:sp>
        <p:nvSpPr>
          <p:cNvPr id="2" name="Slide Number Placeholder 1">
            <a:extLst>
              <a:ext uri="{FF2B5EF4-FFF2-40B4-BE49-F238E27FC236}">
                <a16:creationId xmlns:a16="http://schemas.microsoft.com/office/drawing/2014/main" id="{45AD75B1-0C0F-4059-A33E-6097B3324B7D}"/>
              </a:ext>
            </a:extLst>
          </p:cNvPr>
          <p:cNvSpPr>
            <a:spLocks noGrp="1"/>
          </p:cNvSpPr>
          <p:nvPr>
            <p:ph type="sldNum" sz="quarter" idx="12"/>
          </p:nvPr>
        </p:nvSpPr>
        <p:spPr/>
        <p:txBody>
          <a:bodyPr/>
          <a:lstStyle/>
          <a:p>
            <a:fld id="{556AE1AB-5818-477A-BE7E-56994C7FF978}" type="slidenum">
              <a:rPr lang="en-ID" smtClean="0"/>
              <a:t>12</a:t>
            </a:fld>
            <a:endParaRPr lang="en-ID"/>
          </a:p>
        </p:txBody>
      </p:sp>
    </p:spTree>
    <p:extLst>
      <p:ext uri="{BB962C8B-B14F-4D97-AF65-F5344CB8AC3E}">
        <p14:creationId xmlns:p14="http://schemas.microsoft.com/office/powerpoint/2010/main" val="1511148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25" fill="hold">
                                          <p:stCondLst>
                                            <p:cond delay="0"/>
                                          </p:stCondLst>
                                        </p:cTn>
                                        <p:tgtEl>
                                          <p:spTgt spid="9"/>
                                        </p:tgtEl>
                                        <p:attrNameLst>
                                          <p:attrName>r</p:attrName>
                                        </p:attrNameLst>
                                      </p:cBhvr>
                                    </p:animRot>
                                    <p:animRot by="-240000">
                                      <p:cBhvr>
                                        <p:cTn id="11" dur="250" fill="hold">
                                          <p:stCondLst>
                                            <p:cond delay="250"/>
                                          </p:stCondLst>
                                        </p:cTn>
                                        <p:tgtEl>
                                          <p:spTgt spid="9"/>
                                        </p:tgtEl>
                                        <p:attrNameLst>
                                          <p:attrName>r</p:attrName>
                                        </p:attrNameLst>
                                      </p:cBhvr>
                                    </p:animRot>
                                    <p:animRot by="240000">
                                      <p:cBhvr>
                                        <p:cTn id="12" dur="250" fill="hold">
                                          <p:stCondLst>
                                            <p:cond delay="500"/>
                                          </p:stCondLst>
                                        </p:cTn>
                                        <p:tgtEl>
                                          <p:spTgt spid="9"/>
                                        </p:tgtEl>
                                        <p:attrNameLst>
                                          <p:attrName>r</p:attrName>
                                        </p:attrNameLst>
                                      </p:cBhvr>
                                    </p:animRot>
                                    <p:animRot by="-240000">
                                      <p:cBhvr>
                                        <p:cTn id="13" dur="250" fill="hold">
                                          <p:stCondLst>
                                            <p:cond delay="750"/>
                                          </p:stCondLst>
                                        </p:cTn>
                                        <p:tgtEl>
                                          <p:spTgt spid="9"/>
                                        </p:tgtEl>
                                        <p:attrNameLst>
                                          <p:attrName>r</p:attrName>
                                        </p:attrNameLst>
                                      </p:cBhvr>
                                    </p:animRot>
                                    <p:animRot by="120000">
                                      <p:cBhvr>
                                        <p:cTn id="14" dur="250" fill="hold">
                                          <p:stCondLst>
                                            <p:cond delay="10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92D2-6B6A-4DA7-AAFE-E8B07D9102E4}"/>
              </a:ext>
            </a:extLst>
          </p:cNvPr>
          <p:cNvSpPr>
            <a:spLocks noGrp="1"/>
          </p:cNvSpPr>
          <p:nvPr>
            <p:ph type="title"/>
          </p:nvPr>
        </p:nvSpPr>
        <p:spPr>
          <a:xfrm>
            <a:off x="1097280" y="286604"/>
            <a:ext cx="10058400" cy="722389"/>
          </a:xfrm>
        </p:spPr>
        <p:txBody>
          <a:bodyPr>
            <a:normAutofit/>
          </a:bodyPr>
          <a:lstStyle/>
          <a:p>
            <a:r>
              <a:rPr lang="en-US" sz="2900" b="1" dirty="0" err="1">
                <a:latin typeface="Arial" panose="020B0604020202020204" pitchFamily="34" charset="0"/>
                <a:cs typeface="Arial" panose="020B0604020202020204" pitchFamily="34" charset="0"/>
              </a:rPr>
              <a:t>Pengendalian</a:t>
            </a:r>
            <a:r>
              <a:rPr lang="en-US" sz="2900" b="1" dirty="0">
                <a:latin typeface="Arial" panose="020B0604020202020204" pitchFamily="34" charset="0"/>
                <a:cs typeface="Arial" panose="020B0604020202020204" pitchFamily="34" charset="0"/>
              </a:rPr>
              <a:t> pada </a:t>
            </a:r>
            <a:r>
              <a:rPr lang="en-US" sz="2900" b="1" dirty="0" err="1">
                <a:latin typeface="Arial" panose="020B0604020202020204" pitchFamily="34" charset="0"/>
                <a:cs typeface="Arial" panose="020B0604020202020204" pitchFamily="34" charset="0"/>
              </a:rPr>
              <a:t>Siklus</a:t>
            </a:r>
            <a:r>
              <a:rPr lang="en-US" sz="2900" b="1" dirty="0">
                <a:latin typeface="Arial" panose="020B0604020202020204" pitchFamily="34" charset="0"/>
                <a:cs typeface="Arial" panose="020B0604020202020204" pitchFamily="34" charset="0"/>
              </a:rPr>
              <a:t> </a:t>
            </a:r>
            <a:r>
              <a:rPr lang="en-US" sz="2900" b="1" dirty="0" err="1">
                <a:latin typeface="Arial" panose="020B0604020202020204" pitchFamily="34" charset="0"/>
                <a:cs typeface="Arial" panose="020B0604020202020204" pitchFamily="34" charset="0"/>
              </a:rPr>
              <a:t>Pendapatan</a:t>
            </a:r>
            <a:endParaRPr lang="en-ID" sz="2900" b="1" dirty="0">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7CADAA7C-F670-4800-BD46-C67C823DBB70}"/>
              </a:ext>
            </a:extLst>
          </p:cNvPr>
          <p:cNvGraphicFramePr>
            <a:graphicFrameLocks noChangeAspect="1"/>
          </p:cNvGraphicFramePr>
          <p:nvPr>
            <p:extLst>
              <p:ext uri="{D42A27DB-BD31-4B8C-83A1-F6EECF244321}">
                <p14:modId xmlns:p14="http://schemas.microsoft.com/office/powerpoint/2010/main" val="2925621581"/>
              </p:ext>
            </p:extLst>
          </p:nvPr>
        </p:nvGraphicFramePr>
        <p:xfrm>
          <a:off x="1184516" y="1309274"/>
          <a:ext cx="9483484" cy="5262122"/>
        </p:xfrm>
        <a:graphic>
          <a:graphicData uri="http://schemas.openxmlformats.org/presentationml/2006/ole">
            <mc:AlternateContent xmlns:mc="http://schemas.openxmlformats.org/markup-compatibility/2006">
              <mc:Choice xmlns:v="urn:schemas-microsoft-com:vml" Requires="v">
                <p:oleObj spid="_x0000_s5128" name="Document" r:id="rId3" imgW="9775232" imgH="7966325" progId="Word.Document.12">
                  <p:embed/>
                </p:oleObj>
              </mc:Choice>
              <mc:Fallback>
                <p:oleObj name="Document" r:id="rId3" imgW="9775232" imgH="7966325" progId="Word.Document.12">
                  <p:embed/>
                  <p:pic>
                    <p:nvPicPr>
                      <p:cNvPr id="4" name="Object 3">
                        <a:extLst>
                          <a:ext uri="{FF2B5EF4-FFF2-40B4-BE49-F238E27FC236}">
                            <a16:creationId xmlns:a16="http://schemas.microsoft.com/office/drawing/2014/main" id="{7CADAA7C-F670-4800-BD46-C67C823DBB70}"/>
                          </a:ext>
                        </a:extLst>
                      </p:cNvPr>
                      <p:cNvPicPr/>
                      <p:nvPr/>
                    </p:nvPicPr>
                    <p:blipFill>
                      <a:blip r:embed="rId4"/>
                      <a:stretch>
                        <a:fillRect/>
                      </a:stretch>
                    </p:blipFill>
                    <p:spPr>
                      <a:xfrm>
                        <a:off x="1184516" y="1309274"/>
                        <a:ext cx="9483484" cy="5262122"/>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1C293B50-276F-46C6-940B-CE61F871E3FF}"/>
              </a:ext>
            </a:extLst>
          </p:cNvPr>
          <p:cNvPicPr>
            <a:picLocks noChangeAspect="1"/>
          </p:cNvPicPr>
          <p:nvPr/>
        </p:nvPicPr>
        <p:blipFill rotWithShape="1">
          <a:blip r:embed="rId5">
            <a:extLst>
              <a:ext uri="{28A0092B-C50C-407E-A947-70E740481C1C}">
                <a14:useLocalDpi xmlns:a14="http://schemas.microsoft.com/office/drawing/2010/main" val="0"/>
              </a:ext>
            </a:extLst>
          </a:blip>
          <a:srcRect l="11940" t="6510" r="7064" b="6601"/>
          <a:stretch/>
        </p:blipFill>
        <p:spPr>
          <a:xfrm rot="21400296">
            <a:off x="10030720" y="241889"/>
            <a:ext cx="1738178" cy="1722904"/>
          </a:xfrm>
          <a:prstGeom prst="rect">
            <a:avLst/>
          </a:prstGeom>
        </p:spPr>
      </p:pic>
      <p:sp>
        <p:nvSpPr>
          <p:cNvPr id="3" name="Slide Number Placeholder 2">
            <a:extLst>
              <a:ext uri="{FF2B5EF4-FFF2-40B4-BE49-F238E27FC236}">
                <a16:creationId xmlns:a16="http://schemas.microsoft.com/office/drawing/2014/main" id="{BE727934-4F4B-44E1-BEBB-5D6FA271B0E6}"/>
              </a:ext>
            </a:extLst>
          </p:cNvPr>
          <p:cNvSpPr>
            <a:spLocks noGrp="1"/>
          </p:cNvSpPr>
          <p:nvPr>
            <p:ph type="sldNum" sz="quarter" idx="12"/>
          </p:nvPr>
        </p:nvSpPr>
        <p:spPr/>
        <p:txBody>
          <a:bodyPr/>
          <a:lstStyle/>
          <a:p>
            <a:fld id="{556AE1AB-5818-477A-BE7E-56994C7FF978}" type="slidenum">
              <a:rPr lang="en-ID" smtClean="0"/>
              <a:t>13</a:t>
            </a:fld>
            <a:endParaRPr lang="en-ID"/>
          </a:p>
        </p:txBody>
      </p:sp>
    </p:spTree>
    <p:extLst>
      <p:ext uri="{BB962C8B-B14F-4D97-AF65-F5344CB8AC3E}">
        <p14:creationId xmlns:p14="http://schemas.microsoft.com/office/powerpoint/2010/main" val="8158490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par>
                          <p:cTn id="13" fill="hold">
                            <p:stCondLst>
                              <p:cond delay="2500"/>
                            </p:stCondLst>
                            <p:childTnLst>
                              <p:par>
                                <p:cTn id="14" presetID="6"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1000"/>
                                        <p:tgtEl>
                                          <p:spTgt spid="5"/>
                                        </p:tgtEl>
                                      </p:cBhvr>
                                    </p:animEffect>
                                  </p:childTnLst>
                                </p:cTn>
                              </p:par>
                            </p:childTnLst>
                          </p:cTn>
                        </p:par>
                        <p:par>
                          <p:cTn id="17" fill="hold">
                            <p:stCondLst>
                              <p:cond delay="3500"/>
                            </p:stCondLst>
                            <p:childTnLst>
                              <p:par>
                                <p:cTn id="18" presetID="32" presetClass="emph" presetSubtype="0" fill="hold" nodeType="afterEffect">
                                  <p:stCondLst>
                                    <p:cond delay="0"/>
                                  </p:stCondLst>
                                  <p:childTnLst>
                                    <p:animRot by="120000">
                                      <p:cBhvr>
                                        <p:cTn id="19" dur="1" fill="hold">
                                          <p:stCondLst>
                                            <p:cond delay="0"/>
                                          </p:stCondLst>
                                        </p:cTn>
                                        <p:tgtEl>
                                          <p:spTgt spid="5"/>
                                        </p:tgtEl>
                                        <p:attrNameLst>
                                          <p:attrName>r</p:attrName>
                                        </p:attrNameLst>
                                      </p:cBhvr>
                                    </p:animRot>
                                    <p:animRot by="-240000">
                                      <p:cBhvr>
                                        <p:cTn id="20" dur="2" fill="hold">
                                          <p:stCondLst>
                                            <p:cond delay="199"/>
                                          </p:stCondLst>
                                        </p:cTn>
                                        <p:tgtEl>
                                          <p:spTgt spid="5"/>
                                        </p:tgtEl>
                                        <p:attrNameLst>
                                          <p:attrName>r</p:attrName>
                                        </p:attrNameLst>
                                      </p:cBhvr>
                                    </p:animRot>
                                    <p:animRot by="240000">
                                      <p:cBhvr>
                                        <p:cTn id="21" dur="2" fill="hold">
                                          <p:stCondLst>
                                            <p:cond delay="397"/>
                                          </p:stCondLst>
                                        </p:cTn>
                                        <p:tgtEl>
                                          <p:spTgt spid="5"/>
                                        </p:tgtEl>
                                        <p:attrNameLst>
                                          <p:attrName>r</p:attrName>
                                        </p:attrNameLst>
                                      </p:cBhvr>
                                    </p:animRot>
                                    <p:animRot by="-240000">
                                      <p:cBhvr>
                                        <p:cTn id="22" dur="2" fill="hold">
                                          <p:stCondLst>
                                            <p:cond delay="596"/>
                                          </p:stCondLst>
                                        </p:cTn>
                                        <p:tgtEl>
                                          <p:spTgt spid="5"/>
                                        </p:tgtEl>
                                        <p:attrNameLst>
                                          <p:attrName>r</p:attrName>
                                        </p:attrNameLst>
                                      </p:cBhvr>
                                    </p:animRot>
                                    <p:animRot by="120000">
                                      <p:cBhvr>
                                        <p:cTn id="23" dur="2" fill="hold">
                                          <p:stCondLst>
                                            <p:cond delay="99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08000" y="638033"/>
            <a:ext cx="11176000" cy="1069848"/>
          </a:xfrm>
        </p:spPr>
        <p:txBody>
          <a:bodyPr/>
          <a:lstStyle/>
          <a:p>
            <a:r>
              <a:rPr lang="en-US" dirty="0"/>
              <a:t>Sales Order Entry Processing</a:t>
            </a:r>
          </a:p>
        </p:txBody>
      </p:sp>
      <p:sp>
        <p:nvSpPr>
          <p:cNvPr id="6" name="Text Placeholder 5"/>
          <p:cNvSpPr>
            <a:spLocks noGrp="1"/>
          </p:cNvSpPr>
          <p:nvPr>
            <p:ph type="body" idx="1"/>
          </p:nvPr>
        </p:nvSpPr>
        <p:spPr>
          <a:xfrm>
            <a:off x="2913428" y="1334432"/>
            <a:ext cx="4160520" cy="823912"/>
          </a:xfrm>
        </p:spPr>
        <p:txBody>
          <a:bodyPr/>
          <a:lstStyle/>
          <a:p>
            <a:r>
              <a:rPr lang="en-US" dirty="0"/>
              <a:t>Threats</a:t>
            </a:r>
          </a:p>
        </p:txBody>
      </p:sp>
      <p:sp>
        <p:nvSpPr>
          <p:cNvPr id="7" name="Content Placeholder 6"/>
          <p:cNvSpPr>
            <a:spLocks noGrp="1"/>
          </p:cNvSpPr>
          <p:nvPr>
            <p:ph sz="half" idx="2"/>
          </p:nvPr>
        </p:nvSpPr>
        <p:spPr>
          <a:xfrm>
            <a:off x="2692203" y="2194663"/>
            <a:ext cx="4160520" cy="2779361"/>
          </a:xfrm>
        </p:spPr>
        <p:txBody>
          <a:bodyPr>
            <a:normAutofit/>
          </a:bodyPr>
          <a:lstStyle/>
          <a:p>
            <a:pPr marL="566928" indent="-457200">
              <a:spcBef>
                <a:spcPts val="0"/>
              </a:spcBef>
              <a:buFont typeface="+mj-lt"/>
              <a:buAutoNum type="arabicPeriod"/>
            </a:pPr>
            <a:r>
              <a:rPr lang="en-US" sz="2100" dirty="0" err="1"/>
              <a:t>Pesanan</a:t>
            </a:r>
            <a:r>
              <a:rPr lang="en-US" sz="2100" dirty="0"/>
              <a:t> </a:t>
            </a:r>
            <a:r>
              <a:rPr lang="en-US" sz="2100" dirty="0" err="1"/>
              <a:t>tidak</a:t>
            </a:r>
            <a:r>
              <a:rPr lang="en-US" sz="2100" dirty="0"/>
              <a:t> </a:t>
            </a:r>
            <a:r>
              <a:rPr lang="en-US" sz="2100" dirty="0" err="1"/>
              <a:t>lengkap</a:t>
            </a:r>
            <a:r>
              <a:rPr lang="en-US" sz="2100" dirty="0"/>
              <a:t> / </a:t>
            </a:r>
            <a:r>
              <a:rPr lang="en-US" sz="2100" dirty="0" err="1"/>
              <a:t>tidak</a:t>
            </a:r>
            <a:r>
              <a:rPr lang="en-US" sz="2100" dirty="0"/>
              <a:t> </a:t>
            </a:r>
            <a:r>
              <a:rPr lang="en-US" sz="2100" dirty="0" err="1"/>
              <a:t>akurat</a:t>
            </a:r>
            <a:endParaRPr lang="en-US" sz="2100" dirty="0"/>
          </a:p>
          <a:p>
            <a:pPr marL="566928" indent="-457200">
              <a:spcBef>
                <a:spcPts val="0"/>
              </a:spcBef>
              <a:buFont typeface="+mj-lt"/>
              <a:buAutoNum type="arabicPeriod"/>
            </a:pPr>
            <a:r>
              <a:rPr lang="en-US" sz="2100" dirty="0" err="1"/>
              <a:t>Pesanan</a:t>
            </a:r>
            <a:r>
              <a:rPr lang="en-US" sz="2100" dirty="0"/>
              <a:t> </a:t>
            </a:r>
            <a:r>
              <a:rPr lang="en-US" sz="2100" dirty="0" err="1"/>
              <a:t>tidak</a:t>
            </a:r>
            <a:r>
              <a:rPr lang="en-US" sz="2100" dirty="0"/>
              <a:t> valid</a:t>
            </a:r>
          </a:p>
          <a:p>
            <a:pPr marL="566928" indent="-457200">
              <a:spcBef>
                <a:spcPts val="0"/>
              </a:spcBef>
              <a:buFont typeface="+mj-lt"/>
              <a:buAutoNum type="arabicPeriod"/>
            </a:pPr>
            <a:r>
              <a:rPr lang="en-US" sz="2100" dirty="0" err="1"/>
              <a:t>Akun</a:t>
            </a:r>
            <a:r>
              <a:rPr lang="en-US" sz="2100" dirty="0"/>
              <a:t> </a:t>
            </a:r>
            <a:r>
              <a:rPr lang="en-US" sz="2100" dirty="0" err="1"/>
              <a:t>tak</a:t>
            </a:r>
            <a:r>
              <a:rPr lang="en-US" sz="2100" dirty="0"/>
              <a:t> </a:t>
            </a:r>
            <a:r>
              <a:rPr lang="en-US" sz="2100" dirty="0" err="1"/>
              <a:t>tertagih</a:t>
            </a:r>
            <a:endParaRPr lang="en-US" sz="2100" dirty="0"/>
          </a:p>
          <a:p>
            <a:pPr marL="566928" indent="-457200">
              <a:spcBef>
                <a:spcPts val="0"/>
              </a:spcBef>
              <a:buFont typeface="+mj-lt"/>
              <a:buAutoNum type="arabicPeriod"/>
            </a:pPr>
            <a:r>
              <a:rPr lang="en-US" sz="2100" dirty="0"/>
              <a:t>Stockout dan </a:t>
            </a:r>
            <a:r>
              <a:rPr lang="en-US" sz="2100" dirty="0" err="1"/>
              <a:t>persediaan</a:t>
            </a:r>
            <a:r>
              <a:rPr lang="en-US" sz="2100" dirty="0"/>
              <a:t> </a:t>
            </a:r>
            <a:r>
              <a:rPr lang="en-US" sz="2100" dirty="0" err="1"/>
              <a:t>berlebih</a:t>
            </a:r>
            <a:endParaRPr lang="en-US" sz="2100" dirty="0"/>
          </a:p>
          <a:p>
            <a:pPr marL="566928" indent="-457200">
              <a:spcBef>
                <a:spcPts val="0"/>
              </a:spcBef>
              <a:buFont typeface="+mj-lt"/>
              <a:buAutoNum type="arabicPeriod"/>
            </a:pPr>
            <a:r>
              <a:rPr lang="en-US" sz="2100" dirty="0" err="1"/>
              <a:t>Kehilangan</a:t>
            </a:r>
            <a:r>
              <a:rPr lang="en-US" sz="2100" dirty="0"/>
              <a:t> </a:t>
            </a:r>
            <a:r>
              <a:rPr lang="en-US" sz="2100" dirty="0" err="1"/>
              <a:t>pelanggan</a:t>
            </a:r>
            <a:endParaRPr lang="en-US" sz="2100" dirty="0"/>
          </a:p>
        </p:txBody>
      </p:sp>
      <p:sp>
        <p:nvSpPr>
          <p:cNvPr id="8" name="Text Placeholder 7"/>
          <p:cNvSpPr>
            <a:spLocks noGrp="1"/>
          </p:cNvSpPr>
          <p:nvPr>
            <p:ph type="body" sz="quarter" idx="3"/>
          </p:nvPr>
        </p:nvSpPr>
        <p:spPr>
          <a:xfrm>
            <a:off x="7523480" y="1334432"/>
            <a:ext cx="4160520" cy="823912"/>
          </a:xfrm>
        </p:spPr>
        <p:txBody>
          <a:bodyPr/>
          <a:lstStyle/>
          <a:p>
            <a:r>
              <a:rPr lang="en-US" dirty="0"/>
              <a:t>Controls</a:t>
            </a:r>
          </a:p>
        </p:txBody>
      </p:sp>
      <p:sp>
        <p:nvSpPr>
          <p:cNvPr id="9" name="Content Placeholder 8"/>
          <p:cNvSpPr>
            <a:spLocks noGrp="1"/>
          </p:cNvSpPr>
          <p:nvPr>
            <p:ph sz="quarter" idx="4"/>
          </p:nvPr>
        </p:nvSpPr>
        <p:spPr>
          <a:xfrm>
            <a:off x="7241458" y="2194663"/>
            <a:ext cx="4442542" cy="2779361"/>
          </a:xfrm>
        </p:spPr>
        <p:txBody>
          <a:bodyPr>
            <a:noAutofit/>
          </a:bodyPr>
          <a:lstStyle/>
          <a:p>
            <a:pPr marL="109728" indent="0">
              <a:spcBef>
                <a:spcPts val="0"/>
              </a:spcBef>
              <a:buNone/>
            </a:pPr>
            <a:r>
              <a:rPr lang="en-US" sz="2100" dirty="0"/>
              <a:t>1 a. </a:t>
            </a:r>
            <a:r>
              <a:rPr lang="en-US" sz="2100" dirty="0" err="1"/>
              <a:t>Kontrol</a:t>
            </a:r>
            <a:r>
              <a:rPr lang="en-US" sz="2100" dirty="0"/>
              <a:t> edit </a:t>
            </a:r>
            <a:r>
              <a:rPr lang="en-US" sz="2100" dirty="0" err="1"/>
              <a:t>entri</a:t>
            </a:r>
            <a:r>
              <a:rPr lang="en-US" sz="2100" dirty="0"/>
              <a:t> data</a:t>
            </a:r>
          </a:p>
          <a:p>
            <a:pPr marL="109728" indent="0">
              <a:spcBef>
                <a:spcPts val="0"/>
              </a:spcBef>
              <a:buNone/>
            </a:pPr>
            <a:r>
              <a:rPr lang="en-US" sz="2100" dirty="0"/>
              <a:t>    b. </a:t>
            </a:r>
            <a:r>
              <a:rPr lang="en-US" sz="2100" dirty="0" err="1"/>
              <a:t>Batasi</a:t>
            </a:r>
            <a:r>
              <a:rPr lang="en-US" sz="2100" dirty="0"/>
              <a:t> </a:t>
            </a:r>
            <a:r>
              <a:rPr lang="en-US" sz="2100" dirty="0" err="1"/>
              <a:t>akses</a:t>
            </a:r>
            <a:r>
              <a:rPr lang="en-US" sz="2100" dirty="0"/>
              <a:t> </a:t>
            </a:r>
            <a:r>
              <a:rPr lang="en-US" sz="2100" dirty="0" err="1"/>
              <a:t>ke</a:t>
            </a:r>
            <a:r>
              <a:rPr lang="en-US" sz="2100" dirty="0"/>
              <a:t> data master </a:t>
            </a:r>
            <a:r>
              <a:rPr lang="en-US" sz="2100" dirty="0" err="1"/>
              <a:t>untuk</a:t>
            </a:r>
            <a:endParaRPr lang="en-US" sz="2100" dirty="0"/>
          </a:p>
          <a:p>
            <a:pPr marL="109728" indent="0">
              <a:spcBef>
                <a:spcPts val="0"/>
              </a:spcBef>
              <a:buNone/>
            </a:pPr>
            <a:r>
              <a:rPr lang="en-US" sz="2100" dirty="0"/>
              <a:t>         </a:t>
            </a:r>
            <a:r>
              <a:rPr lang="en-US" sz="2100" dirty="0" err="1"/>
              <a:t>menjaga</a:t>
            </a:r>
            <a:r>
              <a:rPr lang="en-US" sz="2100" dirty="0"/>
              <a:t> </a:t>
            </a:r>
            <a:r>
              <a:rPr lang="en-US" sz="2100" dirty="0" err="1"/>
              <a:t>akurasi</a:t>
            </a:r>
            <a:endParaRPr lang="en-US" sz="2100" dirty="0"/>
          </a:p>
          <a:p>
            <a:pPr marL="109728" indent="0">
              <a:spcBef>
                <a:spcPts val="0"/>
              </a:spcBef>
              <a:buNone/>
            </a:pPr>
            <a:r>
              <a:rPr lang="en-US" sz="2100" dirty="0"/>
              <a:t>2 a. Tanda </a:t>
            </a:r>
            <a:r>
              <a:rPr lang="en-US" sz="2100" dirty="0" err="1"/>
              <a:t>tangan</a:t>
            </a:r>
            <a:r>
              <a:rPr lang="en-US" sz="2100" dirty="0"/>
              <a:t> </a:t>
            </a:r>
            <a:r>
              <a:rPr lang="en-US" sz="2100" dirty="0" err="1"/>
              <a:t>untuk</a:t>
            </a:r>
            <a:r>
              <a:rPr lang="en-US" sz="2100" dirty="0"/>
              <a:t> </a:t>
            </a:r>
            <a:r>
              <a:rPr lang="en-US" sz="2100" dirty="0" err="1"/>
              <a:t>mengotorisasi</a:t>
            </a:r>
            <a:r>
              <a:rPr lang="en-US" sz="2100" dirty="0"/>
              <a:t> </a:t>
            </a:r>
            <a:r>
              <a:rPr lang="en-US" sz="2100" dirty="0" err="1"/>
              <a:t>penjualan</a:t>
            </a:r>
            <a:endParaRPr lang="en-US" sz="2100" dirty="0"/>
          </a:p>
          <a:p>
            <a:pPr marL="109728" indent="0">
              <a:spcBef>
                <a:spcPts val="0"/>
              </a:spcBef>
              <a:buNone/>
            </a:pPr>
            <a:r>
              <a:rPr lang="en-US" sz="2100" dirty="0"/>
              <a:t>3 a. Batas </a:t>
            </a:r>
            <a:r>
              <a:rPr lang="en-US" sz="2100" dirty="0" err="1"/>
              <a:t>kredit</a:t>
            </a:r>
            <a:r>
              <a:rPr lang="en-US" sz="2100" dirty="0"/>
              <a:t> </a:t>
            </a:r>
            <a:r>
              <a:rPr lang="en-US" sz="2100" dirty="0" err="1"/>
              <a:t>diperiksa</a:t>
            </a:r>
            <a:r>
              <a:rPr lang="en-US" sz="2100" dirty="0"/>
              <a:t> dan </a:t>
            </a:r>
            <a:r>
              <a:rPr lang="en-US" sz="2100" dirty="0" err="1"/>
              <a:t>jika</a:t>
            </a:r>
            <a:r>
              <a:rPr lang="en-US" sz="2100" dirty="0"/>
              <a:t> </a:t>
            </a:r>
            <a:r>
              <a:rPr lang="en-US" sz="2100" dirty="0" err="1"/>
              <a:t>penjualan</a:t>
            </a:r>
            <a:r>
              <a:rPr lang="en-US" sz="2100" dirty="0"/>
              <a:t> </a:t>
            </a:r>
            <a:r>
              <a:rPr lang="en-US" sz="2100" dirty="0" err="1"/>
              <a:t>melebihi</a:t>
            </a:r>
            <a:endParaRPr lang="en-US" sz="2100" dirty="0"/>
          </a:p>
          <a:p>
            <a:pPr marL="109728" indent="0">
              <a:spcBef>
                <a:spcPts val="0"/>
              </a:spcBef>
              <a:buNone/>
            </a:pPr>
            <a:r>
              <a:rPr lang="en-US" sz="2100" dirty="0"/>
              <a:t>         </a:t>
            </a:r>
            <a:r>
              <a:rPr lang="en-US" sz="2100" dirty="0" err="1"/>
              <a:t>batas</a:t>
            </a:r>
            <a:r>
              <a:rPr lang="en-US" sz="2100" dirty="0"/>
              <a:t>, </a:t>
            </a:r>
            <a:r>
              <a:rPr lang="en-US" sz="2100" dirty="0" err="1"/>
              <a:t>diperlukan</a:t>
            </a:r>
            <a:r>
              <a:rPr lang="en-US" sz="2100" dirty="0"/>
              <a:t> </a:t>
            </a:r>
            <a:r>
              <a:rPr lang="en-US" sz="2100" dirty="0" err="1"/>
              <a:t>otorisasi</a:t>
            </a:r>
            <a:r>
              <a:rPr lang="en-US" sz="2100" dirty="0"/>
              <a:t> </a:t>
            </a:r>
            <a:r>
              <a:rPr lang="en-US" sz="2100" dirty="0" err="1"/>
              <a:t>khusus</a:t>
            </a:r>
            <a:endParaRPr lang="en-US" sz="2100" dirty="0"/>
          </a:p>
          <a:p>
            <a:pPr marL="109728" indent="0">
              <a:spcBef>
                <a:spcPts val="0"/>
              </a:spcBef>
              <a:buNone/>
            </a:pPr>
            <a:r>
              <a:rPr lang="en-US" sz="2100" dirty="0"/>
              <a:t>4 a. </a:t>
            </a:r>
            <a:r>
              <a:rPr lang="en-US" sz="2100" dirty="0" err="1"/>
              <a:t>Sistem</a:t>
            </a:r>
            <a:r>
              <a:rPr lang="en-US" sz="2100" dirty="0"/>
              <a:t> </a:t>
            </a:r>
            <a:r>
              <a:rPr lang="en-US" sz="2100" dirty="0" err="1"/>
              <a:t>persediaan</a:t>
            </a:r>
            <a:r>
              <a:rPr lang="en-US" sz="2100" dirty="0"/>
              <a:t> perpetual</a:t>
            </a:r>
          </a:p>
          <a:p>
            <a:pPr marL="109728" indent="0">
              <a:spcBef>
                <a:spcPts val="0"/>
              </a:spcBef>
              <a:buNone/>
            </a:pPr>
            <a:r>
              <a:rPr lang="en-US" sz="2100" dirty="0"/>
              <a:t>    b. </a:t>
            </a:r>
            <a:r>
              <a:rPr lang="en-US" sz="2100" dirty="0" err="1"/>
              <a:t>Teknologi</a:t>
            </a:r>
            <a:r>
              <a:rPr lang="en-US" sz="2100" dirty="0"/>
              <a:t> RFID </a:t>
            </a:r>
            <a:r>
              <a:rPr lang="en-US" sz="2100" dirty="0" err="1"/>
              <a:t>atau</a:t>
            </a:r>
            <a:r>
              <a:rPr lang="en-US" sz="2100" dirty="0"/>
              <a:t> </a:t>
            </a:r>
            <a:r>
              <a:rPr lang="en-US" sz="2100" dirty="0" err="1"/>
              <a:t>kode</a:t>
            </a:r>
            <a:r>
              <a:rPr lang="en-US" sz="2100" dirty="0"/>
              <a:t> </a:t>
            </a:r>
            <a:r>
              <a:rPr lang="en-US" sz="2100" dirty="0" err="1"/>
              <a:t>batang</a:t>
            </a:r>
            <a:endParaRPr lang="en-US" sz="2100" dirty="0"/>
          </a:p>
          <a:p>
            <a:pPr marL="109728" indent="0">
              <a:spcBef>
                <a:spcPts val="0"/>
              </a:spcBef>
              <a:buNone/>
            </a:pPr>
            <a:r>
              <a:rPr lang="en-US" sz="2100" dirty="0"/>
              <a:t>    c. </a:t>
            </a:r>
            <a:r>
              <a:rPr lang="en-US" sz="2100" dirty="0" err="1"/>
              <a:t>Jumlah</a:t>
            </a:r>
            <a:r>
              <a:rPr lang="en-US" sz="2100" dirty="0"/>
              <a:t> </a:t>
            </a:r>
            <a:r>
              <a:rPr lang="en-US" sz="2100" dirty="0" err="1"/>
              <a:t>persediaan</a:t>
            </a:r>
            <a:r>
              <a:rPr lang="en-US" sz="2100" dirty="0"/>
              <a:t> </a:t>
            </a:r>
            <a:r>
              <a:rPr lang="en-US" sz="2100" dirty="0" err="1"/>
              <a:t>fisik</a:t>
            </a:r>
            <a:endParaRPr lang="en-US" sz="2100" dirty="0"/>
          </a:p>
        </p:txBody>
      </p:sp>
      <p:sp>
        <p:nvSpPr>
          <p:cNvPr id="4" name="Slide Number Placeholder 3"/>
          <p:cNvSpPr>
            <a:spLocks noGrp="1"/>
          </p:cNvSpPr>
          <p:nvPr>
            <p:ph type="sldNum" sz="quarter" idx="12"/>
          </p:nvPr>
        </p:nvSpPr>
        <p:spPr>
          <a:xfrm>
            <a:off x="10980299" y="6248400"/>
            <a:ext cx="1016000" cy="365760"/>
          </a:xfrm>
        </p:spPr>
        <p:txBody>
          <a:bodyPr/>
          <a:lstStyle/>
          <a:p>
            <a:r>
              <a:rPr lang="en-US" dirty="0"/>
              <a:t>12-</a:t>
            </a:r>
            <a:fld id="{903918D3-6963-488A-A002-415DC02264BE}" type="slidenum">
              <a:rPr lang="en-US" smtClean="0"/>
              <a:pPr/>
              <a:t>14</a:t>
            </a:fld>
            <a:endParaRPr lang="en-US" dirty="0"/>
          </a:p>
        </p:txBody>
      </p:sp>
    </p:spTree>
    <p:extLst>
      <p:ext uri="{BB962C8B-B14F-4D97-AF65-F5344CB8AC3E}">
        <p14:creationId xmlns:p14="http://schemas.microsoft.com/office/powerpoint/2010/main" val="26855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623248" y="610737"/>
            <a:ext cx="10972800" cy="1066800"/>
          </a:xfrm>
        </p:spPr>
        <p:txBody>
          <a:bodyPr/>
          <a:lstStyle/>
          <a:p>
            <a:r>
              <a:rPr lang="en-US" dirty="0"/>
              <a:t>Shipping Process</a:t>
            </a:r>
          </a:p>
        </p:txBody>
      </p:sp>
      <p:sp>
        <p:nvSpPr>
          <p:cNvPr id="9" name="Content Placeholder 8"/>
          <p:cNvSpPr>
            <a:spLocks noGrp="1"/>
          </p:cNvSpPr>
          <p:nvPr>
            <p:ph idx="1"/>
          </p:nvPr>
        </p:nvSpPr>
        <p:spPr/>
        <p:txBody>
          <a:bodyPr>
            <a:normAutofit/>
          </a:bodyPr>
          <a:lstStyle/>
          <a:p>
            <a:pPr>
              <a:buFont typeface="Wingdings" panose="05000000000000000000" pitchFamily="2" charset="2"/>
              <a:buChar char="§"/>
            </a:pPr>
            <a:r>
              <a:rPr lang="en-US" sz="2400" dirty="0" err="1"/>
              <a:t>Pilih</a:t>
            </a:r>
            <a:r>
              <a:rPr lang="en-US" sz="2400" dirty="0"/>
              <a:t> dan </a:t>
            </a:r>
            <a:r>
              <a:rPr lang="en-US" sz="2400" dirty="0" err="1"/>
              <a:t>kemas</a:t>
            </a:r>
            <a:r>
              <a:rPr lang="en-US" sz="2400" dirty="0"/>
              <a:t> </a:t>
            </a:r>
            <a:r>
              <a:rPr lang="en-US" sz="2400" dirty="0" err="1"/>
              <a:t>pesanan</a:t>
            </a:r>
            <a:endParaRPr lang="en-US" sz="2400" dirty="0"/>
          </a:p>
          <a:p>
            <a:pPr lvl="1">
              <a:buFont typeface="Wingdings" panose="05000000000000000000" pitchFamily="2" charset="2"/>
              <a:buChar char="§"/>
            </a:pPr>
            <a:r>
              <a:rPr lang="en-US" sz="2400" dirty="0" err="1"/>
              <a:t>Dokumen</a:t>
            </a:r>
            <a:r>
              <a:rPr lang="en-US" sz="2400" dirty="0"/>
              <a:t> </a:t>
            </a:r>
            <a:r>
              <a:rPr lang="en-US" sz="2400" dirty="0" err="1"/>
              <a:t>sumber</a:t>
            </a:r>
            <a:r>
              <a:rPr lang="en-US" sz="2400" dirty="0"/>
              <a:t>: </a:t>
            </a:r>
            <a:r>
              <a:rPr lang="en-US" sz="2400" dirty="0" err="1"/>
              <a:t>pengambilan</a:t>
            </a:r>
            <a:r>
              <a:rPr lang="en-US" sz="2400" dirty="0"/>
              <a:t> </a:t>
            </a:r>
            <a:r>
              <a:rPr lang="en-US" sz="2400" dirty="0" err="1"/>
              <a:t>tiket</a:t>
            </a:r>
            <a:endParaRPr lang="en-US" sz="2400" dirty="0"/>
          </a:p>
          <a:p>
            <a:pPr>
              <a:buFont typeface="Wingdings" panose="05000000000000000000" pitchFamily="2" charset="2"/>
              <a:buChar char="§"/>
            </a:pPr>
            <a:r>
              <a:rPr lang="en-US" sz="2400" dirty="0" err="1"/>
              <a:t>Kirimkan</a:t>
            </a:r>
            <a:r>
              <a:rPr lang="en-US" sz="2400" dirty="0"/>
              <a:t> </a:t>
            </a:r>
            <a:r>
              <a:rPr lang="en-US" sz="2400" dirty="0" err="1"/>
              <a:t>pesanan</a:t>
            </a:r>
            <a:endParaRPr lang="en-US" sz="2400" dirty="0"/>
          </a:p>
          <a:p>
            <a:pPr lvl="1">
              <a:buFont typeface="Wingdings" panose="05000000000000000000" pitchFamily="2" charset="2"/>
              <a:buChar char="§"/>
            </a:pPr>
            <a:r>
              <a:rPr lang="en-US" sz="2400" dirty="0" err="1"/>
              <a:t>Dokumen</a:t>
            </a:r>
            <a:r>
              <a:rPr lang="en-US" sz="2400" dirty="0"/>
              <a:t> </a:t>
            </a:r>
            <a:r>
              <a:rPr lang="en-US" sz="2400" dirty="0" err="1"/>
              <a:t>sumber</a:t>
            </a:r>
            <a:r>
              <a:rPr lang="en-US" sz="2400" dirty="0"/>
              <a:t>: Slip </a:t>
            </a:r>
            <a:r>
              <a:rPr lang="en-US" sz="2400" dirty="0" err="1"/>
              <a:t>pengepakan</a:t>
            </a:r>
            <a:r>
              <a:rPr lang="en-US" sz="2400" dirty="0"/>
              <a:t>, Bill of lading</a:t>
            </a:r>
          </a:p>
        </p:txBody>
      </p:sp>
      <p:sp>
        <p:nvSpPr>
          <p:cNvPr id="2" name="Slide Number Placeholder 1">
            <a:extLst>
              <a:ext uri="{FF2B5EF4-FFF2-40B4-BE49-F238E27FC236}">
                <a16:creationId xmlns:a16="http://schemas.microsoft.com/office/drawing/2014/main" id="{D20F2DEA-040F-4164-BD9D-4B338608ACD9}"/>
              </a:ext>
            </a:extLst>
          </p:cNvPr>
          <p:cNvSpPr>
            <a:spLocks noGrp="1"/>
          </p:cNvSpPr>
          <p:nvPr>
            <p:ph type="sldNum" sz="quarter" idx="12"/>
          </p:nvPr>
        </p:nvSpPr>
        <p:spPr/>
        <p:txBody>
          <a:bodyPr/>
          <a:lstStyle/>
          <a:p>
            <a:fld id="{556AE1AB-5818-477A-BE7E-56994C7FF978}" type="slidenum">
              <a:rPr lang="en-ID" smtClean="0"/>
              <a:t>15</a:t>
            </a:fld>
            <a:endParaRPr lang="en-ID"/>
          </a:p>
        </p:txBody>
      </p:sp>
    </p:spTree>
    <p:extLst>
      <p:ext uri="{BB962C8B-B14F-4D97-AF65-F5344CB8AC3E}">
        <p14:creationId xmlns:p14="http://schemas.microsoft.com/office/powerpoint/2010/main" val="61065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521648" y="610738"/>
            <a:ext cx="11176000" cy="1069848"/>
          </a:xfrm>
        </p:spPr>
        <p:txBody>
          <a:bodyPr/>
          <a:lstStyle/>
          <a:p>
            <a:r>
              <a:rPr lang="en-US" dirty="0"/>
              <a:t>Shipping Process</a:t>
            </a:r>
          </a:p>
        </p:txBody>
      </p:sp>
      <p:sp>
        <p:nvSpPr>
          <p:cNvPr id="9" name="Text Placeholder 8"/>
          <p:cNvSpPr>
            <a:spLocks noGrp="1"/>
          </p:cNvSpPr>
          <p:nvPr>
            <p:ph type="body" idx="1"/>
          </p:nvPr>
        </p:nvSpPr>
        <p:spPr>
          <a:xfrm>
            <a:off x="1225771" y="1268630"/>
            <a:ext cx="4160520" cy="823912"/>
          </a:xfrm>
        </p:spPr>
        <p:txBody>
          <a:bodyPr/>
          <a:lstStyle/>
          <a:p>
            <a:r>
              <a:rPr lang="en-US" dirty="0"/>
              <a:t>Threats</a:t>
            </a:r>
          </a:p>
        </p:txBody>
      </p:sp>
      <p:sp>
        <p:nvSpPr>
          <p:cNvPr id="10" name="Content Placeholder 9"/>
          <p:cNvSpPr>
            <a:spLocks noGrp="1"/>
          </p:cNvSpPr>
          <p:nvPr>
            <p:ph sz="half" idx="2"/>
          </p:nvPr>
        </p:nvSpPr>
        <p:spPr>
          <a:xfrm>
            <a:off x="635213" y="2039319"/>
            <a:ext cx="4160520" cy="2779361"/>
          </a:xfrm>
        </p:spPr>
        <p:txBody>
          <a:bodyPr>
            <a:noAutofit/>
          </a:bodyPr>
          <a:lstStyle/>
          <a:p>
            <a:pPr marL="566928" indent="-457200">
              <a:spcBef>
                <a:spcPts val="0"/>
              </a:spcBef>
              <a:buFont typeface="+mj-lt"/>
              <a:buAutoNum type="arabicPeriod"/>
            </a:pPr>
            <a:r>
              <a:rPr lang="en-US" sz="2400" dirty="0" err="1"/>
              <a:t>Memilih</a:t>
            </a:r>
            <a:r>
              <a:rPr lang="en-US" sz="2400" dirty="0"/>
              <a:t> </a:t>
            </a:r>
            <a:r>
              <a:rPr lang="en-US" sz="2400" dirty="0" err="1"/>
              <a:t>barang</a:t>
            </a:r>
            <a:r>
              <a:rPr lang="en-US" sz="2400" dirty="0"/>
              <a:t> </a:t>
            </a:r>
            <a:r>
              <a:rPr lang="en-US" sz="2400" dirty="0" err="1"/>
              <a:t>atau</a:t>
            </a:r>
            <a:r>
              <a:rPr lang="en-US" sz="2400" dirty="0"/>
              <a:t> </a:t>
            </a:r>
            <a:r>
              <a:rPr lang="en-US" sz="2400" dirty="0" err="1"/>
              <a:t>jumlah</a:t>
            </a:r>
            <a:r>
              <a:rPr lang="en-US" sz="2400" dirty="0"/>
              <a:t> yang salah </a:t>
            </a:r>
            <a:r>
              <a:rPr lang="en-US" sz="2400" dirty="0" err="1"/>
              <a:t>untuk</a:t>
            </a:r>
            <a:r>
              <a:rPr lang="en-US" sz="2400" dirty="0"/>
              <a:t> </a:t>
            </a:r>
            <a:r>
              <a:rPr lang="en-US" sz="2400" dirty="0" err="1"/>
              <a:t>dikirim</a:t>
            </a:r>
            <a:endParaRPr lang="en-US" sz="2400" dirty="0"/>
          </a:p>
          <a:p>
            <a:pPr marL="566928" indent="-457200">
              <a:spcBef>
                <a:spcPts val="0"/>
              </a:spcBef>
              <a:buFont typeface="+mj-lt"/>
              <a:buAutoNum type="arabicPeriod"/>
            </a:pPr>
            <a:r>
              <a:rPr lang="en-US" sz="2400" dirty="0" err="1"/>
              <a:t>Pencurian</a:t>
            </a:r>
            <a:endParaRPr lang="en-US" sz="2400" dirty="0"/>
          </a:p>
          <a:p>
            <a:pPr marL="566928" indent="-457200">
              <a:spcBef>
                <a:spcPts val="0"/>
              </a:spcBef>
              <a:buFont typeface="+mj-lt"/>
              <a:buAutoNum type="arabicPeriod"/>
            </a:pPr>
            <a:r>
              <a:rPr lang="en-US" sz="2400" dirty="0" err="1"/>
              <a:t>Gagal</a:t>
            </a:r>
            <a:r>
              <a:rPr lang="en-US" sz="2400" dirty="0"/>
              <a:t> </a:t>
            </a:r>
            <a:r>
              <a:rPr lang="en-US" sz="2400" dirty="0" err="1"/>
              <a:t>mengirim</a:t>
            </a:r>
            <a:r>
              <a:rPr lang="en-US" sz="2400" dirty="0"/>
              <a:t> </a:t>
            </a:r>
            <a:r>
              <a:rPr lang="en-US" sz="2400" dirty="0" err="1"/>
              <a:t>barang</a:t>
            </a:r>
            <a:endParaRPr lang="en-US" sz="2400" dirty="0"/>
          </a:p>
          <a:p>
            <a:pPr marL="566928" indent="-457200">
              <a:spcBef>
                <a:spcPts val="0"/>
              </a:spcBef>
              <a:buFont typeface="+mj-lt"/>
              <a:buAutoNum type="arabicPeriod"/>
            </a:pPr>
            <a:r>
              <a:rPr lang="en-US" sz="2400" dirty="0" err="1"/>
              <a:t>Kirim</a:t>
            </a:r>
            <a:r>
              <a:rPr lang="en-US" sz="2400" dirty="0"/>
              <a:t> </a:t>
            </a:r>
            <a:r>
              <a:rPr lang="en-US" sz="2400" dirty="0" err="1"/>
              <a:t>ke</a:t>
            </a:r>
            <a:r>
              <a:rPr lang="en-US" sz="2400" dirty="0"/>
              <a:t> </a:t>
            </a:r>
            <a:r>
              <a:rPr lang="en-US" sz="2400" dirty="0" err="1"/>
              <a:t>alamat</a:t>
            </a:r>
            <a:r>
              <a:rPr lang="en-US" sz="2400" dirty="0"/>
              <a:t> yang salah</a:t>
            </a:r>
          </a:p>
        </p:txBody>
      </p:sp>
      <p:sp>
        <p:nvSpPr>
          <p:cNvPr id="11" name="Text Placeholder 10"/>
          <p:cNvSpPr>
            <a:spLocks noGrp="1"/>
          </p:cNvSpPr>
          <p:nvPr>
            <p:ph type="body" sz="quarter" idx="3"/>
          </p:nvPr>
        </p:nvSpPr>
        <p:spPr>
          <a:xfrm>
            <a:off x="6879432" y="687336"/>
            <a:ext cx="4160520" cy="823912"/>
          </a:xfrm>
        </p:spPr>
        <p:txBody>
          <a:bodyPr/>
          <a:lstStyle/>
          <a:p>
            <a:r>
              <a:rPr lang="en-US" dirty="0"/>
              <a:t>Controls</a:t>
            </a:r>
          </a:p>
        </p:txBody>
      </p:sp>
      <p:sp>
        <p:nvSpPr>
          <p:cNvPr id="12" name="Content Placeholder 11"/>
          <p:cNvSpPr>
            <a:spLocks noGrp="1"/>
          </p:cNvSpPr>
          <p:nvPr>
            <p:ph sz="quarter" idx="4"/>
          </p:nvPr>
        </p:nvSpPr>
        <p:spPr>
          <a:xfrm>
            <a:off x="5026604" y="1360753"/>
            <a:ext cx="6333821" cy="2779361"/>
          </a:xfrm>
        </p:spPr>
        <p:txBody>
          <a:bodyPr>
            <a:noAutofit/>
          </a:bodyPr>
          <a:lstStyle/>
          <a:p>
            <a:pPr marL="109728" indent="0">
              <a:spcBef>
                <a:spcPts val="0"/>
              </a:spcBef>
              <a:buNone/>
            </a:pPr>
            <a:r>
              <a:rPr lang="en-US" sz="2400" dirty="0"/>
              <a:t>1 a. </a:t>
            </a:r>
            <a:r>
              <a:rPr lang="en-US" sz="2400" dirty="0" err="1"/>
              <a:t>Teknologi</a:t>
            </a:r>
            <a:r>
              <a:rPr lang="en-US" sz="2400" dirty="0"/>
              <a:t> </a:t>
            </a:r>
            <a:r>
              <a:rPr lang="en-US" sz="2400" dirty="0" err="1"/>
              <a:t>kode</a:t>
            </a:r>
            <a:r>
              <a:rPr lang="en-US" sz="2400" dirty="0"/>
              <a:t> </a:t>
            </a:r>
            <a:r>
              <a:rPr lang="en-US" sz="2400" dirty="0" err="1"/>
              <a:t>batang</a:t>
            </a:r>
            <a:endParaRPr lang="en-US" sz="2400" dirty="0"/>
          </a:p>
          <a:p>
            <a:pPr marL="109728" indent="0">
              <a:spcBef>
                <a:spcPts val="0"/>
              </a:spcBef>
              <a:buNone/>
            </a:pPr>
            <a:r>
              <a:rPr lang="en-US" sz="2400" dirty="0"/>
              <a:t>    b. </a:t>
            </a:r>
            <a:r>
              <a:rPr lang="en-US" sz="2400" dirty="0" err="1"/>
              <a:t>Rekonsiliasi</a:t>
            </a:r>
            <a:r>
              <a:rPr lang="en-US" sz="2400" dirty="0"/>
              <a:t> daftar </a:t>
            </a:r>
            <a:r>
              <a:rPr lang="en-US" sz="2400" dirty="0" err="1"/>
              <a:t>pengambilan</a:t>
            </a:r>
            <a:r>
              <a:rPr lang="en-US" sz="2400" dirty="0"/>
              <a:t> </a:t>
            </a:r>
            <a:r>
              <a:rPr lang="en-US" sz="2400" dirty="0" err="1"/>
              <a:t>dengan</a:t>
            </a:r>
            <a:r>
              <a:rPr lang="en-US" sz="2400" dirty="0"/>
              <a:t> </a:t>
            </a:r>
            <a:r>
              <a:rPr lang="en-US" sz="2400" dirty="0" err="1"/>
              <a:t>pesanan</a:t>
            </a:r>
            <a:r>
              <a:rPr lang="en-US" sz="2400" dirty="0"/>
              <a:t> </a:t>
            </a:r>
            <a:r>
              <a:rPr lang="en-US" sz="2400" dirty="0" err="1"/>
              <a:t>penjualan</a:t>
            </a:r>
            <a:endParaRPr lang="en-US" sz="2400" dirty="0"/>
          </a:p>
          <a:p>
            <a:pPr marL="109728" indent="0">
              <a:spcBef>
                <a:spcPts val="0"/>
              </a:spcBef>
              <a:buNone/>
            </a:pPr>
            <a:r>
              <a:rPr lang="en-US" sz="2400" dirty="0"/>
              <a:t>2 a. </a:t>
            </a:r>
            <a:r>
              <a:rPr lang="en-US" sz="2400" dirty="0" err="1"/>
              <a:t>Batasi</a:t>
            </a:r>
            <a:r>
              <a:rPr lang="en-US" sz="2400" dirty="0"/>
              <a:t> </a:t>
            </a:r>
            <a:r>
              <a:rPr lang="en-US" sz="2400" dirty="0" err="1"/>
              <a:t>akses</a:t>
            </a:r>
            <a:r>
              <a:rPr lang="en-US" sz="2400" dirty="0"/>
              <a:t> </a:t>
            </a:r>
            <a:r>
              <a:rPr lang="en-US" sz="2400" dirty="0" err="1"/>
              <a:t>fisik</a:t>
            </a:r>
            <a:r>
              <a:rPr lang="en-US" sz="2400" dirty="0"/>
              <a:t> </a:t>
            </a:r>
            <a:r>
              <a:rPr lang="en-US" sz="2400" dirty="0" err="1"/>
              <a:t>ke</a:t>
            </a:r>
            <a:r>
              <a:rPr lang="en-US" sz="2400" dirty="0"/>
              <a:t> </a:t>
            </a:r>
            <a:r>
              <a:rPr lang="en-US" sz="2400" dirty="0" err="1"/>
              <a:t>inventaris</a:t>
            </a:r>
            <a:endParaRPr lang="en-US" sz="2400" dirty="0"/>
          </a:p>
          <a:p>
            <a:pPr marL="109728" indent="0">
              <a:spcBef>
                <a:spcPts val="0"/>
              </a:spcBef>
              <a:buNone/>
            </a:pPr>
            <a:r>
              <a:rPr lang="en-US" sz="2400" dirty="0"/>
              <a:t>    b. Transfer </a:t>
            </a:r>
            <a:r>
              <a:rPr lang="en-US" sz="2400" dirty="0" err="1"/>
              <a:t>dokumen</a:t>
            </a:r>
            <a:r>
              <a:rPr lang="en-US" sz="2400" dirty="0"/>
              <a:t> </a:t>
            </a:r>
            <a:r>
              <a:rPr lang="en-US" sz="2400" dirty="0" err="1"/>
              <a:t>inventaris</a:t>
            </a:r>
            <a:endParaRPr lang="en-US" sz="2400" dirty="0"/>
          </a:p>
          <a:p>
            <a:pPr marL="109728" indent="0">
              <a:spcBef>
                <a:spcPts val="0"/>
              </a:spcBef>
              <a:buNone/>
            </a:pPr>
            <a:r>
              <a:rPr lang="en-US" sz="2400" dirty="0"/>
              <a:t>    c. </a:t>
            </a:r>
            <a:r>
              <a:rPr lang="en-US" sz="2400" dirty="0" err="1"/>
              <a:t>Hitungan</a:t>
            </a:r>
            <a:r>
              <a:rPr lang="en-US" sz="2400" dirty="0"/>
              <a:t> </a:t>
            </a:r>
            <a:r>
              <a:rPr lang="en-US" sz="2400" dirty="0" err="1"/>
              <a:t>fisik</a:t>
            </a:r>
            <a:r>
              <a:rPr lang="en-US" sz="2400" dirty="0"/>
              <a:t> </a:t>
            </a:r>
            <a:r>
              <a:rPr lang="en-US" sz="2400" dirty="0" err="1"/>
              <a:t>persediaan</a:t>
            </a:r>
            <a:r>
              <a:rPr lang="en-US" sz="2400" dirty="0"/>
              <a:t> dan</a:t>
            </a:r>
          </a:p>
          <a:p>
            <a:pPr marL="109728" indent="0">
              <a:spcBef>
                <a:spcPts val="0"/>
              </a:spcBef>
              <a:buNone/>
            </a:pPr>
            <a:r>
              <a:rPr lang="en-US" sz="2400" dirty="0"/>
              <a:t>        </a:t>
            </a:r>
            <a:r>
              <a:rPr lang="en-US" sz="2400" dirty="0" err="1"/>
              <a:t>rekonsiliasi</a:t>
            </a:r>
            <a:r>
              <a:rPr lang="en-US" sz="2400" dirty="0"/>
              <a:t> </a:t>
            </a:r>
            <a:r>
              <a:rPr lang="en-US" sz="2400" dirty="0" err="1"/>
              <a:t>dengan</a:t>
            </a:r>
            <a:r>
              <a:rPr lang="en-US" sz="2400" dirty="0"/>
              <a:t> </a:t>
            </a:r>
            <a:r>
              <a:rPr lang="en-US" sz="2400" dirty="0" err="1"/>
              <a:t>jumlah</a:t>
            </a:r>
            <a:r>
              <a:rPr lang="en-US" sz="2400" dirty="0"/>
              <a:t> yang </a:t>
            </a:r>
            <a:r>
              <a:rPr lang="en-US" sz="2400" dirty="0" err="1"/>
              <a:t>tercatat</a:t>
            </a:r>
            <a:endParaRPr lang="en-US" sz="2400" dirty="0"/>
          </a:p>
          <a:p>
            <a:pPr marL="109728" indent="0">
              <a:spcBef>
                <a:spcPts val="0"/>
              </a:spcBef>
              <a:buNone/>
            </a:pPr>
            <a:r>
              <a:rPr lang="en-US" sz="2400" dirty="0"/>
              <a:t>3 a. </a:t>
            </a:r>
            <a:r>
              <a:rPr lang="en-US" sz="2400" dirty="0" err="1"/>
              <a:t>Rekonsiliasi</a:t>
            </a:r>
            <a:r>
              <a:rPr lang="en-US" sz="2400" dirty="0"/>
              <a:t> </a:t>
            </a:r>
            <a:r>
              <a:rPr lang="en-US" sz="2400" dirty="0" err="1"/>
              <a:t>dokumen</a:t>
            </a:r>
            <a:r>
              <a:rPr lang="en-US" sz="2400" dirty="0"/>
              <a:t> </a:t>
            </a:r>
            <a:r>
              <a:rPr lang="en-US" sz="2400" dirty="0" err="1"/>
              <a:t>pengiriman</a:t>
            </a:r>
            <a:r>
              <a:rPr lang="en-US" sz="2400" dirty="0"/>
              <a:t> </a:t>
            </a:r>
            <a:r>
              <a:rPr lang="en-US" sz="2400" dirty="0" err="1"/>
              <a:t>dengan</a:t>
            </a:r>
            <a:r>
              <a:rPr lang="en-US" sz="2400" dirty="0"/>
              <a:t> </a:t>
            </a:r>
            <a:r>
              <a:rPr lang="en-US" sz="2400" dirty="0" err="1"/>
              <a:t>penjualan</a:t>
            </a:r>
            <a:endParaRPr lang="en-US" sz="2400" dirty="0"/>
          </a:p>
          <a:p>
            <a:pPr marL="109728" indent="0">
              <a:spcBef>
                <a:spcPts val="0"/>
              </a:spcBef>
              <a:buNone/>
            </a:pPr>
            <a:r>
              <a:rPr lang="en-US" sz="2400" dirty="0"/>
              <a:t>         </a:t>
            </a:r>
            <a:r>
              <a:rPr lang="en-US" sz="2400" dirty="0" err="1"/>
              <a:t>pesanan</a:t>
            </a:r>
            <a:r>
              <a:rPr lang="en-US" sz="2400" dirty="0"/>
              <a:t>, daftar </a:t>
            </a:r>
            <a:r>
              <a:rPr lang="en-US" sz="2400" dirty="0" err="1"/>
              <a:t>pengambilan</a:t>
            </a:r>
            <a:r>
              <a:rPr lang="en-US" sz="2400" dirty="0"/>
              <a:t>, dan slip </a:t>
            </a:r>
            <a:r>
              <a:rPr lang="en-US" sz="2400" dirty="0" err="1"/>
              <a:t>pengepakan</a:t>
            </a:r>
            <a:endParaRPr lang="en-US" sz="2400" dirty="0"/>
          </a:p>
          <a:p>
            <a:pPr marL="109728" indent="0">
              <a:spcBef>
                <a:spcPts val="0"/>
              </a:spcBef>
              <a:buNone/>
            </a:pPr>
            <a:r>
              <a:rPr lang="en-US" sz="2400" dirty="0"/>
              <a:t>4 a. </a:t>
            </a:r>
            <a:r>
              <a:rPr lang="en-US" sz="2400" dirty="0" err="1"/>
              <a:t>Kontrol</a:t>
            </a:r>
            <a:r>
              <a:rPr lang="en-US" sz="2400" dirty="0"/>
              <a:t> edit </a:t>
            </a:r>
            <a:r>
              <a:rPr lang="en-US" sz="2400" dirty="0" err="1"/>
              <a:t>entri</a:t>
            </a:r>
            <a:r>
              <a:rPr lang="en-US" sz="2400" dirty="0"/>
              <a:t> data</a:t>
            </a:r>
          </a:p>
        </p:txBody>
      </p:sp>
      <p:sp>
        <p:nvSpPr>
          <p:cNvPr id="2" name="Slide Number Placeholder 1">
            <a:extLst>
              <a:ext uri="{FF2B5EF4-FFF2-40B4-BE49-F238E27FC236}">
                <a16:creationId xmlns:a16="http://schemas.microsoft.com/office/drawing/2014/main" id="{4DB12D03-9120-4F1D-BD80-669D77D71816}"/>
              </a:ext>
            </a:extLst>
          </p:cNvPr>
          <p:cNvSpPr>
            <a:spLocks noGrp="1"/>
          </p:cNvSpPr>
          <p:nvPr>
            <p:ph type="sldNum" sz="quarter" idx="12"/>
          </p:nvPr>
        </p:nvSpPr>
        <p:spPr/>
        <p:txBody>
          <a:bodyPr/>
          <a:lstStyle/>
          <a:p>
            <a:fld id="{556AE1AB-5818-477A-BE7E-56994C7FF978}" type="slidenum">
              <a:rPr lang="en-ID" smtClean="0"/>
              <a:t>16</a:t>
            </a:fld>
            <a:endParaRPr lang="en-ID"/>
          </a:p>
        </p:txBody>
      </p:sp>
    </p:spTree>
    <p:extLst>
      <p:ext uri="{BB962C8B-B14F-4D97-AF65-F5344CB8AC3E}">
        <p14:creationId xmlns:p14="http://schemas.microsoft.com/office/powerpoint/2010/main" val="4013074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623247" y="597089"/>
            <a:ext cx="10972800" cy="1066800"/>
          </a:xfrm>
        </p:spPr>
        <p:txBody>
          <a:bodyPr/>
          <a:lstStyle/>
          <a:p>
            <a:r>
              <a:rPr lang="en-US" dirty="0"/>
              <a:t>Billing Process</a:t>
            </a:r>
          </a:p>
        </p:txBody>
      </p:sp>
      <p:sp>
        <p:nvSpPr>
          <p:cNvPr id="9" name="Content Placeholder 8"/>
          <p:cNvSpPr>
            <a:spLocks noGrp="1"/>
          </p:cNvSpPr>
          <p:nvPr>
            <p:ph idx="1"/>
          </p:nvPr>
        </p:nvSpPr>
        <p:spPr/>
        <p:txBody>
          <a:bodyPr>
            <a:normAutofit/>
          </a:bodyPr>
          <a:lstStyle/>
          <a:p>
            <a:pPr>
              <a:buFont typeface="Wingdings" panose="05000000000000000000" pitchFamily="2" charset="2"/>
              <a:buChar char="§"/>
            </a:pPr>
            <a:r>
              <a:rPr lang="en-US" sz="2400" dirty="0" err="1"/>
              <a:t>Menagih</a:t>
            </a:r>
            <a:r>
              <a:rPr lang="en-US" sz="2400" dirty="0"/>
              <a:t> </a:t>
            </a:r>
            <a:r>
              <a:rPr lang="en-US" sz="2400" dirty="0" err="1"/>
              <a:t>pelanggan</a:t>
            </a:r>
            <a:endParaRPr lang="en-US" sz="2400" dirty="0"/>
          </a:p>
          <a:p>
            <a:pPr lvl="1">
              <a:buFont typeface="Wingdings" panose="05000000000000000000" pitchFamily="2" charset="2"/>
              <a:buChar char="§"/>
            </a:pPr>
            <a:r>
              <a:rPr lang="en-US" sz="2400" dirty="0" err="1"/>
              <a:t>Dokumen</a:t>
            </a:r>
            <a:r>
              <a:rPr lang="en-US" sz="2400" dirty="0"/>
              <a:t> </a:t>
            </a:r>
            <a:r>
              <a:rPr lang="en-US" sz="2400" dirty="0" err="1"/>
              <a:t>sumber</a:t>
            </a:r>
            <a:r>
              <a:rPr lang="en-US" sz="2400" dirty="0"/>
              <a:t>: </a:t>
            </a:r>
            <a:r>
              <a:rPr lang="en-US" sz="2400" dirty="0" err="1"/>
              <a:t>faktur</a:t>
            </a:r>
            <a:r>
              <a:rPr lang="en-US" sz="2400" dirty="0"/>
              <a:t> </a:t>
            </a:r>
            <a:r>
              <a:rPr lang="en-US" sz="2400" dirty="0" err="1"/>
              <a:t>penjualan</a:t>
            </a:r>
            <a:endParaRPr lang="en-US" sz="2400" dirty="0"/>
          </a:p>
          <a:p>
            <a:pPr>
              <a:buFont typeface="Wingdings" panose="05000000000000000000" pitchFamily="2" charset="2"/>
              <a:buChar char="§"/>
            </a:pPr>
            <a:r>
              <a:rPr lang="en-US" sz="2400" dirty="0" err="1"/>
              <a:t>Memperbarui</a:t>
            </a:r>
            <a:r>
              <a:rPr lang="en-US" sz="2400" dirty="0"/>
              <a:t> </a:t>
            </a:r>
            <a:r>
              <a:rPr lang="en-US" sz="2400" dirty="0" err="1"/>
              <a:t>piutang</a:t>
            </a:r>
            <a:endParaRPr lang="en-US" sz="2400" dirty="0"/>
          </a:p>
          <a:p>
            <a:pPr lvl="1">
              <a:buFont typeface="Wingdings" panose="05000000000000000000" pitchFamily="2" charset="2"/>
              <a:buChar char="§"/>
            </a:pPr>
            <a:r>
              <a:rPr lang="en-US" sz="2400" dirty="0" err="1"/>
              <a:t>Dokumen</a:t>
            </a:r>
            <a:r>
              <a:rPr lang="en-US" sz="2400" dirty="0"/>
              <a:t> </a:t>
            </a:r>
            <a:r>
              <a:rPr lang="en-US" sz="2400" dirty="0" err="1"/>
              <a:t>sumber</a:t>
            </a:r>
            <a:r>
              <a:rPr lang="en-US" sz="2400" dirty="0"/>
              <a:t>: nota </a:t>
            </a:r>
            <a:r>
              <a:rPr lang="en-US" sz="2400" dirty="0" err="1"/>
              <a:t>kredit</a:t>
            </a:r>
            <a:r>
              <a:rPr lang="en-US" sz="2400" dirty="0"/>
              <a:t> dan </a:t>
            </a:r>
            <a:r>
              <a:rPr lang="en-US" sz="2400" dirty="0" err="1"/>
              <a:t>laporan</a:t>
            </a:r>
            <a:r>
              <a:rPr lang="en-US" sz="2400" dirty="0"/>
              <a:t> </a:t>
            </a:r>
            <a:r>
              <a:rPr lang="en-US" sz="2400" dirty="0" err="1"/>
              <a:t>bulanan</a:t>
            </a:r>
            <a:endParaRPr lang="en-US" sz="2400" dirty="0"/>
          </a:p>
        </p:txBody>
      </p:sp>
      <p:sp>
        <p:nvSpPr>
          <p:cNvPr id="2" name="Slide Number Placeholder 1">
            <a:extLst>
              <a:ext uri="{FF2B5EF4-FFF2-40B4-BE49-F238E27FC236}">
                <a16:creationId xmlns:a16="http://schemas.microsoft.com/office/drawing/2014/main" id="{3F931FE0-4C38-4815-9112-B2737DBA5919}"/>
              </a:ext>
            </a:extLst>
          </p:cNvPr>
          <p:cNvSpPr>
            <a:spLocks noGrp="1"/>
          </p:cNvSpPr>
          <p:nvPr>
            <p:ph type="sldNum" sz="quarter" idx="12"/>
          </p:nvPr>
        </p:nvSpPr>
        <p:spPr/>
        <p:txBody>
          <a:bodyPr/>
          <a:lstStyle/>
          <a:p>
            <a:fld id="{556AE1AB-5818-477A-BE7E-56994C7FF978}" type="slidenum">
              <a:rPr lang="en-ID" smtClean="0"/>
              <a:t>17</a:t>
            </a:fld>
            <a:endParaRPr lang="en-ID"/>
          </a:p>
        </p:txBody>
      </p:sp>
    </p:spTree>
    <p:extLst>
      <p:ext uri="{BB962C8B-B14F-4D97-AF65-F5344CB8AC3E}">
        <p14:creationId xmlns:p14="http://schemas.microsoft.com/office/powerpoint/2010/main" val="7091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08000" y="610737"/>
            <a:ext cx="11176000" cy="1069848"/>
          </a:xfrm>
        </p:spPr>
        <p:txBody>
          <a:bodyPr/>
          <a:lstStyle/>
          <a:p>
            <a:r>
              <a:rPr lang="en-US" dirty="0"/>
              <a:t>Billing Process</a:t>
            </a:r>
          </a:p>
        </p:txBody>
      </p:sp>
      <p:sp>
        <p:nvSpPr>
          <p:cNvPr id="6" name="Text Placeholder 5"/>
          <p:cNvSpPr>
            <a:spLocks noGrp="1"/>
          </p:cNvSpPr>
          <p:nvPr>
            <p:ph type="body" idx="1"/>
          </p:nvPr>
        </p:nvSpPr>
        <p:spPr>
          <a:xfrm>
            <a:off x="787476" y="1268629"/>
            <a:ext cx="4160520" cy="823912"/>
          </a:xfrm>
        </p:spPr>
        <p:txBody>
          <a:bodyPr/>
          <a:lstStyle/>
          <a:p>
            <a:r>
              <a:rPr lang="en-US" dirty="0"/>
              <a:t>Threats</a:t>
            </a:r>
          </a:p>
        </p:txBody>
      </p:sp>
      <p:sp>
        <p:nvSpPr>
          <p:cNvPr id="7" name="Content Placeholder 6"/>
          <p:cNvSpPr>
            <a:spLocks noGrp="1"/>
          </p:cNvSpPr>
          <p:nvPr>
            <p:ph sz="half" idx="2"/>
          </p:nvPr>
        </p:nvSpPr>
        <p:spPr>
          <a:xfrm>
            <a:off x="775252" y="2168804"/>
            <a:ext cx="4711148" cy="2779361"/>
          </a:xfrm>
        </p:spPr>
        <p:txBody>
          <a:bodyPr>
            <a:normAutofit/>
          </a:bodyPr>
          <a:lstStyle/>
          <a:p>
            <a:pPr marL="566928" indent="-457200">
              <a:spcBef>
                <a:spcPts val="0"/>
              </a:spcBef>
              <a:buFont typeface="+mj-lt"/>
              <a:buAutoNum type="arabicPeriod"/>
            </a:pPr>
            <a:r>
              <a:rPr lang="en-US" sz="2400" dirty="0" err="1"/>
              <a:t>Kegagalan</a:t>
            </a:r>
            <a:r>
              <a:rPr lang="en-US" sz="2400" dirty="0"/>
              <a:t> </a:t>
            </a:r>
            <a:r>
              <a:rPr lang="en-US" sz="2400" dirty="0" err="1"/>
              <a:t>menagih</a:t>
            </a:r>
            <a:r>
              <a:rPr lang="en-US" sz="2400" dirty="0"/>
              <a:t> </a:t>
            </a:r>
            <a:r>
              <a:rPr lang="en-US" sz="2400" dirty="0" err="1"/>
              <a:t>pelanggan</a:t>
            </a:r>
            <a:endParaRPr lang="en-US" sz="2400" dirty="0"/>
          </a:p>
          <a:p>
            <a:pPr marL="566928" indent="-457200">
              <a:spcBef>
                <a:spcPts val="0"/>
              </a:spcBef>
              <a:buFont typeface="+mj-lt"/>
              <a:buAutoNum type="arabicPeriod"/>
            </a:pPr>
            <a:r>
              <a:rPr lang="en-US" sz="2400" dirty="0" err="1"/>
              <a:t>Kesalahan</a:t>
            </a:r>
            <a:r>
              <a:rPr lang="en-US" sz="2400" dirty="0"/>
              <a:t> </a:t>
            </a:r>
            <a:r>
              <a:rPr lang="en-US" sz="2400" dirty="0" err="1"/>
              <a:t>penagihan</a:t>
            </a:r>
            <a:endParaRPr lang="en-US" sz="2400" dirty="0"/>
          </a:p>
          <a:p>
            <a:pPr marL="566928" indent="-457200">
              <a:spcBef>
                <a:spcPts val="0"/>
              </a:spcBef>
              <a:buFont typeface="+mj-lt"/>
              <a:buAutoNum type="arabicPeriod"/>
            </a:pPr>
            <a:r>
              <a:rPr lang="en-US" sz="2400" dirty="0" err="1"/>
              <a:t>Kesalahan</a:t>
            </a:r>
            <a:r>
              <a:rPr lang="en-US" sz="2400" dirty="0"/>
              <a:t> posting </a:t>
            </a:r>
            <a:r>
              <a:rPr lang="en-US" sz="2400" dirty="0" err="1"/>
              <a:t>dalam</a:t>
            </a:r>
            <a:r>
              <a:rPr lang="en-US" sz="2400" dirty="0"/>
              <a:t> </a:t>
            </a:r>
            <a:r>
              <a:rPr lang="en-US" sz="2400" dirty="0" err="1"/>
              <a:t>piutang</a:t>
            </a:r>
            <a:r>
              <a:rPr lang="en-US" sz="2400" dirty="0"/>
              <a:t> </a:t>
            </a:r>
            <a:r>
              <a:rPr lang="en-US" sz="2400" dirty="0" err="1"/>
              <a:t>dagang</a:t>
            </a:r>
            <a:endParaRPr lang="en-US" sz="2400" dirty="0"/>
          </a:p>
          <a:p>
            <a:pPr marL="566928" indent="-457200">
              <a:spcBef>
                <a:spcPts val="0"/>
              </a:spcBef>
              <a:buFont typeface="+mj-lt"/>
              <a:buAutoNum type="arabicPeriod"/>
            </a:pPr>
            <a:r>
              <a:rPr lang="en-US" sz="2400" dirty="0"/>
              <a:t>Nota </a:t>
            </a:r>
            <a:r>
              <a:rPr lang="en-US" sz="2400" dirty="0" err="1"/>
              <a:t>kredit</a:t>
            </a:r>
            <a:r>
              <a:rPr lang="en-US" sz="2400" dirty="0"/>
              <a:t> </a:t>
            </a:r>
            <a:r>
              <a:rPr lang="en-US" sz="2400" dirty="0" err="1"/>
              <a:t>tidak</a:t>
            </a:r>
            <a:r>
              <a:rPr lang="en-US" sz="2400" dirty="0"/>
              <a:t> </a:t>
            </a:r>
            <a:r>
              <a:rPr lang="en-US" sz="2400" dirty="0" err="1"/>
              <a:t>akurat</a:t>
            </a:r>
            <a:r>
              <a:rPr lang="en-US" sz="2400" dirty="0"/>
              <a:t> </a:t>
            </a:r>
            <a:r>
              <a:rPr lang="en-US" sz="2400" dirty="0" err="1"/>
              <a:t>atau</a:t>
            </a:r>
            <a:r>
              <a:rPr lang="en-US" sz="2400" dirty="0"/>
              <a:t> </a:t>
            </a:r>
            <a:r>
              <a:rPr lang="en-US" sz="2400" dirty="0" err="1"/>
              <a:t>tidak</a:t>
            </a:r>
            <a:r>
              <a:rPr lang="en-US" sz="2400" dirty="0"/>
              <a:t> valid</a:t>
            </a:r>
          </a:p>
        </p:txBody>
      </p:sp>
      <p:sp>
        <p:nvSpPr>
          <p:cNvPr id="8" name="Text Placeholder 7"/>
          <p:cNvSpPr>
            <a:spLocks noGrp="1"/>
          </p:cNvSpPr>
          <p:nvPr>
            <p:ph type="body" sz="quarter" idx="3"/>
          </p:nvPr>
        </p:nvSpPr>
        <p:spPr>
          <a:xfrm>
            <a:off x="5635045" y="1100783"/>
            <a:ext cx="4160520" cy="823912"/>
          </a:xfrm>
        </p:spPr>
        <p:txBody>
          <a:bodyPr/>
          <a:lstStyle/>
          <a:p>
            <a:r>
              <a:rPr lang="en-US" dirty="0"/>
              <a:t>Controls</a:t>
            </a:r>
          </a:p>
        </p:txBody>
      </p:sp>
      <p:sp>
        <p:nvSpPr>
          <p:cNvPr id="9" name="Content Placeholder 8"/>
          <p:cNvSpPr>
            <a:spLocks noGrp="1"/>
          </p:cNvSpPr>
          <p:nvPr>
            <p:ph sz="quarter" idx="4"/>
          </p:nvPr>
        </p:nvSpPr>
        <p:spPr>
          <a:xfrm>
            <a:off x="5555973" y="2092542"/>
            <a:ext cx="6370983" cy="2855624"/>
          </a:xfrm>
        </p:spPr>
        <p:txBody>
          <a:bodyPr>
            <a:noAutofit/>
          </a:bodyPr>
          <a:lstStyle/>
          <a:p>
            <a:pPr marL="109728" indent="0">
              <a:spcBef>
                <a:spcPts val="0"/>
              </a:spcBef>
              <a:buNone/>
            </a:pPr>
            <a:r>
              <a:rPr lang="en-US" sz="2400" dirty="0"/>
              <a:t>1 a. </a:t>
            </a:r>
            <a:r>
              <a:rPr lang="en-US" sz="2400" dirty="0" err="1"/>
              <a:t>Rekonsiliasi</a:t>
            </a:r>
            <a:r>
              <a:rPr lang="en-US" sz="2400" dirty="0"/>
              <a:t> </a:t>
            </a:r>
            <a:r>
              <a:rPr lang="en-US" sz="2400" dirty="0" err="1"/>
              <a:t>faktur</a:t>
            </a:r>
            <a:r>
              <a:rPr lang="en-US" sz="2400" dirty="0"/>
              <a:t> </a:t>
            </a:r>
            <a:r>
              <a:rPr lang="en-US" sz="2400" dirty="0" err="1"/>
              <a:t>dengan</a:t>
            </a:r>
            <a:r>
              <a:rPr lang="en-US" sz="2400" dirty="0"/>
              <a:t> </a:t>
            </a:r>
            <a:r>
              <a:rPr lang="en-US" sz="2400" dirty="0" err="1"/>
              <a:t>pesanan</a:t>
            </a:r>
            <a:r>
              <a:rPr lang="en-US" sz="2400" dirty="0"/>
              <a:t> </a:t>
            </a:r>
            <a:r>
              <a:rPr lang="en-US" sz="2400" dirty="0" err="1"/>
              <a:t>penjualan</a:t>
            </a:r>
            <a:r>
              <a:rPr lang="en-US" sz="2400" dirty="0"/>
              <a:t> dan</a:t>
            </a:r>
          </a:p>
          <a:p>
            <a:pPr marL="109728" indent="0">
              <a:spcBef>
                <a:spcPts val="0"/>
              </a:spcBef>
              <a:buNone/>
            </a:pPr>
            <a:r>
              <a:rPr lang="en-US" sz="2400" dirty="0"/>
              <a:t>        </a:t>
            </a:r>
            <a:r>
              <a:rPr lang="en-US" sz="2400" dirty="0" err="1"/>
              <a:t>dokumen</a:t>
            </a:r>
            <a:r>
              <a:rPr lang="en-US" sz="2400" dirty="0"/>
              <a:t> </a:t>
            </a:r>
            <a:r>
              <a:rPr lang="en-US" sz="2400" dirty="0" err="1"/>
              <a:t>pengiriman</a:t>
            </a:r>
            <a:endParaRPr lang="en-US" sz="2400" dirty="0"/>
          </a:p>
          <a:p>
            <a:pPr marL="109728" indent="0">
              <a:spcBef>
                <a:spcPts val="0"/>
              </a:spcBef>
              <a:buNone/>
            </a:pPr>
            <a:r>
              <a:rPr lang="en-US" sz="2400" dirty="0"/>
              <a:t>    b. </a:t>
            </a:r>
            <a:r>
              <a:rPr lang="en-US" sz="2400" dirty="0" err="1"/>
              <a:t>Pisahkan</a:t>
            </a:r>
            <a:r>
              <a:rPr lang="en-US" sz="2400" dirty="0"/>
              <a:t> </a:t>
            </a:r>
            <a:r>
              <a:rPr lang="en-US" sz="2400" dirty="0" err="1"/>
              <a:t>fungsi</a:t>
            </a:r>
            <a:r>
              <a:rPr lang="en-US" sz="2400" dirty="0"/>
              <a:t> </a:t>
            </a:r>
            <a:r>
              <a:rPr lang="en-US" sz="2400" dirty="0" err="1"/>
              <a:t>pengiriman</a:t>
            </a:r>
            <a:r>
              <a:rPr lang="en-US" sz="2400" dirty="0"/>
              <a:t> dan </a:t>
            </a:r>
            <a:r>
              <a:rPr lang="en-US" sz="2400" dirty="0" err="1"/>
              <a:t>penagihan</a:t>
            </a:r>
            <a:endParaRPr lang="en-US" sz="2400" dirty="0"/>
          </a:p>
          <a:p>
            <a:pPr marL="109728" indent="0">
              <a:spcBef>
                <a:spcPts val="0"/>
              </a:spcBef>
              <a:buNone/>
            </a:pPr>
            <a:r>
              <a:rPr lang="en-US" sz="2400" dirty="0"/>
              <a:t>2 a. </a:t>
            </a:r>
            <a:r>
              <a:rPr lang="en-US" sz="2400" dirty="0" err="1"/>
              <a:t>Kontrol</a:t>
            </a:r>
            <a:r>
              <a:rPr lang="en-US" sz="2400" dirty="0"/>
              <a:t> edit </a:t>
            </a:r>
            <a:r>
              <a:rPr lang="en-US" sz="2400" dirty="0" err="1"/>
              <a:t>entri</a:t>
            </a:r>
            <a:r>
              <a:rPr lang="en-US" sz="2400" dirty="0"/>
              <a:t> data</a:t>
            </a:r>
          </a:p>
          <a:p>
            <a:pPr marL="109728" indent="0">
              <a:spcBef>
                <a:spcPts val="0"/>
              </a:spcBef>
              <a:buNone/>
            </a:pPr>
            <a:r>
              <a:rPr lang="en-US" sz="2400" dirty="0"/>
              <a:t>    b. </a:t>
            </a:r>
            <a:r>
              <a:rPr lang="en-US" sz="2400" dirty="0" err="1"/>
              <a:t>Konfigurasi</a:t>
            </a:r>
            <a:r>
              <a:rPr lang="en-US" sz="2400" dirty="0"/>
              <a:t> </a:t>
            </a:r>
            <a:r>
              <a:rPr lang="en-US" sz="2400" dirty="0" err="1"/>
              <a:t>sistem</a:t>
            </a:r>
            <a:r>
              <a:rPr lang="en-US" sz="2400" dirty="0"/>
              <a:t> </a:t>
            </a:r>
            <a:r>
              <a:rPr lang="en-US" sz="2400" dirty="0" err="1"/>
              <a:t>secara</a:t>
            </a:r>
            <a:r>
              <a:rPr lang="en-US" sz="2400" dirty="0"/>
              <a:t> </a:t>
            </a:r>
            <a:r>
              <a:rPr lang="en-US" sz="2400" dirty="0" err="1"/>
              <a:t>otomatis</a:t>
            </a:r>
            <a:endParaRPr lang="en-US" sz="2400" dirty="0"/>
          </a:p>
          <a:p>
            <a:pPr marL="109728" indent="0">
              <a:spcBef>
                <a:spcPts val="0"/>
              </a:spcBef>
              <a:buNone/>
            </a:pPr>
            <a:r>
              <a:rPr lang="en-US" sz="2400" dirty="0"/>
              <a:t>         </a:t>
            </a:r>
            <a:r>
              <a:rPr lang="en-US" sz="2400" dirty="0" err="1"/>
              <a:t>masukkan</a:t>
            </a:r>
            <a:r>
              <a:rPr lang="en-US" sz="2400" dirty="0"/>
              <a:t> data </a:t>
            </a:r>
            <a:r>
              <a:rPr lang="en-US" sz="2400" dirty="0" err="1"/>
              <a:t>harga</a:t>
            </a:r>
            <a:endParaRPr lang="en-US" sz="2400" dirty="0"/>
          </a:p>
          <a:p>
            <a:pPr marL="109728" indent="0">
              <a:spcBef>
                <a:spcPts val="0"/>
              </a:spcBef>
              <a:buNone/>
            </a:pPr>
            <a:r>
              <a:rPr lang="en-US" sz="2400" dirty="0"/>
              <a:t>3 a. </a:t>
            </a:r>
            <a:r>
              <a:rPr lang="en-US" sz="2400" dirty="0" err="1"/>
              <a:t>Rekonsiliasi</a:t>
            </a:r>
            <a:r>
              <a:rPr lang="en-US" sz="2400" dirty="0"/>
              <a:t> </a:t>
            </a:r>
            <a:r>
              <a:rPr lang="en-US" sz="2400" dirty="0" err="1"/>
              <a:t>piutang</a:t>
            </a:r>
            <a:r>
              <a:rPr lang="en-US" sz="2400" dirty="0"/>
              <a:t> </a:t>
            </a:r>
            <a:r>
              <a:rPr lang="en-US" sz="2400" dirty="0" err="1"/>
              <a:t>dagang</a:t>
            </a:r>
            <a:r>
              <a:rPr lang="en-US" sz="2400" dirty="0"/>
              <a:t> </a:t>
            </a:r>
            <a:r>
              <a:rPr lang="en-US" sz="2400" dirty="0" err="1"/>
              <a:t>anak</a:t>
            </a:r>
            <a:r>
              <a:rPr lang="en-US" sz="2400" dirty="0"/>
              <a:t> </a:t>
            </a:r>
            <a:r>
              <a:rPr lang="en-US" sz="2400" dirty="0" err="1"/>
              <a:t>perusahaan</a:t>
            </a:r>
            <a:endParaRPr lang="en-US" sz="2400" dirty="0"/>
          </a:p>
          <a:p>
            <a:pPr marL="109728" indent="0">
              <a:spcBef>
                <a:spcPts val="0"/>
              </a:spcBef>
              <a:buNone/>
            </a:pPr>
            <a:r>
              <a:rPr lang="en-US" sz="2400" dirty="0"/>
              <a:t>          </a:t>
            </a:r>
            <a:r>
              <a:rPr lang="en-US" sz="2400" dirty="0" err="1"/>
              <a:t>menyeimbangkan</a:t>
            </a:r>
            <a:r>
              <a:rPr lang="en-US" sz="2400" dirty="0"/>
              <a:t> </a:t>
            </a:r>
            <a:r>
              <a:rPr lang="en-US" sz="2400" dirty="0" err="1"/>
              <a:t>jumlah</a:t>
            </a:r>
            <a:r>
              <a:rPr lang="en-US" sz="2400" dirty="0"/>
              <a:t> </a:t>
            </a:r>
            <a:r>
              <a:rPr lang="en-US" sz="2400" dirty="0" err="1"/>
              <a:t>akun</a:t>
            </a:r>
            <a:endParaRPr lang="en-US" sz="2400" dirty="0"/>
          </a:p>
          <a:p>
            <a:pPr marL="109728" indent="0">
              <a:spcBef>
                <a:spcPts val="0"/>
              </a:spcBef>
              <a:buNone/>
            </a:pPr>
            <a:r>
              <a:rPr lang="en-US" sz="2400" dirty="0"/>
              <a:t>          </a:t>
            </a:r>
            <a:r>
              <a:rPr lang="en-US" sz="2400" dirty="0" err="1"/>
              <a:t>piutang</a:t>
            </a:r>
            <a:r>
              <a:rPr lang="en-US" sz="2400" dirty="0"/>
              <a:t> </a:t>
            </a:r>
            <a:r>
              <a:rPr lang="en-US" sz="2400" dirty="0" err="1"/>
              <a:t>dalam</a:t>
            </a:r>
            <a:r>
              <a:rPr lang="en-US" sz="2400" dirty="0"/>
              <a:t> </a:t>
            </a:r>
            <a:r>
              <a:rPr lang="en-US" sz="2400" dirty="0" err="1"/>
              <a:t>buku</a:t>
            </a:r>
            <a:r>
              <a:rPr lang="en-US" sz="2400" dirty="0"/>
              <a:t> </a:t>
            </a:r>
            <a:r>
              <a:rPr lang="en-US" sz="2400" dirty="0" err="1"/>
              <a:t>besar</a:t>
            </a:r>
            <a:endParaRPr lang="en-US" sz="2400" dirty="0"/>
          </a:p>
          <a:p>
            <a:pPr marL="109728" indent="0">
              <a:spcBef>
                <a:spcPts val="0"/>
              </a:spcBef>
              <a:buNone/>
            </a:pPr>
            <a:r>
              <a:rPr lang="en-US" sz="2400" dirty="0"/>
              <a:t>4 a. </a:t>
            </a:r>
            <a:r>
              <a:rPr lang="en-US" sz="2400" dirty="0" err="1"/>
              <a:t>Pemisahan</a:t>
            </a:r>
            <a:r>
              <a:rPr lang="en-US" sz="2400" dirty="0"/>
              <a:t> </a:t>
            </a:r>
            <a:r>
              <a:rPr lang="en-US" sz="2400" dirty="0" err="1"/>
              <a:t>otorisasi</a:t>
            </a:r>
            <a:r>
              <a:rPr lang="en-US" sz="2400" dirty="0"/>
              <a:t> dan</a:t>
            </a:r>
          </a:p>
          <a:p>
            <a:pPr marL="109728" indent="0">
              <a:spcBef>
                <a:spcPts val="0"/>
              </a:spcBef>
              <a:buNone/>
            </a:pPr>
            <a:r>
              <a:rPr lang="en-US" sz="2400" dirty="0"/>
              <a:t>         </a:t>
            </a:r>
            <a:r>
              <a:rPr lang="en-US" sz="2400" dirty="0" err="1"/>
              <a:t>fungsi</a:t>
            </a:r>
            <a:r>
              <a:rPr lang="en-US" sz="2400" dirty="0"/>
              <a:t> </a:t>
            </a:r>
            <a:r>
              <a:rPr lang="en-US" sz="2400" dirty="0" err="1"/>
              <a:t>pencatatan</a:t>
            </a:r>
            <a:r>
              <a:rPr lang="en-US" sz="2400" dirty="0"/>
              <a:t> </a:t>
            </a:r>
            <a:r>
              <a:rPr lang="en-US" sz="2400" dirty="0" err="1"/>
              <a:t>untuk</a:t>
            </a:r>
            <a:r>
              <a:rPr lang="en-US" sz="2400" dirty="0"/>
              <a:t> memo </a:t>
            </a:r>
            <a:r>
              <a:rPr lang="en-US" sz="2400" dirty="0" err="1"/>
              <a:t>kredit</a:t>
            </a:r>
            <a:endParaRPr lang="en-US" sz="2400" dirty="0"/>
          </a:p>
        </p:txBody>
      </p:sp>
      <p:sp>
        <p:nvSpPr>
          <p:cNvPr id="2" name="Slide Number Placeholder 1">
            <a:extLst>
              <a:ext uri="{FF2B5EF4-FFF2-40B4-BE49-F238E27FC236}">
                <a16:creationId xmlns:a16="http://schemas.microsoft.com/office/drawing/2014/main" id="{F8530B66-0FEF-4592-87CF-592DFFE8973D}"/>
              </a:ext>
            </a:extLst>
          </p:cNvPr>
          <p:cNvSpPr>
            <a:spLocks noGrp="1"/>
          </p:cNvSpPr>
          <p:nvPr>
            <p:ph type="sldNum" sz="quarter" idx="12"/>
          </p:nvPr>
        </p:nvSpPr>
        <p:spPr/>
        <p:txBody>
          <a:bodyPr/>
          <a:lstStyle/>
          <a:p>
            <a:fld id="{556AE1AB-5818-477A-BE7E-56994C7FF978}" type="slidenum">
              <a:rPr lang="en-ID" smtClean="0"/>
              <a:t>18</a:t>
            </a:fld>
            <a:endParaRPr lang="en-ID"/>
          </a:p>
        </p:txBody>
      </p:sp>
    </p:spTree>
    <p:extLst>
      <p:ext uri="{BB962C8B-B14F-4D97-AF65-F5344CB8AC3E}">
        <p14:creationId xmlns:p14="http://schemas.microsoft.com/office/powerpoint/2010/main" val="32956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66EB-4567-49BB-9DE1-AFCB6EB642EA}"/>
              </a:ext>
            </a:extLst>
          </p:cNvPr>
          <p:cNvSpPr>
            <a:spLocks noGrp="1"/>
          </p:cNvSpPr>
          <p:nvPr>
            <p:ph type="title"/>
          </p:nvPr>
        </p:nvSpPr>
        <p:spPr>
          <a:xfrm>
            <a:off x="609600" y="345116"/>
            <a:ext cx="11094671" cy="1560716"/>
          </a:xfrm>
        </p:spPr>
        <p:txBody>
          <a:bodyPr>
            <a:normAutofit/>
          </a:bodyPr>
          <a:lstStyle/>
          <a:p>
            <a:pPr algn="ctr"/>
            <a:r>
              <a:rPr lang="en-ID" sz="3200" b="1"/>
              <a:t>Dokumen pada Sub Sistem Pengolahan </a:t>
            </a:r>
            <a:br>
              <a:rPr lang="en-ID" sz="3200" b="1"/>
            </a:br>
            <a:r>
              <a:rPr lang="en-ID" sz="3200" b="1"/>
              <a:t>Pesanan Penjualan</a:t>
            </a:r>
          </a:p>
        </p:txBody>
      </p:sp>
      <p:sp>
        <p:nvSpPr>
          <p:cNvPr id="3" name="Content Placeholder 2">
            <a:extLst>
              <a:ext uri="{FF2B5EF4-FFF2-40B4-BE49-F238E27FC236}">
                <a16:creationId xmlns:a16="http://schemas.microsoft.com/office/drawing/2014/main" id="{29246F77-B276-4BB8-BFA3-FEEE7316C341}"/>
              </a:ext>
            </a:extLst>
          </p:cNvPr>
          <p:cNvSpPr>
            <a:spLocks noGrp="1"/>
          </p:cNvSpPr>
          <p:nvPr>
            <p:ph idx="1"/>
          </p:nvPr>
        </p:nvSpPr>
        <p:spPr/>
        <p:txBody>
          <a:bodyPr>
            <a:normAutofit/>
          </a:bodyPr>
          <a:lstStyle/>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Sales  order</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Sales journal</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AR subsidiary ledger</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Inventory subsidiary ledger</a:t>
            </a:r>
          </a:p>
          <a:p>
            <a:pPr marL="342900" lvl="0" indent="-342900" algn="just">
              <a:lnSpc>
                <a:spcPct val="107000"/>
              </a:lnSpc>
              <a:spcAft>
                <a:spcPts val="800"/>
              </a:spcAft>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GL</a:t>
            </a:r>
          </a:p>
          <a:p>
            <a:endParaRPr lang="en-ID" sz="2400"/>
          </a:p>
        </p:txBody>
      </p:sp>
      <p:sp>
        <p:nvSpPr>
          <p:cNvPr id="4" name="Slide Number Placeholder 3">
            <a:extLst>
              <a:ext uri="{FF2B5EF4-FFF2-40B4-BE49-F238E27FC236}">
                <a16:creationId xmlns:a16="http://schemas.microsoft.com/office/drawing/2014/main" id="{122F9FDF-27ED-48C2-BD5C-8CE61E4A4777}"/>
              </a:ext>
            </a:extLst>
          </p:cNvPr>
          <p:cNvSpPr>
            <a:spLocks noGrp="1"/>
          </p:cNvSpPr>
          <p:nvPr>
            <p:ph type="sldNum" sz="quarter" idx="12"/>
          </p:nvPr>
        </p:nvSpPr>
        <p:spPr/>
        <p:txBody>
          <a:bodyPr/>
          <a:lstStyle/>
          <a:p>
            <a:fld id="{556AE1AB-5818-477A-BE7E-56994C7FF978}" type="slidenum">
              <a:rPr lang="en-ID" smtClean="0"/>
              <a:t>19</a:t>
            </a:fld>
            <a:endParaRPr lang="en-ID"/>
          </a:p>
        </p:txBody>
      </p:sp>
    </p:spTree>
    <p:extLst>
      <p:ext uri="{BB962C8B-B14F-4D97-AF65-F5344CB8AC3E}">
        <p14:creationId xmlns:p14="http://schemas.microsoft.com/office/powerpoint/2010/main" val="139321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70C9C-14A8-4355-B68D-D92C982DD721}"/>
              </a:ext>
            </a:extLst>
          </p:cNvPr>
          <p:cNvSpPr>
            <a:spLocks noGrp="1"/>
          </p:cNvSpPr>
          <p:nvPr>
            <p:ph type="title"/>
          </p:nvPr>
        </p:nvSpPr>
        <p:spPr/>
        <p:txBody>
          <a:bodyPr/>
          <a:lstStyle/>
          <a:p>
            <a:r>
              <a:rPr lang="en-ID" dirty="0" err="1"/>
              <a:t>Pengantar</a:t>
            </a:r>
            <a:endParaRPr lang="en-ID" dirty="0"/>
          </a:p>
        </p:txBody>
      </p:sp>
      <p:sp>
        <p:nvSpPr>
          <p:cNvPr id="3" name="Content Placeholder 2">
            <a:extLst>
              <a:ext uri="{FF2B5EF4-FFF2-40B4-BE49-F238E27FC236}">
                <a16:creationId xmlns:a16="http://schemas.microsoft.com/office/drawing/2014/main" id="{95525BE5-D633-4B4E-B3E2-E8675A9CE8A7}"/>
              </a:ext>
            </a:extLst>
          </p:cNvPr>
          <p:cNvSpPr>
            <a:spLocks noGrp="1"/>
          </p:cNvSpPr>
          <p:nvPr>
            <p:ph idx="1"/>
          </p:nvPr>
        </p:nvSpPr>
        <p:spPr/>
        <p:txBody>
          <a:bodyPr>
            <a:normAutofit/>
          </a:bodyPr>
          <a:lstStyle/>
          <a:p>
            <a:pPr>
              <a:buFont typeface="Wingdings" panose="05000000000000000000" pitchFamily="2" charset="2"/>
              <a:buChar char="§"/>
            </a:pPr>
            <a:r>
              <a:rPr lang="en-ID" sz="2400" dirty="0" err="1"/>
              <a:t>Siklus</a:t>
            </a:r>
            <a:r>
              <a:rPr lang="en-ID" sz="2400" dirty="0"/>
              <a:t> </a:t>
            </a:r>
            <a:r>
              <a:rPr lang="en-ID" sz="2400" dirty="0" err="1"/>
              <a:t>pendapatan</a:t>
            </a:r>
            <a:r>
              <a:rPr lang="en-ID" sz="2400" dirty="0"/>
              <a:t> </a:t>
            </a:r>
            <a:r>
              <a:rPr lang="en-ID" sz="2400" dirty="0" err="1"/>
              <a:t>adalah</a:t>
            </a:r>
            <a:r>
              <a:rPr lang="en-ID" sz="2400" dirty="0"/>
              <a:t> </a:t>
            </a:r>
            <a:r>
              <a:rPr lang="en-ID" sz="2400" dirty="0" err="1"/>
              <a:t>sekumpulan</a:t>
            </a:r>
            <a:r>
              <a:rPr lang="en-ID" sz="2400" dirty="0"/>
              <a:t> </a:t>
            </a:r>
            <a:r>
              <a:rPr lang="en-ID" sz="2400" dirty="0" err="1"/>
              <a:t>aktivitas</a:t>
            </a:r>
            <a:r>
              <a:rPr lang="en-ID" sz="2400" dirty="0"/>
              <a:t>  </a:t>
            </a:r>
            <a:r>
              <a:rPr lang="en-ID" sz="2400" dirty="0" err="1"/>
              <a:t>bisnis</a:t>
            </a:r>
            <a:r>
              <a:rPr lang="en-ID" sz="2400" dirty="0"/>
              <a:t> yang </a:t>
            </a:r>
            <a:r>
              <a:rPr lang="en-ID" sz="2400" dirty="0" err="1"/>
              <a:t>berulang</a:t>
            </a:r>
            <a:r>
              <a:rPr lang="en-ID" sz="2400" dirty="0"/>
              <a:t> yang </a:t>
            </a:r>
            <a:r>
              <a:rPr lang="en-ID" sz="2400" dirty="0" err="1"/>
              <a:t>berhubungan</a:t>
            </a:r>
            <a:r>
              <a:rPr lang="en-ID" sz="2400" dirty="0"/>
              <a:t> </a:t>
            </a:r>
            <a:r>
              <a:rPr lang="en-ID" sz="2400" dirty="0" err="1"/>
              <a:t>dengan</a:t>
            </a:r>
            <a:r>
              <a:rPr lang="en-ID" sz="2400" dirty="0"/>
              <a:t> </a:t>
            </a:r>
            <a:r>
              <a:rPr lang="en-ID" sz="2400" dirty="0" err="1"/>
              <a:t>operasi</a:t>
            </a:r>
            <a:r>
              <a:rPr lang="en-ID" sz="2400" dirty="0"/>
              <a:t> </a:t>
            </a:r>
            <a:r>
              <a:rPr lang="en-ID" sz="2400" dirty="0" err="1"/>
              <a:t>pengolahan</a:t>
            </a:r>
            <a:r>
              <a:rPr lang="en-ID" sz="2400" dirty="0"/>
              <a:t> </a:t>
            </a:r>
            <a:r>
              <a:rPr lang="en-ID" sz="2400" dirty="0" err="1"/>
              <a:t>informasi</a:t>
            </a:r>
            <a:r>
              <a:rPr lang="en-ID" sz="2400" dirty="0"/>
              <a:t> </a:t>
            </a:r>
            <a:r>
              <a:rPr lang="en-ID" sz="2400" dirty="0" err="1"/>
              <a:t>seperti</a:t>
            </a:r>
            <a:r>
              <a:rPr lang="en-ID" sz="2400" dirty="0"/>
              <a:t> </a:t>
            </a:r>
            <a:r>
              <a:rPr lang="en-ID" sz="2400" dirty="0" err="1"/>
              <a:t>menyediakan</a:t>
            </a:r>
            <a:r>
              <a:rPr lang="en-ID" sz="2400" dirty="0"/>
              <a:t> </a:t>
            </a:r>
            <a:r>
              <a:rPr lang="en-ID" sz="2400" dirty="0" err="1"/>
              <a:t>barang</a:t>
            </a:r>
            <a:r>
              <a:rPr lang="en-ID" sz="2400" dirty="0"/>
              <a:t> dan </a:t>
            </a:r>
            <a:r>
              <a:rPr lang="en-ID" sz="2400" dirty="0" err="1"/>
              <a:t>jasa</a:t>
            </a:r>
            <a:r>
              <a:rPr lang="en-ID" sz="2400" dirty="0"/>
              <a:t> </a:t>
            </a:r>
            <a:r>
              <a:rPr lang="en-ID" sz="2400" dirty="0" err="1"/>
              <a:t>untuk</a:t>
            </a:r>
            <a:r>
              <a:rPr lang="en-ID" sz="2400" dirty="0"/>
              <a:t> </a:t>
            </a:r>
            <a:r>
              <a:rPr lang="en-ID" sz="2400" dirty="0" err="1"/>
              <a:t>pelanggan</a:t>
            </a:r>
            <a:r>
              <a:rPr lang="en-ID" sz="2400" dirty="0"/>
              <a:t> dan </a:t>
            </a:r>
            <a:r>
              <a:rPr lang="en-ID" sz="2400" dirty="0" err="1"/>
              <a:t>penerimaan</a:t>
            </a:r>
            <a:r>
              <a:rPr lang="en-ID" sz="2400" dirty="0"/>
              <a:t> </a:t>
            </a:r>
            <a:r>
              <a:rPr lang="en-ID" sz="2400" dirty="0" err="1"/>
              <a:t>pembayaran</a:t>
            </a:r>
            <a:r>
              <a:rPr lang="en-ID" sz="2400" dirty="0"/>
              <a:t> </a:t>
            </a:r>
            <a:r>
              <a:rPr lang="en-ID" sz="2400" dirty="0" err="1"/>
              <a:t>pelanggan</a:t>
            </a:r>
            <a:r>
              <a:rPr lang="en-ID" sz="2400" dirty="0"/>
              <a:t>. </a:t>
            </a:r>
          </a:p>
          <a:p>
            <a:pPr>
              <a:buFont typeface="Wingdings" panose="05000000000000000000" pitchFamily="2" charset="2"/>
              <a:buChar char="§"/>
            </a:pPr>
            <a:r>
              <a:rPr lang="en-ID" sz="2400" dirty="0" err="1"/>
              <a:t>Tujuan</a:t>
            </a:r>
            <a:r>
              <a:rPr lang="en-ID" sz="2400" dirty="0"/>
              <a:t> </a:t>
            </a:r>
            <a:r>
              <a:rPr lang="en-ID" sz="2400" dirty="0" err="1"/>
              <a:t>dari</a:t>
            </a:r>
            <a:r>
              <a:rPr lang="en-ID" sz="2400" dirty="0"/>
              <a:t> </a:t>
            </a:r>
            <a:r>
              <a:rPr lang="en-ID" sz="2400" dirty="0" err="1"/>
              <a:t>siklus</a:t>
            </a:r>
            <a:r>
              <a:rPr lang="en-ID" sz="2400" dirty="0"/>
              <a:t> </a:t>
            </a:r>
            <a:r>
              <a:rPr lang="en-ID" sz="2400" dirty="0" err="1"/>
              <a:t>pendapatan</a:t>
            </a:r>
            <a:r>
              <a:rPr lang="en-ID" sz="2400" dirty="0"/>
              <a:t> </a:t>
            </a:r>
            <a:r>
              <a:rPr lang="en-ID" sz="2400" dirty="0" err="1"/>
              <a:t>adalah</a:t>
            </a:r>
            <a:r>
              <a:rPr lang="en-ID" sz="2400" dirty="0"/>
              <a:t>:</a:t>
            </a:r>
          </a:p>
          <a:p>
            <a:pPr lvl="1">
              <a:buFont typeface="Wingdings" panose="05000000000000000000" pitchFamily="2" charset="2"/>
              <a:buChar char="§"/>
            </a:pPr>
            <a:r>
              <a:rPr lang="en-ID" sz="2400" dirty="0" err="1"/>
              <a:t>Menyediakan</a:t>
            </a:r>
            <a:r>
              <a:rPr lang="en-ID" sz="2400" dirty="0"/>
              <a:t> </a:t>
            </a:r>
            <a:r>
              <a:rPr lang="en-ID" sz="2400" dirty="0" err="1"/>
              <a:t>barang</a:t>
            </a:r>
            <a:r>
              <a:rPr lang="en-ID" sz="2400" dirty="0"/>
              <a:t> pada </a:t>
            </a:r>
            <a:r>
              <a:rPr lang="en-ID" sz="2400" dirty="0" err="1"/>
              <a:t>tempat</a:t>
            </a:r>
            <a:r>
              <a:rPr lang="en-ID" sz="2400" dirty="0"/>
              <a:t> yang </a:t>
            </a:r>
            <a:r>
              <a:rPr lang="en-ID" sz="2400" dirty="0" err="1"/>
              <a:t>tepat</a:t>
            </a:r>
            <a:r>
              <a:rPr lang="en-ID" sz="2400" dirty="0"/>
              <a:t>,  </a:t>
            </a:r>
            <a:r>
              <a:rPr lang="en-ID" sz="2400" dirty="0" err="1"/>
              <a:t>waktu</a:t>
            </a:r>
            <a:r>
              <a:rPr lang="en-ID" sz="2400" dirty="0"/>
              <a:t> yang </a:t>
            </a:r>
            <a:r>
              <a:rPr lang="en-ID" sz="2400" dirty="0" err="1"/>
              <a:t>tepat</a:t>
            </a:r>
            <a:r>
              <a:rPr lang="en-ID" sz="2400" dirty="0"/>
              <a:t>, dan </a:t>
            </a:r>
            <a:r>
              <a:rPr lang="en-ID" sz="2400" dirty="0" err="1"/>
              <a:t>harga</a:t>
            </a:r>
            <a:r>
              <a:rPr lang="en-ID" sz="2400" dirty="0"/>
              <a:t> yang </a:t>
            </a:r>
            <a:r>
              <a:rPr lang="en-ID" sz="2400" dirty="0" err="1"/>
              <a:t>baik</a:t>
            </a:r>
            <a:r>
              <a:rPr lang="en-ID" sz="2400" dirty="0"/>
              <a:t> agar </a:t>
            </a:r>
            <a:r>
              <a:rPr lang="en-ID" sz="2400" dirty="0" err="1"/>
              <a:t>memperoleh</a:t>
            </a:r>
            <a:r>
              <a:rPr lang="en-ID" sz="2400" dirty="0"/>
              <a:t> kas (uang </a:t>
            </a:r>
            <a:r>
              <a:rPr lang="en-ID" sz="2400" dirty="0" err="1"/>
              <a:t>tunai</a:t>
            </a:r>
            <a:r>
              <a:rPr lang="en-ID" sz="2400" dirty="0"/>
              <a:t>).</a:t>
            </a:r>
          </a:p>
        </p:txBody>
      </p:sp>
      <p:sp>
        <p:nvSpPr>
          <p:cNvPr id="4" name="Slide Number Placeholder 3">
            <a:extLst>
              <a:ext uri="{FF2B5EF4-FFF2-40B4-BE49-F238E27FC236}">
                <a16:creationId xmlns:a16="http://schemas.microsoft.com/office/drawing/2014/main" id="{8A5563EA-9972-4AA5-8B28-2476536FB18B}"/>
              </a:ext>
            </a:extLst>
          </p:cNvPr>
          <p:cNvSpPr>
            <a:spLocks noGrp="1"/>
          </p:cNvSpPr>
          <p:nvPr>
            <p:ph type="sldNum" sz="quarter" idx="12"/>
          </p:nvPr>
        </p:nvSpPr>
        <p:spPr/>
        <p:txBody>
          <a:bodyPr/>
          <a:lstStyle/>
          <a:p>
            <a:fld id="{556AE1AB-5818-477A-BE7E-56994C7FF978}" type="slidenum">
              <a:rPr lang="en-ID" smtClean="0"/>
              <a:t>2</a:t>
            </a:fld>
            <a:endParaRPr lang="en-ID"/>
          </a:p>
        </p:txBody>
      </p:sp>
    </p:spTree>
    <p:extLst>
      <p:ext uri="{BB962C8B-B14F-4D97-AF65-F5344CB8AC3E}">
        <p14:creationId xmlns:p14="http://schemas.microsoft.com/office/powerpoint/2010/main" val="4265819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66EB-4567-49BB-9DE1-AFCB6EB642EA}"/>
              </a:ext>
            </a:extLst>
          </p:cNvPr>
          <p:cNvSpPr>
            <a:spLocks noGrp="1"/>
          </p:cNvSpPr>
          <p:nvPr>
            <p:ph type="title"/>
          </p:nvPr>
        </p:nvSpPr>
        <p:spPr>
          <a:xfrm>
            <a:off x="609600" y="345116"/>
            <a:ext cx="11094671" cy="1560716"/>
          </a:xfrm>
        </p:spPr>
        <p:txBody>
          <a:bodyPr>
            <a:normAutofit/>
          </a:bodyPr>
          <a:lstStyle/>
          <a:p>
            <a:pPr algn="ctr"/>
            <a:r>
              <a:rPr lang="en-ID" sz="3200" b="1"/>
              <a:t> Sub Sistem Penerimaan Kas</a:t>
            </a:r>
          </a:p>
        </p:txBody>
      </p:sp>
      <p:sp>
        <p:nvSpPr>
          <p:cNvPr id="3" name="Content Placeholder 2">
            <a:extLst>
              <a:ext uri="{FF2B5EF4-FFF2-40B4-BE49-F238E27FC236}">
                <a16:creationId xmlns:a16="http://schemas.microsoft.com/office/drawing/2014/main" id="{29246F77-B276-4BB8-BFA3-FEEE7316C341}"/>
              </a:ext>
            </a:extLst>
          </p:cNvPr>
          <p:cNvSpPr>
            <a:spLocks noGrp="1"/>
          </p:cNvSpPr>
          <p:nvPr>
            <p:ph idx="1"/>
          </p:nvPr>
        </p:nvSpPr>
        <p:spPr/>
        <p:txBody>
          <a:bodyPr>
            <a:normAutofit/>
          </a:bodyPr>
          <a:lstStyle/>
          <a:p>
            <a:pPr marL="0" indent="0" algn="just">
              <a:lnSpc>
                <a:spcPct val="107000"/>
              </a:lnSpc>
              <a:spcAft>
                <a:spcPts val="800"/>
              </a:spcAft>
              <a:buNone/>
            </a:pPr>
            <a:r>
              <a:rPr lang="en-ID" sz="2400">
                <a:effectLst/>
                <a:latin typeface="Calibri" panose="020F0502020204030204" pitchFamily="34" charset="0"/>
                <a:ea typeface="Calibri" panose="020F0502020204030204" pitchFamily="34" charset="0"/>
                <a:cs typeface="Times New Roman" panose="02020603050405020304" pitchFamily="18" charset="0"/>
              </a:rPr>
              <a:t>Proses-proses/aktivitas  yang terdapat pada sub sistem ini  meliputi:</a:t>
            </a:r>
          </a:p>
          <a:p>
            <a:pPr marL="342900" lvl="0" indent="-342900" algn="just">
              <a:lnSpc>
                <a:spcPct val="107000"/>
              </a:lnSpc>
              <a:buFont typeface="+mj-lt"/>
              <a:buAutoNum type="arabicPeriod"/>
            </a:pPr>
            <a:r>
              <a:rPr lang="en-ID" sz="2400">
                <a:effectLst/>
                <a:latin typeface="Calibri" panose="020F0502020204030204" pitchFamily="34" charset="0"/>
                <a:ea typeface="Calibri" panose="020F0502020204030204" pitchFamily="34" charset="0"/>
                <a:cs typeface="Times New Roman" panose="02020603050405020304" pitchFamily="18" charset="0"/>
              </a:rPr>
              <a:t>Terima pembayaran</a:t>
            </a:r>
          </a:p>
          <a:p>
            <a:pPr marL="342900" lvl="0" indent="-342900" algn="just">
              <a:lnSpc>
                <a:spcPct val="107000"/>
              </a:lnSpc>
              <a:buFont typeface="+mj-lt"/>
              <a:buAutoNum type="arabicPeriod"/>
            </a:pPr>
            <a:r>
              <a:rPr lang="en-ID" sz="2400">
                <a:effectLst/>
                <a:latin typeface="Calibri" panose="020F0502020204030204" pitchFamily="34" charset="0"/>
                <a:ea typeface="Calibri" panose="020F0502020204030204" pitchFamily="34" charset="0"/>
                <a:cs typeface="Times New Roman" panose="02020603050405020304" pitchFamily="18" charset="0"/>
              </a:rPr>
              <a:t>Update AR</a:t>
            </a:r>
          </a:p>
          <a:p>
            <a:pPr marL="342900" lvl="0" indent="-342900" algn="just">
              <a:lnSpc>
                <a:spcPct val="107000"/>
              </a:lnSpc>
              <a:buFont typeface="+mj-lt"/>
              <a:buAutoNum type="arabicPeriod"/>
            </a:pPr>
            <a:r>
              <a:rPr lang="en-ID" sz="2400">
                <a:effectLst/>
                <a:latin typeface="Calibri" panose="020F0502020204030204" pitchFamily="34" charset="0"/>
                <a:ea typeface="Calibri" panose="020F0502020204030204" pitchFamily="34" charset="0"/>
                <a:cs typeface="Times New Roman" panose="02020603050405020304" pitchFamily="18" charset="0"/>
              </a:rPr>
              <a:t>Catat dan deposit cek</a:t>
            </a:r>
          </a:p>
          <a:p>
            <a:pPr marL="342900" lvl="0" indent="-342900" algn="just">
              <a:lnSpc>
                <a:spcPct val="107000"/>
              </a:lnSpc>
              <a:buFont typeface="+mj-lt"/>
              <a:buAutoNum type="arabicPeriod"/>
            </a:pPr>
            <a:r>
              <a:rPr lang="en-ID" sz="2400">
                <a:effectLst/>
                <a:latin typeface="Calibri" panose="020F0502020204030204" pitchFamily="34" charset="0"/>
                <a:ea typeface="Calibri" panose="020F0502020204030204" pitchFamily="34" charset="0"/>
                <a:cs typeface="Times New Roman" panose="02020603050405020304" pitchFamily="18" charset="0"/>
              </a:rPr>
              <a:t>Rekonsiliasi penerimaan kas dan deposit</a:t>
            </a:r>
          </a:p>
          <a:p>
            <a:pPr marL="342900" lvl="0" indent="-342900" algn="just">
              <a:lnSpc>
                <a:spcPct val="107000"/>
              </a:lnSpc>
              <a:spcAft>
                <a:spcPts val="800"/>
              </a:spcAft>
              <a:buFont typeface="+mj-lt"/>
              <a:buAutoNum type="arabicPeriod"/>
            </a:pPr>
            <a:r>
              <a:rPr lang="en-ID" sz="2400">
                <a:effectLst/>
                <a:latin typeface="Calibri" panose="020F0502020204030204" pitchFamily="34" charset="0"/>
                <a:ea typeface="Calibri" panose="020F0502020204030204" pitchFamily="34" charset="0"/>
                <a:cs typeface="Times New Roman" panose="02020603050405020304" pitchFamily="18" charset="0"/>
              </a:rPr>
              <a:t>Posting ke GL</a:t>
            </a:r>
          </a:p>
          <a:p>
            <a:endParaRPr lang="en-ID" sz="2400"/>
          </a:p>
        </p:txBody>
      </p:sp>
      <p:sp>
        <p:nvSpPr>
          <p:cNvPr id="4" name="Slide Number Placeholder 3">
            <a:extLst>
              <a:ext uri="{FF2B5EF4-FFF2-40B4-BE49-F238E27FC236}">
                <a16:creationId xmlns:a16="http://schemas.microsoft.com/office/drawing/2014/main" id="{E48F5138-6322-4457-9962-CC75D93CE7CF}"/>
              </a:ext>
            </a:extLst>
          </p:cNvPr>
          <p:cNvSpPr>
            <a:spLocks noGrp="1"/>
          </p:cNvSpPr>
          <p:nvPr>
            <p:ph type="sldNum" sz="quarter" idx="12"/>
          </p:nvPr>
        </p:nvSpPr>
        <p:spPr/>
        <p:txBody>
          <a:bodyPr/>
          <a:lstStyle/>
          <a:p>
            <a:fld id="{556AE1AB-5818-477A-BE7E-56994C7FF978}" type="slidenum">
              <a:rPr lang="en-ID" smtClean="0"/>
              <a:t>20</a:t>
            </a:fld>
            <a:endParaRPr lang="en-ID"/>
          </a:p>
        </p:txBody>
      </p:sp>
    </p:spTree>
    <p:extLst>
      <p:ext uri="{BB962C8B-B14F-4D97-AF65-F5344CB8AC3E}">
        <p14:creationId xmlns:p14="http://schemas.microsoft.com/office/powerpoint/2010/main" val="1164800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66EB-4567-49BB-9DE1-AFCB6EB642EA}"/>
              </a:ext>
            </a:extLst>
          </p:cNvPr>
          <p:cNvSpPr>
            <a:spLocks noGrp="1"/>
          </p:cNvSpPr>
          <p:nvPr>
            <p:ph type="title"/>
          </p:nvPr>
        </p:nvSpPr>
        <p:spPr>
          <a:xfrm>
            <a:off x="3144982" y="345116"/>
            <a:ext cx="8559289" cy="1560716"/>
          </a:xfrm>
        </p:spPr>
        <p:txBody>
          <a:bodyPr>
            <a:normAutofit/>
          </a:bodyPr>
          <a:lstStyle/>
          <a:p>
            <a:pPr algn="ctr"/>
            <a:r>
              <a:rPr lang="en-ID" sz="3200" b="1"/>
              <a:t>Dokumen pada Sub Sistem </a:t>
            </a:r>
            <a:br>
              <a:rPr lang="en-ID" sz="3200" b="1"/>
            </a:br>
            <a:r>
              <a:rPr lang="en-ID" sz="3200" b="1"/>
              <a:t>Penerimaan Kas</a:t>
            </a:r>
          </a:p>
        </p:txBody>
      </p:sp>
      <p:sp>
        <p:nvSpPr>
          <p:cNvPr id="3" name="Content Placeholder 2">
            <a:extLst>
              <a:ext uri="{FF2B5EF4-FFF2-40B4-BE49-F238E27FC236}">
                <a16:creationId xmlns:a16="http://schemas.microsoft.com/office/drawing/2014/main" id="{29246F77-B276-4BB8-BFA3-FEEE7316C341}"/>
              </a:ext>
            </a:extLst>
          </p:cNvPr>
          <p:cNvSpPr>
            <a:spLocks noGrp="1"/>
          </p:cNvSpPr>
          <p:nvPr>
            <p:ph idx="1"/>
          </p:nvPr>
        </p:nvSpPr>
        <p:spPr/>
        <p:txBody>
          <a:bodyPr>
            <a:normAutofit/>
          </a:bodyPr>
          <a:lstStyle/>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Remittance advices</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Checks</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Remittance list</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Cash receipt journal</a:t>
            </a:r>
          </a:p>
          <a:p>
            <a:pPr marL="342900" lvl="0" indent="-342900" algn="just">
              <a:lnSpc>
                <a:spcPct val="107000"/>
              </a:lnSpc>
              <a:spcAft>
                <a:spcPts val="800"/>
              </a:spcAft>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AR subdiary ledger</a:t>
            </a:r>
          </a:p>
          <a:p>
            <a:endParaRPr lang="en-ID" sz="3200"/>
          </a:p>
        </p:txBody>
      </p:sp>
      <p:sp>
        <p:nvSpPr>
          <p:cNvPr id="4" name="Slide Number Placeholder 3">
            <a:extLst>
              <a:ext uri="{FF2B5EF4-FFF2-40B4-BE49-F238E27FC236}">
                <a16:creationId xmlns:a16="http://schemas.microsoft.com/office/drawing/2014/main" id="{E84B9872-E7D6-4ED1-ACF8-C5C3719DC5D1}"/>
              </a:ext>
            </a:extLst>
          </p:cNvPr>
          <p:cNvSpPr>
            <a:spLocks noGrp="1"/>
          </p:cNvSpPr>
          <p:nvPr>
            <p:ph type="sldNum" sz="quarter" idx="12"/>
          </p:nvPr>
        </p:nvSpPr>
        <p:spPr/>
        <p:txBody>
          <a:bodyPr/>
          <a:lstStyle/>
          <a:p>
            <a:fld id="{556AE1AB-5818-477A-BE7E-56994C7FF978}" type="slidenum">
              <a:rPr lang="en-ID" smtClean="0"/>
              <a:t>21</a:t>
            </a:fld>
            <a:endParaRPr lang="en-ID"/>
          </a:p>
        </p:txBody>
      </p:sp>
    </p:spTree>
    <p:extLst>
      <p:ext uri="{BB962C8B-B14F-4D97-AF65-F5344CB8AC3E}">
        <p14:creationId xmlns:p14="http://schemas.microsoft.com/office/powerpoint/2010/main" val="2018097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C9E9E57-E67A-4994-92D1-2CEF107E4000}"/>
              </a:ext>
            </a:extLst>
          </p:cNvPr>
          <p:cNvSpPr>
            <a:spLocks noGrp="1" noChangeArrowheads="1"/>
          </p:cNvSpPr>
          <p:nvPr>
            <p:ph type="title"/>
          </p:nvPr>
        </p:nvSpPr>
        <p:spPr>
          <a:xfrm>
            <a:off x="2286000" y="381000"/>
            <a:ext cx="8534400" cy="990600"/>
          </a:xfrm>
        </p:spPr>
        <p:txBody>
          <a:bodyPr/>
          <a:lstStyle/>
          <a:p>
            <a:pPr eaLnBrk="1" hangingPunct="1"/>
            <a:r>
              <a:rPr lang="en-US" altLang="en-US" sz="2800"/>
              <a:t>Flowchart of Cash Receipts System</a:t>
            </a:r>
          </a:p>
        </p:txBody>
      </p:sp>
      <p:pic>
        <p:nvPicPr>
          <p:cNvPr id="30723" name="Picture 5">
            <a:extLst>
              <a:ext uri="{FF2B5EF4-FFF2-40B4-BE49-F238E27FC236}">
                <a16:creationId xmlns:a16="http://schemas.microsoft.com/office/drawing/2014/main" id="{F5F8DD96-7117-42C1-A7C9-C1DD8D8706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7528" y="1368393"/>
            <a:ext cx="10666272" cy="4987957"/>
          </a:xfrm>
        </p:spPr>
      </p:pic>
      <p:sp>
        <p:nvSpPr>
          <p:cNvPr id="4" name="Slide Number Placeholder 3">
            <a:extLst>
              <a:ext uri="{FF2B5EF4-FFF2-40B4-BE49-F238E27FC236}">
                <a16:creationId xmlns:a16="http://schemas.microsoft.com/office/drawing/2014/main" id="{3CDB243B-6D2C-4897-BFCD-1A76DC3D7BC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36D0788-4329-49D9-A3ED-ADDB1A8B53BC}" type="slidenum">
              <a:rPr lang="en-US" altLang="en-US"/>
              <a:pPr eaLnBrk="1" hangingPunct="1"/>
              <a:t>22</a:t>
            </a:fld>
            <a:endParaRPr lang="en-US" altLang="en-US"/>
          </a:p>
        </p:txBody>
      </p:sp>
      <p:sp>
        <p:nvSpPr>
          <p:cNvPr id="30725" name="TextBox 4">
            <a:extLst>
              <a:ext uri="{FF2B5EF4-FFF2-40B4-BE49-F238E27FC236}">
                <a16:creationId xmlns:a16="http://schemas.microsoft.com/office/drawing/2014/main" id="{DCB1424D-DC8C-4298-98E1-921A17F78168}"/>
              </a:ext>
            </a:extLst>
          </p:cNvPr>
          <p:cNvSpPr txBox="1">
            <a:spLocks noChangeArrowheads="1"/>
          </p:cNvSpPr>
          <p:nvPr/>
        </p:nvSpPr>
        <p:spPr bwMode="auto">
          <a:xfrm>
            <a:off x="8763000" y="6172200"/>
            <a:ext cx="7127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a:t>Figure 4-14</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610737"/>
            <a:ext cx="10972800" cy="1066800"/>
          </a:xfrm>
        </p:spPr>
        <p:txBody>
          <a:bodyPr/>
          <a:lstStyle/>
          <a:p>
            <a:r>
              <a:rPr lang="en-US" dirty="0"/>
              <a:t>Cash Collection Process</a:t>
            </a:r>
          </a:p>
        </p:txBody>
      </p:sp>
      <p:sp>
        <p:nvSpPr>
          <p:cNvPr id="9" name="Content Placeholder 8"/>
          <p:cNvSpPr>
            <a:spLocks noGrp="1"/>
          </p:cNvSpPr>
          <p:nvPr>
            <p:ph idx="1"/>
          </p:nvPr>
        </p:nvSpPr>
        <p:spPr/>
        <p:txBody>
          <a:bodyPr>
            <a:normAutofit/>
          </a:bodyPr>
          <a:lstStyle/>
          <a:p>
            <a:pPr>
              <a:buFont typeface="Wingdings" panose="05000000000000000000" pitchFamily="2" charset="2"/>
              <a:buChar char="§"/>
            </a:pPr>
            <a:r>
              <a:rPr lang="en-US" sz="2400" dirty="0"/>
              <a:t>Proses </a:t>
            </a:r>
            <a:r>
              <a:rPr lang="en-US" sz="2400" dirty="0" err="1"/>
              <a:t>pembayaran</a:t>
            </a:r>
            <a:r>
              <a:rPr lang="en-US" sz="2400" dirty="0"/>
              <a:t> </a:t>
            </a:r>
            <a:r>
              <a:rPr lang="en-US" sz="2400" dirty="0" err="1"/>
              <a:t>pelanggan</a:t>
            </a:r>
            <a:r>
              <a:rPr lang="en-US" sz="2400" dirty="0"/>
              <a:t> dan </a:t>
            </a:r>
            <a:r>
              <a:rPr lang="en-US" sz="2400" dirty="0" err="1"/>
              <a:t>perbarui</a:t>
            </a:r>
            <a:r>
              <a:rPr lang="en-US" sz="2400" dirty="0"/>
              <a:t> </a:t>
            </a:r>
            <a:r>
              <a:rPr lang="en-US" sz="2400" dirty="0" err="1"/>
              <a:t>saldo</a:t>
            </a:r>
            <a:r>
              <a:rPr lang="en-US" sz="2400" dirty="0"/>
              <a:t> </a:t>
            </a:r>
            <a:r>
              <a:rPr lang="en-US" sz="2400" dirty="0" err="1"/>
              <a:t>akun</a:t>
            </a:r>
            <a:r>
              <a:rPr lang="en-US" sz="2400" dirty="0"/>
              <a:t> </a:t>
            </a:r>
            <a:r>
              <a:rPr lang="en-US" sz="2400" dirty="0" err="1"/>
              <a:t>mereka</a:t>
            </a:r>
            <a:endParaRPr lang="en-US" sz="2400" dirty="0"/>
          </a:p>
          <a:p>
            <a:pPr>
              <a:buFont typeface="Wingdings" panose="05000000000000000000" pitchFamily="2" charset="2"/>
              <a:buChar char="§"/>
            </a:pPr>
            <a:r>
              <a:rPr lang="en-US" sz="2400" dirty="0" err="1"/>
              <a:t>Pengiriman</a:t>
            </a:r>
            <a:r>
              <a:rPr lang="en-US" sz="2400" dirty="0"/>
              <a:t> uang</a:t>
            </a:r>
          </a:p>
          <a:p>
            <a:pPr>
              <a:buFont typeface="Wingdings" panose="05000000000000000000" pitchFamily="2" charset="2"/>
              <a:buChar char="§"/>
            </a:pPr>
            <a:r>
              <a:rPr lang="en-US" sz="2400" dirty="0" err="1"/>
              <a:t>Setor</a:t>
            </a:r>
            <a:r>
              <a:rPr lang="en-US" sz="2400" dirty="0"/>
              <a:t> </a:t>
            </a:r>
            <a:r>
              <a:rPr lang="en-US" sz="2400" dirty="0" err="1"/>
              <a:t>pembayaran</a:t>
            </a:r>
            <a:r>
              <a:rPr lang="en-US" sz="2400" dirty="0"/>
              <a:t> </a:t>
            </a:r>
            <a:r>
              <a:rPr lang="en-US" sz="2400" dirty="0" err="1"/>
              <a:t>ke</a:t>
            </a:r>
            <a:r>
              <a:rPr lang="en-US" sz="2400" dirty="0"/>
              <a:t> bank</a:t>
            </a:r>
          </a:p>
        </p:txBody>
      </p:sp>
      <p:sp>
        <p:nvSpPr>
          <p:cNvPr id="2" name="Slide Number Placeholder 1">
            <a:extLst>
              <a:ext uri="{FF2B5EF4-FFF2-40B4-BE49-F238E27FC236}">
                <a16:creationId xmlns:a16="http://schemas.microsoft.com/office/drawing/2014/main" id="{ACA02265-EDCA-4154-B4B8-EBE7FE00708D}"/>
              </a:ext>
            </a:extLst>
          </p:cNvPr>
          <p:cNvSpPr>
            <a:spLocks noGrp="1"/>
          </p:cNvSpPr>
          <p:nvPr>
            <p:ph type="sldNum" sz="quarter" idx="12"/>
          </p:nvPr>
        </p:nvSpPr>
        <p:spPr/>
        <p:txBody>
          <a:bodyPr/>
          <a:lstStyle/>
          <a:p>
            <a:fld id="{556AE1AB-5818-477A-BE7E-56994C7FF978}" type="slidenum">
              <a:rPr lang="en-ID" smtClean="0"/>
              <a:t>23</a:t>
            </a:fld>
            <a:endParaRPr lang="en-ID"/>
          </a:p>
        </p:txBody>
      </p:sp>
    </p:spTree>
    <p:extLst>
      <p:ext uri="{BB962C8B-B14F-4D97-AF65-F5344CB8AC3E}">
        <p14:creationId xmlns:p14="http://schemas.microsoft.com/office/powerpoint/2010/main" val="1236081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21647" y="610737"/>
            <a:ext cx="11176000" cy="1069848"/>
          </a:xfrm>
        </p:spPr>
        <p:txBody>
          <a:bodyPr/>
          <a:lstStyle/>
          <a:p>
            <a:r>
              <a:rPr lang="en-US" dirty="0"/>
              <a:t>Cash Collection Process</a:t>
            </a:r>
          </a:p>
        </p:txBody>
      </p:sp>
      <p:sp>
        <p:nvSpPr>
          <p:cNvPr id="6" name="Text Placeholder 5"/>
          <p:cNvSpPr>
            <a:spLocks noGrp="1"/>
          </p:cNvSpPr>
          <p:nvPr>
            <p:ph type="body" idx="1"/>
          </p:nvPr>
        </p:nvSpPr>
        <p:spPr>
          <a:xfrm>
            <a:off x="2830460" y="1424022"/>
            <a:ext cx="4160520" cy="823912"/>
          </a:xfrm>
        </p:spPr>
        <p:txBody>
          <a:bodyPr/>
          <a:lstStyle/>
          <a:p>
            <a:r>
              <a:rPr lang="en-US" dirty="0"/>
              <a:t>Threats</a:t>
            </a:r>
          </a:p>
        </p:txBody>
      </p:sp>
      <p:sp>
        <p:nvSpPr>
          <p:cNvPr id="7" name="Content Placeholder 6"/>
          <p:cNvSpPr>
            <a:spLocks noGrp="1"/>
          </p:cNvSpPr>
          <p:nvPr>
            <p:ph sz="half" idx="2"/>
          </p:nvPr>
        </p:nvSpPr>
        <p:spPr>
          <a:xfrm>
            <a:off x="590967" y="2247934"/>
            <a:ext cx="4627075" cy="2779361"/>
          </a:xfrm>
        </p:spPr>
        <p:txBody>
          <a:bodyPr>
            <a:normAutofit/>
          </a:bodyPr>
          <a:lstStyle/>
          <a:p>
            <a:pPr marL="566928" indent="-457200">
              <a:spcBef>
                <a:spcPts val="0"/>
              </a:spcBef>
              <a:buFont typeface="+mj-lt"/>
              <a:buAutoNum type="arabicPeriod"/>
            </a:pPr>
            <a:r>
              <a:rPr lang="fi-FI" dirty="0"/>
              <a:t>Pencurian uang tunai</a:t>
            </a:r>
          </a:p>
          <a:p>
            <a:pPr marL="566928" indent="-457200">
              <a:spcBef>
                <a:spcPts val="0"/>
              </a:spcBef>
              <a:buFont typeface="+mj-lt"/>
              <a:buAutoNum type="arabicPeriod"/>
            </a:pPr>
            <a:r>
              <a:rPr lang="fi-FI" dirty="0"/>
              <a:t>Masalah arus kas</a:t>
            </a:r>
            <a:endParaRPr lang="en-US" dirty="0"/>
          </a:p>
        </p:txBody>
      </p:sp>
      <p:sp>
        <p:nvSpPr>
          <p:cNvPr id="8" name="Text Placeholder 7"/>
          <p:cNvSpPr>
            <a:spLocks noGrp="1"/>
          </p:cNvSpPr>
          <p:nvPr>
            <p:ph type="body" sz="quarter" idx="3"/>
          </p:nvPr>
        </p:nvSpPr>
        <p:spPr>
          <a:xfrm>
            <a:off x="7440512" y="1424022"/>
            <a:ext cx="4160520" cy="823912"/>
          </a:xfrm>
        </p:spPr>
        <p:txBody>
          <a:bodyPr/>
          <a:lstStyle/>
          <a:p>
            <a:r>
              <a:rPr lang="en-US" dirty="0"/>
              <a:t>Control</a:t>
            </a:r>
          </a:p>
        </p:txBody>
      </p:sp>
      <p:sp>
        <p:nvSpPr>
          <p:cNvPr id="9" name="Content Placeholder 8"/>
          <p:cNvSpPr>
            <a:spLocks noGrp="1"/>
          </p:cNvSpPr>
          <p:nvPr>
            <p:ph sz="quarter" idx="4"/>
          </p:nvPr>
        </p:nvSpPr>
        <p:spPr>
          <a:xfrm>
            <a:off x="5019262" y="2284253"/>
            <a:ext cx="6823694" cy="2779361"/>
          </a:xfrm>
        </p:spPr>
        <p:txBody>
          <a:bodyPr>
            <a:noAutofit/>
          </a:bodyPr>
          <a:lstStyle/>
          <a:p>
            <a:pPr marL="109728" indent="0">
              <a:spcBef>
                <a:spcPts val="0"/>
              </a:spcBef>
              <a:buNone/>
            </a:pPr>
            <a:r>
              <a:rPr lang="en-US" sz="2400" dirty="0"/>
              <a:t>1 a. </a:t>
            </a:r>
            <a:r>
              <a:rPr lang="en-US" sz="2400" dirty="0" err="1"/>
              <a:t>Pemisahan</a:t>
            </a:r>
            <a:r>
              <a:rPr lang="en-US" sz="2400" dirty="0"/>
              <a:t> yang </a:t>
            </a:r>
            <a:r>
              <a:rPr lang="en-US" sz="2400" dirty="0" err="1"/>
              <a:t>tepat</a:t>
            </a:r>
            <a:r>
              <a:rPr lang="en-US" sz="2400" dirty="0"/>
              <a:t> </a:t>
            </a:r>
            <a:r>
              <a:rPr lang="en-US" sz="2400" dirty="0" err="1"/>
              <a:t>dari</a:t>
            </a:r>
            <a:r>
              <a:rPr lang="en-US" sz="2400" dirty="0"/>
              <a:t> </a:t>
            </a:r>
            <a:r>
              <a:rPr lang="en-US" sz="2400" dirty="0" err="1"/>
              <a:t>penanganan</a:t>
            </a:r>
            <a:r>
              <a:rPr lang="en-US" sz="2400" dirty="0"/>
              <a:t> kas  </a:t>
            </a:r>
          </a:p>
          <a:p>
            <a:pPr marL="109728" indent="0">
              <a:spcBef>
                <a:spcPts val="0"/>
              </a:spcBef>
              <a:buNone/>
            </a:pPr>
            <a:r>
              <a:rPr lang="en-US" sz="2400" dirty="0"/>
              <a:t>        dan </a:t>
            </a:r>
            <a:r>
              <a:rPr lang="en-US" sz="2400" dirty="0" err="1"/>
              <a:t>memposting</a:t>
            </a:r>
            <a:r>
              <a:rPr lang="en-US" sz="2400" dirty="0"/>
              <a:t> </a:t>
            </a:r>
            <a:r>
              <a:rPr lang="en-US" sz="2400" dirty="0" err="1"/>
              <a:t>ke</a:t>
            </a:r>
            <a:r>
              <a:rPr lang="en-US" sz="2400" dirty="0"/>
              <a:t> </a:t>
            </a:r>
            <a:r>
              <a:rPr lang="en-US" sz="2400" dirty="0" err="1"/>
              <a:t>akun</a:t>
            </a:r>
            <a:r>
              <a:rPr lang="en-US" sz="2400" dirty="0"/>
              <a:t> </a:t>
            </a:r>
            <a:r>
              <a:rPr lang="en-US" sz="2400" dirty="0" err="1"/>
              <a:t>pelanggan</a:t>
            </a:r>
            <a:r>
              <a:rPr lang="en-US" sz="2400" dirty="0"/>
              <a:t>, </a:t>
            </a:r>
            <a:r>
              <a:rPr lang="en-US" sz="2400" dirty="0" err="1"/>
              <a:t>otorisasi</a:t>
            </a:r>
            <a:endParaRPr lang="en-US" sz="2400" dirty="0"/>
          </a:p>
          <a:p>
            <a:pPr marL="109728" indent="0">
              <a:spcBef>
                <a:spcPts val="0"/>
              </a:spcBef>
              <a:buNone/>
            </a:pPr>
            <a:r>
              <a:rPr lang="en-US" sz="2400" dirty="0"/>
              <a:t>        memo </a:t>
            </a:r>
            <a:r>
              <a:rPr lang="en-US" sz="2400" dirty="0" err="1"/>
              <a:t>kredit</a:t>
            </a:r>
            <a:r>
              <a:rPr lang="en-US" sz="2400" dirty="0"/>
              <a:t>, </a:t>
            </a:r>
            <a:r>
              <a:rPr lang="en-US" sz="2400" dirty="0" err="1"/>
              <a:t>atau</a:t>
            </a:r>
            <a:r>
              <a:rPr lang="en-US" sz="2400" dirty="0"/>
              <a:t> </a:t>
            </a:r>
            <a:r>
              <a:rPr lang="en-US" sz="2400" dirty="0" err="1"/>
              <a:t>rekonsiliasi</a:t>
            </a:r>
            <a:r>
              <a:rPr lang="en-US" sz="2400" dirty="0"/>
              <a:t> </a:t>
            </a:r>
            <a:r>
              <a:rPr lang="en-US" sz="2400" dirty="0" err="1"/>
              <a:t>rekening</a:t>
            </a:r>
            <a:r>
              <a:rPr lang="en-US" sz="2400" dirty="0"/>
              <a:t> bank</a:t>
            </a:r>
          </a:p>
          <a:p>
            <a:pPr marL="109728" indent="0">
              <a:spcBef>
                <a:spcPts val="0"/>
              </a:spcBef>
              <a:buNone/>
            </a:pPr>
            <a:endParaRPr lang="en-US" sz="2400" dirty="0"/>
          </a:p>
          <a:p>
            <a:pPr marL="109728" indent="0">
              <a:spcBef>
                <a:spcPts val="0"/>
              </a:spcBef>
              <a:buNone/>
            </a:pPr>
            <a:r>
              <a:rPr lang="en-US" sz="2400" dirty="0"/>
              <a:t>b. </a:t>
            </a:r>
            <a:r>
              <a:rPr lang="en-US" sz="2400" dirty="0" err="1"/>
              <a:t>Gunakan</a:t>
            </a:r>
            <a:r>
              <a:rPr lang="en-US" sz="2400" dirty="0"/>
              <a:t> lockbox (</a:t>
            </a:r>
            <a:r>
              <a:rPr lang="en-US" sz="2400" dirty="0" err="1"/>
              <a:t>peti</a:t>
            </a:r>
            <a:r>
              <a:rPr lang="en-US" sz="2400" dirty="0"/>
              <a:t> uang)</a:t>
            </a:r>
          </a:p>
          <a:p>
            <a:pPr marL="109728" indent="0">
              <a:spcBef>
                <a:spcPts val="0"/>
              </a:spcBef>
              <a:buNone/>
            </a:pPr>
            <a:r>
              <a:rPr lang="en-US" sz="2400" dirty="0"/>
              <a:t>    c. </a:t>
            </a:r>
            <a:r>
              <a:rPr lang="en-US" sz="2400" dirty="0" err="1"/>
              <a:t>Setor</a:t>
            </a:r>
            <a:r>
              <a:rPr lang="en-US" sz="2400" dirty="0"/>
              <a:t> </a:t>
            </a:r>
            <a:r>
              <a:rPr lang="en-US" sz="2400" dirty="0" err="1"/>
              <a:t>semua</a:t>
            </a:r>
            <a:r>
              <a:rPr lang="en-US" sz="2400" dirty="0"/>
              <a:t> </a:t>
            </a:r>
            <a:r>
              <a:rPr lang="en-US" sz="2400" dirty="0" err="1"/>
              <a:t>penerimaan</a:t>
            </a:r>
            <a:r>
              <a:rPr lang="en-US" sz="2400" dirty="0"/>
              <a:t> kas </a:t>
            </a:r>
            <a:r>
              <a:rPr lang="en-US" sz="2400" dirty="0" err="1"/>
              <a:t>setiap</a:t>
            </a:r>
            <a:r>
              <a:rPr lang="en-US" sz="2400" dirty="0"/>
              <a:t> </a:t>
            </a:r>
            <a:r>
              <a:rPr lang="en-US" sz="2400" dirty="0" err="1"/>
              <a:t>hari</a:t>
            </a:r>
            <a:endParaRPr lang="en-US" sz="2400" dirty="0"/>
          </a:p>
          <a:p>
            <a:pPr marL="109728" indent="0">
              <a:spcBef>
                <a:spcPts val="0"/>
              </a:spcBef>
              <a:buNone/>
            </a:pPr>
            <a:r>
              <a:rPr lang="en-US" sz="2400" dirty="0"/>
              <a:t>   </a:t>
            </a:r>
          </a:p>
          <a:p>
            <a:pPr marL="109728" indent="0">
              <a:spcBef>
                <a:spcPts val="0"/>
              </a:spcBef>
              <a:buNone/>
            </a:pPr>
            <a:r>
              <a:rPr lang="en-US" sz="2400" dirty="0"/>
              <a:t>2 a. </a:t>
            </a:r>
            <a:r>
              <a:rPr lang="en-US" sz="2400" dirty="0" err="1"/>
              <a:t>Peti</a:t>
            </a:r>
            <a:r>
              <a:rPr lang="en-US" sz="2400" dirty="0"/>
              <a:t> uang</a:t>
            </a:r>
          </a:p>
          <a:p>
            <a:pPr marL="109728" indent="0">
              <a:spcBef>
                <a:spcPts val="0"/>
              </a:spcBef>
              <a:buNone/>
            </a:pPr>
            <a:r>
              <a:rPr lang="en-US" sz="2400" dirty="0"/>
              <a:t>    b. </a:t>
            </a:r>
            <a:r>
              <a:rPr lang="en-US" sz="2400" dirty="0" err="1"/>
              <a:t>Diskon</a:t>
            </a:r>
            <a:r>
              <a:rPr lang="en-US" sz="2400" dirty="0"/>
              <a:t> </a:t>
            </a:r>
            <a:r>
              <a:rPr lang="en-US" sz="2400" dirty="0" err="1"/>
              <a:t>untuk</a:t>
            </a:r>
            <a:r>
              <a:rPr lang="en-US" sz="2400" dirty="0"/>
              <a:t> </a:t>
            </a:r>
            <a:r>
              <a:rPr lang="en-US" sz="2400" dirty="0" err="1"/>
              <a:t>pembayaran</a:t>
            </a:r>
            <a:r>
              <a:rPr lang="en-US" sz="2400" dirty="0"/>
              <a:t> </a:t>
            </a:r>
            <a:r>
              <a:rPr lang="en-US" sz="2400" dirty="0" err="1"/>
              <a:t>lebih</a:t>
            </a:r>
            <a:r>
              <a:rPr lang="en-US" sz="2400" dirty="0"/>
              <a:t> </a:t>
            </a:r>
            <a:r>
              <a:rPr lang="en-US" sz="2400" dirty="0" err="1"/>
              <a:t>awal</a:t>
            </a:r>
            <a:endParaRPr lang="en-US" sz="2400" dirty="0"/>
          </a:p>
          <a:p>
            <a:pPr marL="109728" indent="0">
              <a:spcBef>
                <a:spcPts val="0"/>
              </a:spcBef>
              <a:buNone/>
            </a:pPr>
            <a:r>
              <a:rPr lang="en-US" sz="2400" dirty="0"/>
              <a:t>    c. </a:t>
            </a:r>
            <a:r>
              <a:rPr lang="en-US" sz="2400" dirty="0" err="1"/>
              <a:t>Penganggaran</a:t>
            </a:r>
            <a:r>
              <a:rPr lang="en-US" sz="2400" dirty="0"/>
              <a:t> </a:t>
            </a:r>
            <a:r>
              <a:rPr lang="en-US" sz="2400" dirty="0" err="1"/>
              <a:t>arus</a:t>
            </a:r>
            <a:r>
              <a:rPr lang="en-US" sz="2400" dirty="0"/>
              <a:t> kas</a:t>
            </a:r>
          </a:p>
        </p:txBody>
      </p:sp>
      <p:sp>
        <p:nvSpPr>
          <p:cNvPr id="2" name="Slide Number Placeholder 1">
            <a:extLst>
              <a:ext uri="{FF2B5EF4-FFF2-40B4-BE49-F238E27FC236}">
                <a16:creationId xmlns:a16="http://schemas.microsoft.com/office/drawing/2014/main" id="{00E67777-8F78-42E5-B67A-84C0CE56EA0F}"/>
              </a:ext>
            </a:extLst>
          </p:cNvPr>
          <p:cNvSpPr>
            <a:spLocks noGrp="1"/>
          </p:cNvSpPr>
          <p:nvPr>
            <p:ph type="sldNum" sz="quarter" idx="12"/>
          </p:nvPr>
        </p:nvSpPr>
        <p:spPr/>
        <p:txBody>
          <a:bodyPr/>
          <a:lstStyle/>
          <a:p>
            <a:fld id="{556AE1AB-5818-477A-BE7E-56994C7FF978}" type="slidenum">
              <a:rPr lang="en-ID" smtClean="0"/>
              <a:t>24</a:t>
            </a:fld>
            <a:endParaRPr lang="en-ID"/>
          </a:p>
        </p:txBody>
      </p:sp>
    </p:spTree>
    <p:extLst>
      <p:ext uri="{BB962C8B-B14F-4D97-AF65-F5344CB8AC3E}">
        <p14:creationId xmlns:p14="http://schemas.microsoft.com/office/powerpoint/2010/main" val="2491411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1C8C9-3609-494B-84D3-FABF752C1209}"/>
              </a:ext>
            </a:extLst>
          </p:cNvPr>
          <p:cNvSpPr>
            <a:spLocks noGrp="1"/>
          </p:cNvSpPr>
          <p:nvPr>
            <p:ph type="title"/>
          </p:nvPr>
        </p:nvSpPr>
        <p:spPr/>
        <p:txBody>
          <a:bodyPr/>
          <a:lstStyle/>
          <a:p>
            <a:r>
              <a:rPr lang="en-ID" dirty="0"/>
              <a:t>Control pada </a:t>
            </a:r>
            <a:r>
              <a:rPr lang="en-ID" dirty="0" err="1"/>
              <a:t>Siklus</a:t>
            </a:r>
            <a:r>
              <a:rPr lang="en-ID" dirty="0"/>
              <a:t> </a:t>
            </a:r>
            <a:r>
              <a:rPr lang="en-ID" dirty="0" err="1"/>
              <a:t>Pendapatan</a:t>
            </a:r>
            <a:endParaRPr lang="en-ID" dirty="0"/>
          </a:p>
        </p:txBody>
      </p:sp>
      <p:sp>
        <p:nvSpPr>
          <p:cNvPr id="3" name="Content Placeholder 2">
            <a:extLst>
              <a:ext uri="{FF2B5EF4-FFF2-40B4-BE49-F238E27FC236}">
                <a16:creationId xmlns:a16="http://schemas.microsoft.com/office/drawing/2014/main" id="{86AC3103-CDF6-4CF2-9181-1104F43863CD}"/>
              </a:ext>
            </a:extLst>
          </p:cNvPr>
          <p:cNvSpPr>
            <a:spLocks noGrp="1"/>
          </p:cNvSpPr>
          <p:nvPr>
            <p:ph idx="1"/>
          </p:nvPr>
        </p:nvSpPr>
        <p:spPr/>
        <p:txBody>
          <a:bodyPr/>
          <a:lstStyle/>
          <a:p>
            <a:endParaRPr lang="en-ID"/>
          </a:p>
        </p:txBody>
      </p:sp>
      <p:sp>
        <p:nvSpPr>
          <p:cNvPr id="4" name="Rectangle 2">
            <a:extLst>
              <a:ext uri="{FF2B5EF4-FFF2-40B4-BE49-F238E27FC236}">
                <a16:creationId xmlns:a16="http://schemas.microsoft.com/office/drawing/2014/main" id="{40A316AF-5CA1-4F14-B254-D9002062A5C3}"/>
              </a:ext>
            </a:extLst>
          </p:cNvPr>
          <p:cNvSpPr>
            <a:spLocks noChangeArrowheads="1"/>
          </p:cNvSpPr>
          <p:nvPr/>
        </p:nvSpPr>
        <p:spPr bwMode="auto">
          <a:xfrm>
            <a:off x="1558271" y="1657908"/>
            <a:ext cx="2077900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D"/>
          </a:p>
        </p:txBody>
      </p:sp>
      <p:graphicFrame>
        <p:nvGraphicFramePr>
          <p:cNvPr id="5" name="Object 4">
            <a:extLst>
              <a:ext uri="{FF2B5EF4-FFF2-40B4-BE49-F238E27FC236}">
                <a16:creationId xmlns:a16="http://schemas.microsoft.com/office/drawing/2014/main" id="{CC9BB10D-5595-43E5-A0B5-76C1924DC2C1}"/>
              </a:ext>
            </a:extLst>
          </p:cNvPr>
          <p:cNvGraphicFramePr>
            <a:graphicFrameLocks noChangeAspect="1"/>
          </p:cNvGraphicFramePr>
          <p:nvPr>
            <p:extLst>
              <p:ext uri="{D42A27DB-BD31-4B8C-83A1-F6EECF244321}">
                <p14:modId xmlns:p14="http://schemas.microsoft.com/office/powerpoint/2010/main" val="238141366"/>
              </p:ext>
            </p:extLst>
          </p:nvPr>
        </p:nvGraphicFramePr>
        <p:xfrm>
          <a:off x="1558271" y="1657907"/>
          <a:ext cx="10146000" cy="4819093"/>
        </p:xfrm>
        <a:graphic>
          <a:graphicData uri="http://schemas.openxmlformats.org/presentationml/2006/ole">
            <mc:AlternateContent xmlns:mc="http://schemas.openxmlformats.org/markup-compatibility/2006">
              <mc:Choice xmlns:v="urn:schemas-microsoft-com:vml" Requires="v">
                <p:oleObj spid="_x0000_s2073" name="Bitmap Image" r:id="rId3" imgW="6095238" imgH="4390476" progId="Paint.Picture">
                  <p:embed/>
                </p:oleObj>
              </mc:Choice>
              <mc:Fallback>
                <p:oleObj name="Bitmap Image" r:id="rId3" imgW="6095238" imgH="4390476"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271" y="1657907"/>
                        <a:ext cx="10146000" cy="4819093"/>
                      </a:xfrm>
                      <a:prstGeom prst="rect">
                        <a:avLst/>
                      </a:prstGeom>
                      <a:noFill/>
                    </p:spPr>
                  </p:pic>
                </p:oleObj>
              </mc:Fallback>
            </mc:AlternateContent>
          </a:graphicData>
        </a:graphic>
      </p:graphicFrame>
      <p:pic>
        <p:nvPicPr>
          <p:cNvPr id="7" name="Picture 6">
            <a:extLst>
              <a:ext uri="{FF2B5EF4-FFF2-40B4-BE49-F238E27FC236}">
                <a16:creationId xmlns:a16="http://schemas.microsoft.com/office/drawing/2014/main" id="{6328C2AF-3DB8-4680-AEFB-F3BD0BECE9E8}"/>
              </a:ext>
            </a:extLst>
          </p:cNvPr>
          <p:cNvPicPr>
            <a:picLocks noChangeAspect="1"/>
          </p:cNvPicPr>
          <p:nvPr/>
        </p:nvPicPr>
        <p:blipFill>
          <a:blip r:embed="rId5"/>
          <a:stretch>
            <a:fillRect/>
          </a:stretch>
        </p:blipFill>
        <p:spPr>
          <a:xfrm>
            <a:off x="1371860" y="1440494"/>
            <a:ext cx="10452709" cy="5331696"/>
          </a:xfrm>
          <a:prstGeom prst="rect">
            <a:avLst/>
          </a:prstGeom>
        </p:spPr>
      </p:pic>
      <p:sp>
        <p:nvSpPr>
          <p:cNvPr id="6" name="Slide Number Placeholder 5">
            <a:extLst>
              <a:ext uri="{FF2B5EF4-FFF2-40B4-BE49-F238E27FC236}">
                <a16:creationId xmlns:a16="http://schemas.microsoft.com/office/drawing/2014/main" id="{ED48CE15-C01C-4605-8FB9-F5FB70BD32ED}"/>
              </a:ext>
            </a:extLst>
          </p:cNvPr>
          <p:cNvSpPr>
            <a:spLocks noGrp="1"/>
          </p:cNvSpPr>
          <p:nvPr>
            <p:ph type="sldNum" sz="quarter" idx="12"/>
          </p:nvPr>
        </p:nvSpPr>
        <p:spPr/>
        <p:txBody>
          <a:bodyPr/>
          <a:lstStyle/>
          <a:p>
            <a:fld id="{556AE1AB-5818-477A-BE7E-56994C7FF978}" type="slidenum">
              <a:rPr lang="en-ID" smtClean="0"/>
              <a:t>25</a:t>
            </a:fld>
            <a:endParaRPr lang="en-ID"/>
          </a:p>
        </p:txBody>
      </p:sp>
    </p:spTree>
    <p:extLst>
      <p:ext uri="{BB962C8B-B14F-4D97-AF65-F5344CB8AC3E}">
        <p14:creationId xmlns:p14="http://schemas.microsoft.com/office/powerpoint/2010/main" val="2071109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3476-0683-4F90-BB5C-1317BF7CDE8B}"/>
              </a:ext>
            </a:extLst>
          </p:cNvPr>
          <p:cNvSpPr>
            <a:spLocks noGrp="1"/>
          </p:cNvSpPr>
          <p:nvPr>
            <p:ph type="title"/>
          </p:nvPr>
        </p:nvSpPr>
        <p:spPr/>
        <p:txBody>
          <a:bodyPr/>
          <a:lstStyle/>
          <a:p>
            <a:r>
              <a:rPr lang="en-ID"/>
              <a:t>Tujuan Kontrol pada Siklus Pendapatan</a:t>
            </a:r>
          </a:p>
        </p:txBody>
      </p:sp>
      <p:sp>
        <p:nvSpPr>
          <p:cNvPr id="3" name="Content Placeholder 2">
            <a:extLst>
              <a:ext uri="{FF2B5EF4-FFF2-40B4-BE49-F238E27FC236}">
                <a16:creationId xmlns:a16="http://schemas.microsoft.com/office/drawing/2014/main" id="{CFCC7878-A7D4-4476-A782-846EA23B752E}"/>
              </a:ext>
            </a:extLst>
          </p:cNvPr>
          <p:cNvSpPr>
            <a:spLocks noGrp="1"/>
          </p:cNvSpPr>
          <p:nvPr>
            <p:ph idx="1"/>
          </p:nvPr>
        </p:nvSpPr>
        <p:spPr>
          <a:xfrm>
            <a:off x="995570" y="1533940"/>
            <a:ext cx="8770571" cy="4114800"/>
          </a:xfrm>
        </p:spPr>
        <p:txBody>
          <a:bodyPr>
            <a:normAutofit/>
          </a:bodyPr>
          <a:lstStyle/>
          <a:p>
            <a:pPr marL="0" indent="0">
              <a:buNone/>
            </a:pPr>
            <a:r>
              <a:rPr lang="en-ID" sz="2400" dirty="0" err="1"/>
              <a:t>Untuk</a:t>
            </a:r>
            <a:r>
              <a:rPr lang="en-ID" sz="2400" dirty="0"/>
              <a:t>  </a:t>
            </a:r>
            <a:r>
              <a:rPr lang="en-ID" sz="2400" dirty="0" err="1"/>
              <a:t>memastikan</a:t>
            </a:r>
            <a:r>
              <a:rPr lang="en-ID" sz="2400" dirty="0"/>
              <a:t> </a:t>
            </a:r>
            <a:r>
              <a:rPr lang="en-ID" sz="2400" dirty="0" err="1"/>
              <a:t>bahwa</a:t>
            </a:r>
            <a:r>
              <a:rPr lang="en-ID" sz="2400" dirty="0"/>
              <a:t> </a:t>
            </a:r>
            <a:r>
              <a:rPr lang="en-ID" sz="2400" dirty="0" err="1"/>
              <a:t>tujuan</a:t>
            </a:r>
            <a:r>
              <a:rPr lang="en-ID" sz="2400" dirty="0"/>
              <a:t> </a:t>
            </a:r>
            <a:r>
              <a:rPr lang="en-ID" sz="2400" dirty="0" err="1"/>
              <a:t>berikut</a:t>
            </a:r>
            <a:r>
              <a:rPr lang="en-ID" sz="2400" dirty="0"/>
              <a:t> </a:t>
            </a:r>
            <a:r>
              <a:rPr lang="en-ID" sz="2400" dirty="0" err="1"/>
              <a:t>ini</a:t>
            </a:r>
            <a:r>
              <a:rPr lang="en-ID" sz="2400" dirty="0"/>
              <a:t> </a:t>
            </a:r>
            <a:r>
              <a:rPr lang="en-ID" sz="2400" dirty="0" err="1"/>
              <a:t>terpenuhi</a:t>
            </a:r>
            <a:r>
              <a:rPr lang="en-ID" sz="2400" dirty="0"/>
              <a:t>:</a:t>
            </a:r>
          </a:p>
          <a:p>
            <a:r>
              <a:rPr lang="en-ID" sz="2400" dirty="0" err="1"/>
              <a:t>Semua</a:t>
            </a:r>
            <a:r>
              <a:rPr lang="en-ID" sz="2400" dirty="0"/>
              <a:t> </a:t>
            </a:r>
            <a:r>
              <a:rPr lang="en-ID" sz="2400" dirty="0" err="1"/>
              <a:t>transaksi</a:t>
            </a:r>
            <a:r>
              <a:rPr lang="en-ID" sz="2400" dirty="0"/>
              <a:t> </a:t>
            </a:r>
            <a:r>
              <a:rPr lang="en-ID" sz="2400" dirty="0" err="1"/>
              <a:t>diotorisasi</a:t>
            </a:r>
            <a:r>
              <a:rPr lang="en-ID" sz="2400" dirty="0"/>
              <a:t> </a:t>
            </a:r>
            <a:r>
              <a:rPr lang="en-ID" sz="2400" dirty="0" err="1"/>
              <a:t>dengan</a:t>
            </a:r>
            <a:r>
              <a:rPr lang="en-ID" sz="2400" dirty="0"/>
              <a:t> </a:t>
            </a:r>
            <a:r>
              <a:rPr lang="en-ID" sz="2400" dirty="0" err="1"/>
              <a:t>benar</a:t>
            </a:r>
            <a:r>
              <a:rPr lang="en-ID" sz="2400" dirty="0"/>
              <a:t>.</a:t>
            </a:r>
          </a:p>
          <a:p>
            <a:r>
              <a:rPr lang="en-ID" sz="2400" dirty="0" err="1"/>
              <a:t>Semua</a:t>
            </a:r>
            <a:r>
              <a:rPr lang="en-ID" sz="2400" dirty="0"/>
              <a:t> </a:t>
            </a:r>
            <a:r>
              <a:rPr lang="en-ID" sz="2400" dirty="0" err="1"/>
              <a:t>transaksi</a:t>
            </a:r>
            <a:r>
              <a:rPr lang="en-ID" sz="2400" dirty="0"/>
              <a:t> yang </a:t>
            </a:r>
            <a:r>
              <a:rPr lang="en-ID" sz="2400" dirty="0" err="1"/>
              <a:t>tercatat</a:t>
            </a:r>
            <a:r>
              <a:rPr lang="en-ID" sz="2400" dirty="0"/>
              <a:t> valid.</a:t>
            </a:r>
          </a:p>
          <a:p>
            <a:r>
              <a:rPr lang="en-ID" sz="2400" dirty="0" err="1"/>
              <a:t>Semua</a:t>
            </a:r>
            <a:r>
              <a:rPr lang="en-ID" sz="2400" dirty="0"/>
              <a:t> </a:t>
            </a:r>
            <a:r>
              <a:rPr lang="en-ID" sz="2400" dirty="0" err="1"/>
              <a:t>transaksi</a:t>
            </a:r>
            <a:r>
              <a:rPr lang="en-ID" sz="2400" dirty="0"/>
              <a:t> yang </a:t>
            </a:r>
            <a:r>
              <a:rPr lang="en-ID" sz="2400" dirty="0" err="1"/>
              <a:t>sah</a:t>
            </a:r>
            <a:r>
              <a:rPr lang="en-ID" sz="2400" dirty="0"/>
              <a:t> dan </a:t>
            </a:r>
            <a:r>
              <a:rPr lang="en-ID" sz="2400" dirty="0" err="1"/>
              <a:t>resmi</a:t>
            </a:r>
            <a:r>
              <a:rPr lang="en-ID" sz="2400" dirty="0"/>
              <a:t> </a:t>
            </a:r>
            <a:r>
              <a:rPr lang="en-ID" sz="2400" dirty="0" err="1"/>
              <a:t>dicatat</a:t>
            </a:r>
            <a:r>
              <a:rPr lang="en-ID" sz="2400" dirty="0"/>
              <a:t>.</a:t>
            </a:r>
          </a:p>
          <a:p>
            <a:r>
              <a:rPr lang="en-ID" sz="2400" dirty="0" err="1"/>
              <a:t>Semua</a:t>
            </a:r>
            <a:r>
              <a:rPr lang="en-ID" sz="2400" dirty="0"/>
              <a:t> </a:t>
            </a:r>
            <a:r>
              <a:rPr lang="en-ID" sz="2400" dirty="0" err="1"/>
              <a:t>transaksi</a:t>
            </a:r>
            <a:r>
              <a:rPr lang="en-ID" sz="2400" dirty="0"/>
              <a:t> </a:t>
            </a:r>
            <a:r>
              <a:rPr lang="en-ID" sz="2400" dirty="0" err="1"/>
              <a:t>dicatat</a:t>
            </a:r>
            <a:r>
              <a:rPr lang="en-ID" sz="2400" dirty="0"/>
              <a:t> </a:t>
            </a:r>
            <a:r>
              <a:rPr lang="en-ID" sz="2400" dirty="0" err="1"/>
              <a:t>dengan</a:t>
            </a:r>
            <a:r>
              <a:rPr lang="en-ID" sz="2400" dirty="0"/>
              <a:t> </a:t>
            </a:r>
            <a:r>
              <a:rPr lang="en-ID" sz="2400" dirty="0" err="1"/>
              <a:t>akurat</a:t>
            </a:r>
            <a:r>
              <a:rPr lang="en-ID" sz="2400" dirty="0"/>
              <a:t>.</a:t>
            </a:r>
          </a:p>
          <a:p>
            <a:r>
              <a:rPr lang="en-ID" sz="2400" dirty="0" err="1"/>
              <a:t>Aset</a:t>
            </a:r>
            <a:r>
              <a:rPr lang="en-ID" sz="2400" dirty="0"/>
              <a:t> </a:t>
            </a:r>
            <a:r>
              <a:rPr lang="en-ID" sz="2400" dirty="0" err="1"/>
              <a:t>dilindungi</a:t>
            </a:r>
            <a:r>
              <a:rPr lang="en-ID" sz="2400" dirty="0"/>
              <a:t> </a:t>
            </a:r>
            <a:r>
              <a:rPr lang="en-ID" sz="2400" dirty="0" err="1"/>
              <a:t>dari</a:t>
            </a:r>
            <a:r>
              <a:rPr lang="en-ID" sz="2400" dirty="0"/>
              <a:t> </a:t>
            </a:r>
            <a:r>
              <a:rPr lang="en-ID" sz="2400" dirty="0" err="1"/>
              <a:t>kehilangan</a:t>
            </a:r>
            <a:r>
              <a:rPr lang="en-ID" sz="2400" dirty="0"/>
              <a:t> </a:t>
            </a:r>
            <a:r>
              <a:rPr lang="en-ID" sz="2400" dirty="0" err="1"/>
              <a:t>atau</a:t>
            </a:r>
            <a:r>
              <a:rPr lang="en-ID" sz="2400" dirty="0"/>
              <a:t> </a:t>
            </a:r>
            <a:r>
              <a:rPr lang="en-ID" sz="2400" dirty="0" err="1"/>
              <a:t>pencurian</a:t>
            </a:r>
            <a:r>
              <a:rPr lang="en-ID" sz="2400" dirty="0"/>
              <a:t>.</a:t>
            </a:r>
          </a:p>
          <a:p>
            <a:r>
              <a:rPr lang="en-ID" sz="2400" dirty="0" err="1"/>
              <a:t>Kegiatan</a:t>
            </a:r>
            <a:r>
              <a:rPr lang="en-ID" sz="2400" dirty="0"/>
              <a:t> </a:t>
            </a:r>
            <a:r>
              <a:rPr lang="en-ID" sz="2400" dirty="0" err="1"/>
              <a:t>bisnis</a:t>
            </a:r>
            <a:r>
              <a:rPr lang="en-ID" sz="2400" dirty="0"/>
              <a:t> </a:t>
            </a:r>
            <a:r>
              <a:rPr lang="en-ID" sz="2400" dirty="0" err="1"/>
              <a:t>dilakukan</a:t>
            </a:r>
            <a:r>
              <a:rPr lang="en-ID" sz="2400" dirty="0"/>
              <a:t> </a:t>
            </a:r>
            <a:r>
              <a:rPr lang="en-ID" sz="2400" dirty="0" err="1"/>
              <a:t>secara</a:t>
            </a:r>
            <a:r>
              <a:rPr lang="en-ID" sz="2400" dirty="0"/>
              <a:t> </a:t>
            </a:r>
            <a:r>
              <a:rPr lang="en-ID" sz="2400" dirty="0" err="1"/>
              <a:t>efisien</a:t>
            </a:r>
            <a:r>
              <a:rPr lang="en-ID" sz="2400" dirty="0"/>
              <a:t> dan </a:t>
            </a:r>
            <a:r>
              <a:rPr lang="en-ID" sz="2400" dirty="0" err="1"/>
              <a:t>efektif</a:t>
            </a:r>
            <a:r>
              <a:rPr lang="en-ID" sz="2400" dirty="0"/>
              <a:t>.</a:t>
            </a:r>
          </a:p>
          <a:p>
            <a:r>
              <a:rPr lang="en-ID" sz="2400" dirty="0"/>
              <a:t>Perusahaan </a:t>
            </a:r>
            <a:r>
              <a:rPr lang="en-ID" sz="2400" dirty="0" err="1"/>
              <a:t>mematuhi</a:t>
            </a:r>
            <a:r>
              <a:rPr lang="en-ID" sz="2400" dirty="0"/>
              <a:t> </a:t>
            </a:r>
            <a:r>
              <a:rPr lang="en-ID" sz="2400" dirty="0" err="1"/>
              <a:t>semua</a:t>
            </a:r>
            <a:r>
              <a:rPr lang="en-ID" sz="2400" dirty="0"/>
              <a:t> </a:t>
            </a:r>
            <a:r>
              <a:rPr lang="en-ID" sz="2400" dirty="0" err="1"/>
              <a:t>hukum</a:t>
            </a:r>
            <a:r>
              <a:rPr lang="en-ID" sz="2400" dirty="0"/>
              <a:t> dan </a:t>
            </a:r>
            <a:r>
              <a:rPr lang="en-ID" sz="2400" dirty="0" err="1"/>
              <a:t>peraturan</a:t>
            </a:r>
            <a:r>
              <a:rPr lang="en-ID" sz="2400" dirty="0"/>
              <a:t> yang </a:t>
            </a:r>
            <a:r>
              <a:rPr lang="en-ID" sz="2400" dirty="0" err="1"/>
              <a:t>berlaku</a:t>
            </a:r>
            <a:r>
              <a:rPr lang="en-ID" sz="2400" dirty="0"/>
              <a:t>.</a:t>
            </a:r>
          </a:p>
          <a:p>
            <a:r>
              <a:rPr lang="en-ID" sz="2400" dirty="0" err="1"/>
              <a:t>Semua</a:t>
            </a:r>
            <a:r>
              <a:rPr lang="en-ID" sz="2400" dirty="0"/>
              <a:t> </a:t>
            </a:r>
            <a:r>
              <a:rPr lang="en-ID" sz="2400" dirty="0" err="1"/>
              <a:t>pengungkapan</a:t>
            </a:r>
            <a:r>
              <a:rPr lang="en-ID" sz="2400" dirty="0"/>
              <a:t> </a:t>
            </a:r>
            <a:r>
              <a:rPr lang="en-ID" sz="2400" dirty="0" err="1"/>
              <a:t>lengkap</a:t>
            </a:r>
            <a:r>
              <a:rPr lang="en-ID" sz="2400" dirty="0"/>
              <a:t> dan </a:t>
            </a:r>
            <a:r>
              <a:rPr lang="en-ID" sz="2400" dirty="0" err="1"/>
              <a:t>adil</a:t>
            </a:r>
            <a:r>
              <a:rPr lang="en-ID" sz="2400" dirty="0"/>
              <a:t>.</a:t>
            </a:r>
          </a:p>
        </p:txBody>
      </p:sp>
      <p:sp>
        <p:nvSpPr>
          <p:cNvPr id="4" name="Slide Number Placeholder 3">
            <a:extLst>
              <a:ext uri="{FF2B5EF4-FFF2-40B4-BE49-F238E27FC236}">
                <a16:creationId xmlns:a16="http://schemas.microsoft.com/office/drawing/2014/main" id="{2FF07248-2604-46DE-A771-DD3D8B41336A}"/>
              </a:ext>
            </a:extLst>
          </p:cNvPr>
          <p:cNvSpPr>
            <a:spLocks noGrp="1"/>
          </p:cNvSpPr>
          <p:nvPr>
            <p:ph type="sldNum" sz="quarter" idx="12"/>
          </p:nvPr>
        </p:nvSpPr>
        <p:spPr/>
        <p:txBody>
          <a:bodyPr/>
          <a:lstStyle/>
          <a:p>
            <a:fld id="{556AE1AB-5818-477A-BE7E-56994C7FF978}" type="slidenum">
              <a:rPr lang="en-ID" smtClean="0"/>
              <a:t>26</a:t>
            </a:fld>
            <a:endParaRPr lang="en-ID"/>
          </a:p>
        </p:txBody>
      </p:sp>
    </p:spTree>
    <p:extLst>
      <p:ext uri="{BB962C8B-B14F-4D97-AF65-F5344CB8AC3E}">
        <p14:creationId xmlns:p14="http://schemas.microsoft.com/office/powerpoint/2010/main" val="407489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98374-B77A-4027-A2F2-98726813C155}"/>
              </a:ext>
            </a:extLst>
          </p:cNvPr>
          <p:cNvSpPr>
            <a:spLocks noGrp="1"/>
          </p:cNvSpPr>
          <p:nvPr>
            <p:ph type="title"/>
          </p:nvPr>
        </p:nvSpPr>
        <p:spPr>
          <a:xfrm>
            <a:off x="335330" y="449811"/>
            <a:ext cx="11230138" cy="650855"/>
          </a:xfrm>
        </p:spPr>
        <p:txBody>
          <a:bodyPr>
            <a:noAutofit/>
          </a:bodyPr>
          <a:lstStyle/>
          <a:p>
            <a:r>
              <a:rPr lang="en-ID" sz="2400" b="1" dirty="0" err="1"/>
              <a:t>Ancaman</a:t>
            </a:r>
            <a:r>
              <a:rPr lang="en-ID" sz="2400" b="1" dirty="0"/>
              <a:t> pada </a:t>
            </a:r>
            <a:r>
              <a:rPr lang="en-ID" sz="2400" b="1" dirty="0" err="1"/>
              <a:t>Siklus</a:t>
            </a:r>
            <a:r>
              <a:rPr lang="en-ID" sz="2400" b="1" dirty="0"/>
              <a:t> </a:t>
            </a:r>
            <a:r>
              <a:rPr lang="en-ID" sz="2400" b="1" dirty="0" err="1"/>
              <a:t>Pendapatan</a:t>
            </a:r>
            <a:r>
              <a:rPr lang="en-ID" sz="2400" b="1" dirty="0"/>
              <a:t> </a:t>
            </a:r>
            <a:r>
              <a:rPr lang="en-ID" sz="2400" b="1" dirty="0" err="1"/>
              <a:t>Berdasarkan</a:t>
            </a:r>
            <a:r>
              <a:rPr lang="en-ID" sz="2400" b="1" dirty="0"/>
              <a:t> </a:t>
            </a:r>
            <a:r>
              <a:rPr lang="en-ID" sz="2400" b="1" dirty="0" err="1"/>
              <a:t>Tujuan</a:t>
            </a:r>
            <a:r>
              <a:rPr lang="en-ID" sz="2400" b="1" dirty="0"/>
              <a:t> </a:t>
            </a:r>
            <a:r>
              <a:rPr lang="en-ID" sz="2400" b="1" dirty="0" err="1"/>
              <a:t>Kontrol</a:t>
            </a:r>
            <a:endParaRPr lang="en-ID" sz="2400" b="1" dirty="0"/>
          </a:p>
        </p:txBody>
      </p:sp>
      <p:graphicFrame>
        <p:nvGraphicFramePr>
          <p:cNvPr id="5" name="Table 4">
            <a:extLst>
              <a:ext uri="{FF2B5EF4-FFF2-40B4-BE49-F238E27FC236}">
                <a16:creationId xmlns:a16="http://schemas.microsoft.com/office/drawing/2014/main" id="{8F9941E1-332C-4765-823C-3A2C1C28A54F}"/>
              </a:ext>
            </a:extLst>
          </p:cNvPr>
          <p:cNvGraphicFramePr/>
          <p:nvPr>
            <p:extLst>
              <p:ext uri="{D42A27DB-BD31-4B8C-83A1-F6EECF244321}">
                <p14:modId xmlns:p14="http://schemas.microsoft.com/office/powerpoint/2010/main" val="2334657777"/>
              </p:ext>
            </p:extLst>
          </p:nvPr>
        </p:nvGraphicFramePr>
        <p:xfrm>
          <a:off x="626533" y="1286934"/>
          <a:ext cx="10938935" cy="5230120"/>
        </p:xfrm>
        <a:graphic>
          <a:graphicData uri="http://schemas.openxmlformats.org/drawingml/2006/table">
            <a:tbl>
              <a:tblPr firstRow="1" firstCol="1" bandRow="1">
                <a:tableStyleId>{5940675A-B579-460E-94D1-54222C63F5DA}</a:tableStyleId>
              </a:tblPr>
              <a:tblGrid>
                <a:gridCol w="2895600">
                  <a:extLst>
                    <a:ext uri="{9D8B030D-6E8A-4147-A177-3AD203B41FA5}">
                      <a16:colId xmlns:a16="http://schemas.microsoft.com/office/drawing/2014/main" val="2557938171"/>
                    </a:ext>
                  </a:extLst>
                </a:gridCol>
                <a:gridCol w="3505200">
                  <a:extLst>
                    <a:ext uri="{9D8B030D-6E8A-4147-A177-3AD203B41FA5}">
                      <a16:colId xmlns:a16="http://schemas.microsoft.com/office/drawing/2014/main" val="898157843"/>
                    </a:ext>
                  </a:extLst>
                </a:gridCol>
                <a:gridCol w="4538135">
                  <a:extLst>
                    <a:ext uri="{9D8B030D-6E8A-4147-A177-3AD203B41FA5}">
                      <a16:colId xmlns:a16="http://schemas.microsoft.com/office/drawing/2014/main" val="3316235745"/>
                    </a:ext>
                  </a:extLst>
                </a:gridCol>
              </a:tblGrid>
              <a:tr h="164343">
                <a:tc>
                  <a:txBody>
                    <a:bodyPr/>
                    <a:lstStyle/>
                    <a:p>
                      <a:pPr algn="just" fontAlgn="t">
                        <a:lnSpc>
                          <a:spcPct val="107000"/>
                        </a:lnSpc>
                        <a:spcBef>
                          <a:spcPts val="0"/>
                        </a:spcBef>
                        <a:spcAft>
                          <a:spcPts val="0"/>
                        </a:spcAft>
                      </a:pPr>
                      <a:r>
                        <a:rPr lang="en-ID" sz="2000" u="none" strike="noStrike">
                          <a:effectLst/>
                        </a:rPr>
                        <a:t>Tujuan Kontrol</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Ancaman</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Contoh ancaman</a:t>
                      </a:r>
                      <a:endParaRPr lang="en-ID" sz="2000" b="0" i="0" u="none" strike="noStrike">
                        <a:effectLst/>
                        <a:latin typeface="Arial" panose="020B0604020202020204" pitchFamily="34" charset="0"/>
                      </a:endParaRPr>
                    </a:p>
                  </a:txBody>
                  <a:tcPr marL="21499" marR="21499" marT="2986" marB="0"/>
                </a:tc>
                <a:extLst>
                  <a:ext uri="{0D108BD9-81ED-4DB2-BD59-A6C34878D82A}">
                    <a16:rowId xmlns:a16="http://schemas.microsoft.com/office/drawing/2014/main" val="955770404"/>
                  </a:ext>
                </a:extLst>
              </a:tr>
              <a:tr h="417549">
                <a:tc>
                  <a:txBody>
                    <a:bodyPr/>
                    <a:lstStyle/>
                    <a:p>
                      <a:pPr algn="just" fontAlgn="t">
                        <a:lnSpc>
                          <a:spcPct val="107000"/>
                        </a:lnSpc>
                        <a:spcBef>
                          <a:spcPts val="0"/>
                        </a:spcBef>
                        <a:spcAft>
                          <a:spcPts val="0"/>
                        </a:spcAft>
                      </a:pPr>
                      <a:r>
                        <a:rPr lang="en-ID" sz="2000" u="none" strike="noStrike">
                          <a:effectLst/>
                        </a:rPr>
                        <a:t>Semua transaksi diotorisasi dengan benar.</a:t>
                      </a:r>
                    </a:p>
                    <a:p>
                      <a:pPr algn="just" fontAlgn="t">
                        <a:lnSpc>
                          <a:spcPct val="107000"/>
                        </a:lnSpc>
                        <a:spcBef>
                          <a:spcPts val="0"/>
                        </a:spcBef>
                        <a:spcAft>
                          <a:spcPts val="0"/>
                        </a:spcAft>
                      </a:pPr>
                      <a:r>
                        <a:rPr lang="en-ID" sz="2000" u="none" strike="noStrike">
                          <a:effectLst/>
                        </a:rPr>
                        <a:t> </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fi-FI" sz="2000" u="none" strike="noStrike">
                          <a:effectLst/>
                        </a:rPr>
                        <a:t>Transaksi tanpa otorisasi karena kesalahan atau penipuan</a:t>
                      </a:r>
                    </a:p>
                    <a:p>
                      <a:pPr algn="just" fontAlgn="t">
                        <a:lnSpc>
                          <a:spcPct val="107000"/>
                        </a:lnSpc>
                        <a:spcBef>
                          <a:spcPts val="0"/>
                        </a:spcBef>
                        <a:spcAft>
                          <a:spcPts val="0"/>
                        </a:spcAft>
                      </a:pPr>
                      <a:r>
                        <a:rPr lang="fi-FI" sz="2000" u="none" strike="noStrike">
                          <a:effectLst/>
                        </a:rPr>
                        <a:t> </a:t>
                      </a:r>
                      <a:endParaRPr lang="fi-FI"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Seorang karyawan mungkin memproses penghapusan akunnya sendiri secara tidak sah, sehingga dia tidak perlu membayar.</a:t>
                      </a:r>
                      <a:endParaRPr lang="en-ID" sz="2000" b="0" i="0" u="none" strike="noStrike">
                        <a:effectLst/>
                        <a:latin typeface="Arial" panose="020B0604020202020204" pitchFamily="34" charset="0"/>
                      </a:endParaRPr>
                    </a:p>
                  </a:txBody>
                  <a:tcPr marL="21499" marR="21499" marT="2986" marB="0"/>
                </a:tc>
                <a:extLst>
                  <a:ext uri="{0D108BD9-81ED-4DB2-BD59-A6C34878D82A}">
                    <a16:rowId xmlns:a16="http://schemas.microsoft.com/office/drawing/2014/main" val="1867492624"/>
                  </a:ext>
                </a:extLst>
              </a:tr>
              <a:tr h="417549">
                <a:tc>
                  <a:txBody>
                    <a:bodyPr/>
                    <a:lstStyle/>
                    <a:p>
                      <a:pPr marL="18288" algn="just" fontAlgn="t">
                        <a:lnSpc>
                          <a:spcPct val="107000"/>
                        </a:lnSpc>
                        <a:spcBef>
                          <a:spcPts val="0"/>
                        </a:spcBef>
                        <a:spcAft>
                          <a:spcPts val="0"/>
                        </a:spcAft>
                      </a:pPr>
                      <a:r>
                        <a:rPr lang="fi-FI" sz="2000" u="none" strike="noStrike">
                          <a:effectLst/>
                        </a:rPr>
                        <a:t>Semua transaksi yang tercatat valid.</a:t>
                      </a:r>
                    </a:p>
                    <a:p>
                      <a:pPr marL="18288" algn="just" fontAlgn="t">
                        <a:lnSpc>
                          <a:spcPct val="107000"/>
                        </a:lnSpc>
                        <a:spcBef>
                          <a:spcPts val="0"/>
                        </a:spcBef>
                        <a:spcAft>
                          <a:spcPts val="0"/>
                        </a:spcAft>
                      </a:pPr>
                      <a:r>
                        <a:rPr lang="fi-FI" sz="2000" u="none" strike="noStrike">
                          <a:effectLst/>
                        </a:rPr>
                        <a:t> </a:t>
                      </a:r>
                      <a:endParaRPr lang="fi-FI"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Transaksi yang dicatat tidak valid</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Seorang karyawan mencatat pengembalian barang dagangan di akunnya sendiri padahal barang tsb tidak pernah benar-benar dikembalikan.</a:t>
                      </a:r>
                      <a:endParaRPr lang="en-ID" sz="2000" b="0" i="0" u="none" strike="noStrike">
                        <a:effectLst/>
                        <a:latin typeface="Arial" panose="020B0604020202020204" pitchFamily="34" charset="0"/>
                      </a:endParaRPr>
                    </a:p>
                  </a:txBody>
                  <a:tcPr marL="21499" marR="21499" marT="2986" marB="0"/>
                </a:tc>
                <a:extLst>
                  <a:ext uri="{0D108BD9-81ED-4DB2-BD59-A6C34878D82A}">
                    <a16:rowId xmlns:a16="http://schemas.microsoft.com/office/drawing/2014/main" val="3300457313"/>
                  </a:ext>
                </a:extLst>
              </a:tr>
              <a:tr h="810950">
                <a:tc>
                  <a:txBody>
                    <a:bodyPr/>
                    <a:lstStyle/>
                    <a:p>
                      <a:pPr marL="18288" algn="just" fontAlgn="t">
                        <a:lnSpc>
                          <a:spcPct val="107000"/>
                        </a:lnSpc>
                        <a:spcBef>
                          <a:spcPts val="0"/>
                        </a:spcBef>
                        <a:spcAft>
                          <a:spcPts val="0"/>
                        </a:spcAft>
                      </a:pPr>
                      <a:r>
                        <a:rPr lang="en-ID" sz="2000" u="none" strike="noStrike">
                          <a:effectLst/>
                        </a:rPr>
                        <a:t>Semua transaksi yang sah dan resmi dicatat.</a:t>
                      </a:r>
                    </a:p>
                    <a:p>
                      <a:pPr marL="18288" algn="just" fontAlgn="t">
                        <a:lnSpc>
                          <a:spcPct val="107000"/>
                        </a:lnSpc>
                        <a:spcBef>
                          <a:spcPts val="0"/>
                        </a:spcBef>
                        <a:spcAft>
                          <a:spcPts val="0"/>
                        </a:spcAft>
                      </a:pPr>
                      <a:r>
                        <a:rPr lang="en-ID" sz="2000" u="none" strike="noStrike">
                          <a:effectLst/>
                        </a:rPr>
                        <a:t> </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Transaksi  yang benar-benar terjadi tidak dicatat.</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Dalam kasus penipuan laporan keuangan, perusahaan sering gagal mencatat transaksi yang mengurangi pendapatan atau aset bersih, misalnya, tidak mencatat pengembalian dari pelanggan atau diskon yang diberikan kepada mereka. Kelalaian ini menyebabkan penjualan bersih tampak lebih tinggi dari yang sebenarnya.</a:t>
                      </a:r>
                      <a:endParaRPr lang="en-ID" sz="2000" b="0" i="0" u="none" strike="noStrike">
                        <a:effectLst/>
                        <a:latin typeface="Arial" panose="020B0604020202020204" pitchFamily="34" charset="0"/>
                      </a:endParaRPr>
                    </a:p>
                  </a:txBody>
                  <a:tcPr marL="21499" marR="21499" marT="2986" marB="0"/>
                </a:tc>
                <a:extLst>
                  <a:ext uri="{0D108BD9-81ED-4DB2-BD59-A6C34878D82A}">
                    <a16:rowId xmlns:a16="http://schemas.microsoft.com/office/drawing/2014/main" val="487246537"/>
                  </a:ext>
                </a:extLst>
              </a:tr>
            </a:tbl>
          </a:graphicData>
        </a:graphic>
      </p:graphicFrame>
      <p:sp>
        <p:nvSpPr>
          <p:cNvPr id="3" name="Slide Number Placeholder 2">
            <a:extLst>
              <a:ext uri="{FF2B5EF4-FFF2-40B4-BE49-F238E27FC236}">
                <a16:creationId xmlns:a16="http://schemas.microsoft.com/office/drawing/2014/main" id="{1C1F2591-049F-47CC-B50A-A008DE75853B}"/>
              </a:ext>
            </a:extLst>
          </p:cNvPr>
          <p:cNvSpPr>
            <a:spLocks noGrp="1"/>
          </p:cNvSpPr>
          <p:nvPr>
            <p:ph type="sldNum" sz="quarter" idx="12"/>
          </p:nvPr>
        </p:nvSpPr>
        <p:spPr/>
        <p:txBody>
          <a:bodyPr/>
          <a:lstStyle/>
          <a:p>
            <a:fld id="{556AE1AB-5818-477A-BE7E-56994C7FF978}" type="slidenum">
              <a:rPr lang="en-ID" smtClean="0"/>
              <a:t>27</a:t>
            </a:fld>
            <a:endParaRPr lang="en-ID"/>
          </a:p>
        </p:txBody>
      </p:sp>
    </p:spTree>
    <p:extLst>
      <p:ext uri="{BB962C8B-B14F-4D97-AF65-F5344CB8AC3E}">
        <p14:creationId xmlns:p14="http://schemas.microsoft.com/office/powerpoint/2010/main" val="2517420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98374-B77A-4027-A2F2-98726813C155}"/>
              </a:ext>
            </a:extLst>
          </p:cNvPr>
          <p:cNvSpPr>
            <a:spLocks noGrp="1"/>
          </p:cNvSpPr>
          <p:nvPr>
            <p:ph type="title"/>
          </p:nvPr>
        </p:nvSpPr>
        <p:spPr>
          <a:xfrm>
            <a:off x="335330" y="449811"/>
            <a:ext cx="11230138" cy="650855"/>
          </a:xfrm>
        </p:spPr>
        <p:txBody>
          <a:bodyPr>
            <a:noAutofit/>
          </a:bodyPr>
          <a:lstStyle/>
          <a:p>
            <a:r>
              <a:rPr lang="en-ID" sz="2400" b="1" dirty="0" err="1"/>
              <a:t>Ancaman</a:t>
            </a:r>
            <a:r>
              <a:rPr lang="en-ID" sz="2400" b="1" dirty="0"/>
              <a:t> pada </a:t>
            </a:r>
            <a:r>
              <a:rPr lang="en-ID" sz="2400" b="1" dirty="0" err="1"/>
              <a:t>Siklus</a:t>
            </a:r>
            <a:r>
              <a:rPr lang="en-ID" sz="2400" b="1" dirty="0"/>
              <a:t> </a:t>
            </a:r>
            <a:r>
              <a:rPr lang="en-ID" sz="2400" b="1" dirty="0" err="1"/>
              <a:t>Pendapatan</a:t>
            </a:r>
            <a:r>
              <a:rPr lang="en-ID" sz="2400" b="1" dirty="0"/>
              <a:t> </a:t>
            </a:r>
            <a:r>
              <a:rPr lang="en-ID" sz="2400" b="1" dirty="0" err="1"/>
              <a:t>Berdasarkan</a:t>
            </a:r>
            <a:r>
              <a:rPr lang="en-ID" sz="2400" b="1" dirty="0"/>
              <a:t> </a:t>
            </a:r>
            <a:r>
              <a:rPr lang="en-ID" sz="2400" b="1" dirty="0" err="1"/>
              <a:t>Tujuan</a:t>
            </a:r>
            <a:r>
              <a:rPr lang="en-ID" sz="2400" b="1" dirty="0"/>
              <a:t> </a:t>
            </a:r>
            <a:r>
              <a:rPr lang="en-ID" sz="2400" b="1" dirty="0" err="1"/>
              <a:t>Kontrol</a:t>
            </a:r>
            <a:endParaRPr lang="en-ID" sz="2400" dirty="0"/>
          </a:p>
        </p:txBody>
      </p:sp>
      <p:graphicFrame>
        <p:nvGraphicFramePr>
          <p:cNvPr id="5" name="Table 4">
            <a:extLst>
              <a:ext uri="{FF2B5EF4-FFF2-40B4-BE49-F238E27FC236}">
                <a16:creationId xmlns:a16="http://schemas.microsoft.com/office/drawing/2014/main" id="{8F9941E1-332C-4765-823C-3A2C1C28A54F}"/>
              </a:ext>
            </a:extLst>
          </p:cNvPr>
          <p:cNvGraphicFramePr/>
          <p:nvPr>
            <p:extLst>
              <p:ext uri="{D42A27DB-BD31-4B8C-83A1-F6EECF244321}">
                <p14:modId xmlns:p14="http://schemas.microsoft.com/office/powerpoint/2010/main" val="2296822531"/>
              </p:ext>
            </p:extLst>
          </p:nvPr>
        </p:nvGraphicFramePr>
        <p:xfrm>
          <a:off x="626533" y="1794933"/>
          <a:ext cx="10938935" cy="4216399"/>
        </p:xfrm>
        <a:graphic>
          <a:graphicData uri="http://schemas.openxmlformats.org/drawingml/2006/table">
            <a:tbl>
              <a:tblPr firstRow="1" firstCol="1" bandRow="1">
                <a:tableStyleId>{5940675A-B579-460E-94D1-54222C63F5DA}</a:tableStyleId>
              </a:tblPr>
              <a:tblGrid>
                <a:gridCol w="2895600">
                  <a:extLst>
                    <a:ext uri="{9D8B030D-6E8A-4147-A177-3AD203B41FA5}">
                      <a16:colId xmlns:a16="http://schemas.microsoft.com/office/drawing/2014/main" val="2557938171"/>
                    </a:ext>
                  </a:extLst>
                </a:gridCol>
                <a:gridCol w="3505200">
                  <a:extLst>
                    <a:ext uri="{9D8B030D-6E8A-4147-A177-3AD203B41FA5}">
                      <a16:colId xmlns:a16="http://schemas.microsoft.com/office/drawing/2014/main" val="898157843"/>
                    </a:ext>
                  </a:extLst>
                </a:gridCol>
                <a:gridCol w="4538135">
                  <a:extLst>
                    <a:ext uri="{9D8B030D-6E8A-4147-A177-3AD203B41FA5}">
                      <a16:colId xmlns:a16="http://schemas.microsoft.com/office/drawing/2014/main" val="3316235745"/>
                    </a:ext>
                  </a:extLst>
                </a:gridCol>
              </a:tblGrid>
              <a:tr h="385535">
                <a:tc>
                  <a:txBody>
                    <a:bodyPr/>
                    <a:lstStyle/>
                    <a:p>
                      <a:pPr algn="just" fontAlgn="t">
                        <a:lnSpc>
                          <a:spcPct val="107000"/>
                        </a:lnSpc>
                        <a:spcBef>
                          <a:spcPts val="0"/>
                        </a:spcBef>
                        <a:spcAft>
                          <a:spcPts val="0"/>
                        </a:spcAft>
                      </a:pPr>
                      <a:r>
                        <a:rPr lang="en-ID" sz="2000" u="none" strike="noStrike">
                          <a:effectLst/>
                        </a:rPr>
                        <a:t>Tujuan Kontrol</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Ancaman</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Contoh ancaman</a:t>
                      </a:r>
                      <a:endParaRPr lang="en-ID" sz="2000" b="0" i="0" u="none" strike="noStrike">
                        <a:effectLst/>
                        <a:latin typeface="Arial" panose="020B0604020202020204" pitchFamily="34" charset="0"/>
                      </a:endParaRPr>
                    </a:p>
                  </a:txBody>
                  <a:tcPr marL="21499" marR="21499" marT="2986" marB="0"/>
                </a:tc>
                <a:extLst>
                  <a:ext uri="{0D108BD9-81ED-4DB2-BD59-A6C34878D82A}">
                    <a16:rowId xmlns:a16="http://schemas.microsoft.com/office/drawing/2014/main" val="955770404"/>
                  </a:ext>
                </a:extLst>
              </a:tr>
              <a:tr h="1531646">
                <a:tc>
                  <a:txBody>
                    <a:bodyPr/>
                    <a:lstStyle/>
                    <a:p>
                      <a:pPr marL="18288" algn="just" fontAlgn="t">
                        <a:lnSpc>
                          <a:spcPct val="107000"/>
                        </a:lnSpc>
                        <a:spcBef>
                          <a:spcPts val="0"/>
                        </a:spcBef>
                        <a:spcAft>
                          <a:spcPts val="0"/>
                        </a:spcAft>
                      </a:pPr>
                      <a:r>
                        <a:rPr lang="en-ID" sz="2000" u="none" strike="noStrike" dirty="0" err="1">
                          <a:effectLst/>
                        </a:rPr>
                        <a:t>Semua</a:t>
                      </a:r>
                      <a:r>
                        <a:rPr lang="en-ID" sz="2000" u="none" strike="noStrike" dirty="0">
                          <a:effectLst/>
                        </a:rPr>
                        <a:t> </a:t>
                      </a:r>
                      <a:r>
                        <a:rPr lang="en-ID" sz="2000" u="none" strike="noStrike" dirty="0" err="1">
                          <a:effectLst/>
                        </a:rPr>
                        <a:t>transaksi</a:t>
                      </a:r>
                      <a:r>
                        <a:rPr lang="en-ID" sz="2000" u="none" strike="noStrike" dirty="0">
                          <a:effectLst/>
                        </a:rPr>
                        <a:t> </a:t>
                      </a:r>
                      <a:r>
                        <a:rPr lang="en-ID" sz="2000" u="none" strike="noStrike" dirty="0" err="1">
                          <a:effectLst/>
                        </a:rPr>
                        <a:t>dicatat</a:t>
                      </a:r>
                      <a:r>
                        <a:rPr lang="en-ID" sz="2000" u="none" strike="noStrike" dirty="0">
                          <a:effectLst/>
                        </a:rPr>
                        <a:t> </a:t>
                      </a:r>
                      <a:r>
                        <a:rPr lang="en-ID" sz="2000" u="none" strike="noStrike" dirty="0" err="1">
                          <a:effectLst/>
                        </a:rPr>
                        <a:t>dengan</a:t>
                      </a:r>
                      <a:r>
                        <a:rPr lang="en-ID" sz="2000" u="none" strike="noStrike" dirty="0">
                          <a:effectLst/>
                        </a:rPr>
                        <a:t> </a:t>
                      </a:r>
                      <a:r>
                        <a:rPr lang="en-ID" sz="2000" u="none" strike="noStrike" dirty="0" err="1">
                          <a:effectLst/>
                        </a:rPr>
                        <a:t>akurat</a:t>
                      </a:r>
                      <a:r>
                        <a:rPr lang="en-ID" sz="2000" u="none" strike="noStrike" dirty="0">
                          <a:effectLst/>
                        </a:rPr>
                        <a:t>.</a:t>
                      </a:r>
                    </a:p>
                    <a:p>
                      <a:pPr marL="18288" algn="just" fontAlgn="t">
                        <a:lnSpc>
                          <a:spcPct val="107000"/>
                        </a:lnSpc>
                        <a:spcBef>
                          <a:spcPts val="0"/>
                        </a:spcBef>
                        <a:spcAft>
                          <a:spcPts val="0"/>
                        </a:spcAft>
                      </a:pPr>
                      <a:r>
                        <a:rPr lang="en-ID" sz="2000" u="none" strike="noStrike" dirty="0">
                          <a:effectLst/>
                        </a:rPr>
                        <a:t> </a:t>
                      </a:r>
                      <a:endParaRPr lang="en-ID" sz="2000" b="0" i="0" u="none" strike="noStrike" dirty="0">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pencatatan transaksi secara tidak akurat.</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sv-SE" sz="2000" u="none" strike="noStrike">
                          <a:effectLst/>
                        </a:rPr>
                        <a:t>transaksi dicatat:</a:t>
                      </a:r>
                    </a:p>
                    <a:p>
                      <a:pPr algn="just" fontAlgn="t">
                        <a:lnSpc>
                          <a:spcPct val="107000"/>
                        </a:lnSpc>
                        <a:spcBef>
                          <a:spcPts val="0"/>
                        </a:spcBef>
                        <a:spcAft>
                          <a:spcPts val="0"/>
                        </a:spcAft>
                      </a:pPr>
                      <a:r>
                        <a:rPr lang="sv-SE" sz="2000" u="none" strike="noStrike">
                          <a:effectLst/>
                        </a:rPr>
                        <a:t>Dalam jumlah yang salah</a:t>
                      </a:r>
                    </a:p>
                    <a:p>
                      <a:pPr algn="just" fontAlgn="t">
                        <a:lnSpc>
                          <a:spcPct val="107000"/>
                        </a:lnSpc>
                        <a:spcBef>
                          <a:spcPts val="0"/>
                        </a:spcBef>
                        <a:spcAft>
                          <a:spcPts val="0"/>
                        </a:spcAft>
                      </a:pPr>
                      <a:r>
                        <a:rPr lang="sv-SE" sz="2000" u="none" strike="noStrike">
                          <a:effectLst/>
                        </a:rPr>
                        <a:t>Di akun yang salah</a:t>
                      </a:r>
                    </a:p>
                    <a:p>
                      <a:pPr algn="just" fontAlgn="t">
                        <a:lnSpc>
                          <a:spcPct val="107000"/>
                        </a:lnSpc>
                        <a:spcBef>
                          <a:spcPts val="0"/>
                        </a:spcBef>
                        <a:spcAft>
                          <a:spcPts val="0"/>
                        </a:spcAft>
                      </a:pPr>
                      <a:r>
                        <a:rPr lang="sv-SE" sz="2000" u="none" strike="noStrike">
                          <a:effectLst/>
                        </a:rPr>
                        <a:t>Dalam periode waktu yang salah</a:t>
                      </a:r>
                      <a:endParaRPr lang="sv-SE" sz="2000" b="0" i="0" u="none" strike="noStrike">
                        <a:effectLst/>
                        <a:latin typeface="Arial" panose="020B0604020202020204" pitchFamily="34" charset="0"/>
                      </a:endParaRPr>
                    </a:p>
                  </a:txBody>
                  <a:tcPr marL="21499" marR="21499" marT="2986" marB="0"/>
                </a:tc>
                <a:extLst>
                  <a:ext uri="{0D108BD9-81ED-4DB2-BD59-A6C34878D82A}">
                    <a16:rowId xmlns:a16="http://schemas.microsoft.com/office/drawing/2014/main" val="2749117585"/>
                  </a:ext>
                </a:extLst>
              </a:tr>
              <a:tr h="1149609">
                <a:tc>
                  <a:txBody>
                    <a:bodyPr/>
                    <a:lstStyle/>
                    <a:p>
                      <a:pPr marL="18288" algn="just" fontAlgn="t">
                        <a:lnSpc>
                          <a:spcPct val="107000"/>
                        </a:lnSpc>
                        <a:spcBef>
                          <a:spcPts val="0"/>
                        </a:spcBef>
                        <a:spcAft>
                          <a:spcPts val="0"/>
                        </a:spcAft>
                      </a:pPr>
                      <a:r>
                        <a:rPr lang="fi-FI" sz="2000" u="none" strike="noStrike">
                          <a:effectLst/>
                        </a:rPr>
                        <a:t>Aset dilindungi dari kehilangan atau pencurian.</a:t>
                      </a:r>
                    </a:p>
                    <a:p>
                      <a:pPr marL="18288" algn="just" fontAlgn="t">
                        <a:lnSpc>
                          <a:spcPct val="107000"/>
                        </a:lnSpc>
                        <a:spcBef>
                          <a:spcPts val="0"/>
                        </a:spcBef>
                        <a:spcAft>
                          <a:spcPts val="0"/>
                        </a:spcAft>
                      </a:pPr>
                      <a:r>
                        <a:rPr lang="fi-FI" sz="2000" u="none" strike="noStrike">
                          <a:effectLst/>
                        </a:rPr>
                        <a:t> </a:t>
                      </a:r>
                      <a:endParaRPr lang="fi-FI"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fi-FI" sz="2000" u="none" strike="noStrike">
                          <a:effectLst/>
                        </a:rPr>
                        <a:t>pencurian, perusakan, atau penyalahgunaan aset, termasuk data</a:t>
                      </a:r>
                      <a:endParaRPr lang="fi-FI"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fi-FI" sz="2000" u="none" strike="noStrike">
                          <a:effectLst/>
                        </a:rPr>
                        <a:t>Tindakan pencurian, perusakan, atau penyalahgunaan aset, termasuk data.</a:t>
                      </a:r>
                      <a:endParaRPr lang="fi-FI" sz="2000" b="0" i="0" u="none" strike="noStrike">
                        <a:effectLst/>
                        <a:latin typeface="Arial" panose="020B0604020202020204" pitchFamily="34" charset="0"/>
                      </a:endParaRPr>
                    </a:p>
                  </a:txBody>
                  <a:tcPr marL="21499" marR="21499" marT="2986" marB="0"/>
                </a:tc>
                <a:extLst>
                  <a:ext uri="{0D108BD9-81ED-4DB2-BD59-A6C34878D82A}">
                    <a16:rowId xmlns:a16="http://schemas.microsoft.com/office/drawing/2014/main" val="360283525"/>
                  </a:ext>
                </a:extLst>
              </a:tr>
              <a:tr h="1149609">
                <a:tc>
                  <a:txBody>
                    <a:bodyPr/>
                    <a:lstStyle/>
                    <a:p>
                      <a:pPr marL="18288" algn="just" fontAlgn="t">
                        <a:lnSpc>
                          <a:spcPct val="107000"/>
                        </a:lnSpc>
                        <a:spcBef>
                          <a:spcPts val="0"/>
                        </a:spcBef>
                        <a:spcAft>
                          <a:spcPts val="0"/>
                        </a:spcAft>
                      </a:pPr>
                      <a:r>
                        <a:rPr lang="en-ID" sz="2000" u="none" strike="noStrike">
                          <a:effectLst/>
                        </a:rPr>
                        <a:t>Kegiatan bisnis dilakukan secara efisien dan efektif.</a:t>
                      </a:r>
                    </a:p>
                    <a:p>
                      <a:pPr marL="18288" algn="just" fontAlgn="t">
                        <a:lnSpc>
                          <a:spcPct val="107000"/>
                        </a:lnSpc>
                        <a:spcBef>
                          <a:spcPts val="0"/>
                        </a:spcBef>
                        <a:spcAft>
                          <a:spcPts val="0"/>
                        </a:spcAft>
                      </a:pPr>
                      <a:r>
                        <a:rPr lang="en-ID" sz="2000" u="none" strike="noStrike">
                          <a:effectLst/>
                        </a:rPr>
                        <a:t> </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kegiatan bisnis tersebut akan dilakukan secara tidak efisien atau tidak efektif.</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dirty="0">
                          <a:effectLst/>
                        </a:rPr>
                        <a:t> </a:t>
                      </a:r>
                      <a:endParaRPr lang="en-ID" sz="2000" b="0" i="0" u="none" strike="noStrike" dirty="0">
                        <a:effectLst/>
                        <a:latin typeface="Arial" panose="020B0604020202020204" pitchFamily="34" charset="0"/>
                      </a:endParaRPr>
                    </a:p>
                  </a:txBody>
                  <a:tcPr marL="21499" marR="21499" marT="2986" marB="0"/>
                </a:tc>
                <a:extLst>
                  <a:ext uri="{0D108BD9-81ED-4DB2-BD59-A6C34878D82A}">
                    <a16:rowId xmlns:a16="http://schemas.microsoft.com/office/drawing/2014/main" val="1589433635"/>
                  </a:ext>
                </a:extLst>
              </a:tr>
            </a:tbl>
          </a:graphicData>
        </a:graphic>
      </p:graphicFrame>
      <p:sp>
        <p:nvSpPr>
          <p:cNvPr id="3" name="Slide Number Placeholder 2">
            <a:extLst>
              <a:ext uri="{FF2B5EF4-FFF2-40B4-BE49-F238E27FC236}">
                <a16:creationId xmlns:a16="http://schemas.microsoft.com/office/drawing/2014/main" id="{68E18E90-41AB-41E7-8B56-6B2CD36FE362}"/>
              </a:ext>
            </a:extLst>
          </p:cNvPr>
          <p:cNvSpPr>
            <a:spLocks noGrp="1"/>
          </p:cNvSpPr>
          <p:nvPr>
            <p:ph type="sldNum" sz="quarter" idx="12"/>
          </p:nvPr>
        </p:nvSpPr>
        <p:spPr/>
        <p:txBody>
          <a:bodyPr/>
          <a:lstStyle/>
          <a:p>
            <a:fld id="{556AE1AB-5818-477A-BE7E-56994C7FF978}" type="slidenum">
              <a:rPr lang="en-ID" smtClean="0"/>
              <a:t>28</a:t>
            </a:fld>
            <a:endParaRPr lang="en-ID"/>
          </a:p>
        </p:txBody>
      </p:sp>
    </p:spTree>
    <p:extLst>
      <p:ext uri="{BB962C8B-B14F-4D97-AF65-F5344CB8AC3E}">
        <p14:creationId xmlns:p14="http://schemas.microsoft.com/office/powerpoint/2010/main" val="3341613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98374-B77A-4027-A2F2-98726813C155}"/>
              </a:ext>
            </a:extLst>
          </p:cNvPr>
          <p:cNvSpPr>
            <a:spLocks noGrp="1"/>
          </p:cNvSpPr>
          <p:nvPr>
            <p:ph type="title"/>
          </p:nvPr>
        </p:nvSpPr>
        <p:spPr>
          <a:xfrm>
            <a:off x="335330" y="449811"/>
            <a:ext cx="11230138" cy="650855"/>
          </a:xfrm>
        </p:spPr>
        <p:txBody>
          <a:bodyPr>
            <a:noAutofit/>
          </a:bodyPr>
          <a:lstStyle/>
          <a:p>
            <a:r>
              <a:rPr lang="en-ID" sz="2400" b="1" dirty="0" err="1"/>
              <a:t>Ancaman</a:t>
            </a:r>
            <a:r>
              <a:rPr lang="en-ID" sz="2400" b="1" dirty="0"/>
              <a:t> pada </a:t>
            </a:r>
            <a:r>
              <a:rPr lang="en-ID" sz="2400" b="1" dirty="0" err="1"/>
              <a:t>Siklus</a:t>
            </a:r>
            <a:r>
              <a:rPr lang="en-ID" sz="2400" b="1" dirty="0"/>
              <a:t> </a:t>
            </a:r>
            <a:r>
              <a:rPr lang="en-ID" sz="2400" b="1" dirty="0" err="1"/>
              <a:t>Pendapatan</a:t>
            </a:r>
            <a:r>
              <a:rPr lang="en-ID" sz="2400" b="1" dirty="0"/>
              <a:t> </a:t>
            </a:r>
            <a:r>
              <a:rPr lang="en-ID" sz="2400" b="1" dirty="0" err="1"/>
              <a:t>Berdasarkan</a:t>
            </a:r>
            <a:r>
              <a:rPr lang="en-ID" sz="2400" b="1" dirty="0"/>
              <a:t> </a:t>
            </a:r>
            <a:r>
              <a:rPr lang="en-ID" sz="2400" b="1" dirty="0" err="1"/>
              <a:t>Tujuan</a:t>
            </a:r>
            <a:r>
              <a:rPr lang="en-ID" sz="2400" b="1" dirty="0"/>
              <a:t> </a:t>
            </a:r>
            <a:r>
              <a:rPr lang="en-ID" sz="2400" b="1" dirty="0" err="1"/>
              <a:t>Kontrol</a:t>
            </a:r>
            <a:endParaRPr lang="en-ID" sz="2400" dirty="0"/>
          </a:p>
        </p:txBody>
      </p:sp>
      <p:graphicFrame>
        <p:nvGraphicFramePr>
          <p:cNvPr id="5" name="Table 4">
            <a:extLst>
              <a:ext uri="{FF2B5EF4-FFF2-40B4-BE49-F238E27FC236}">
                <a16:creationId xmlns:a16="http://schemas.microsoft.com/office/drawing/2014/main" id="{8F9941E1-332C-4765-823C-3A2C1C28A54F}"/>
              </a:ext>
            </a:extLst>
          </p:cNvPr>
          <p:cNvGraphicFramePr/>
          <p:nvPr>
            <p:extLst>
              <p:ext uri="{D42A27DB-BD31-4B8C-83A1-F6EECF244321}">
                <p14:modId xmlns:p14="http://schemas.microsoft.com/office/powerpoint/2010/main" val="1616108445"/>
              </p:ext>
            </p:extLst>
          </p:nvPr>
        </p:nvGraphicFramePr>
        <p:xfrm>
          <a:off x="626533" y="1286934"/>
          <a:ext cx="10938935" cy="4574862"/>
        </p:xfrm>
        <a:graphic>
          <a:graphicData uri="http://schemas.openxmlformats.org/drawingml/2006/table">
            <a:tbl>
              <a:tblPr firstRow="1" firstCol="1" bandRow="1">
                <a:tableStyleId>{5940675A-B579-460E-94D1-54222C63F5DA}</a:tableStyleId>
              </a:tblPr>
              <a:tblGrid>
                <a:gridCol w="2895600">
                  <a:extLst>
                    <a:ext uri="{9D8B030D-6E8A-4147-A177-3AD203B41FA5}">
                      <a16:colId xmlns:a16="http://schemas.microsoft.com/office/drawing/2014/main" val="2557938171"/>
                    </a:ext>
                  </a:extLst>
                </a:gridCol>
                <a:gridCol w="3505200">
                  <a:extLst>
                    <a:ext uri="{9D8B030D-6E8A-4147-A177-3AD203B41FA5}">
                      <a16:colId xmlns:a16="http://schemas.microsoft.com/office/drawing/2014/main" val="898157843"/>
                    </a:ext>
                  </a:extLst>
                </a:gridCol>
                <a:gridCol w="4538135">
                  <a:extLst>
                    <a:ext uri="{9D8B030D-6E8A-4147-A177-3AD203B41FA5}">
                      <a16:colId xmlns:a16="http://schemas.microsoft.com/office/drawing/2014/main" val="3316235745"/>
                    </a:ext>
                  </a:extLst>
                </a:gridCol>
              </a:tblGrid>
              <a:tr h="164343">
                <a:tc>
                  <a:txBody>
                    <a:bodyPr/>
                    <a:lstStyle/>
                    <a:p>
                      <a:pPr algn="just" fontAlgn="t">
                        <a:lnSpc>
                          <a:spcPct val="107000"/>
                        </a:lnSpc>
                        <a:spcBef>
                          <a:spcPts val="0"/>
                        </a:spcBef>
                        <a:spcAft>
                          <a:spcPts val="0"/>
                        </a:spcAft>
                      </a:pPr>
                      <a:r>
                        <a:rPr lang="en-ID" sz="2000" u="none" strike="noStrike">
                          <a:effectLst/>
                        </a:rPr>
                        <a:t>Tujuan Kontrol</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Ancaman</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Contoh ancaman</a:t>
                      </a:r>
                      <a:endParaRPr lang="en-ID" sz="2000" b="0" i="0" u="none" strike="noStrike">
                        <a:effectLst/>
                        <a:latin typeface="Arial" panose="020B0604020202020204" pitchFamily="34" charset="0"/>
                      </a:endParaRPr>
                    </a:p>
                  </a:txBody>
                  <a:tcPr marL="21499" marR="21499" marT="2986" marB="0"/>
                </a:tc>
                <a:extLst>
                  <a:ext uri="{0D108BD9-81ED-4DB2-BD59-A6C34878D82A}">
                    <a16:rowId xmlns:a16="http://schemas.microsoft.com/office/drawing/2014/main" val="955770404"/>
                  </a:ext>
                </a:extLst>
              </a:tr>
              <a:tr h="972601">
                <a:tc>
                  <a:txBody>
                    <a:bodyPr/>
                    <a:lstStyle/>
                    <a:p>
                      <a:pPr marL="18288" algn="just" fontAlgn="t">
                        <a:lnSpc>
                          <a:spcPct val="107000"/>
                        </a:lnSpc>
                        <a:spcBef>
                          <a:spcPts val="0"/>
                        </a:spcBef>
                        <a:spcAft>
                          <a:spcPts val="0"/>
                        </a:spcAft>
                      </a:pPr>
                      <a:r>
                        <a:rPr lang="en-ID" sz="2000" u="none" strike="noStrike">
                          <a:effectLst/>
                        </a:rPr>
                        <a:t>Perusahaan mematuhi semua hukum dan peraturan yang berlaku.</a:t>
                      </a:r>
                    </a:p>
                    <a:p>
                      <a:pPr marL="18288" algn="just" fontAlgn="t">
                        <a:lnSpc>
                          <a:spcPct val="107000"/>
                        </a:lnSpc>
                        <a:spcBef>
                          <a:spcPts val="0"/>
                        </a:spcBef>
                        <a:spcAft>
                          <a:spcPts val="0"/>
                        </a:spcAft>
                      </a:pPr>
                      <a:r>
                        <a:rPr lang="en-ID" sz="2000" u="none" strike="noStrike">
                          <a:effectLst/>
                        </a:rPr>
                        <a:t> </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ketidakpatuhan terhadap hukum dan peraturan.</a:t>
                      </a:r>
                      <a:endParaRPr lang="en-ID" sz="2000" b="0" i="0" u="none" strike="noStrike">
                        <a:effectLst/>
                        <a:latin typeface="Arial" panose="020B0604020202020204" pitchFamily="34" charset="0"/>
                      </a:endParaRPr>
                    </a:p>
                  </a:txBody>
                  <a:tcPr marL="21499" marR="21499" marT="2986" marB="0"/>
                </a:tc>
                <a:tc>
                  <a:txBody>
                    <a:bodyPr/>
                    <a:lstStyle/>
                    <a:p>
                      <a:pPr marL="347472" indent="-347472" algn="just" fontAlgn="t">
                        <a:lnSpc>
                          <a:spcPct val="107000"/>
                        </a:lnSpc>
                        <a:spcBef>
                          <a:spcPts val="0"/>
                        </a:spcBef>
                        <a:spcAft>
                          <a:spcPts val="0"/>
                        </a:spcAft>
                        <a:buClrTx/>
                        <a:buSzPts val="1200"/>
                        <a:buFont typeface="Symbol" panose="05050102010706020507" pitchFamily="18" charset="2"/>
                        <a:buChar char="·"/>
                      </a:pPr>
                      <a:r>
                        <a:rPr lang="en-ID" sz="2000" u="none" strike="noStrike">
                          <a:effectLst/>
                        </a:rPr>
                        <a:t>Dealer  mobil yang:</a:t>
                      </a:r>
                    </a:p>
                    <a:p>
                      <a:pPr marL="806450" indent="-342900" algn="just" fontAlgn="t">
                        <a:lnSpc>
                          <a:spcPct val="107000"/>
                        </a:lnSpc>
                        <a:spcBef>
                          <a:spcPts val="0"/>
                        </a:spcBef>
                        <a:spcAft>
                          <a:spcPts val="0"/>
                        </a:spcAft>
                        <a:buFont typeface="Arial" panose="020B0604020202020204" pitchFamily="34" charset="0"/>
                        <a:buChar char="•"/>
                      </a:pPr>
                      <a:r>
                        <a:rPr lang="en-ID" sz="2000" u="none" strike="noStrike">
                          <a:effectLst/>
                        </a:rPr>
                        <a:t>Menjual kendaraan yang tidak jelas kepemilikannya; atau</a:t>
                      </a:r>
                    </a:p>
                    <a:p>
                      <a:pPr marL="806450" indent="-342900" algn="just" fontAlgn="t">
                        <a:lnSpc>
                          <a:spcPct val="107000"/>
                        </a:lnSpc>
                        <a:spcBef>
                          <a:spcPts val="0"/>
                        </a:spcBef>
                        <a:spcAft>
                          <a:spcPts val="0"/>
                        </a:spcAft>
                        <a:buFont typeface="Arial" panose="020B0604020202020204" pitchFamily="34" charset="0"/>
                        <a:buChar char="•"/>
                      </a:pPr>
                      <a:r>
                        <a:rPr lang="en-ID" sz="2000" u="none" strike="noStrike">
                          <a:effectLst/>
                        </a:rPr>
                        <a:t>Menolak untuk mengizinkan pelanggan mengembalikan mobil yang melanggar state lemon laws.</a:t>
                      </a:r>
                    </a:p>
                    <a:p>
                      <a:pPr marL="806450" indent="-342900" algn="just" fontAlgn="t">
                        <a:lnSpc>
                          <a:spcPct val="107000"/>
                        </a:lnSpc>
                        <a:spcBef>
                          <a:spcPts val="0"/>
                        </a:spcBef>
                        <a:spcAft>
                          <a:spcPts val="0"/>
                        </a:spcAft>
                        <a:buFont typeface="Arial" panose="020B0604020202020204" pitchFamily="34" charset="0"/>
                        <a:buChar char="•"/>
                      </a:pPr>
                      <a:r>
                        <a:rPr lang="en-ID" sz="2000" u="none" strike="noStrike">
                          <a:effectLst/>
                        </a:rPr>
                        <a:t>meminta pemeriksaan kredit pada pelanggan yang melanggar Fair Credit Reporting Act (FCRA).</a:t>
                      </a:r>
                      <a:endParaRPr lang="en-ID" sz="2000" b="0" i="0" u="none" strike="noStrike">
                        <a:effectLst/>
                        <a:latin typeface="Arial" panose="020B0604020202020204" pitchFamily="34" charset="0"/>
                      </a:endParaRPr>
                    </a:p>
                  </a:txBody>
                  <a:tcPr marL="21499" marR="21499" marT="2986" marB="0"/>
                </a:tc>
                <a:extLst>
                  <a:ext uri="{0D108BD9-81ED-4DB2-BD59-A6C34878D82A}">
                    <a16:rowId xmlns:a16="http://schemas.microsoft.com/office/drawing/2014/main" val="584128651"/>
                  </a:ext>
                </a:extLst>
              </a:tr>
              <a:tr h="417549">
                <a:tc>
                  <a:txBody>
                    <a:bodyPr/>
                    <a:lstStyle/>
                    <a:p>
                      <a:pPr marL="18288" algn="just" fontAlgn="t">
                        <a:lnSpc>
                          <a:spcPct val="107000"/>
                        </a:lnSpc>
                        <a:spcBef>
                          <a:spcPts val="0"/>
                        </a:spcBef>
                        <a:spcAft>
                          <a:spcPts val="0"/>
                        </a:spcAft>
                      </a:pPr>
                      <a:r>
                        <a:rPr lang="en-ID" sz="2000" u="none" strike="noStrike">
                          <a:effectLst/>
                        </a:rPr>
                        <a:t>Semua pengungkapan lengkap dan adil.</a:t>
                      </a:r>
                    </a:p>
                    <a:p>
                      <a:pPr marL="18288" algn="just" fontAlgn="t">
                        <a:lnSpc>
                          <a:spcPct val="107000"/>
                        </a:lnSpc>
                        <a:spcBef>
                          <a:spcPts val="0"/>
                        </a:spcBef>
                        <a:spcAft>
                          <a:spcPts val="0"/>
                        </a:spcAft>
                      </a:pPr>
                      <a:r>
                        <a:rPr lang="en-ID" sz="2000" u="none" strike="noStrike">
                          <a:effectLst/>
                        </a:rPr>
                        <a:t> </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Pengungkapan yang tidak lengkap dan / atau pengungkapan yang menyesatkan.</a:t>
                      </a:r>
                      <a:endParaRPr lang="en-ID" sz="2000" b="0" i="0" u="none" strike="noStrike">
                        <a:effectLst/>
                        <a:latin typeface="Arial" panose="020B0604020202020204" pitchFamily="34" charset="0"/>
                      </a:endParaRPr>
                    </a:p>
                  </a:txBody>
                  <a:tcPr marL="21499" marR="21499" marT="2986" marB="0"/>
                </a:tc>
                <a:tc>
                  <a:txBody>
                    <a:bodyPr/>
                    <a:lstStyle/>
                    <a:p>
                      <a:pPr algn="just" fontAlgn="t">
                        <a:lnSpc>
                          <a:spcPct val="107000"/>
                        </a:lnSpc>
                        <a:spcBef>
                          <a:spcPts val="0"/>
                        </a:spcBef>
                        <a:spcAft>
                          <a:spcPts val="0"/>
                        </a:spcAft>
                      </a:pPr>
                      <a:r>
                        <a:rPr lang="en-ID" sz="2000" u="none" strike="noStrike">
                          <a:effectLst/>
                        </a:rPr>
                        <a:t>Pengungkapan  yang menyesatkan tentang hak pelanggan untuk mengembalikan produk.</a:t>
                      </a:r>
                      <a:endParaRPr lang="en-ID" sz="2000" b="0" i="0" u="none" strike="noStrike">
                        <a:effectLst/>
                        <a:latin typeface="Arial" panose="020B0604020202020204" pitchFamily="34" charset="0"/>
                      </a:endParaRPr>
                    </a:p>
                  </a:txBody>
                  <a:tcPr marL="21499" marR="21499" marT="2986" marB="0"/>
                </a:tc>
                <a:extLst>
                  <a:ext uri="{0D108BD9-81ED-4DB2-BD59-A6C34878D82A}">
                    <a16:rowId xmlns:a16="http://schemas.microsoft.com/office/drawing/2014/main" val="3039496192"/>
                  </a:ext>
                </a:extLst>
              </a:tr>
            </a:tbl>
          </a:graphicData>
        </a:graphic>
      </p:graphicFrame>
      <p:sp>
        <p:nvSpPr>
          <p:cNvPr id="3" name="Slide Number Placeholder 2">
            <a:extLst>
              <a:ext uri="{FF2B5EF4-FFF2-40B4-BE49-F238E27FC236}">
                <a16:creationId xmlns:a16="http://schemas.microsoft.com/office/drawing/2014/main" id="{D2659EA6-A252-48F1-AAB4-FF33141B1079}"/>
              </a:ext>
            </a:extLst>
          </p:cNvPr>
          <p:cNvSpPr>
            <a:spLocks noGrp="1"/>
          </p:cNvSpPr>
          <p:nvPr>
            <p:ph type="sldNum" sz="quarter" idx="12"/>
          </p:nvPr>
        </p:nvSpPr>
        <p:spPr/>
        <p:txBody>
          <a:bodyPr/>
          <a:lstStyle/>
          <a:p>
            <a:fld id="{556AE1AB-5818-477A-BE7E-56994C7FF978}" type="slidenum">
              <a:rPr lang="en-ID" smtClean="0"/>
              <a:t>29</a:t>
            </a:fld>
            <a:endParaRPr lang="en-ID"/>
          </a:p>
        </p:txBody>
      </p:sp>
    </p:spTree>
    <p:extLst>
      <p:ext uri="{BB962C8B-B14F-4D97-AF65-F5344CB8AC3E}">
        <p14:creationId xmlns:p14="http://schemas.microsoft.com/office/powerpoint/2010/main" val="126962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82F6-6FA3-4E9F-9658-9BEBB045F411}"/>
              </a:ext>
            </a:extLst>
          </p:cNvPr>
          <p:cNvSpPr>
            <a:spLocks noGrp="1"/>
          </p:cNvSpPr>
          <p:nvPr>
            <p:ph type="title"/>
          </p:nvPr>
        </p:nvSpPr>
        <p:spPr/>
        <p:txBody>
          <a:bodyPr/>
          <a:lstStyle/>
          <a:p>
            <a:pPr algn="ctr"/>
            <a:r>
              <a:rPr lang="en-US" b="1" dirty="0" err="1">
                <a:latin typeface="Arial" panose="020B0604020202020204" pitchFamily="34" charset="0"/>
                <a:cs typeface="Arial" panose="020B0604020202020204" pitchFamily="34" charset="0"/>
              </a:rPr>
              <a:t>Definisi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Siklus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Pendapatan</a:t>
            </a:r>
            <a:endParaRPr lang="en-ID" b="1"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3CF9C9F8-09BA-46DC-B048-52475D3CA966}"/>
              </a:ext>
            </a:extLst>
          </p:cNvPr>
          <p:cNvSpPr txBox="1">
            <a:spLocks/>
          </p:cNvSpPr>
          <p:nvPr/>
        </p:nvSpPr>
        <p:spPr>
          <a:xfrm>
            <a:off x="1939455" y="2012253"/>
            <a:ext cx="8660524" cy="352219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2425" indent="0" algn="ctr">
              <a:buNone/>
            </a:pPr>
            <a:r>
              <a:rPr lang="en-ID" sz="2400" dirty="0" err="1"/>
              <a:t>Siklus</a:t>
            </a:r>
            <a:r>
              <a:rPr lang="en-ID" sz="2400" dirty="0"/>
              <a:t> </a:t>
            </a:r>
            <a:r>
              <a:rPr lang="en-ID" sz="2400" dirty="0" err="1"/>
              <a:t>pendapatan</a:t>
            </a:r>
            <a:r>
              <a:rPr lang="en-ID" sz="2400" dirty="0"/>
              <a:t> </a:t>
            </a:r>
            <a:r>
              <a:rPr lang="en-ID" sz="2400" dirty="0" err="1"/>
              <a:t>adalah</a:t>
            </a:r>
            <a:r>
              <a:rPr lang="en-ID" sz="2400" dirty="0"/>
              <a:t> </a:t>
            </a:r>
            <a:r>
              <a:rPr lang="en-ID" sz="2400" dirty="0" err="1"/>
              <a:t>sekumpulan</a:t>
            </a:r>
            <a:r>
              <a:rPr lang="en-ID" sz="2400" dirty="0"/>
              <a:t> </a:t>
            </a:r>
            <a:r>
              <a:rPr lang="en-ID" sz="2400" dirty="0" err="1"/>
              <a:t>aktivitas</a:t>
            </a:r>
            <a:r>
              <a:rPr lang="en-ID" sz="2400" dirty="0"/>
              <a:t>  </a:t>
            </a:r>
            <a:r>
              <a:rPr lang="en-ID" sz="2400" dirty="0" err="1"/>
              <a:t>bisnis</a:t>
            </a:r>
            <a:r>
              <a:rPr lang="en-ID" sz="2400" dirty="0"/>
              <a:t> yang </a:t>
            </a:r>
            <a:r>
              <a:rPr lang="en-ID" sz="2400" dirty="0" err="1"/>
              <a:t>berulang</a:t>
            </a:r>
            <a:r>
              <a:rPr lang="en-ID" sz="2400" dirty="0"/>
              <a:t> yang </a:t>
            </a:r>
            <a:r>
              <a:rPr lang="en-ID" sz="2400" dirty="0" err="1"/>
              <a:t>berhubungan</a:t>
            </a:r>
            <a:r>
              <a:rPr lang="en-ID" sz="2400" dirty="0"/>
              <a:t> </a:t>
            </a:r>
            <a:r>
              <a:rPr lang="en-ID" sz="2400" dirty="0" err="1"/>
              <a:t>dengan</a:t>
            </a:r>
            <a:r>
              <a:rPr lang="en-ID" sz="2400" dirty="0"/>
              <a:t> </a:t>
            </a:r>
            <a:r>
              <a:rPr lang="en-ID" sz="2400" dirty="0" err="1"/>
              <a:t>operasi</a:t>
            </a:r>
            <a:r>
              <a:rPr lang="en-ID" sz="2400" dirty="0"/>
              <a:t> </a:t>
            </a:r>
            <a:r>
              <a:rPr lang="en-ID" sz="2400" dirty="0" err="1"/>
              <a:t>pengolahan</a:t>
            </a:r>
            <a:r>
              <a:rPr lang="en-ID" sz="2400" dirty="0"/>
              <a:t> </a:t>
            </a:r>
            <a:r>
              <a:rPr lang="en-ID" sz="2400" dirty="0" err="1"/>
              <a:t>informasi</a:t>
            </a:r>
            <a:r>
              <a:rPr lang="en-ID" sz="2400" dirty="0"/>
              <a:t> </a:t>
            </a:r>
            <a:r>
              <a:rPr lang="en-ID" sz="2400" dirty="0" err="1"/>
              <a:t>seperti</a:t>
            </a:r>
            <a:r>
              <a:rPr lang="en-ID" sz="2400" dirty="0"/>
              <a:t> </a:t>
            </a:r>
            <a:r>
              <a:rPr lang="en-ID" sz="2400" dirty="0" err="1"/>
              <a:t>menyediakan</a:t>
            </a:r>
            <a:r>
              <a:rPr lang="en-ID" sz="2400" dirty="0"/>
              <a:t> </a:t>
            </a:r>
            <a:r>
              <a:rPr lang="en-ID" sz="2400" dirty="0" err="1"/>
              <a:t>barang</a:t>
            </a:r>
            <a:r>
              <a:rPr lang="en-ID" sz="2400" dirty="0"/>
              <a:t> dan </a:t>
            </a:r>
            <a:r>
              <a:rPr lang="en-ID" sz="2400" dirty="0" err="1"/>
              <a:t>jasa</a:t>
            </a:r>
            <a:r>
              <a:rPr lang="en-ID" sz="2400" dirty="0"/>
              <a:t> </a:t>
            </a:r>
            <a:r>
              <a:rPr lang="en-ID" sz="2400" dirty="0" err="1"/>
              <a:t>untuk</a:t>
            </a:r>
            <a:r>
              <a:rPr lang="en-ID" sz="2400" dirty="0"/>
              <a:t> </a:t>
            </a:r>
            <a:r>
              <a:rPr lang="en-ID" sz="2400" dirty="0" err="1"/>
              <a:t>pelanggan</a:t>
            </a:r>
            <a:r>
              <a:rPr lang="en-ID" sz="2400" dirty="0"/>
              <a:t> dan </a:t>
            </a:r>
            <a:r>
              <a:rPr lang="en-ID" sz="2400" dirty="0" err="1"/>
              <a:t>penerimaan</a:t>
            </a:r>
            <a:r>
              <a:rPr lang="en-ID" sz="2400" dirty="0"/>
              <a:t> </a:t>
            </a:r>
            <a:r>
              <a:rPr lang="en-ID" sz="2400" dirty="0" err="1"/>
              <a:t>pembayaran</a:t>
            </a:r>
            <a:r>
              <a:rPr lang="en-ID" sz="2400" dirty="0"/>
              <a:t> </a:t>
            </a:r>
            <a:r>
              <a:rPr lang="en-ID" sz="2400" dirty="0" err="1"/>
              <a:t>dari</a:t>
            </a:r>
            <a:r>
              <a:rPr lang="en-ID" sz="2400" dirty="0"/>
              <a:t> </a:t>
            </a:r>
            <a:r>
              <a:rPr lang="en-ID" sz="2400" dirty="0" err="1"/>
              <a:t>pelanggan</a:t>
            </a:r>
            <a:r>
              <a:rPr lang="en-ID" sz="2400" dirty="0"/>
              <a:t> </a:t>
            </a:r>
            <a:r>
              <a:rPr lang="en-ID" sz="2400" dirty="0" err="1"/>
              <a:t>atas</a:t>
            </a:r>
            <a:r>
              <a:rPr lang="en-ID" sz="2400" dirty="0"/>
              <a:t> </a:t>
            </a:r>
            <a:r>
              <a:rPr lang="en-ID" sz="2400" dirty="0" err="1"/>
              <a:t>penjualan</a:t>
            </a:r>
            <a:r>
              <a:rPr lang="en-ID" sz="2400" dirty="0"/>
              <a:t> yang </a:t>
            </a:r>
            <a:r>
              <a:rPr lang="en-ID" sz="2400" dirty="0" err="1"/>
              <a:t>telah</a:t>
            </a:r>
            <a:r>
              <a:rPr lang="en-ID" sz="2400" dirty="0"/>
              <a:t> </a:t>
            </a:r>
            <a:r>
              <a:rPr lang="en-ID" sz="2400" dirty="0" err="1"/>
              <a:t>dilakukan</a:t>
            </a:r>
            <a:r>
              <a:rPr lang="en-ID" sz="2400" dirty="0"/>
              <a:t>. </a:t>
            </a:r>
          </a:p>
        </p:txBody>
      </p:sp>
      <p:pic>
        <p:nvPicPr>
          <p:cNvPr id="6" name="Picture 5">
            <a:extLst>
              <a:ext uri="{FF2B5EF4-FFF2-40B4-BE49-F238E27FC236}">
                <a16:creationId xmlns:a16="http://schemas.microsoft.com/office/drawing/2014/main" id="{E6E3212D-4A59-48D7-B03D-A1E269B23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75" y="3187064"/>
            <a:ext cx="1987226" cy="1576533"/>
          </a:xfrm>
          <a:prstGeom prst="rect">
            <a:avLst/>
          </a:prstGeom>
        </p:spPr>
      </p:pic>
      <p:pic>
        <p:nvPicPr>
          <p:cNvPr id="10" name="Picture 9">
            <a:extLst>
              <a:ext uri="{FF2B5EF4-FFF2-40B4-BE49-F238E27FC236}">
                <a16:creationId xmlns:a16="http://schemas.microsoft.com/office/drawing/2014/main" id="{892B2509-38C2-4B19-8997-EA1E8621B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492" y="4208805"/>
            <a:ext cx="2974876" cy="2231157"/>
          </a:xfrm>
          <a:prstGeom prst="rect">
            <a:avLst/>
          </a:prstGeom>
        </p:spPr>
      </p:pic>
      <p:pic>
        <p:nvPicPr>
          <p:cNvPr id="12" name="Picture 11">
            <a:extLst>
              <a:ext uri="{FF2B5EF4-FFF2-40B4-BE49-F238E27FC236}">
                <a16:creationId xmlns:a16="http://schemas.microsoft.com/office/drawing/2014/main" id="{4848ED2A-9FEA-4F44-A239-4B7016205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5741" y="3125482"/>
            <a:ext cx="2568476" cy="1926357"/>
          </a:xfrm>
          <a:prstGeom prst="rect">
            <a:avLst/>
          </a:prstGeom>
        </p:spPr>
      </p:pic>
      <p:sp>
        <p:nvSpPr>
          <p:cNvPr id="3" name="Slide Number Placeholder 2">
            <a:extLst>
              <a:ext uri="{FF2B5EF4-FFF2-40B4-BE49-F238E27FC236}">
                <a16:creationId xmlns:a16="http://schemas.microsoft.com/office/drawing/2014/main" id="{D4E1D359-0402-4A40-B2E4-51B604020DBA}"/>
              </a:ext>
            </a:extLst>
          </p:cNvPr>
          <p:cNvSpPr>
            <a:spLocks noGrp="1"/>
          </p:cNvSpPr>
          <p:nvPr>
            <p:ph type="sldNum" sz="quarter" idx="12"/>
          </p:nvPr>
        </p:nvSpPr>
        <p:spPr/>
        <p:txBody>
          <a:bodyPr/>
          <a:lstStyle/>
          <a:p>
            <a:fld id="{556AE1AB-5818-477A-BE7E-56994C7FF978}" type="slidenum">
              <a:rPr lang="en-ID" smtClean="0"/>
              <a:t>3</a:t>
            </a:fld>
            <a:endParaRPr lang="en-ID"/>
          </a:p>
        </p:txBody>
      </p:sp>
    </p:spTree>
    <p:extLst>
      <p:ext uri="{BB962C8B-B14F-4D97-AF65-F5344CB8AC3E}">
        <p14:creationId xmlns:p14="http://schemas.microsoft.com/office/powerpoint/2010/main" val="1249619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5529-65AC-43C0-AE8C-A6CE05E0FE69}"/>
              </a:ext>
            </a:extLst>
          </p:cNvPr>
          <p:cNvSpPr>
            <a:spLocks noGrp="1"/>
          </p:cNvSpPr>
          <p:nvPr>
            <p:ph type="title"/>
          </p:nvPr>
        </p:nvSpPr>
        <p:spPr>
          <a:xfrm>
            <a:off x="2933700" y="1092781"/>
            <a:ext cx="8770571" cy="789808"/>
          </a:xfrm>
        </p:spPr>
        <p:txBody>
          <a:bodyPr>
            <a:normAutofit/>
          </a:bodyPr>
          <a:lstStyle/>
          <a:p>
            <a:r>
              <a:rPr lang="en-ID" sz="4000" dirty="0" err="1"/>
              <a:t>Otomasi</a:t>
            </a:r>
            <a:r>
              <a:rPr lang="en-ID" sz="4000" dirty="0"/>
              <a:t> pada </a:t>
            </a:r>
            <a:r>
              <a:rPr lang="en-ID" sz="4000" dirty="0" err="1"/>
              <a:t>Siklus</a:t>
            </a:r>
            <a:r>
              <a:rPr lang="en-ID" sz="4000" dirty="0"/>
              <a:t> </a:t>
            </a:r>
            <a:r>
              <a:rPr lang="en-ID" sz="4000" dirty="0" err="1"/>
              <a:t>Pendapatan</a:t>
            </a:r>
            <a:endParaRPr lang="en-ID" sz="4000" dirty="0"/>
          </a:p>
        </p:txBody>
      </p:sp>
      <p:sp>
        <p:nvSpPr>
          <p:cNvPr id="3" name="Content Placeholder 2">
            <a:extLst>
              <a:ext uri="{FF2B5EF4-FFF2-40B4-BE49-F238E27FC236}">
                <a16:creationId xmlns:a16="http://schemas.microsoft.com/office/drawing/2014/main" id="{1B796799-0D20-4D35-9A92-9FC8C619AE3F}"/>
              </a:ext>
            </a:extLst>
          </p:cNvPr>
          <p:cNvSpPr>
            <a:spLocks noGrp="1"/>
          </p:cNvSpPr>
          <p:nvPr>
            <p:ph idx="1"/>
          </p:nvPr>
        </p:nvSpPr>
        <p:spPr/>
        <p:txBody>
          <a:bodyPr>
            <a:normAutofit lnSpcReduction="10000"/>
          </a:bodyPr>
          <a:lstStyle/>
          <a:p>
            <a:pPr marL="0" indent="0" algn="just">
              <a:lnSpc>
                <a:spcPct val="107000"/>
              </a:lnSpc>
              <a:spcAft>
                <a:spcPts val="800"/>
              </a:spcAft>
              <a:buNone/>
            </a:pPr>
            <a:r>
              <a:rPr lang="en-ID" sz="2400">
                <a:effectLst/>
                <a:latin typeface="Calibri" panose="020F0502020204030204" pitchFamily="34" charset="0"/>
                <a:ea typeface="Calibri" panose="020F0502020204030204" pitchFamily="34" charset="0"/>
                <a:cs typeface="Times New Roman" panose="02020603050405020304" pitchFamily="18" charset="0"/>
              </a:rPr>
              <a:t>Otomasi pada siklus pendapatan dilakukan dengan tujuan:</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Otorisasi dan akses data dapat dilakukan melalui layar komputer.</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Terjadi penurunan jumlah kertas.</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Jurnal manual dan buku besar diubah menjadi transaksi disk atau tape dan file master.</a:t>
            </a:r>
          </a:p>
          <a:p>
            <a:pPr marL="342900" lvl="0" indent="-342900" algn="just">
              <a:lnSpc>
                <a:spcPct val="107000"/>
              </a:lnSpc>
              <a:spcAft>
                <a:spcPts val="800"/>
              </a:spcAft>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Input biasanya masih dari dokumen hard copy dan melalui satu atau lebih proses terkomputerisasi.</a:t>
            </a:r>
          </a:p>
          <a:p>
            <a:pPr marL="342900" lvl="0" indent="-342900" algn="just">
              <a:lnSpc>
                <a:spcPct val="107000"/>
              </a:lnSpc>
              <a:spcAft>
                <a:spcPts val="800"/>
              </a:spcAft>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Proses menyimpan data dalam file elektronik (tape atau disk) atau menyiapkan data dalam bentuk laporan hardcopy.</a:t>
            </a:r>
          </a:p>
          <a:p>
            <a:endParaRPr lang="en-ID" sz="2800"/>
          </a:p>
        </p:txBody>
      </p:sp>
      <p:sp>
        <p:nvSpPr>
          <p:cNvPr id="4" name="Slide Number Placeholder 3">
            <a:extLst>
              <a:ext uri="{FF2B5EF4-FFF2-40B4-BE49-F238E27FC236}">
                <a16:creationId xmlns:a16="http://schemas.microsoft.com/office/drawing/2014/main" id="{60669344-4C98-46D0-84E9-A8A5A28D00B2}"/>
              </a:ext>
            </a:extLst>
          </p:cNvPr>
          <p:cNvSpPr>
            <a:spLocks noGrp="1"/>
          </p:cNvSpPr>
          <p:nvPr>
            <p:ph type="sldNum" sz="quarter" idx="12"/>
          </p:nvPr>
        </p:nvSpPr>
        <p:spPr/>
        <p:txBody>
          <a:bodyPr/>
          <a:lstStyle/>
          <a:p>
            <a:fld id="{556AE1AB-5818-477A-BE7E-56994C7FF978}" type="slidenum">
              <a:rPr lang="en-ID" smtClean="0"/>
              <a:t>30</a:t>
            </a:fld>
            <a:endParaRPr lang="en-ID"/>
          </a:p>
        </p:txBody>
      </p:sp>
    </p:spTree>
    <p:extLst>
      <p:ext uri="{BB962C8B-B14F-4D97-AF65-F5344CB8AC3E}">
        <p14:creationId xmlns:p14="http://schemas.microsoft.com/office/powerpoint/2010/main" val="1507724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5529-65AC-43C0-AE8C-A6CE05E0FE69}"/>
              </a:ext>
            </a:extLst>
          </p:cNvPr>
          <p:cNvSpPr>
            <a:spLocks noGrp="1"/>
          </p:cNvSpPr>
          <p:nvPr>
            <p:ph type="title"/>
          </p:nvPr>
        </p:nvSpPr>
        <p:spPr>
          <a:xfrm>
            <a:off x="2933700" y="1092781"/>
            <a:ext cx="8770571" cy="789808"/>
          </a:xfrm>
        </p:spPr>
        <p:txBody>
          <a:bodyPr>
            <a:normAutofit/>
          </a:bodyPr>
          <a:lstStyle/>
          <a:p>
            <a:r>
              <a:rPr lang="en-ID" sz="4000"/>
              <a:t>Otomasi pada Silkus Pendapatan</a:t>
            </a:r>
          </a:p>
        </p:txBody>
      </p:sp>
      <p:sp>
        <p:nvSpPr>
          <p:cNvPr id="3" name="Content Placeholder 2">
            <a:extLst>
              <a:ext uri="{FF2B5EF4-FFF2-40B4-BE49-F238E27FC236}">
                <a16:creationId xmlns:a16="http://schemas.microsoft.com/office/drawing/2014/main" id="{1B796799-0D20-4D35-9A92-9FC8C619AE3F}"/>
              </a:ext>
            </a:extLst>
          </p:cNvPr>
          <p:cNvSpPr>
            <a:spLocks noGrp="1"/>
          </p:cNvSpPr>
          <p:nvPr>
            <p:ph idx="1"/>
          </p:nvPr>
        </p:nvSpPr>
        <p:spPr/>
        <p:txBody>
          <a:bodyPr>
            <a:normAutofit/>
          </a:bodyPr>
          <a:lstStyle/>
          <a:p>
            <a:pPr marL="0" indent="0" algn="just">
              <a:lnSpc>
                <a:spcPct val="107000"/>
              </a:lnSpc>
              <a:spcAft>
                <a:spcPts val="800"/>
              </a:spcAft>
              <a:buNone/>
            </a:pPr>
            <a:r>
              <a:rPr lang="en-ID" sz="2400">
                <a:effectLst/>
                <a:latin typeface="Calibri" panose="020F0502020204030204" pitchFamily="34" charset="0"/>
                <a:ea typeface="Calibri" panose="020F0502020204030204" pitchFamily="34" charset="0"/>
                <a:cs typeface="Times New Roman" panose="02020603050405020304" pitchFamily="18" charset="0"/>
              </a:rPr>
              <a:t>Program siklus pendapatan dapat mencakup:</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layar yang diformat untuk mengumpulkan data</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edit pemeriksaan pada data yang dimasukkan</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instruksi untuk memproses dan menyimpan data</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prosedur keamanan (kata sandi atau ID pengguna)</a:t>
            </a:r>
          </a:p>
          <a:p>
            <a:pPr marL="342900" lvl="0" indent="-342900" algn="just">
              <a:lnSpc>
                <a:spcPct val="107000"/>
              </a:lnSpc>
              <a:spcAft>
                <a:spcPts val="800"/>
              </a:spcAft>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langkah-langkah untuk menghasilkan dan menampilkan output</a:t>
            </a:r>
          </a:p>
          <a:p>
            <a:endParaRPr lang="en-ID" sz="3600"/>
          </a:p>
        </p:txBody>
      </p:sp>
      <p:sp>
        <p:nvSpPr>
          <p:cNvPr id="4" name="Slide Number Placeholder 3">
            <a:extLst>
              <a:ext uri="{FF2B5EF4-FFF2-40B4-BE49-F238E27FC236}">
                <a16:creationId xmlns:a16="http://schemas.microsoft.com/office/drawing/2014/main" id="{4B6D6BFD-BD58-47F9-89AC-28E1F3EC4DAC}"/>
              </a:ext>
            </a:extLst>
          </p:cNvPr>
          <p:cNvSpPr>
            <a:spLocks noGrp="1"/>
          </p:cNvSpPr>
          <p:nvPr>
            <p:ph type="sldNum" sz="quarter" idx="12"/>
          </p:nvPr>
        </p:nvSpPr>
        <p:spPr/>
        <p:txBody>
          <a:bodyPr/>
          <a:lstStyle/>
          <a:p>
            <a:fld id="{556AE1AB-5818-477A-BE7E-56994C7FF978}" type="slidenum">
              <a:rPr lang="en-ID" smtClean="0"/>
              <a:t>31</a:t>
            </a:fld>
            <a:endParaRPr lang="en-ID"/>
          </a:p>
        </p:txBody>
      </p:sp>
    </p:spTree>
    <p:extLst>
      <p:ext uri="{BB962C8B-B14F-4D97-AF65-F5344CB8AC3E}">
        <p14:creationId xmlns:p14="http://schemas.microsoft.com/office/powerpoint/2010/main" val="3181074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8B31-4A76-4AEE-B10A-83AA70D104E8}"/>
              </a:ext>
            </a:extLst>
          </p:cNvPr>
          <p:cNvSpPr>
            <a:spLocks noGrp="1"/>
          </p:cNvSpPr>
          <p:nvPr>
            <p:ph type="title"/>
          </p:nvPr>
        </p:nvSpPr>
        <p:spPr>
          <a:xfrm>
            <a:off x="1048869" y="429392"/>
            <a:ext cx="10655402" cy="776361"/>
          </a:xfrm>
        </p:spPr>
        <p:txBody>
          <a:bodyPr>
            <a:normAutofit/>
          </a:bodyPr>
          <a:lstStyle/>
          <a:p>
            <a:r>
              <a:rPr lang="en-ID" sz="3200" b="1"/>
              <a:t>Flowchart Otomasi Siklus Pendapatan</a:t>
            </a:r>
          </a:p>
        </p:txBody>
      </p:sp>
      <p:sp>
        <p:nvSpPr>
          <p:cNvPr id="3" name="Content Placeholder 2">
            <a:extLst>
              <a:ext uri="{FF2B5EF4-FFF2-40B4-BE49-F238E27FC236}">
                <a16:creationId xmlns:a16="http://schemas.microsoft.com/office/drawing/2014/main" id="{887CB0A9-1AD2-4710-A7FD-9E4D2DB80658}"/>
              </a:ext>
            </a:extLst>
          </p:cNvPr>
          <p:cNvSpPr>
            <a:spLocks noGrp="1"/>
          </p:cNvSpPr>
          <p:nvPr>
            <p:ph idx="1"/>
          </p:nvPr>
        </p:nvSpPr>
        <p:spPr/>
        <p:txBody>
          <a:bodyPr/>
          <a:lstStyle/>
          <a:p>
            <a:endParaRPr lang="en-ID" dirty="0"/>
          </a:p>
        </p:txBody>
      </p:sp>
      <p:sp>
        <p:nvSpPr>
          <p:cNvPr id="4" name="Rectangle 2">
            <a:extLst>
              <a:ext uri="{FF2B5EF4-FFF2-40B4-BE49-F238E27FC236}">
                <a16:creationId xmlns:a16="http://schemas.microsoft.com/office/drawing/2014/main" id="{7F79B1D9-A2FF-47C1-BEA4-C8D236EE57BF}"/>
              </a:ext>
            </a:extLst>
          </p:cNvPr>
          <p:cNvSpPr>
            <a:spLocks noChangeArrowheads="1"/>
          </p:cNvSpPr>
          <p:nvPr/>
        </p:nvSpPr>
        <p:spPr bwMode="auto">
          <a:xfrm>
            <a:off x="1048870" y="1169894"/>
            <a:ext cx="221023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D"/>
          </a:p>
        </p:txBody>
      </p:sp>
      <p:graphicFrame>
        <p:nvGraphicFramePr>
          <p:cNvPr id="5" name="Object 4">
            <a:extLst>
              <a:ext uri="{FF2B5EF4-FFF2-40B4-BE49-F238E27FC236}">
                <a16:creationId xmlns:a16="http://schemas.microsoft.com/office/drawing/2014/main" id="{A2D5E5BF-8A66-47F9-82E7-C7125DD8EC57}"/>
              </a:ext>
            </a:extLst>
          </p:cNvPr>
          <p:cNvGraphicFramePr>
            <a:graphicFrameLocks noChangeAspect="1"/>
          </p:cNvGraphicFramePr>
          <p:nvPr>
            <p:extLst>
              <p:ext uri="{D42A27DB-BD31-4B8C-83A1-F6EECF244321}">
                <p14:modId xmlns:p14="http://schemas.microsoft.com/office/powerpoint/2010/main" val="2690805250"/>
              </p:ext>
            </p:extLst>
          </p:nvPr>
        </p:nvGraphicFramePr>
        <p:xfrm>
          <a:off x="723480" y="1169894"/>
          <a:ext cx="10902463" cy="5080455"/>
        </p:xfrm>
        <a:graphic>
          <a:graphicData uri="http://schemas.openxmlformats.org/presentationml/2006/ole">
            <mc:AlternateContent xmlns:mc="http://schemas.openxmlformats.org/markup-compatibility/2006">
              <mc:Choice xmlns:v="urn:schemas-microsoft-com:vml" Requires="v">
                <p:oleObj spid="_x0000_s4120" name="Bitmap Image" r:id="rId3" imgW="7811590" imgH="5315692" progId="Paint.Picture">
                  <p:embed/>
                </p:oleObj>
              </mc:Choice>
              <mc:Fallback>
                <p:oleObj name="Bitmap Image" r:id="rId3" imgW="7811590" imgH="5315692"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80" y="1169894"/>
                        <a:ext cx="10902463" cy="5080455"/>
                      </a:xfrm>
                      <a:prstGeom prst="rect">
                        <a:avLst/>
                      </a:prstGeom>
                      <a:noFill/>
                    </p:spPr>
                  </p:pic>
                </p:oleObj>
              </mc:Fallback>
            </mc:AlternateContent>
          </a:graphicData>
        </a:graphic>
      </p:graphicFrame>
      <p:sp>
        <p:nvSpPr>
          <p:cNvPr id="6" name="Slide Number Placeholder 5">
            <a:extLst>
              <a:ext uri="{FF2B5EF4-FFF2-40B4-BE49-F238E27FC236}">
                <a16:creationId xmlns:a16="http://schemas.microsoft.com/office/drawing/2014/main" id="{98AAFB80-0AC7-4EA7-9CD3-877A1E9EC73B}"/>
              </a:ext>
            </a:extLst>
          </p:cNvPr>
          <p:cNvSpPr>
            <a:spLocks noGrp="1"/>
          </p:cNvSpPr>
          <p:nvPr>
            <p:ph type="sldNum" sz="quarter" idx="12"/>
          </p:nvPr>
        </p:nvSpPr>
        <p:spPr/>
        <p:txBody>
          <a:bodyPr/>
          <a:lstStyle/>
          <a:p>
            <a:fld id="{556AE1AB-5818-477A-BE7E-56994C7FF978}" type="slidenum">
              <a:rPr lang="en-ID" smtClean="0"/>
              <a:t>32</a:t>
            </a:fld>
            <a:endParaRPr lang="en-ID"/>
          </a:p>
        </p:txBody>
      </p:sp>
    </p:spTree>
    <p:extLst>
      <p:ext uri="{BB962C8B-B14F-4D97-AF65-F5344CB8AC3E}">
        <p14:creationId xmlns:p14="http://schemas.microsoft.com/office/powerpoint/2010/main" val="2934291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9F2F-FE3C-4CF4-B9BA-FAF16B3A692D}"/>
              </a:ext>
            </a:extLst>
          </p:cNvPr>
          <p:cNvSpPr>
            <a:spLocks noGrp="1"/>
          </p:cNvSpPr>
          <p:nvPr>
            <p:ph type="title"/>
          </p:nvPr>
        </p:nvSpPr>
        <p:spPr>
          <a:xfrm>
            <a:off x="1767744" y="681037"/>
            <a:ext cx="9091700" cy="897598"/>
          </a:xfrm>
        </p:spPr>
        <p:txBody>
          <a:bodyPr>
            <a:noAutofit/>
          </a:bodyPr>
          <a:lstStyle/>
          <a:p>
            <a:r>
              <a:rPr lang="en-ID" sz="3200" b="1" dirty="0" err="1"/>
              <a:t>Rekayasa</a:t>
            </a:r>
            <a:r>
              <a:rPr lang="en-ID" sz="3200" b="1" dirty="0"/>
              <a:t> </a:t>
            </a:r>
            <a:r>
              <a:rPr lang="en-ID" sz="3200" b="1" dirty="0" err="1"/>
              <a:t>Ulang</a:t>
            </a:r>
            <a:r>
              <a:rPr lang="en-ID" sz="3200" b="1" dirty="0"/>
              <a:t> </a:t>
            </a:r>
            <a:r>
              <a:rPr lang="en-ID" sz="3200" b="1" dirty="0" err="1"/>
              <a:t>Pemrosesan</a:t>
            </a:r>
            <a:r>
              <a:rPr lang="en-ID" sz="3200" b="1" dirty="0"/>
              <a:t> </a:t>
            </a:r>
            <a:r>
              <a:rPr lang="en-ID" sz="3200" b="1" dirty="0" err="1"/>
              <a:t>Pesanan</a:t>
            </a:r>
            <a:r>
              <a:rPr lang="en-ID" sz="3200" b="1" dirty="0"/>
              <a:t> </a:t>
            </a:r>
            <a:r>
              <a:rPr lang="en-ID" sz="3200" b="1" dirty="0" err="1"/>
              <a:t>Penjualan</a:t>
            </a:r>
            <a:r>
              <a:rPr lang="en-ID" sz="3200" b="1" dirty="0"/>
              <a:t> </a:t>
            </a:r>
            <a:r>
              <a:rPr lang="en-ID" sz="3200" b="1" dirty="0" err="1"/>
              <a:t>Menggunakan</a:t>
            </a:r>
            <a:r>
              <a:rPr lang="en-ID" sz="3200" b="1" dirty="0"/>
              <a:t> </a:t>
            </a:r>
            <a:r>
              <a:rPr lang="en-ID" sz="3200" b="1" dirty="0" err="1"/>
              <a:t>Teknologi</a:t>
            </a:r>
            <a:r>
              <a:rPr lang="en-ID" sz="3200" b="1" dirty="0"/>
              <a:t> Real-Time</a:t>
            </a:r>
            <a:br>
              <a:rPr lang="en-ID" sz="3200" b="1" dirty="0"/>
            </a:br>
            <a:br>
              <a:rPr lang="en-ID" sz="3200" b="1" dirty="0"/>
            </a:br>
            <a:endParaRPr lang="en-ID" sz="3200" b="1" dirty="0"/>
          </a:p>
        </p:txBody>
      </p:sp>
      <p:sp>
        <p:nvSpPr>
          <p:cNvPr id="3" name="Content Placeholder 2">
            <a:extLst>
              <a:ext uri="{FF2B5EF4-FFF2-40B4-BE49-F238E27FC236}">
                <a16:creationId xmlns:a16="http://schemas.microsoft.com/office/drawing/2014/main" id="{499B11E8-093D-4925-B72D-52667E995D51}"/>
              </a:ext>
            </a:extLst>
          </p:cNvPr>
          <p:cNvSpPr>
            <a:spLocks noGrp="1"/>
          </p:cNvSpPr>
          <p:nvPr>
            <p:ph idx="1"/>
          </p:nvPr>
        </p:nvSpPr>
        <p:spPr/>
        <p:txBody>
          <a:bodyPr>
            <a:normAutofit/>
          </a:bodyPr>
          <a:lstStyle/>
          <a:p>
            <a:pPr>
              <a:buFont typeface="Wingdings" panose="05000000000000000000" pitchFamily="2"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Prosedur  manual dan dokumen fisik diganti dengan terminal komputer interaktif. Input dan output waktu nyata terjadi, dengan beberapa file master masih diperbarui menggunakan batch.</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Real-time - entri pesanan pelanggan, cetakan rilis stok, slip pengepakan dan bill of lading; pembaruan file kredit, file inventaris, dan file pesanan penjualan terbuka</a:t>
            </a:r>
          </a:p>
          <a:p>
            <a:pPr marL="342900" lvl="0" indent="-342900" algn="just">
              <a:lnSpc>
                <a:spcPct val="107000"/>
              </a:lnSpc>
              <a:spcAft>
                <a:spcPts val="800"/>
              </a:spcAft>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Batch - cetakan faktur, pembaruan pesanan penjualan tertutup (jurnal), piutang dan akun kontrol buku besar</a:t>
            </a:r>
          </a:p>
          <a:p>
            <a:pPr>
              <a:buFont typeface="Wingdings" panose="05000000000000000000" pitchFamily="2" charset="2"/>
              <a:buChar char="§"/>
            </a:pPr>
            <a:endParaRPr lang="en-ID" sz="2400">
              <a:effectLst/>
              <a:latin typeface="Calibri" panose="020F0502020204030204" pitchFamily="34" charset="0"/>
              <a:ea typeface="Calibri" panose="020F0502020204030204" pitchFamily="34" charset="0"/>
              <a:cs typeface="Times New Roman" panose="02020603050405020304" pitchFamily="18" charset="0"/>
            </a:endParaRPr>
          </a:p>
          <a:p>
            <a:endParaRPr lang="en-ID" sz="2800"/>
          </a:p>
        </p:txBody>
      </p:sp>
      <p:sp>
        <p:nvSpPr>
          <p:cNvPr id="4" name="Slide Number Placeholder 3">
            <a:extLst>
              <a:ext uri="{FF2B5EF4-FFF2-40B4-BE49-F238E27FC236}">
                <a16:creationId xmlns:a16="http://schemas.microsoft.com/office/drawing/2014/main" id="{6B6283EC-CB16-475F-B905-B4CA79233C1C}"/>
              </a:ext>
            </a:extLst>
          </p:cNvPr>
          <p:cNvSpPr>
            <a:spLocks noGrp="1"/>
          </p:cNvSpPr>
          <p:nvPr>
            <p:ph type="sldNum" sz="quarter" idx="12"/>
          </p:nvPr>
        </p:nvSpPr>
        <p:spPr/>
        <p:txBody>
          <a:bodyPr/>
          <a:lstStyle/>
          <a:p>
            <a:fld id="{556AE1AB-5818-477A-BE7E-56994C7FF978}" type="slidenum">
              <a:rPr lang="en-ID" smtClean="0"/>
              <a:t>33</a:t>
            </a:fld>
            <a:endParaRPr lang="en-ID"/>
          </a:p>
        </p:txBody>
      </p:sp>
    </p:spTree>
    <p:extLst>
      <p:ext uri="{BB962C8B-B14F-4D97-AF65-F5344CB8AC3E}">
        <p14:creationId xmlns:p14="http://schemas.microsoft.com/office/powerpoint/2010/main" val="150615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9F2F-FE3C-4CF4-B9BA-FAF16B3A692D}"/>
              </a:ext>
            </a:extLst>
          </p:cNvPr>
          <p:cNvSpPr>
            <a:spLocks noGrp="1"/>
          </p:cNvSpPr>
          <p:nvPr>
            <p:ph type="title"/>
          </p:nvPr>
        </p:nvSpPr>
        <p:spPr>
          <a:xfrm>
            <a:off x="769257" y="759695"/>
            <a:ext cx="10935014" cy="457200"/>
          </a:xfrm>
        </p:spPr>
        <p:txBody>
          <a:bodyPr>
            <a:noAutofit/>
          </a:bodyPr>
          <a:lstStyle/>
          <a:p>
            <a:r>
              <a:rPr lang="en-ID" sz="2800" b="1" dirty="0" err="1"/>
              <a:t>Rekayasa</a:t>
            </a:r>
            <a:r>
              <a:rPr lang="en-ID" sz="2800" b="1" dirty="0"/>
              <a:t> </a:t>
            </a:r>
            <a:r>
              <a:rPr lang="en-ID" sz="2800" b="1" dirty="0" err="1"/>
              <a:t>Ulang</a:t>
            </a:r>
            <a:r>
              <a:rPr lang="en-ID" sz="2800" b="1" dirty="0"/>
              <a:t> </a:t>
            </a:r>
            <a:r>
              <a:rPr lang="en-ID" sz="2800" b="1" dirty="0" err="1"/>
              <a:t>Pemrosesan</a:t>
            </a:r>
            <a:r>
              <a:rPr lang="en-ID" sz="2800" b="1" dirty="0"/>
              <a:t> </a:t>
            </a:r>
            <a:r>
              <a:rPr lang="en-ID" sz="2800" b="1" dirty="0" err="1"/>
              <a:t>Pesanan</a:t>
            </a:r>
            <a:r>
              <a:rPr lang="en-ID" sz="2800" b="1" dirty="0"/>
              <a:t> </a:t>
            </a:r>
            <a:r>
              <a:rPr lang="en-ID" sz="2800" b="1" dirty="0" err="1"/>
              <a:t>Penjualan</a:t>
            </a:r>
            <a:r>
              <a:rPr lang="en-ID" sz="2800" b="1" dirty="0"/>
              <a:t> </a:t>
            </a:r>
            <a:r>
              <a:rPr lang="en-ID" sz="2800" b="1" dirty="0" err="1"/>
              <a:t>Menggunakan</a:t>
            </a:r>
            <a:r>
              <a:rPr lang="en-ID" sz="2800" b="1" dirty="0"/>
              <a:t> </a:t>
            </a:r>
            <a:r>
              <a:rPr lang="en-ID" sz="2800" b="1" dirty="0" err="1"/>
              <a:t>Teknologi</a:t>
            </a:r>
            <a:r>
              <a:rPr lang="en-ID" sz="2800" b="1" dirty="0"/>
              <a:t> Real-Time</a:t>
            </a:r>
            <a:br>
              <a:rPr lang="en-ID" sz="2800" b="1" dirty="0"/>
            </a:br>
            <a:br>
              <a:rPr lang="en-ID" sz="2800" b="1" dirty="0"/>
            </a:br>
            <a:endParaRPr lang="en-ID" sz="2800" b="1" dirty="0"/>
          </a:p>
        </p:txBody>
      </p:sp>
      <p:sp>
        <p:nvSpPr>
          <p:cNvPr id="5" name="Content Placeholder 4">
            <a:extLst>
              <a:ext uri="{FF2B5EF4-FFF2-40B4-BE49-F238E27FC236}">
                <a16:creationId xmlns:a16="http://schemas.microsoft.com/office/drawing/2014/main" id="{87727E2D-2222-44F9-B073-03D4E8A90084}"/>
              </a:ext>
            </a:extLst>
          </p:cNvPr>
          <p:cNvSpPr>
            <a:spLocks noGrp="1"/>
          </p:cNvSpPr>
          <p:nvPr>
            <p:ph idx="1"/>
          </p:nvPr>
        </p:nvSpPr>
        <p:spPr/>
        <p:txBody>
          <a:bodyPr/>
          <a:lstStyle/>
          <a:p>
            <a:endParaRPr lang="en-ID" dirty="0"/>
          </a:p>
        </p:txBody>
      </p:sp>
      <p:sp>
        <p:nvSpPr>
          <p:cNvPr id="3" name="Rectangle 2">
            <a:extLst>
              <a:ext uri="{FF2B5EF4-FFF2-40B4-BE49-F238E27FC236}">
                <a16:creationId xmlns:a16="http://schemas.microsoft.com/office/drawing/2014/main" id="{8F2D3E10-3DED-4C75-81C0-BC45A31D7012}"/>
              </a:ext>
            </a:extLst>
          </p:cNvPr>
          <p:cNvSpPr>
            <a:spLocks noChangeArrowheads="1"/>
          </p:cNvSpPr>
          <p:nvPr/>
        </p:nvSpPr>
        <p:spPr bwMode="auto">
          <a:xfrm>
            <a:off x="-1114250" y="1509486"/>
            <a:ext cx="225796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D"/>
          </a:p>
        </p:txBody>
      </p:sp>
      <p:pic>
        <p:nvPicPr>
          <p:cNvPr id="7169" name="Picture 7">
            <a:extLst>
              <a:ext uri="{FF2B5EF4-FFF2-40B4-BE49-F238E27FC236}">
                <a16:creationId xmlns:a16="http://schemas.microsoft.com/office/drawing/2014/main" id="{A771001A-82AB-4211-8728-3E00E9E1B5C1}"/>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56" y="1034982"/>
            <a:ext cx="10740199" cy="52097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BF240C0-02F8-4940-8115-ED1D05077BAE}"/>
              </a:ext>
            </a:extLst>
          </p:cNvPr>
          <p:cNvSpPr>
            <a:spLocks noChangeArrowheads="1"/>
          </p:cNvSpPr>
          <p:nvPr/>
        </p:nvSpPr>
        <p:spPr bwMode="auto">
          <a:xfrm>
            <a:off x="-1114250" y="6300561"/>
            <a:ext cx="22579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D"/>
          </a:p>
        </p:txBody>
      </p:sp>
      <p:sp>
        <p:nvSpPr>
          <p:cNvPr id="6" name="Slide Number Placeholder 5">
            <a:extLst>
              <a:ext uri="{FF2B5EF4-FFF2-40B4-BE49-F238E27FC236}">
                <a16:creationId xmlns:a16="http://schemas.microsoft.com/office/drawing/2014/main" id="{FEF1787A-157E-4DA5-B26E-662ECD7B2248}"/>
              </a:ext>
            </a:extLst>
          </p:cNvPr>
          <p:cNvSpPr>
            <a:spLocks noGrp="1"/>
          </p:cNvSpPr>
          <p:nvPr>
            <p:ph type="sldNum" sz="quarter" idx="12"/>
          </p:nvPr>
        </p:nvSpPr>
        <p:spPr/>
        <p:txBody>
          <a:bodyPr/>
          <a:lstStyle/>
          <a:p>
            <a:fld id="{556AE1AB-5818-477A-BE7E-56994C7FF978}" type="slidenum">
              <a:rPr lang="en-ID" smtClean="0"/>
              <a:t>34</a:t>
            </a:fld>
            <a:endParaRPr lang="en-ID"/>
          </a:p>
        </p:txBody>
      </p:sp>
    </p:spTree>
    <p:extLst>
      <p:ext uri="{BB962C8B-B14F-4D97-AF65-F5344CB8AC3E}">
        <p14:creationId xmlns:p14="http://schemas.microsoft.com/office/powerpoint/2010/main" val="1626440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DFF7-74A1-4F6F-92BF-E4EB60A153C8}"/>
              </a:ext>
            </a:extLst>
          </p:cNvPr>
          <p:cNvSpPr>
            <a:spLocks noGrp="1"/>
          </p:cNvSpPr>
          <p:nvPr>
            <p:ph type="title"/>
          </p:nvPr>
        </p:nvSpPr>
        <p:spPr>
          <a:xfrm>
            <a:off x="2098813" y="681037"/>
            <a:ext cx="8770571" cy="899885"/>
          </a:xfrm>
        </p:spPr>
        <p:txBody>
          <a:bodyPr>
            <a:normAutofit/>
          </a:bodyPr>
          <a:lstStyle/>
          <a:p>
            <a:r>
              <a:rPr lang="en-ID" sz="3600" b="1" dirty="0" err="1"/>
              <a:t>Keuntungan</a:t>
            </a:r>
            <a:r>
              <a:rPr lang="en-ID" sz="3600" b="1" dirty="0"/>
              <a:t> </a:t>
            </a:r>
            <a:r>
              <a:rPr lang="en-ID" sz="3600" b="1" dirty="0" err="1"/>
              <a:t>Pemrosesan</a:t>
            </a:r>
            <a:r>
              <a:rPr lang="en-ID" sz="3600" b="1" dirty="0"/>
              <a:t> Real-Time</a:t>
            </a:r>
          </a:p>
        </p:txBody>
      </p:sp>
      <p:sp>
        <p:nvSpPr>
          <p:cNvPr id="3" name="Content Placeholder 2">
            <a:extLst>
              <a:ext uri="{FF2B5EF4-FFF2-40B4-BE49-F238E27FC236}">
                <a16:creationId xmlns:a16="http://schemas.microsoft.com/office/drawing/2014/main" id="{CB3A5B9C-A09B-4FB8-8A47-593448859F01}"/>
              </a:ext>
            </a:extLst>
          </p:cNvPr>
          <p:cNvSpPr>
            <a:spLocks noGrp="1"/>
          </p:cNvSpPr>
          <p:nvPr>
            <p:ph idx="1"/>
          </p:nvPr>
        </p:nvSpPr>
        <p:spPr/>
        <p:txBody>
          <a:bodyPr>
            <a:normAutofit/>
          </a:bodyPr>
          <a:lstStyle/>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Mempersingkat siklus kas perusahaan dengan mengurangi waktu antara tanggal pemesanan dan tanggal penagihan</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Manajemen inventaris yang lebih baik yang dapat menghasilkan keunggulan kompetitif</a:t>
            </a:r>
          </a:p>
          <a:p>
            <a:pPr marL="342900" lvl="0" indent="-342900" algn="just">
              <a:lnSpc>
                <a:spcPct val="107000"/>
              </a:lnSpc>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Lebih sedikit kesalahan administrasi, mengurangi kesalahan pengiriman barang dan perbedaan tagihan</a:t>
            </a:r>
          </a:p>
          <a:p>
            <a:pPr marL="342900" lvl="0" indent="-342900" algn="just">
              <a:lnSpc>
                <a:spcPct val="107000"/>
              </a:lnSpc>
              <a:spcAft>
                <a:spcPts val="800"/>
              </a:spcAft>
              <a:buFont typeface="Symbol" panose="05050102010706020507" pitchFamily="18"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Mengurangi jumlah dokumen kertas yang mahal dan biaya penyimpanannya</a:t>
            </a:r>
          </a:p>
          <a:p>
            <a:endParaRPr lang="en-ID" sz="2800"/>
          </a:p>
        </p:txBody>
      </p:sp>
      <p:sp>
        <p:nvSpPr>
          <p:cNvPr id="4" name="Slide Number Placeholder 3">
            <a:extLst>
              <a:ext uri="{FF2B5EF4-FFF2-40B4-BE49-F238E27FC236}">
                <a16:creationId xmlns:a16="http://schemas.microsoft.com/office/drawing/2014/main" id="{3F6B6CDA-9B34-48FE-91FC-BAE7B23B8214}"/>
              </a:ext>
            </a:extLst>
          </p:cNvPr>
          <p:cNvSpPr>
            <a:spLocks noGrp="1"/>
          </p:cNvSpPr>
          <p:nvPr>
            <p:ph type="sldNum" sz="quarter" idx="12"/>
          </p:nvPr>
        </p:nvSpPr>
        <p:spPr/>
        <p:txBody>
          <a:bodyPr/>
          <a:lstStyle/>
          <a:p>
            <a:fld id="{556AE1AB-5818-477A-BE7E-56994C7FF978}" type="slidenum">
              <a:rPr lang="en-ID" smtClean="0"/>
              <a:t>35</a:t>
            </a:fld>
            <a:endParaRPr lang="en-ID"/>
          </a:p>
        </p:txBody>
      </p:sp>
    </p:spTree>
    <p:extLst>
      <p:ext uri="{BB962C8B-B14F-4D97-AF65-F5344CB8AC3E}">
        <p14:creationId xmlns:p14="http://schemas.microsoft.com/office/powerpoint/2010/main" val="3045338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54DE-D9D6-48A6-A734-5A828096A974}"/>
              </a:ext>
            </a:extLst>
          </p:cNvPr>
          <p:cNvSpPr>
            <a:spLocks noGrp="1"/>
          </p:cNvSpPr>
          <p:nvPr>
            <p:ph type="title"/>
          </p:nvPr>
        </p:nvSpPr>
        <p:spPr>
          <a:xfrm>
            <a:off x="2933700" y="1364343"/>
            <a:ext cx="8770571" cy="764718"/>
          </a:xfrm>
        </p:spPr>
        <p:txBody>
          <a:bodyPr>
            <a:normAutofit/>
          </a:bodyPr>
          <a:lstStyle/>
          <a:p>
            <a:r>
              <a:rPr lang="en-ID" sz="3200" b="1"/>
              <a:t>Penerimaan Kas yang Direkayasa Ulang</a:t>
            </a:r>
          </a:p>
        </p:txBody>
      </p:sp>
      <p:sp>
        <p:nvSpPr>
          <p:cNvPr id="3" name="Content Placeholder 2">
            <a:extLst>
              <a:ext uri="{FF2B5EF4-FFF2-40B4-BE49-F238E27FC236}">
                <a16:creationId xmlns:a16="http://schemas.microsoft.com/office/drawing/2014/main" id="{79467FE2-B2D9-4397-A3E5-398DE07147EF}"/>
              </a:ext>
            </a:extLst>
          </p:cNvPr>
          <p:cNvSpPr>
            <a:spLocks noGrp="1"/>
          </p:cNvSpPr>
          <p:nvPr>
            <p:ph idx="1"/>
          </p:nvPr>
        </p:nvSpPr>
        <p:spPr>
          <a:xfrm>
            <a:off x="2933700" y="2264229"/>
            <a:ext cx="8770571" cy="4209142"/>
          </a:xfrm>
        </p:spPr>
        <p:txBody>
          <a:bodyPr>
            <a:normAutofit/>
          </a:bodyPr>
          <a:lstStyle/>
          <a:p>
            <a:pPr>
              <a:buFont typeface="Wingdings" panose="05000000000000000000" pitchFamily="2"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Ruang penerimaan surat sering menjadi sasaran rekayasa ulang. </a:t>
            </a:r>
          </a:p>
          <a:p>
            <a:pPr>
              <a:buFont typeface="Wingdings" panose="05000000000000000000" pitchFamily="2"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Mula-mula perusahaan mengirimkan amplop pracetak dan saran pengiriman uang kepada pelanggan. </a:t>
            </a:r>
          </a:p>
          <a:p>
            <a:pPr>
              <a:buFont typeface="Wingdings" panose="05000000000000000000" pitchFamily="2"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Setelah diterima, amplop ini dipindai untuk memberikan prosedur pengendalian terhadap pencurian. </a:t>
            </a:r>
          </a:p>
          <a:p>
            <a:pPr>
              <a:buFont typeface="Wingdings" panose="05000000000000000000" pitchFamily="2"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Mesin membuka amplop, memindai saran pengiriman uang dan cek, dan memisahkan cek. </a:t>
            </a:r>
          </a:p>
          <a:p>
            <a:pPr>
              <a:buFont typeface="Wingdings" panose="05000000000000000000" pitchFamily="2" charset="2"/>
              <a:buChar char="§"/>
            </a:pPr>
            <a:r>
              <a:rPr lang="en-ID" sz="2400">
                <a:effectLst/>
                <a:latin typeface="Calibri" panose="020F0502020204030204" pitchFamily="34" charset="0"/>
                <a:ea typeface="Calibri" panose="020F0502020204030204" pitchFamily="34" charset="0"/>
                <a:cs typeface="Times New Roman" panose="02020603050405020304" pitchFamily="18" charset="0"/>
              </a:rPr>
              <a:t>Kecerdasan buatan dapat digunakan untuk membaca tulisan tangan, seperti jumlah pengiriman uang dan tanda tangan.</a:t>
            </a:r>
          </a:p>
          <a:p>
            <a:pPr>
              <a:buFont typeface="Wingdings" panose="05000000000000000000" pitchFamily="2" charset="2"/>
              <a:buChar char="§"/>
            </a:pPr>
            <a:endParaRPr lang="en-ID" sz="2800"/>
          </a:p>
        </p:txBody>
      </p:sp>
      <p:sp>
        <p:nvSpPr>
          <p:cNvPr id="4" name="Slide Number Placeholder 3">
            <a:extLst>
              <a:ext uri="{FF2B5EF4-FFF2-40B4-BE49-F238E27FC236}">
                <a16:creationId xmlns:a16="http://schemas.microsoft.com/office/drawing/2014/main" id="{4A032954-7CBD-4363-BCC3-A041C99D4D5A}"/>
              </a:ext>
            </a:extLst>
          </p:cNvPr>
          <p:cNvSpPr>
            <a:spLocks noGrp="1"/>
          </p:cNvSpPr>
          <p:nvPr>
            <p:ph type="sldNum" sz="quarter" idx="12"/>
          </p:nvPr>
        </p:nvSpPr>
        <p:spPr/>
        <p:txBody>
          <a:bodyPr/>
          <a:lstStyle/>
          <a:p>
            <a:fld id="{556AE1AB-5818-477A-BE7E-56994C7FF978}" type="slidenum">
              <a:rPr lang="en-ID" smtClean="0"/>
              <a:t>36</a:t>
            </a:fld>
            <a:endParaRPr lang="en-ID"/>
          </a:p>
        </p:txBody>
      </p:sp>
    </p:spTree>
    <p:extLst>
      <p:ext uri="{BB962C8B-B14F-4D97-AF65-F5344CB8AC3E}">
        <p14:creationId xmlns:p14="http://schemas.microsoft.com/office/powerpoint/2010/main" val="128003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29C7-CAFA-45EE-B1AB-16767ECFC29E}"/>
              </a:ext>
            </a:extLst>
          </p:cNvPr>
          <p:cNvSpPr>
            <a:spLocks noGrp="1"/>
          </p:cNvSpPr>
          <p:nvPr>
            <p:ph type="title"/>
          </p:nvPr>
        </p:nvSpPr>
        <p:spPr/>
        <p:txBody>
          <a:bodyPr>
            <a:normAutofit/>
          </a:bodyPr>
          <a:lstStyle/>
          <a:p>
            <a:r>
              <a:rPr lang="en-ID" sz="3600" b="1"/>
              <a:t>Otomasi Penerimaan Kas</a:t>
            </a:r>
          </a:p>
        </p:txBody>
      </p:sp>
      <p:sp>
        <p:nvSpPr>
          <p:cNvPr id="3" name="Content Placeholder 2">
            <a:extLst>
              <a:ext uri="{FF2B5EF4-FFF2-40B4-BE49-F238E27FC236}">
                <a16:creationId xmlns:a16="http://schemas.microsoft.com/office/drawing/2014/main" id="{0204BBF1-A27D-49D8-A065-F972F5E61648}"/>
              </a:ext>
            </a:extLst>
          </p:cNvPr>
          <p:cNvSpPr>
            <a:spLocks noGrp="1"/>
          </p:cNvSpPr>
          <p:nvPr>
            <p:ph idx="1"/>
          </p:nvPr>
        </p:nvSpPr>
        <p:spPr/>
        <p:txBody>
          <a:bodyPr/>
          <a:lstStyle/>
          <a:p>
            <a:endParaRPr lang="en-ID"/>
          </a:p>
        </p:txBody>
      </p:sp>
      <p:sp>
        <p:nvSpPr>
          <p:cNvPr id="4" name="Rectangle 2">
            <a:extLst>
              <a:ext uri="{FF2B5EF4-FFF2-40B4-BE49-F238E27FC236}">
                <a16:creationId xmlns:a16="http://schemas.microsoft.com/office/drawing/2014/main" id="{92CE281B-8682-4D01-8CA1-49C697B35A80}"/>
              </a:ext>
            </a:extLst>
          </p:cNvPr>
          <p:cNvSpPr>
            <a:spLocks noChangeArrowheads="1"/>
          </p:cNvSpPr>
          <p:nvPr/>
        </p:nvSpPr>
        <p:spPr bwMode="auto">
          <a:xfrm>
            <a:off x="518572" y="10740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pic>
        <p:nvPicPr>
          <p:cNvPr id="8193" name="Picture 5">
            <a:extLst>
              <a:ext uri="{FF2B5EF4-FFF2-40B4-BE49-F238E27FC236}">
                <a16:creationId xmlns:a16="http://schemas.microsoft.com/office/drawing/2014/main" id="{C60B867F-D311-413A-95F0-A462CD5469DD}"/>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19" y="1229037"/>
            <a:ext cx="11644373" cy="5082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750283D-6A74-4F9D-A3FF-B217676E16CA}"/>
              </a:ext>
            </a:extLst>
          </p:cNvPr>
          <p:cNvSpPr>
            <a:spLocks noChangeArrowheads="1"/>
          </p:cNvSpPr>
          <p:nvPr/>
        </p:nvSpPr>
        <p:spPr bwMode="auto">
          <a:xfrm>
            <a:off x="518572" y="45411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sp>
        <p:nvSpPr>
          <p:cNvPr id="6" name="Slide Number Placeholder 5">
            <a:extLst>
              <a:ext uri="{FF2B5EF4-FFF2-40B4-BE49-F238E27FC236}">
                <a16:creationId xmlns:a16="http://schemas.microsoft.com/office/drawing/2014/main" id="{C3A4B272-15C7-4969-A053-913379E2C97D}"/>
              </a:ext>
            </a:extLst>
          </p:cNvPr>
          <p:cNvSpPr>
            <a:spLocks noGrp="1"/>
          </p:cNvSpPr>
          <p:nvPr>
            <p:ph type="sldNum" sz="quarter" idx="12"/>
          </p:nvPr>
        </p:nvSpPr>
        <p:spPr/>
        <p:txBody>
          <a:bodyPr/>
          <a:lstStyle/>
          <a:p>
            <a:fld id="{556AE1AB-5818-477A-BE7E-56994C7FF978}" type="slidenum">
              <a:rPr lang="en-ID" smtClean="0"/>
              <a:t>37</a:t>
            </a:fld>
            <a:endParaRPr lang="en-ID"/>
          </a:p>
        </p:txBody>
      </p:sp>
    </p:spTree>
    <p:extLst>
      <p:ext uri="{BB962C8B-B14F-4D97-AF65-F5344CB8AC3E}">
        <p14:creationId xmlns:p14="http://schemas.microsoft.com/office/powerpoint/2010/main" val="1793413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E665-2A0C-4BD4-B457-E15D07C5611A}"/>
              </a:ext>
            </a:extLst>
          </p:cNvPr>
          <p:cNvSpPr>
            <a:spLocks noGrp="1"/>
          </p:cNvSpPr>
          <p:nvPr>
            <p:ph type="title"/>
          </p:nvPr>
        </p:nvSpPr>
        <p:spPr/>
        <p:txBody>
          <a:bodyPr>
            <a:normAutofit/>
          </a:bodyPr>
          <a:lstStyle/>
          <a:p>
            <a:r>
              <a:rPr lang="en-ID" sz="3600"/>
              <a:t>Point-of-Sale Systems</a:t>
            </a:r>
          </a:p>
        </p:txBody>
      </p:sp>
      <p:sp>
        <p:nvSpPr>
          <p:cNvPr id="3" name="Content Placeholder 2">
            <a:extLst>
              <a:ext uri="{FF2B5EF4-FFF2-40B4-BE49-F238E27FC236}">
                <a16:creationId xmlns:a16="http://schemas.microsoft.com/office/drawing/2014/main" id="{3374635F-9380-489B-81F6-7985B8AF1E82}"/>
              </a:ext>
            </a:extLst>
          </p:cNvPr>
          <p:cNvSpPr>
            <a:spLocks noGrp="1"/>
          </p:cNvSpPr>
          <p:nvPr>
            <p:ph idx="1"/>
          </p:nvPr>
        </p:nvSpPr>
        <p:spPr/>
        <p:txBody>
          <a:bodyPr/>
          <a:lstStyle/>
          <a:p>
            <a:endParaRPr lang="en-ID"/>
          </a:p>
        </p:txBody>
      </p:sp>
      <p:sp>
        <p:nvSpPr>
          <p:cNvPr id="4" name="Rectangle 2">
            <a:extLst>
              <a:ext uri="{FF2B5EF4-FFF2-40B4-BE49-F238E27FC236}">
                <a16:creationId xmlns:a16="http://schemas.microsoft.com/office/drawing/2014/main" id="{6A0653B7-18AB-4A00-A2A0-E2BE8B393F1E}"/>
              </a:ext>
            </a:extLst>
          </p:cNvPr>
          <p:cNvSpPr>
            <a:spLocks noChangeArrowheads="1"/>
          </p:cNvSpPr>
          <p:nvPr/>
        </p:nvSpPr>
        <p:spPr bwMode="auto">
          <a:xfrm>
            <a:off x="1857829" y="145077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pic>
        <p:nvPicPr>
          <p:cNvPr id="9217" name="Picture 7">
            <a:extLst>
              <a:ext uri="{FF2B5EF4-FFF2-40B4-BE49-F238E27FC236}">
                <a16:creationId xmlns:a16="http://schemas.microsoft.com/office/drawing/2014/main" id="{649A9149-C206-41D7-9E3E-B39FE9780BC3}"/>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43671"/>
            <a:ext cx="10724535" cy="48968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B57C7F0-B0AB-4941-BEB2-131D654F7A86}"/>
              </a:ext>
            </a:extLst>
          </p:cNvPr>
          <p:cNvSpPr>
            <a:spLocks noChangeArrowheads="1"/>
          </p:cNvSpPr>
          <p:nvPr/>
        </p:nvSpPr>
        <p:spPr bwMode="auto">
          <a:xfrm>
            <a:off x="1857829" y="60418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sp>
        <p:nvSpPr>
          <p:cNvPr id="6" name="Slide Number Placeholder 5">
            <a:extLst>
              <a:ext uri="{FF2B5EF4-FFF2-40B4-BE49-F238E27FC236}">
                <a16:creationId xmlns:a16="http://schemas.microsoft.com/office/drawing/2014/main" id="{B247C067-FAE2-447E-B535-95C0BB115EA2}"/>
              </a:ext>
            </a:extLst>
          </p:cNvPr>
          <p:cNvSpPr>
            <a:spLocks noGrp="1"/>
          </p:cNvSpPr>
          <p:nvPr>
            <p:ph type="sldNum" sz="quarter" idx="12"/>
          </p:nvPr>
        </p:nvSpPr>
        <p:spPr/>
        <p:txBody>
          <a:bodyPr/>
          <a:lstStyle/>
          <a:p>
            <a:fld id="{556AE1AB-5818-477A-BE7E-56994C7FF978}" type="slidenum">
              <a:rPr lang="en-ID" smtClean="0"/>
              <a:t>38</a:t>
            </a:fld>
            <a:endParaRPr lang="en-ID"/>
          </a:p>
        </p:txBody>
      </p:sp>
    </p:spTree>
    <p:extLst>
      <p:ext uri="{BB962C8B-B14F-4D97-AF65-F5344CB8AC3E}">
        <p14:creationId xmlns:p14="http://schemas.microsoft.com/office/powerpoint/2010/main" val="1486548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310B9-97BD-484B-A6B0-D4E24C661C53}"/>
              </a:ext>
            </a:extLst>
          </p:cNvPr>
          <p:cNvSpPr>
            <a:spLocks noGrp="1"/>
          </p:cNvSpPr>
          <p:nvPr>
            <p:ph type="title"/>
          </p:nvPr>
        </p:nvSpPr>
        <p:spPr>
          <a:xfrm>
            <a:off x="2645602" y="3825112"/>
            <a:ext cx="8770571" cy="1560716"/>
          </a:xfrm>
        </p:spPr>
        <p:txBody>
          <a:bodyPr/>
          <a:lstStyle/>
          <a:p>
            <a:r>
              <a:rPr lang="en-ID"/>
              <a:t>Terima Kasih</a:t>
            </a:r>
          </a:p>
        </p:txBody>
      </p:sp>
      <p:sp>
        <p:nvSpPr>
          <p:cNvPr id="3" name="Slide Number Placeholder 2">
            <a:extLst>
              <a:ext uri="{FF2B5EF4-FFF2-40B4-BE49-F238E27FC236}">
                <a16:creationId xmlns:a16="http://schemas.microsoft.com/office/drawing/2014/main" id="{462FE180-F00A-4C39-A817-314F0108B5F9}"/>
              </a:ext>
            </a:extLst>
          </p:cNvPr>
          <p:cNvSpPr>
            <a:spLocks noGrp="1"/>
          </p:cNvSpPr>
          <p:nvPr>
            <p:ph type="sldNum" sz="quarter" idx="12"/>
          </p:nvPr>
        </p:nvSpPr>
        <p:spPr/>
        <p:txBody>
          <a:bodyPr/>
          <a:lstStyle/>
          <a:p>
            <a:fld id="{556AE1AB-5818-477A-BE7E-56994C7FF978}" type="slidenum">
              <a:rPr lang="en-ID" smtClean="0"/>
              <a:t>39</a:t>
            </a:fld>
            <a:endParaRPr lang="en-ID"/>
          </a:p>
        </p:txBody>
      </p:sp>
    </p:spTree>
    <p:extLst>
      <p:ext uri="{BB962C8B-B14F-4D97-AF65-F5344CB8AC3E}">
        <p14:creationId xmlns:p14="http://schemas.microsoft.com/office/powerpoint/2010/main" val="426915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82F6-6FA3-4E9F-9658-9BEBB045F411}"/>
              </a:ext>
            </a:extLst>
          </p:cNvPr>
          <p:cNvSpPr>
            <a:spLocks noGrp="1"/>
          </p:cNvSpPr>
          <p:nvPr>
            <p:ph type="title"/>
          </p:nvPr>
        </p:nvSpPr>
        <p:spPr>
          <a:xfrm>
            <a:off x="1066800" y="410038"/>
            <a:ext cx="10058400" cy="1034197"/>
          </a:xfrm>
        </p:spPr>
        <p:txBody>
          <a:bodyPr>
            <a:normAutofit/>
          </a:bodyPr>
          <a:lstStyle/>
          <a:p>
            <a:r>
              <a:rPr lang="en-US" sz="4400" b="1" dirty="0" err="1">
                <a:latin typeface="Arial" panose="020B0604020202020204" pitchFamily="34" charset="0"/>
                <a:cs typeface="Arial" panose="020B0604020202020204" pitchFamily="34" charset="0"/>
              </a:rPr>
              <a:t>Tujuan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Siklus</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Pendapatan</a:t>
            </a:r>
            <a:endParaRPr lang="en-ID" sz="4400" b="1"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3CF9C9F8-09BA-46DC-B048-52475D3CA966}"/>
              </a:ext>
            </a:extLst>
          </p:cNvPr>
          <p:cNvSpPr txBox="1">
            <a:spLocks/>
          </p:cNvSpPr>
          <p:nvPr/>
        </p:nvSpPr>
        <p:spPr>
          <a:xfrm>
            <a:off x="1298864" y="1847273"/>
            <a:ext cx="4547754" cy="436313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0363" lvl="2" indent="-360363" algn="just">
              <a:lnSpc>
                <a:spcPts val="2800"/>
              </a:lnSpc>
              <a:buFont typeface="Wingdings" panose="05000000000000000000" pitchFamily="2" charset="2"/>
              <a:buChar char="§"/>
            </a:pPr>
            <a:r>
              <a:rPr lang="en-ID" sz="1800" dirty="0" err="1">
                <a:latin typeface="Arial" panose="020B0604020202020204" pitchFamily="34" charset="0"/>
                <a:cs typeface="Arial" panose="020B0604020202020204" pitchFamily="34" charset="0"/>
              </a:rPr>
              <a:t>Mencatat</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pesanan</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penjualan</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dengan</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cepat</a:t>
            </a:r>
            <a:r>
              <a:rPr lang="en-ID" sz="1800" dirty="0">
                <a:latin typeface="Arial" panose="020B0604020202020204" pitchFamily="34" charset="0"/>
                <a:cs typeface="Arial" panose="020B0604020202020204" pitchFamily="34" charset="0"/>
              </a:rPr>
              <a:t> dan </a:t>
            </a:r>
            <a:r>
              <a:rPr lang="en-ID" sz="1800" dirty="0" err="1">
                <a:latin typeface="Arial" panose="020B0604020202020204" pitchFamily="34" charset="0"/>
                <a:cs typeface="Arial" panose="020B0604020202020204" pitchFamily="34" charset="0"/>
              </a:rPr>
              <a:t>akurat</a:t>
            </a:r>
            <a:endParaRPr lang="en-ID" sz="1800" dirty="0">
              <a:latin typeface="Arial" panose="020B0604020202020204" pitchFamily="34" charset="0"/>
              <a:cs typeface="Arial" panose="020B0604020202020204" pitchFamily="34" charset="0"/>
            </a:endParaRPr>
          </a:p>
          <a:p>
            <a:pPr marL="360363" lvl="2" indent="-360363" algn="just">
              <a:lnSpc>
                <a:spcPts val="2800"/>
              </a:lnSpc>
              <a:buFont typeface="Wingdings" panose="05000000000000000000" pitchFamily="2" charset="2"/>
              <a:buChar char="§"/>
            </a:pPr>
            <a:r>
              <a:rPr lang="en-ID" sz="1800" dirty="0" err="1">
                <a:latin typeface="Arial" panose="020B0604020202020204" pitchFamily="34" charset="0"/>
                <a:cs typeface="Arial" panose="020B0604020202020204" pitchFamily="34" charset="0"/>
              </a:rPr>
              <a:t>Memverifikasi</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kelayakan</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kredit</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pelanggan</a:t>
            </a:r>
            <a:endParaRPr lang="en-ID" sz="1800" dirty="0">
              <a:latin typeface="Arial" panose="020B0604020202020204" pitchFamily="34" charset="0"/>
              <a:cs typeface="Arial" panose="020B0604020202020204" pitchFamily="34" charset="0"/>
            </a:endParaRPr>
          </a:p>
          <a:p>
            <a:pPr marL="360363" lvl="2" indent="-360363" algn="just">
              <a:lnSpc>
                <a:spcPts val="2800"/>
              </a:lnSpc>
              <a:buFont typeface="Wingdings" panose="05000000000000000000" pitchFamily="2" charset="2"/>
              <a:buChar char="§"/>
            </a:pPr>
            <a:r>
              <a:rPr lang="en-ID" sz="1800" dirty="0" err="1">
                <a:latin typeface="Arial" panose="020B0604020202020204" pitchFamily="34" charset="0"/>
                <a:cs typeface="Arial" panose="020B0604020202020204" pitchFamily="34" charset="0"/>
              </a:rPr>
              <a:t>Mengirimkan</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produk</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atau</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jasa</a:t>
            </a:r>
            <a:r>
              <a:rPr lang="en-ID" sz="1800" dirty="0">
                <a:latin typeface="Arial" panose="020B0604020202020204" pitchFamily="34" charset="0"/>
                <a:cs typeface="Arial" panose="020B0604020202020204" pitchFamily="34" charset="0"/>
              </a:rPr>
              <a:t> pada </a:t>
            </a:r>
            <a:r>
              <a:rPr lang="en-ID" sz="1800" dirty="0" err="1">
                <a:latin typeface="Arial" panose="020B0604020202020204" pitchFamily="34" charset="0"/>
                <a:cs typeface="Arial" panose="020B0604020202020204" pitchFamily="34" charset="0"/>
              </a:rPr>
              <a:t>tanggal</a:t>
            </a:r>
            <a:r>
              <a:rPr lang="en-ID" sz="1800" dirty="0">
                <a:latin typeface="Arial" panose="020B0604020202020204" pitchFamily="34" charset="0"/>
                <a:cs typeface="Arial" panose="020B0604020202020204" pitchFamily="34" charset="0"/>
              </a:rPr>
              <a:t> yang </a:t>
            </a:r>
            <a:r>
              <a:rPr lang="en-ID" sz="1800" dirty="0" err="1">
                <a:latin typeface="Arial" panose="020B0604020202020204" pitchFamily="34" charset="0"/>
                <a:cs typeface="Arial" panose="020B0604020202020204" pitchFamily="34" charset="0"/>
              </a:rPr>
              <a:t>telah</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disepakati</a:t>
            </a:r>
            <a:endParaRPr lang="en-ID" sz="1800" dirty="0">
              <a:latin typeface="Arial" panose="020B0604020202020204" pitchFamily="34" charset="0"/>
              <a:cs typeface="Arial" panose="020B0604020202020204" pitchFamily="34" charset="0"/>
            </a:endParaRPr>
          </a:p>
          <a:p>
            <a:pPr marL="360363" lvl="2" indent="-360363" algn="just">
              <a:lnSpc>
                <a:spcPts val="2800"/>
              </a:lnSpc>
              <a:buFont typeface="Wingdings" panose="05000000000000000000" pitchFamily="2" charset="2"/>
              <a:buChar char="§"/>
            </a:pPr>
            <a:r>
              <a:rPr lang="en-ID" sz="1800" dirty="0" err="1">
                <a:latin typeface="Arial" panose="020B0604020202020204" pitchFamily="34" charset="0"/>
                <a:cs typeface="Arial" panose="020B0604020202020204" pitchFamily="34" charset="0"/>
              </a:rPr>
              <a:t>Menagih</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produk</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atau</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jasa</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secara</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tepat</a:t>
            </a:r>
            <a:r>
              <a:rPr lang="en-ID" sz="1800" dirty="0">
                <a:latin typeface="Arial" panose="020B0604020202020204" pitchFamily="34" charset="0"/>
                <a:cs typeface="Arial" panose="020B0604020202020204" pitchFamily="34" charset="0"/>
              </a:rPr>
              <a:t> dan </a:t>
            </a:r>
            <a:r>
              <a:rPr lang="en-ID" sz="1800" dirty="0" err="1">
                <a:latin typeface="Arial" panose="020B0604020202020204" pitchFamily="34" charset="0"/>
                <a:cs typeface="Arial" panose="020B0604020202020204" pitchFamily="34" charset="0"/>
              </a:rPr>
              <a:t>akurat</a:t>
            </a:r>
            <a:endParaRPr lang="en-ID" sz="1800" dirty="0">
              <a:latin typeface="Arial" panose="020B0604020202020204" pitchFamily="34" charset="0"/>
              <a:cs typeface="Arial" panose="020B0604020202020204" pitchFamily="34" charset="0"/>
            </a:endParaRPr>
          </a:p>
          <a:p>
            <a:pPr marL="360363" lvl="2" indent="-360363" algn="just">
              <a:lnSpc>
                <a:spcPts val="2800"/>
              </a:lnSpc>
              <a:buFont typeface="Wingdings" panose="05000000000000000000" pitchFamily="2" charset="2"/>
              <a:buChar char="§"/>
            </a:pPr>
            <a:r>
              <a:rPr lang="en-ID" sz="1800" dirty="0" err="1">
                <a:latin typeface="Arial" panose="020B0604020202020204" pitchFamily="34" charset="0"/>
                <a:cs typeface="Arial" panose="020B0604020202020204" pitchFamily="34" charset="0"/>
              </a:rPr>
              <a:t>Mencatat</a:t>
            </a:r>
            <a:r>
              <a:rPr lang="en-ID" sz="1800" dirty="0">
                <a:latin typeface="Arial" panose="020B0604020202020204" pitchFamily="34" charset="0"/>
                <a:cs typeface="Arial" panose="020B0604020202020204" pitchFamily="34" charset="0"/>
              </a:rPr>
              <a:t>  dan </a:t>
            </a:r>
            <a:r>
              <a:rPr lang="en-ID" sz="1800" dirty="0" err="1">
                <a:latin typeface="Arial" panose="020B0604020202020204" pitchFamily="34" charset="0"/>
                <a:cs typeface="Arial" panose="020B0604020202020204" pitchFamily="34" charset="0"/>
              </a:rPr>
              <a:t>mengklasifikasikan</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penerimaan</a:t>
            </a:r>
            <a:r>
              <a:rPr lang="en-ID" sz="1800" dirty="0">
                <a:latin typeface="Arial" panose="020B0604020202020204" pitchFamily="34" charset="0"/>
                <a:cs typeface="Arial" panose="020B0604020202020204" pitchFamily="34" charset="0"/>
              </a:rPr>
              <a:t> kas </a:t>
            </a:r>
            <a:r>
              <a:rPr lang="en-ID" sz="1800" dirty="0" err="1">
                <a:latin typeface="Arial" panose="020B0604020202020204" pitchFamily="34" charset="0"/>
                <a:cs typeface="Arial" panose="020B0604020202020204" pitchFamily="34" charset="0"/>
              </a:rPr>
              <a:t>dengan</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cepat</a:t>
            </a:r>
            <a:r>
              <a:rPr lang="en-ID" sz="1800" dirty="0">
                <a:latin typeface="Arial" panose="020B0604020202020204" pitchFamily="34" charset="0"/>
                <a:cs typeface="Arial" panose="020B0604020202020204" pitchFamily="34" charset="0"/>
              </a:rPr>
              <a:t> dan </a:t>
            </a:r>
            <a:r>
              <a:rPr lang="en-ID" sz="1800" dirty="0" err="1">
                <a:latin typeface="Arial" panose="020B0604020202020204" pitchFamily="34" charset="0"/>
                <a:cs typeface="Arial" panose="020B0604020202020204" pitchFamily="34" charset="0"/>
              </a:rPr>
              <a:t>akurat</a:t>
            </a:r>
            <a:r>
              <a:rPr lang="en-ID" sz="1800" dirty="0">
                <a:latin typeface="Arial" panose="020B0604020202020204" pitchFamily="34" charset="0"/>
                <a:cs typeface="Arial" panose="020B0604020202020204" pitchFamily="34" charset="0"/>
              </a:rPr>
              <a:t> </a:t>
            </a:r>
          </a:p>
          <a:p>
            <a:pPr marL="360363" lvl="2" indent="-360363" algn="just">
              <a:lnSpc>
                <a:spcPts val="2800"/>
              </a:lnSpc>
              <a:buFont typeface="Wingdings" panose="05000000000000000000" pitchFamily="2" charset="2"/>
              <a:buChar char="§"/>
            </a:pPr>
            <a:endParaRPr lang="en-ID" sz="1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1D82ABD-5637-4F09-81CE-0582562CF63B}"/>
              </a:ext>
            </a:extLst>
          </p:cNvPr>
          <p:cNvSpPr txBox="1">
            <a:spLocks/>
          </p:cNvSpPr>
          <p:nvPr/>
        </p:nvSpPr>
        <p:spPr>
          <a:xfrm>
            <a:off x="6524799" y="1782618"/>
            <a:ext cx="4547754" cy="443345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0363" lvl="2" indent="-360363" algn="just">
              <a:lnSpc>
                <a:spcPts val="2800"/>
              </a:lnSpc>
              <a:buFont typeface="Wingdings" panose="05000000000000000000" pitchFamily="2" charset="2"/>
              <a:buChar char="§"/>
            </a:pPr>
            <a:r>
              <a:rPr lang="en-ID" sz="1800" dirty="0" err="1">
                <a:latin typeface="Arial" panose="020B0604020202020204" pitchFamily="34" charset="0"/>
                <a:cs typeface="Arial" panose="020B0604020202020204" pitchFamily="34" charset="0"/>
              </a:rPr>
              <a:t>Memposting</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penjualan</a:t>
            </a:r>
            <a:r>
              <a:rPr lang="en-ID" sz="1800" dirty="0">
                <a:latin typeface="Arial" panose="020B0604020202020204" pitchFamily="34" charset="0"/>
                <a:cs typeface="Arial" panose="020B0604020202020204" pitchFamily="34" charset="0"/>
              </a:rPr>
              <a:t> dan </a:t>
            </a:r>
            <a:r>
              <a:rPr lang="en-ID" sz="1800" dirty="0" err="1">
                <a:latin typeface="Arial" panose="020B0604020202020204" pitchFamily="34" charset="0"/>
                <a:cs typeface="Arial" panose="020B0604020202020204" pitchFamily="34" charset="0"/>
              </a:rPr>
              <a:t>penerimaan</a:t>
            </a:r>
            <a:r>
              <a:rPr lang="en-ID" sz="1800" dirty="0">
                <a:latin typeface="Arial" panose="020B0604020202020204" pitchFamily="34" charset="0"/>
                <a:cs typeface="Arial" panose="020B0604020202020204" pitchFamily="34" charset="0"/>
              </a:rPr>
              <a:t> kas pada </a:t>
            </a:r>
            <a:r>
              <a:rPr lang="en-ID" sz="1800" dirty="0" err="1">
                <a:latin typeface="Arial" panose="020B0604020202020204" pitchFamily="34" charset="0"/>
                <a:cs typeface="Arial" panose="020B0604020202020204" pitchFamily="34" charset="0"/>
              </a:rPr>
              <a:t>buku</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bedar</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pembantu</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piutang</a:t>
            </a:r>
            <a:r>
              <a:rPr lang="en-ID" sz="1800" dirty="0">
                <a:latin typeface="Arial" panose="020B0604020202020204" pitchFamily="34" charset="0"/>
                <a:cs typeface="Arial" panose="020B0604020202020204" pitchFamily="34" charset="0"/>
              </a:rPr>
              <a:t> </a:t>
            </a:r>
            <a:r>
              <a:rPr lang="en-ID" sz="1800" i="1" dirty="0">
                <a:latin typeface="Arial" panose="020B0604020202020204" pitchFamily="34" charset="0"/>
                <a:cs typeface="Arial" panose="020B0604020202020204" pitchFamily="34" charset="0"/>
              </a:rPr>
              <a:t>(account receivable subsidiary ledger) </a:t>
            </a:r>
            <a:r>
              <a:rPr lang="en-ID" sz="1800" dirty="0">
                <a:latin typeface="Arial" panose="020B0604020202020204" pitchFamily="34" charset="0"/>
                <a:cs typeface="Arial" panose="020B0604020202020204" pitchFamily="34" charset="0"/>
              </a:rPr>
              <a:t>yang </a:t>
            </a:r>
            <a:r>
              <a:rPr lang="en-ID" sz="1800" dirty="0" err="1">
                <a:latin typeface="Arial" panose="020B0604020202020204" pitchFamily="34" charset="0"/>
                <a:cs typeface="Arial" panose="020B0604020202020204" pitchFamily="34" charset="0"/>
              </a:rPr>
              <a:t>tepat</a:t>
            </a:r>
            <a:r>
              <a:rPr lang="en-ID" sz="1800" dirty="0">
                <a:latin typeface="Arial" panose="020B0604020202020204" pitchFamily="34" charset="0"/>
                <a:cs typeface="Arial" panose="020B0604020202020204" pitchFamily="34" charset="0"/>
              </a:rPr>
              <a:t>.</a:t>
            </a:r>
          </a:p>
          <a:p>
            <a:pPr marL="360363" lvl="2" indent="-360363" algn="just">
              <a:lnSpc>
                <a:spcPts val="2800"/>
              </a:lnSpc>
              <a:buFont typeface="Wingdings" panose="05000000000000000000" pitchFamily="2" charset="2"/>
              <a:buChar char="§"/>
            </a:pPr>
            <a:r>
              <a:rPr lang="en-ID" sz="1800" dirty="0" err="1">
                <a:latin typeface="Arial" panose="020B0604020202020204" pitchFamily="34" charset="0"/>
                <a:cs typeface="Arial" panose="020B0604020202020204" pitchFamily="34" charset="0"/>
              </a:rPr>
              <a:t>Melindungi</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produk</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sampai</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dikirim</a:t>
            </a:r>
            <a:r>
              <a:rPr lang="en-ID" sz="1800" dirty="0">
                <a:latin typeface="Arial" panose="020B0604020202020204" pitchFamily="34" charset="0"/>
                <a:cs typeface="Arial" panose="020B0604020202020204" pitchFamily="34" charset="0"/>
              </a:rPr>
              <a:t> </a:t>
            </a:r>
          </a:p>
          <a:p>
            <a:pPr marL="360363" lvl="2" indent="-360363" algn="just">
              <a:lnSpc>
                <a:spcPts val="2800"/>
              </a:lnSpc>
              <a:buFont typeface="Wingdings" panose="05000000000000000000" pitchFamily="2" charset="2"/>
              <a:buChar char="§"/>
            </a:pPr>
            <a:r>
              <a:rPr lang="en-ID" sz="1800" dirty="0" err="1">
                <a:latin typeface="Arial" panose="020B0604020202020204" pitchFamily="34" charset="0"/>
                <a:cs typeface="Arial" panose="020B0604020202020204" pitchFamily="34" charset="0"/>
              </a:rPr>
              <a:t>Mengamankan</a:t>
            </a:r>
            <a:r>
              <a:rPr lang="en-ID" sz="1800" dirty="0">
                <a:latin typeface="Arial" panose="020B0604020202020204" pitchFamily="34" charset="0"/>
                <a:cs typeface="Arial" panose="020B0604020202020204" pitchFamily="34" charset="0"/>
              </a:rPr>
              <a:t> uang </a:t>
            </a:r>
            <a:r>
              <a:rPr lang="en-ID" sz="1800" dirty="0" err="1">
                <a:latin typeface="Arial" panose="020B0604020202020204" pitchFamily="34" charset="0"/>
                <a:cs typeface="Arial" panose="020B0604020202020204" pitchFamily="34" charset="0"/>
              </a:rPr>
              <a:t>tunai</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sampai</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didepositokan</a:t>
            </a:r>
            <a:r>
              <a:rPr lang="en-ID" sz="1800" dirty="0">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6D2E223F-DB1B-4F4C-8EEC-0ADF6A7B3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946" y="71655"/>
            <a:ext cx="2061788" cy="1775618"/>
          </a:xfrm>
          <a:prstGeom prst="rect">
            <a:avLst/>
          </a:prstGeom>
        </p:spPr>
      </p:pic>
      <p:sp>
        <p:nvSpPr>
          <p:cNvPr id="5" name="Slide Number Placeholder 4">
            <a:extLst>
              <a:ext uri="{FF2B5EF4-FFF2-40B4-BE49-F238E27FC236}">
                <a16:creationId xmlns:a16="http://schemas.microsoft.com/office/drawing/2014/main" id="{097E667F-0A49-4081-B675-C81C17663B29}"/>
              </a:ext>
            </a:extLst>
          </p:cNvPr>
          <p:cNvSpPr>
            <a:spLocks noGrp="1"/>
          </p:cNvSpPr>
          <p:nvPr>
            <p:ph type="sldNum" sz="quarter" idx="12"/>
          </p:nvPr>
        </p:nvSpPr>
        <p:spPr/>
        <p:txBody>
          <a:bodyPr/>
          <a:lstStyle/>
          <a:p>
            <a:fld id="{556AE1AB-5818-477A-BE7E-56994C7FF978}" type="slidenum">
              <a:rPr lang="en-ID" smtClean="0"/>
              <a:t>4</a:t>
            </a:fld>
            <a:endParaRPr lang="en-ID"/>
          </a:p>
        </p:txBody>
      </p:sp>
    </p:spTree>
    <p:extLst>
      <p:ext uri="{BB962C8B-B14F-4D97-AF65-F5344CB8AC3E}">
        <p14:creationId xmlns:p14="http://schemas.microsoft.com/office/powerpoint/2010/main" val="3425435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000"/>
                                        <p:tgtEl>
                                          <p:spTgt spid="4"/>
                                        </p:tgtEl>
                                      </p:cBhvr>
                                    </p:animEffect>
                                  </p:childTnLst>
                                </p:cTn>
                              </p:par>
                            </p:childTnLst>
                          </p:cTn>
                        </p:par>
                        <p:par>
                          <p:cTn id="12" fill="hold">
                            <p:stCondLst>
                              <p:cond delay="1500"/>
                            </p:stCondLst>
                            <p:childTnLst>
                              <p:par>
                                <p:cTn id="13" presetID="6" presetClass="entr" presetSubtype="3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1000"/>
                                        <p:tgtEl>
                                          <p:spTgt spid="3"/>
                                        </p:tgtEl>
                                      </p:cBhvr>
                                    </p:animEffect>
                                  </p:childTnLst>
                                </p:cTn>
                              </p:par>
                            </p:childTnLst>
                          </p:cTn>
                        </p:par>
                        <p:par>
                          <p:cTn id="16" fill="hold">
                            <p:stCondLst>
                              <p:cond delay="2500"/>
                            </p:stCondLst>
                            <p:childTnLst>
                              <p:par>
                                <p:cTn id="17" presetID="14"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37CD9-E03A-4760-96FE-B6C915B6D67A}"/>
              </a:ext>
            </a:extLst>
          </p:cNvPr>
          <p:cNvSpPr>
            <a:spLocks noGrp="1"/>
          </p:cNvSpPr>
          <p:nvPr>
            <p:ph type="title"/>
          </p:nvPr>
        </p:nvSpPr>
        <p:spPr/>
        <p:txBody>
          <a:bodyPr/>
          <a:lstStyle/>
          <a:p>
            <a:r>
              <a:rPr lang="en-US" dirty="0" err="1"/>
              <a:t>Dokumen</a:t>
            </a:r>
            <a:r>
              <a:rPr lang="en-US" dirty="0"/>
              <a:t> pada </a:t>
            </a:r>
            <a:r>
              <a:rPr lang="en-US" dirty="0" err="1"/>
              <a:t>Siklus</a:t>
            </a:r>
            <a:r>
              <a:rPr lang="en-US" dirty="0"/>
              <a:t> </a:t>
            </a:r>
            <a:r>
              <a:rPr lang="en-US" dirty="0" err="1"/>
              <a:t>Pendapatan</a:t>
            </a:r>
            <a:endParaRPr lang="en-ID" dirty="0"/>
          </a:p>
        </p:txBody>
      </p:sp>
      <p:sp>
        <p:nvSpPr>
          <p:cNvPr id="3" name="Text Placeholder 2">
            <a:extLst>
              <a:ext uri="{FF2B5EF4-FFF2-40B4-BE49-F238E27FC236}">
                <a16:creationId xmlns:a16="http://schemas.microsoft.com/office/drawing/2014/main" id="{6FEBDA3F-E984-45D0-9EC3-EA247220AF25}"/>
              </a:ext>
            </a:extLst>
          </p:cNvPr>
          <p:cNvSpPr>
            <a:spLocks noGrp="1"/>
          </p:cNvSpPr>
          <p:nvPr>
            <p:ph type="body" idx="1"/>
          </p:nvPr>
        </p:nvSpPr>
        <p:spPr/>
        <p:txBody>
          <a:bodyPr/>
          <a:lstStyle/>
          <a:p>
            <a:endParaRPr lang="en-ID"/>
          </a:p>
        </p:txBody>
      </p:sp>
      <p:sp>
        <p:nvSpPr>
          <p:cNvPr id="4" name="Slide Number Placeholder 3">
            <a:extLst>
              <a:ext uri="{FF2B5EF4-FFF2-40B4-BE49-F238E27FC236}">
                <a16:creationId xmlns:a16="http://schemas.microsoft.com/office/drawing/2014/main" id="{DAC3A96F-9C11-4E68-A817-2AC582AF018A}"/>
              </a:ext>
            </a:extLst>
          </p:cNvPr>
          <p:cNvSpPr>
            <a:spLocks noGrp="1"/>
          </p:cNvSpPr>
          <p:nvPr>
            <p:ph type="sldNum" sz="quarter" idx="12"/>
          </p:nvPr>
        </p:nvSpPr>
        <p:spPr/>
        <p:txBody>
          <a:bodyPr/>
          <a:lstStyle/>
          <a:p>
            <a:fld id="{556AE1AB-5818-477A-BE7E-56994C7FF978}" type="slidenum">
              <a:rPr lang="en-ID" smtClean="0"/>
              <a:t>40</a:t>
            </a:fld>
            <a:endParaRPr lang="en-ID"/>
          </a:p>
        </p:txBody>
      </p:sp>
    </p:spTree>
    <p:extLst>
      <p:ext uri="{BB962C8B-B14F-4D97-AF65-F5344CB8AC3E}">
        <p14:creationId xmlns:p14="http://schemas.microsoft.com/office/powerpoint/2010/main" val="1496083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009D37-99DB-4E2E-8291-2DED36AE0972}"/>
              </a:ext>
            </a:extLst>
          </p:cNvPr>
          <p:cNvPicPr>
            <a:picLocks noChangeAspect="1"/>
          </p:cNvPicPr>
          <p:nvPr/>
        </p:nvPicPr>
        <p:blipFill>
          <a:blip r:embed="rId2"/>
          <a:stretch>
            <a:fillRect/>
          </a:stretch>
        </p:blipFill>
        <p:spPr>
          <a:xfrm>
            <a:off x="1013892" y="509441"/>
            <a:ext cx="4685452" cy="5780124"/>
          </a:xfrm>
          <a:prstGeom prst="rect">
            <a:avLst/>
          </a:prstGeom>
        </p:spPr>
      </p:pic>
      <p:pic>
        <p:nvPicPr>
          <p:cNvPr id="5" name="Picture 4">
            <a:extLst>
              <a:ext uri="{FF2B5EF4-FFF2-40B4-BE49-F238E27FC236}">
                <a16:creationId xmlns:a16="http://schemas.microsoft.com/office/drawing/2014/main" id="{C6D4951C-F4E0-4580-8AAD-AFBB572C3ABF}"/>
              </a:ext>
            </a:extLst>
          </p:cNvPr>
          <p:cNvPicPr>
            <a:picLocks noChangeAspect="1"/>
          </p:cNvPicPr>
          <p:nvPr/>
        </p:nvPicPr>
        <p:blipFill>
          <a:blip r:embed="rId3"/>
          <a:stretch>
            <a:fillRect/>
          </a:stretch>
        </p:blipFill>
        <p:spPr>
          <a:xfrm>
            <a:off x="6492658" y="538938"/>
            <a:ext cx="4572000" cy="6001663"/>
          </a:xfrm>
          <a:prstGeom prst="rect">
            <a:avLst/>
          </a:prstGeom>
          <a:ln w="6350">
            <a:solidFill>
              <a:schemeClr val="tx1"/>
            </a:solidFill>
          </a:ln>
        </p:spPr>
      </p:pic>
      <p:sp>
        <p:nvSpPr>
          <p:cNvPr id="2" name="Slide Number Placeholder 1">
            <a:extLst>
              <a:ext uri="{FF2B5EF4-FFF2-40B4-BE49-F238E27FC236}">
                <a16:creationId xmlns:a16="http://schemas.microsoft.com/office/drawing/2014/main" id="{DB9CD9BA-8BE7-4B52-A9E7-33D80C8791E1}"/>
              </a:ext>
            </a:extLst>
          </p:cNvPr>
          <p:cNvSpPr>
            <a:spLocks noGrp="1"/>
          </p:cNvSpPr>
          <p:nvPr>
            <p:ph type="sldNum" sz="quarter" idx="12"/>
          </p:nvPr>
        </p:nvSpPr>
        <p:spPr/>
        <p:txBody>
          <a:bodyPr/>
          <a:lstStyle/>
          <a:p>
            <a:fld id="{556AE1AB-5818-477A-BE7E-56994C7FF978}" type="slidenum">
              <a:rPr lang="en-ID" smtClean="0"/>
              <a:t>41</a:t>
            </a:fld>
            <a:endParaRPr lang="en-ID"/>
          </a:p>
        </p:txBody>
      </p:sp>
    </p:spTree>
    <p:extLst>
      <p:ext uri="{BB962C8B-B14F-4D97-AF65-F5344CB8AC3E}">
        <p14:creationId xmlns:p14="http://schemas.microsoft.com/office/powerpoint/2010/main" val="399565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69E3E4-A923-4BAF-856C-4AE2ADB58D16}"/>
              </a:ext>
            </a:extLst>
          </p:cNvPr>
          <p:cNvPicPr>
            <a:picLocks noChangeAspect="1"/>
          </p:cNvPicPr>
          <p:nvPr/>
        </p:nvPicPr>
        <p:blipFill>
          <a:blip r:embed="rId2"/>
          <a:stretch>
            <a:fillRect/>
          </a:stretch>
        </p:blipFill>
        <p:spPr>
          <a:xfrm>
            <a:off x="2668043" y="150312"/>
            <a:ext cx="7002049" cy="6513535"/>
          </a:xfrm>
          <a:prstGeom prst="rect">
            <a:avLst/>
          </a:prstGeom>
        </p:spPr>
      </p:pic>
      <p:sp>
        <p:nvSpPr>
          <p:cNvPr id="2" name="Slide Number Placeholder 1">
            <a:extLst>
              <a:ext uri="{FF2B5EF4-FFF2-40B4-BE49-F238E27FC236}">
                <a16:creationId xmlns:a16="http://schemas.microsoft.com/office/drawing/2014/main" id="{600ACA44-37B7-47E5-8DA9-183C4B917D04}"/>
              </a:ext>
            </a:extLst>
          </p:cNvPr>
          <p:cNvSpPr>
            <a:spLocks noGrp="1"/>
          </p:cNvSpPr>
          <p:nvPr>
            <p:ph type="sldNum" sz="quarter" idx="12"/>
          </p:nvPr>
        </p:nvSpPr>
        <p:spPr/>
        <p:txBody>
          <a:bodyPr/>
          <a:lstStyle/>
          <a:p>
            <a:fld id="{556AE1AB-5818-477A-BE7E-56994C7FF978}" type="slidenum">
              <a:rPr lang="en-ID" smtClean="0"/>
              <a:t>42</a:t>
            </a:fld>
            <a:endParaRPr lang="en-ID"/>
          </a:p>
        </p:txBody>
      </p:sp>
    </p:spTree>
    <p:extLst>
      <p:ext uri="{BB962C8B-B14F-4D97-AF65-F5344CB8AC3E}">
        <p14:creationId xmlns:p14="http://schemas.microsoft.com/office/powerpoint/2010/main" val="3305158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F455B6-FEC1-4CFF-951F-6ACE16DD9CE3}"/>
              </a:ext>
            </a:extLst>
          </p:cNvPr>
          <p:cNvPicPr>
            <a:picLocks noChangeAspect="1"/>
          </p:cNvPicPr>
          <p:nvPr/>
        </p:nvPicPr>
        <p:blipFill>
          <a:blip r:embed="rId2"/>
          <a:stretch>
            <a:fillRect/>
          </a:stretch>
        </p:blipFill>
        <p:spPr>
          <a:xfrm>
            <a:off x="2190813" y="1188144"/>
            <a:ext cx="8510547" cy="4498672"/>
          </a:xfrm>
          <a:prstGeom prst="rect">
            <a:avLst/>
          </a:prstGeom>
        </p:spPr>
      </p:pic>
      <p:sp>
        <p:nvSpPr>
          <p:cNvPr id="2" name="Slide Number Placeholder 1">
            <a:extLst>
              <a:ext uri="{FF2B5EF4-FFF2-40B4-BE49-F238E27FC236}">
                <a16:creationId xmlns:a16="http://schemas.microsoft.com/office/drawing/2014/main" id="{596903AB-5B59-4024-A45D-37CE4C9733BA}"/>
              </a:ext>
            </a:extLst>
          </p:cNvPr>
          <p:cNvSpPr>
            <a:spLocks noGrp="1"/>
          </p:cNvSpPr>
          <p:nvPr>
            <p:ph type="sldNum" sz="quarter" idx="12"/>
          </p:nvPr>
        </p:nvSpPr>
        <p:spPr/>
        <p:txBody>
          <a:bodyPr/>
          <a:lstStyle/>
          <a:p>
            <a:fld id="{556AE1AB-5818-477A-BE7E-56994C7FF978}" type="slidenum">
              <a:rPr lang="en-ID" smtClean="0"/>
              <a:t>43</a:t>
            </a:fld>
            <a:endParaRPr lang="en-ID"/>
          </a:p>
        </p:txBody>
      </p:sp>
    </p:spTree>
    <p:extLst>
      <p:ext uri="{BB962C8B-B14F-4D97-AF65-F5344CB8AC3E}">
        <p14:creationId xmlns:p14="http://schemas.microsoft.com/office/powerpoint/2010/main" val="704100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E51C4-E63A-4559-BABE-1F31CDDC4E4A}"/>
              </a:ext>
            </a:extLst>
          </p:cNvPr>
          <p:cNvPicPr>
            <a:picLocks noChangeAspect="1"/>
          </p:cNvPicPr>
          <p:nvPr/>
        </p:nvPicPr>
        <p:blipFill>
          <a:blip r:embed="rId2"/>
          <a:stretch>
            <a:fillRect/>
          </a:stretch>
        </p:blipFill>
        <p:spPr>
          <a:xfrm>
            <a:off x="2388230" y="1502862"/>
            <a:ext cx="8374241" cy="4046168"/>
          </a:xfrm>
          <a:prstGeom prst="rect">
            <a:avLst/>
          </a:prstGeom>
        </p:spPr>
      </p:pic>
      <p:sp>
        <p:nvSpPr>
          <p:cNvPr id="2" name="Slide Number Placeholder 1">
            <a:extLst>
              <a:ext uri="{FF2B5EF4-FFF2-40B4-BE49-F238E27FC236}">
                <a16:creationId xmlns:a16="http://schemas.microsoft.com/office/drawing/2014/main" id="{C2EA1215-6565-4CEC-B520-0ADE1ED8EA54}"/>
              </a:ext>
            </a:extLst>
          </p:cNvPr>
          <p:cNvSpPr>
            <a:spLocks noGrp="1"/>
          </p:cNvSpPr>
          <p:nvPr>
            <p:ph type="sldNum" sz="quarter" idx="12"/>
          </p:nvPr>
        </p:nvSpPr>
        <p:spPr/>
        <p:txBody>
          <a:bodyPr/>
          <a:lstStyle/>
          <a:p>
            <a:fld id="{556AE1AB-5818-477A-BE7E-56994C7FF978}" type="slidenum">
              <a:rPr lang="en-ID" smtClean="0"/>
              <a:t>44</a:t>
            </a:fld>
            <a:endParaRPr lang="en-ID"/>
          </a:p>
        </p:txBody>
      </p:sp>
    </p:spTree>
    <p:extLst>
      <p:ext uri="{BB962C8B-B14F-4D97-AF65-F5344CB8AC3E}">
        <p14:creationId xmlns:p14="http://schemas.microsoft.com/office/powerpoint/2010/main" val="2318892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F8302A-1880-433D-953F-3C2C7907C7DA}"/>
              </a:ext>
            </a:extLst>
          </p:cNvPr>
          <p:cNvPicPr>
            <a:picLocks noChangeAspect="1"/>
          </p:cNvPicPr>
          <p:nvPr/>
        </p:nvPicPr>
        <p:blipFill>
          <a:blip r:embed="rId2"/>
          <a:stretch>
            <a:fillRect/>
          </a:stretch>
        </p:blipFill>
        <p:spPr>
          <a:xfrm>
            <a:off x="728269" y="257068"/>
            <a:ext cx="4858339" cy="6284869"/>
          </a:xfrm>
          <a:prstGeom prst="rect">
            <a:avLst/>
          </a:prstGeom>
        </p:spPr>
      </p:pic>
      <p:pic>
        <p:nvPicPr>
          <p:cNvPr id="5" name="Picture 4">
            <a:extLst>
              <a:ext uri="{FF2B5EF4-FFF2-40B4-BE49-F238E27FC236}">
                <a16:creationId xmlns:a16="http://schemas.microsoft.com/office/drawing/2014/main" id="{B97E17DC-7561-422F-8D3C-204D05E16791}"/>
              </a:ext>
            </a:extLst>
          </p:cNvPr>
          <p:cNvPicPr>
            <a:picLocks noChangeAspect="1"/>
          </p:cNvPicPr>
          <p:nvPr/>
        </p:nvPicPr>
        <p:blipFill>
          <a:blip r:embed="rId3"/>
          <a:stretch>
            <a:fillRect/>
          </a:stretch>
        </p:blipFill>
        <p:spPr>
          <a:xfrm>
            <a:off x="6095999" y="286565"/>
            <a:ext cx="5533547" cy="6284869"/>
          </a:xfrm>
          <a:prstGeom prst="rect">
            <a:avLst/>
          </a:prstGeom>
        </p:spPr>
      </p:pic>
      <p:sp>
        <p:nvSpPr>
          <p:cNvPr id="2" name="Slide Number Placeholder 1">
            <a:extLst>
              <a:ext uri="{FF2B5EF4-FFF2-40B4-BE49-F238E27FC236}">
                <a16:creationId xmlns:a16="http://schemas.microsoft.com/office/drawing/2014/main" id="{E6491E3A-19F2-4B2E-99B5-03B1DE237743}"/>
              </a:ext>
            </a:extLst>
          </p:cNvPr>
          <p:cNvSpPr>
            <a:spLocks noGrp="1"/>
          </p:cNvSpPr>
          <p:nvPr>
            <p:ph type="sldNum" sz="quarter" idx="12"/>
          </p:nvPr>
        </p:nvSpPr>
        <p:spPr/>
        <p:txBody>
          <a:bodyPr/>
          <a:lstStyle/>
          <a:p>
            <a:fld id="{556AE1AB-5818-477A-BE7E-56994C7FF978}" type="slidenum">
              <a:rPr lang="en-ID" smtClean="0"/>
              <a:t>45</a:t>
            </a:fld>
            <a:endParaRPr lang="en-ID"/>
          </a:p>
        </p:txBody>
      </p:sp>
    </p:spTree>
    <p:extLst>
      <p:ext uri="{BB962C8B-B14F-4D97-AF65-F5344CB8AC3E}">
        <p14:creationId xmlns:p14="http://schemas.microsoft.com/office/powerpoint/2010/main" val="3798390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D50A7E-20AA-4D63-B6B5-EF9B03CA9758}"/>
              </a:ext>
            </a:extLst>
          </p:cNvPr>
          <p:cNvPicPr>
            <a:picLocks noChangeAspect="1"/>
          </p:cNvPicPr>
          <p:nvPr/>
        </p:nvPicPr>
        <p:blipFill>
          <a:blip r:embed="rId2"/>
          <a:stretch>
            <a:fillRect/>
          </a:stretch>
        </p:blipFill>
        <p:spPr>
          <a:xfrm>
            <a:off x="2367419" y="0"/>
            <a:ext cx="7741085" cy="6858000"/>
          </a:xfrm>
          <a:prstGeom prst="rect">
            <a:avLst/>
          </a:prstGeom>
        </p:spPr>
      </p:pic>
      <p:sp>
        <p:nvSpPr>
          <p:cNvPr id="2" name="Slide Number Placeholder 1">
            <a:extLst>
              <a:ext uri="{FF2B5EF4-FFF2-40B4-BE49-F238E27FC236}">
                <a16:creationId xmlns:a16="http://schemas.microsoft.com/office/drawing/2014/main" id="{BB38F7F2-01CE-4973-AE68-C0F8533DE59C}"/>
              </a:ext>
            </a:extLst>
          </p:cNvPr>
          <p:cNvSpPr>
            <a:spLocks noGrp="1"/>
          </p:cNvSpPr>
          <p:nvPr>
            <p:ph type="sldNum" sz="quarter" idx="12"/>
          </p:nvPr>
        </p:nvSpPr>
        <p:spPr/>
        <p:txBody>
          <a:bodyPr/>
          <a:lstStyle/>
          <a:p>
            <a:fld id="{556AE1AB-5818-477A-BE7E-56994C7FF978}" type="slidenum">
              <a:rPr lang="en-ID" smtClean="0"/>
              <a:t>46</a:t>
            </a:fld>
            <a:endParaRPr lang="en-ID"/>
          </a:p>
        </p:txBody>
      </p:sp>
    </p:spTree>
    <p:extLst>
      <p:ext uri="{BB962C8B-B14F-4D97-AF65-F5344CB8AC3E}">
        <p14:creationId xmlns:p14="http://schemas.microsoft.com/office/powerpoint/2010/main" val="1765738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A1724A-3019-4885-8142-C4089E4983C1}"/>
              </a:ext>
            </a:extLst>
          </p:cNvPr>
          <p:cNvPicPr>
            <a:picLocks noChangeAspect="1"/>
          </p:cNvPicPr>
          <p:nvPr/>
        </p:nvPicPr>
        <p:blipFill>
          <a:blip r:embed="rId2"/>
          <a:stretch>
            <a:fillRect/>
          </a:stretch>
        </p:blipFill>
        <p:spPr>
          <a:xfrm>
            <a:off x="2032608" y="1183579"/>
            <a:ext cx="9018040" cy="4703654"/>
          </a:xfrm>
          <a:prstGeom prst="rect">
            <a:avLst/>
          </a:prstGeom>
        </p:spPr>
      </p:pic>
      <p:sp>
        <p:nvSpPr>
          <p:cNvPr id="2" name="Slide Number Placeholder 1">
            <a:extLst>
              <a:ext uri="{FF2B5EF4-FFF2-40B4-BE49-F238E27FC236}">
                <a16:creationId xmlns:a16="http://schemas.microsoft.com/office/drawing/2014/main" id="{7AC0D69B-B895-48F1-A1BB-16ECA0544771}"/>
              </a:ext>
            </a:extLst>
          </p:cNvPr>
          <p:cNvSpPr>
            <a:spLocks noGrp="1"/>
          </p:cNvSpPr>
          <p:nvPr>
            <p:ph type="sldNum" sz="quarter" idx="12"/>
          </p:nvPr>
        </p:nvSpPr>
        <p:spPr/>
        <p:txBody>
          <a:bodyPr/>
          <a:lstStyle/>
          <a:p>
            <a:fld id="{556AE1AB-5818-477A-BE7E-56994C7FF978}" type="slidenum">
              <a:rPr lang="en-ID" smtClean="0"/>
              <a:t>47</a:t>
            </a:fld>
            <a:endParaRPr lang="en-ID"/>
          </a:p>
        </p:txBody>
      </p:sp>
    </p:spTree>
    <p:extLst>
      <p:ext uri="{BB962C8B-B14F-4D97-AF65-F5344CB8AC3E}">
        <p14:creationId xmlns:p14="http://schemas.microsoft.com/office/powerpoint/2010/main" val="2965085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260851-D340-493D-B5A2-3D6D5C332D68}"/>
              </a:ext>
            </a:extLst>
          </p:cNvPr>
          <p:cNvPicPr>
            <a:picLocks noChangeAspect="1"/>
          </p:cNvPicPr>
          <p:nvPr/>
        </p:nvPicPr>
        <p:blipFill>
          <a:blip r:embed="rId2"/>
          <a:stretch>
            <a:fillRect/>
          </a:stretch>
        </p:blipFill>
        <p:spPr>
          <a:xfrm>
            <a:off x="2918564" y="366712"/>
            <a:ext cx="6876789" cy="6124575"/>
          </a:xfrm>
          <a:prstGeom prst="rect">
            <a:avLst/>
          </a:prstGeom>
        </p:spPr>
      </p:pic>
      <p:sp>
        <p:nvSpPr>
          <p:cNvPr id="2" name="Slide Number Placeholder 1">
            <a:extLst>
              <a:ext uri="{FF2B5EF4-FFF2-40B4-BE49-F238E27FC236}">
                <a16:creationId xmlns:a16="http://schemas.microsoft.com/office/drawing/2014/main" id="{A3AD04C0-86C3-4EB2-8A35-BD25C9BF86E4}"/>
              </a:ext>
            </a:extLst>
          </p:cNvPr>
          <p:cNvSpPr>
            <a:spLocks noGrp="1"/>
          </p:cNvSpPr>
          <p:nvPr>
            <p:ph type="sldNum" sz="quarter" idx="12"/>
          </p:nvPr>
        </p:nvSpPr>
        <p:spPr/>
        <p:txBody>
          <a:bodyPr/>
          <a:lstStyle/>
          <a:p>
            <a:fld id="{556AE1AB-5818-477A-BE7E-56994C7FF978}" type="slidenum">
              <a:rPr lang="en-ID" smtClean="0"/>
              <a:t>48</a:t>
            </a:fld>
            <a:endParaRPr lang="en-ID"/>
          </a:p>
        </p:txBody>
      </p:sp>
    </p:spTree>
    <p:extLst>
      <p:ext uri="{BB962C8B-B14F-4D97-AF65-F5344CB8AC3E}">
        <p14:creationId xmlns:p14="http://schemas.microsoft.com/office/powerpoint/2010/main" val="916861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CE0AB5-8354-43A2-8B19-1967E47BD635}"/>
              </a:ext>
            </a:extLst>
          </p:cNvPr>
          <p:cNvSpPr>
            <a:spLocks noGrp="1"/>
          </p:cNvSpPr>
          <p:nvPr>
            <p:ph type="sldNum" sz="quarter" idx="12"/>
          </p:nvPr>
        </p:nvSpPr>
        <p:spPr/>
        <p:txBody>
          <a:bodyPr/>
          <a:lstStyle/>
          <a:p>
            <a:fld id="{556AE1AB-5818-477A-BE7E-56994C7FF978}" type="slidenum">
              <a:rPr lang="en-ID" smtClean="0"/>
              <a:t>49</a:t>
            </a:fld>
            <a:endParaRPr lang="en-ID"/>
          </a:p>
        </p:txBody>
      </p:sp>
    </p:spTree>
    <p:extLst>
      <p:ext uri="{BB962C8B-B14F-4D97-AF65-F5344CB8AC3E}">
        <p14:creationId xmlns:p14="http://schemas.microsoft.com/office/powerpoint/2010/main" val="2703658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6E1D5748-A50C-45DA-BE25-C30709697240}"/>
              </a:ext>
            </a:extLst>
          </p:cNvPr>
          <p:cNvSpPr>
            <a:spLocks noGrp="1"/>
          </p:cNvSpPr>
          <p:nvPr>
            <p:ph type="title"/>
          </p:nvPr>
        </p:nvSpPr>
        <p:spPr>
          <a:xfrm>
            <a:off x="1043538" y="543271"/>
            <a:ext cx="10591908" cy="936000"/>
          </a:xfrm>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a:bodyPr>
          <a:lstStyle/>
          <a:p>
            <a:r>
              <a:rPr lang="en-ID" b="1" dirty="0">
                <a:latin typeface="Arial" panose="020B0604020202020204" pitchFamily="34" charset="0"/>
                <a:cs typeface="Arial" panose="020B0604020202020204" pitchFamily="34" charset="0"/>
              </a:rPr>
              <a:t>Proses </a:t>
            </a:r>
            <a:r>
              <a:rPr lang="en-ID" b="1" dirty="0" err="1">
                <a:latin typeface="Arial" panose="020B0604020202020204" pitchFamily="34" charset="0"/>
                <a:cs typeface="Arial" panose="020B0604020202020204" pitchFamily="34" charset="0"/>
              </a:rPr>
              <a:t>Bisnis</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Siklus</a:t>
            </a:r>
            <a:r>
              <a:rPr lang="en-ID" b="1" dirty="0">
                <a:latin typeface="Arial" panose="020B0604020202020204" pitchFamily="34" charset="0"/>
                <a:cs typeface="Arial" panose="020B0604020202020204" pitchFamily="34" charset="0"/>
              </a:rPr>
              <a:t> </a:t>
            </a:r>
            <a:r>
              <a:rPr lang="en-ID" b="1" dirty="0" err="1">
                <a:latin typeface="Arial" panose="020B0604020202020204" pitchFamily="34" charset="0"/>
                <a:cs typeface="Arial" panose="020B0604020202020204" pitchFamily="34" charset="0"/>
              </a:rPr>
              <a:t>Pendapatan</a:t>
            </a:r>
            <a:endParaRPr lang="en-ID"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417E2B8-AD69-43EC-949C-90C8C3627311}"/>
              </a:ext>
            </a:extLst>
          </p:cNvPr>
          <p:cNvSpPr>
            <a:spLocks noGrp="1"/>
          </p:cNvSpPr>
          <p:nvPr>
            <p:ph idx="1"/>
          </p:nvPr>
        </p:nvSpPr>
        <p:spPr>
          <a:xfrm>
            <a:off x="1448044" y="1981200"/>
            <a:ext cx="7601688" cy="3651504"/>
          </a:xfrm>
        </p:spPr>
        <p:txBody>
          <a:bodyPr>
            <a:noAutofit/>
          </a:bodyPr>
          <a:lstStyle/>
          <a:p>
            <a:pPr marL="0" indent="0">
              <a:lnSpc>
                <a:spcPts val="3000"/>
              </a:lnSpc>
              <a:spcBef>
                <a:spcPts val="600"/>
              </a:spcBef>
              <a:buNone/>
            </a:pPr>
            <a:r>
              <a:rPr lang="en-ID" sz="2400" dirty="0" err="1">
                <a:latin typeface="Arial" panose="020B0604020202020204" pitchFamily="34" charset="0"/>
                <a:cs typeface="Arial" panose="020B0604020202020204" pitchFamily="34" charset="0"/>
              </a:rPr>
              <a:t>Aktivitas</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dari</a:t>
            </a:r>
            <a:r>
              <a:rPr lang="en-ID" sz="2400" dirty="0">
                <a:latin typeface="Arial" panose="020B0604020202020204" pitchFamily="34" charset="0"/>
                <a:cs typeface="Arial" panose="020B0604020202020204" pitchFamily="34" charset="0"/>
              </a:rPr>
              <a:t> proses </a:t>
            </a:r>
            <a:r>
              <a:rPr lang="en-ID" sz="2400" dirty="0" err="1">
                <a:latin typeface="Arial" panose="020B0604020202020204" pitchFamily="34" charset="0"/>
                <a:cs typeface="Arial" panose="020B0604020202020204" pitchFamily="34" charset="0"/>
              </a:rPr>
              <a:t>bisnis</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siklus</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pendapatan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terdiri</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dari</a:t>
            </a:r>
            <a:r>
              <a:rPr lang="en-ID" sz="2400" dirty="0">
                <a:latin typeface="Arial" panose="020B0604020202020204" pitchFamily="34" charset="0"/>
                <a:cs typeface="Arial" panose="020B0604020202020204" pitchFamily="34" charset="0"/>
              </a:rPr>
              <a:t>:</a:t>
            </a:r>
          </a:p>
          <a:p>
            <a:pPr lvl="1">
              <a:lnSpc>
                <a:spcPts val="3000"/>
              </a:lnSpc>
              <a:spcBef>
                <a:spcPts val="600"/>
              </a:spcBef>
              <a:buFont typeface="Wingdings" panose="05000000000000000000" pitchFamily="2" charset="2"/>
              <a:buChar char="§"/>
            </a:pPr>
            <a:r>
              <a:rPr lang="en-ID" sz="2400" dirty="0" err="1">
                <a:latin typeface="Arial" panose="020B0604020202020204" pitchFamily="34" charset="0"/>
                <a:cs typeface="Arial" panose="020B0604020202020204" pitchFamily="34" charset="0"/>
              </a:rPr>
              <a:t>Pesanan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Penjualan</a:t>
            </a:r>
            <a:endParaRPr lang="en-ID" sz="2400" dirty="0">
              <a:latin typeface="Arial" panose="020B0604020202020204" pitchFamily="34" charset="0"/>
              <a:cs typeface="Arial" panose="020B0604020202020204" pitchFamily="34" charset="0"/>
            </a:endParaRPr>
          </a:p>
          <a:p>
            <a:pPr lvl="1">
              <a:lnSpc>
                <a:spcPts val="3000"/>
              </a:lnSpc>
              <a:spcBef>
                <a:spcPts val="600"/>
              </a:spcBef>
              <a:buFont typeface="Wingdings" panose="05000000000000000000" pitchFamily="2" charset="2"/>
              <a:buChar char="§"/>
            </a:pPr>
            <a:r>
              <a:rPr lang="en-ID" sz="2400" dirty="0">
                <a:latin typeface="Arial" panose="020B0604020202020204" pitchFamily="34" charset="0"/>
                <a:cs typeface="Arial" panose="020B0604020202020204" pitchFamily="34" charset="0"/>
              </a:rPr>
              <a:t>Cek </a:t>
            </a:r>
            <a:r>
              <a:rPr lang="en-ID" sz="2400" dirty="0" err="1">
                <a:latin typeface="Arial" panose="020B0604020202020204" pitchFamily="34" charset="0"/>
                <a:cs typeface="Arial" panose="020B0604020202020204" pitchFamily="34" charset="0"/>
              </a:rPr>
              <a:t>Kredit</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Pelanggan</a:t>
            </a:r>
            <a:endParaRPr lang="en-ID" sz="2400" dirty="0">
              <a:latin typeface="Arial" panose="020B0604020202020204" pitchFamily="34" charset="0"/>
              <a:cs typeface="Arial" panose="020B0604020202020204" pitchFamily="34" charset="0"/>
            </a:endParaRPr>
          </a:p>
          <a:p>
            <a:pPr lvl="1">
              <a:lnSpc>
                <a:spcPts val="3000"/>
              </a:lnSpc>
              <a:spcBef>
                <a:spcPts val="600"/>
              </a:spcBef>
              <a:buFont typeface="Wingdings" panose="05000000000000000000" pitchFamily="2" charset="2"/>
              <a:buChar char="§"/>
            </a:pPr>
            <a:r>
              <a:rPr lang="en-ID" sz="2400" dirty="0" err="1">
                <a:latin typeface="Arial" panose="020B0604020202020204" pitchFamily="34" charset="0"/>
                <a:cs typeface="Arial" panose="020B0604020202020204" pitchFamily="34" charset="0"/>
              </a:rPr>
              <a:t>Pengiriman</a:t>
            </a:r>
            <a:endParaRPr lang="en-ID" sz="2400" dirty="0">
              <a:latin typeface="Arial" panose="020B0604020202020204" pitchFamily="34" charset="0"/>
              <a:cs typeface="Arial" panose="020B0604020202020204" pitchFamily="34" charset="0"/>
            </a:endParaRPr>
          </a:p>
          <a:p>
            <a:pPr lvl="1">
              <a:lnSpc>
                <a:spcPts val="3000"/>
              </a:lnSpc>
              <a:spcBef>
                <a:spcPts val="600"/>
              </a:spcBef>
              <a:buFont typeface="Wingdings" panose="05000000000000000000" pitchFamily="2" charset="2"/>
              <a:buChar char="§"/>
            </a:pPr>
            <a:r>
              <a:rPr lang="en-ID" sz="2400" dirty="0" err="1">
                <a:latin typeface="Arial" panose="020B0604020202020204" pitchFamily="34" charset="0"/>
                <a:cs typeface="Arial" panose="020B0604020202020204" pitchFamily="34" charset="0"/>
              </a:rPr>
              <a:t>Penagihan</a:t>
            </a:r>
            <a:endParaRPr lang="en-ID" sz="2400" dirty="0">
              <a:latin typeface="Arial" panose="020B0604020202020204" pitchFamily="34" charset="0"/>
              <a:cs typeface="Arial" panose="020B0604020202020204" pitchFamily="34" charset="0"/>
            </a:endParaRPr>
          </a:p>
          <a:p>
            <a:pPr lvl="1">
              <a:lnSpc>
                <a:spcPts val="3000"/>
              </a:lnSpc>
              <a:spcBef>
                <a:spcPts val="600"/>
              </a:spcBef>
              <a:buFont typeface="Wingdings" panose="05000000000000000000" pitchFamily="2" charset="2"/>
              <a:buChar char="§"/>
            </a:pPr>
            <a:r>
              <a:rPr lang="en-ID" sz="2400" dirty="0" err="1">
                <a:latin typeface="Arial" panose="020B0604020202020204" pitchFamily="34" charset="0"/>
                <a:cs typeface="Arial" panose="020B0604020202020204" pitchFamily="34" charset="0"/>
              </a:rPr>
              <a:t>Penerimaan</a:t>
            </a:r>
            <a:r>
              <a:rPr lang="en-ID" sz="2400" dirty="0">
                <a:latin typeface="Arial" panose="020B0604020202020204" pitchFamily="34" charset="0"/>
                <a:cs typeface="Arial" panose="020B0604020202020204" pitchFamily="34" charset="0"/>
              </a:rPr>
              <a:t> Kas</a:t>
            </a:r>
          </a:p>
        </p:txBody>
      </p:sp>
      <p:sp>
        <p:nvSpPr>
          <p:cNvPr id="4" name="Rectangle 2">
            <a:extLst>
              <a:ext uri="{FF2B5EF4-FFF2-40B4-BE49-F238E27FC236}">
                <a16:creationId xmlns:a16="http://schemas.microsoft.com/office/drawing/2014/main" id="{F144A796-24F5-4071-AAC8-93B7A45082FA}"/>
              </a:ext>
            </a:extLst>
          </p:cNvPr>
          <p:cNvSpPr>
            <a:spLocks noChangeArrowheads="1"/>
          </p:cNvSpPr>
          <p:nvPr/>
        </p:nvSpPr>
        <p:spPr bwMode="auto">
          <a:xfrm>
            <a:off x="2874818" y="1981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graphicFrame>
        <p:nvGraphicFramePr>
          <p:cNvPr id="7" name="Diagram 6">
            <a:extLst>
              <a:ext uri="{FF2B5EF4-FFF2-40B4-BE49-F238E27FC236}">
                <a16:creationId xmlns:a16="http://schemas.microsoft.com/office/drawing/2014/main" id="{241EFE41-1F33-40B3-9304-400D3714D6AA}"/>
              </a:ext>
            </a:extLst>
          </p:cNvPr>
          <p:cNvGraphicFramePr/>
          <p:nvPr/>
        </p:nvGraphicFramePr>
        <p:xfrm>
          <a:off x="7626284" y="2714919"/>
          <a:ext cx="3416995" cy="2663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88480F85-FD9E-41BD-B2B7-C56E5FDB8113}"/>
              </a:ext>
            </a:extLst>
          </p:cNvPr>
          <p:cNvSpPr>
            <a:spLocks noGrp="1"/>
          </p:cNvSpPr>
          <p:nvPr>
            <p:ph type="sldNum" sz="quarter" idx="12"/>
          </p:nvPr>
        </p:nvSpPr>
        <p:spPr/>
        <p:txBody>
          <a:bodyPr/>
          <a:lstStyle/>
          <a:p>
            <a:fld id="{556AE1AB-5818-477A-BE7E-56994C7FF978}" type="slidenum">
              <a:rPr lang="en-ID" smtClean="0"/>
              <a:t>5</a:t>
            </a:fld>
            <a:endParaRPr lang="en-ID"/>
          </a:p>
        </p:txBody>
      </p:sp>
    </p:spTree>
    <p:extLst>
      <p:ext uri="{BB962C8B-B14F-4D97-AF65-F5344CB8AC3E}">
        <p14:creationId xmlns:p14="http://schemas.microsoft.com/office/powerpoint/2010/main" val="5856550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12"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12"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12"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2"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12"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3342-67E0-4FE9-914C-C376E874EC96}"/>
              </a:ext>
            </a:extLst>
          </p:cNvPr>
          <p:cNvSpPr>
            <a:spLocks noGrp="1"/>
          </p:cNvSpPr>
          <p:nvPr>
            <p:ph type="title"/>
          </p:nvPr>
        </p:nvSpPr>
        <p:spPr/>
        <p:txBody>
          <a:bodyPr/>
          <a:lstStyle/>
          <a:p>
            <a:r>
              <a:rPr lang="en-ID" dirty="0" err="1"/>
              <a:t>Subsistem</a:t>
            </a:r>
            <a:r>
              <a:rPr lang="en-ID" dirty="0"/>
              <a:t> pada </a:t>
            </a:r>
            <a:r>
              <a:rPr lang="en-ID" dirty="0" err="1"/>
              <a:t>Siklus</a:t>
            </a:r>
            <a:r>
              <a:rPr lang="en-ID" dirty="0"/>
              <a:t> </a:t>
            </a:r>
            <a:r>
              <a:rPr lang="en-ID" dirty="0" err="1"/>
              <a:t>Pendapatan</a:t>
            </a:r>
            <a:endParaRPr lang="en-ID" dirty="0"/>
          </a:p>
        </p:txBody>
      </p:sp>
      <p:sp>
        <p:nvSpPr>
          <p:cNvPr id="3" name="Content Placeholder 2">
            <a:extLst>
              <a:ext uri="{FF2B5EF4-FFF2-40B4-BE49-F238E27FC236}">
                <a16:creationId xmlns:a16="http://schemas.microsoft.com/office/drawing/2014/main" id="{3685AF8F-A558-44FD-97B9-70AD46E01EE4}"/>
              </a:ext>
            </a:extLst>
          </p:cNvPr>
          <p:cNvSpPr>
            <a:spLocks noGrp="1"/>
          </p:cNvSpPr>
          <p:nvPr>
            <p:ph idx="1"/>
          </p:nvPr>
        </p:nvSpPr>
        <p:spPr/>
        <p:txBody>
          <a:bodyPr>
            <a:normAutofit/>
          </a:bodyPr>
          <a:lstStyle/>
          <a:p>
            <a:pPr>
              <a:buFont typeface="Wingdings" panose="05000000000000000000" pitchFamily="2" charset="2"/>
              <a:buChar char="§"/>
            </a:pPr>
            <a:r>
              <a:rPr lang="en-ID" sz="2400"/>
              <a:t>Siklus pendapatan terdiri dari 2 subsistem, yaitu:</a:t>
            </a:r>
          </a:p>
          <a:p>
            <a:pPr marL="662940" lvl="1" indent="-342900">
              <a:buFont typeface="+mj-lt"/>
              <a:buAutoNum type="arabicPeriod"/>
            </a:pPr>
            <a:r>
              <a:rPr lang="en-ID" sz="2400"/>
              <a:t>Subsistem pengolahan pesanan penjualan</a:t>
            </a:r>
          </a:p>
          <a:p>
            <a:pPr marL="662940" lvl="1" indent="-342900">
              <a:buFont typeface="+mj-lt"/>
              <a:buAutoNum type="arabicPeriod"/>
            </a:pPr>
            <a:r>
              <a:rPr lang="en-ID" sz="2400"/>
              <a:t>Subsistem penerimaan kas</a:t>
            </a:r>
          </a:p>
          <a:p>
            <a:endParaRPr lang="en-ID" sz="2400"/>
          </a:p>
          <a:p>
            <a:endParaRPr lang="en-ID" sz="2400"/>
          </a:p>
        </p:txBody>
      </p:sp>
      <p:sp>
        <p:nvSpPr>
          <p:cNvPr id="4" name="Slide Number Placeholder 3">
            <a:extLst>
              <a:ext uri="{FF2B5EF4-FFF2-40B4-BE49-F238E27FC236}">
                <a16:creationId xmlns:a16="http://schemas.microsoft.com/office/drawing/2014/main" id="{B78105A0-25F4-42C1-A92A-00D33E9527E9}"/>
              </a:ext>
            </a:extLst>
          </p:cNvPr>
          <p:cNvSpPr>
            <a:spLocks noGrp="1"/>
          </p:cNvSpPr>
          <p:nvPr>
            <p:ph type="sldNum" sz="quarter" idx="12"/>
          </p:nvPr>
        </p:nvSpPr>
        <p:spPr/>
        <p:txBody>
          <a:bodyPr/>
          <a:lstStyle/>
          <a:p>
            <a:fld id="{556AE1AB-5818-477A-BE7E-56994C7FF978}" type="slidenum">
              <a:rPr lang="en-ID" smtClean="0"/>
              <a:t>6</a:t>
            </a:fld>
            <a:endParaRPr lang="en-ID"/>
          </a:p>
        </p:txBody>
      </p:sp>
    </p:spTree>
    <p:extLst>
      <p:ext uri="{BB962C8B-B14F-4D97-AF65-F5344CB8AC3E}">
        <p14:creationId xmlns:p14="http://schemas.microsoft.com/office/powerpoint/2010/main" val="95894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3342-67E0-4FE9-914C-C376E874EC96}"/>
              </a:ext>
            </a:extLst>
          </p:cNvPr>
          <p:cNvSpPr>
            <a:spLocks noGrp="1"/>
          </p:cNvSpPr>
          <p:nvPr>
            <p:ph type="title"/>
          </p:nvPr>
        </p:nvSpPr>
        <p:spPr>
          <a:xfrm>
            <a:off x="958668" y="313031"/>
            <a:ext cx="10606991" cy="1450757"/>
          </a:xfrm>
        </p:spPr>
        <p:txBody>
          <a:bodyPr>
            <a:normAutofit/>
          </a:bodyPr>
          <a:lstStyle/>
          <a:p>
            <a:r>
              <a:rPr lang="en-ID" sz="4000" b="1" dirty="0">
                <a:latin typeface="Arial" panose="020B0604020202020204" pitchFamily="34" charset="0"/>
                <a:cs typeface="Arial" panose="020B0604020202020204" pitchFamily="34" charset="0"/>
              </a:rPr>
              <a:t>Proses </a:t>
            </a:r>
            <a:r>
              <a:rPr lang="en-ID" sz="4000" b="1" dirty="0" err="1">
                <a:latin typeface="Arial" panose="020B0604020202020204" pitchFamily="34" charset="0"/>
                <a:cs typeface="Arial" panose="020B0604020202020204" pitchFamily="34" charset="0"/>
              </a:rPr>
              <a:t>Bisnis</a:t>
            </a:r>
            <a:r>
              <a:rPr lang="en-ID" sz="4000" b="1" dirty="0">
                <a:latin typeface="Arial" panose="020B0604020202020204" pitchFamily="34" charset="0"/>
                <a:cs typeface="Arial" panose="020B0604020202020204" pitchFamily="34" charset="0"/>
              </a:rPr>
              <a:t> pada </a:t>
            </a:r>
            <a:r>
              <a:rPr lang="en-ID" sz="4000" b="1" dirty="0" err="1">
                <a:latin typeface="Arial" panose="020B0604020202020204" pitchFamily="34" charset="0"/>
                <a:cs typeface="Arial" panose="020B0604020202020204" pitchFamily="34" charset="0"/>
              </a:rPr>
              <a:t>Subsistem</a:t>
            </a:r>
            <a:r>
              <a:rPr lang="en-ID" sz="4000" b="1" dirty="0">
                <a:latin typeface="Arial" panose="020B0604020202020204" pitchFamily="34" charset="0"/>
                <a:cs typeface="Arial" panose="020B0604020202020204" pitchFamily="34" charset="0"/>
              </a:rPr>
              <a:t> </a:t>
            </a:r>
            <a:r>
              <a:rPr lang="en-ID" sz="4000" b="1" dirty="0" err="1">
                <a:latin typeface="Arial" panose="020B0604020202020204" pitchFamily="34" charset="0"/>
                <a:cs typeface="Arial" panose="020B0604020202020204" pitchFamily="34" charset="0"/>
              </a:rPr>
              <a:t>Pengolahan</a:t>
            </a:r>
            <a:r>
              <a:rPr lang="en-ID" sz="4000" b="1" dirty="0">
                <a:latin typeface="Arial" panose="020B0604020202020204" pitchFamily="34" charset="0"/>
                <a:cs typeface="Arial" panose="020B0604020202020204" pitchFamily="34" charset="0"/>
              </a:rPr>
              <a:t> </a:t>
            </a:r>
            <a:r>
              <a:rPr lang="en-ID" sz="4000" b="1" dirty="0" err="1">
                <a:latin typeface="Arial" panose="020B0604020202020204" pitchFamily="34" charset="0"/>
                <a:cs typeface="Arial" panose="020B0604020202020204" pitchFamily="34" charset="0"/>
              </a:rPr>
              <a:t>Pesanan</a:t>
            </a:r>
            <a:r>
              <a:rPr lang="en-ID" sz="4000" b="1" dirty="0">
                <a:latin typeface="Arial" panose="020B0604020202020204" pitchFamily="34" charset="0"/>
                <a:cs typeface="Arial" panose="020B0604020202020204" pitchFamily="34" charset="0"/>
              </a:rPr>
              <a:t> </a:t>
            </a:r>
            <a:r>
              <a:rPr lang="en-ID" sz="4000" b="1" dirty="0" err="1">
                <a:latin typeface="Arial" panose="020B0604020202020204" pitchFamily="34" charset="0"/>
                <a:cs typeface="Arial" panose="020B0604020202020204" pitchFamily="34" charset="0"/>
              </a:rPr>
              <a:t>Penjualan</a:t>
            </a:r>
            <a:endParaRPr lang="en-ID"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685AF8F-A558-44FD-97B9-70AD46E01EE4}"/>
              </a:ext>
            </a:extLst>
          </p:cNvPr>
          <p:cNvSpPr>
            <a:spLocks noGrp="1"/>
          </p:cNvSpPr>
          <p:nvPr>
            <p:ph idx="1"/>
          </p:nvPr>
        </p:nvSpPr>
        <p:spPr>
          <a:xfrm>
            <a:off x="958668" y="2020125"/>
            <a:ext cx="9877136" cy="4017818"/>
          </a:xfrm>
        </p:spPr>
        <p:txBody>
          <a:bodyPr>
            <a:noAutofit/>
          </a:bodyPr>
          <a:lstStyle/>
          <a:p>
            <a:pPr marL="0" indent="0">
              <a:lnSpc>
                <a:spcPts val="3000"/>
              </a:lnSpc>
              <a:spcBef>
                <a:spcPts val="0"/>
              </a:spcBef>
              <a:buNone/>
            </a:pPr>
            <a:r>
              <a:rPr lang="en-ID" sz="2400" dirty="0">
                <a:latin typeface="Arial" panose="020B0604020202020204" pitchFamily="34" charset="0"/>
                <a:cs typeface="Arial" panose="020B0604020202020204" pitchFamily="34" charset="0"/>
              </a:rPr>
              <a:t>Proses </a:t>
            </a:r>
            <a:r>
              <a:rPr lang="en-ID" sz="2400" dirty="0" err="1">
                <a:latin typeface="Arial" panose="020B0604020202020204" pitchFamily="34" charset="0"/>
                <a:cs typeface="Arial" panose="020B0604020202020204" pitchFamily="34" charset="0"/>
              </a:rPr>
              <a:t>bisnis</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dari</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subsistem</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ini</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meliputi</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aktivtas-aktivitas</a:t>
            </a:r>
            <a:r>
              <a:rPr lang="en-ID" sz="2400" dirty="0">
                <a:latin typeface="Arial" panose="020B0604020202020204" pitchFamily="34" charset="0"/>
                <a:cs typeface="Arial" panose="020B0604020202020204" pitchFamily="34" charset="0"/>
              </a:rPr>
              <a:t> :</a:t>
            </a:r>
          </a:p>
          <a:p>
            <a:pPr marL="1081088" indent="-457200">
              <a:lnSpc>
                <a:spcPts val="3000"/>
              </a:lnSpc>
              <a:spcBef>
                <a:spcPts val="0"/>
              </a:spcBef>
              <a:buFont typeface="+mj-lt"/>
              <a:buAutoNum type="arabicPeriod"/>
            </a:pPr>
            <a:r>
              <a:rPr lang="en-ID" sz="2400" dirty="0" err="1">
                <a:latin typeface="Arial" panose="020B0604020202020204" pitchFamily="34" charset="0"/>
                <a:cs typeface="Arial" panose="020B0604020202020204" pitchFamily="34" charset="0"/>
              </a:rPr>
              <a:t>Menerima</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pesanan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dari</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pelanggan</a:t>
            </a:r>
            <a:endParaRPr lang="en-ID" sz="2400" dirty="0">
              <a:latin typeface="Arial" panose="020B0604020202020204" pitchFamily="34" charset="0"/>
              <a:cs typeface="Arial" panose="020B0604020202020204" pitchFamily="34" charset="0"/>
            </a:endParaRPr>
          </a:p>
          <a:p>
            <a:pPr marL="1081088" indent="-457200">
              <a:lnSpc>
                <a:spcPts val="3000"/>
              </a:lnSpc>
              <a:spcBef>
                <a:spcPts val="0"/>
              </a:spcBef>
              <a:buFont typeface="+mj-lt"/>
              <a:buAutoNum type="arabicPeriod"/>
            </a:pPr>
            <a:r>
              <a:rPr lang="en-ID" sz="2400" dirty="0" err="1">
                <a:latin typeface="Arial" panose="020B0604020202020204" pitchFamily="34" charset="0"/>
                <a:cs typeface="Arial" panose="020B0604020202020204" pitchFamily="34" charset="0"/>
              </a:rPr>
              <a:t>Melakukan</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cek</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kredit</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pelanggan</a:t>
            </a:r>
            <a:endParaRPr lang="en-ID" sz="2400" dirty="0">
              <a:latin typeface="Arial" panose="020B0604020202020204" pitchFamily="34" charset="0"/>
              <a:cs typeface="Arial" panose="020B0604020202020204" pitchFamily="34" charset="0"/>
            </a:endParaRPr>
          </a:p>
          <a:p>
            <a:pPr marL="1081088" indent="-457200">
              <a:lnSpc>
                <a:spcPts val="3000"/>
              </a:lnSpc>
              <a:spcBef>
                <a:spcPts val="0"/>
              </a:spcBef>
              <a:buFont typeface="+mj-lt"/>
              <a:buAutoNum type="arabicPeriod"/>
            </a:pPr>
            <a:r>
              <a:rPr lang="en-ID" sz="2400" dirty="0" err="1">
                <a:latin typeface="Arial" panose="020B0604020202020204" pitchFamily="34" charset="0"/>
                <a:cs typeface="Arial" panose="020B0604020202020204" pitchFamily="34" charset="0"/>
              </a:rPr>
              <a:t>Mengambil</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barang</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dari</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penyimpanan</a:t>
            </a:r>
            <a:endParaRPr lang="en-ID" sz="2400" dirty="0">
              <a:latin typeface="Arial" panose="020B0604020202020204" pitchFamily="34" charset="0"/>
              <a:cs typeface="Arial" panose="020B0604020202020204" pitchFamily="34" charset="0"/>
            </a:endParaRPr>
          </a:p>
          <a:p>
            <a:pPr marL="1081088" indent="-457200">
              <a:lnSpc>
                <a:spcPts val="3000"/>
              </a:lnSpc>
              <a:spcBef>
                <a:spcPts val="0"/>
              </a:spcBef>
              <a:buFont typeface="+mj-lt"/>
              <a:buAutoNum type="arabicPeriod"/>
            </a:pPr>
            <a:r>
              <a:rPr lang="en-ID" sz="2400" dirty="0" err="1">
                <a:latin typeface="Arial" panose="020B0604020202020204" pitchFamily="34" charset="0"/>
                <a:cs typeface="Arial" panose="020B0604020202020204" pitchFamily="34" charset="0"/>
              </a:rPr>
              <a:t>Mengirim</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barang</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ke</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pelanggan</a:t>
            </a:r>
            <a:endParaRPr lang="en-ID" sz="2400" dirty="0">
              <a:latin typeface="Arial" panose="020B0604020202020204" pitchFamily="34" charset="0"/>
              <a:cs typeface="Arial" panose="020B0604020202020204" pitchFamily="34" charset="0"/>
            </a:endParaRPr>
          </a:p>
          <a:p>
            <a:pPr marL="1081088" indent="-457200">
              <a:lnSpc>
                <a:spcPts val="3000"/>
              </a:lnSpc>
              <a:spcBef>
                <a:spcPts val="0"/>
              </a:spcBef>
              <a:buFont typeface="+mj-lt"/>
              <a:buAutoNum type="arabicPeriod"/>
            </a:pPr>
            <a:r>
              <a:rPr lang="en-ID" sz="2400" dirty="0" err="1">
                <a:latin typeface="Arial" panose="020B0604020202020204" pitchFamily="34" charset="0"/>
                <a:cs typeface="Arial" panose="020B0604020202020204" pitchFamily="34" charset="0"/>
              </a:rPr>
              <a:t>Menagih</a:t>
            </a:r>
            <a:r>
              <a:rPr lang="en-ID" sz="2400" dirty="0">
                <a:latin typeface="Arial" panose="020B0604020202020204" pitchFamily="34" charset="0"/>
                <a:cs typeface="Arial" panose="020B0604020202020204" pitchFamily="34" charset="0"/>
              </a:rPr>
              <a:t>  </a:t>
            </a:r>
            <a:r>
              <a:rPr lang="en-ID" sz="2400" dirty="0" err="1">
                <a:latin typeface="Arial" panose="020B0604020202020204" pitchFamily="34" charset="0"/>
                <a:cs typeface="Arial" panose="020B0604020202020204" pitchFamily="34" charset="0"/>
              </a:rPr>
              <a:t>pelanggan</a:t>
            </a:r>
            <a:endParaRPr lang="en-ID" sz="2400" dirty="0">
              <a:latin typeface="Arial" panose="020B0604020202020204" pitchFamily="34" charset="0"/>
              <a:cs typeface="Arial" panose="020B0604020202020204" pitchFamily="34" charset="0"/>
            </a:endParaRPr>
          </a:p>
          <a:p>
            <a:pPr marL="1081088" indent="-457200">
              <a:lnSpc>
                <a:spcPts val="3000"/>
              </a:lnSpc>
              <a:spcBef>
                <a:spcPts val="0"/>
              </a:spcBef>
              <a:buFont typeface="+mj-lt"/>
              <a:buAutoNum type="arabicPeriod"/>
            </a:pPr>
            <a:r>
              <a:rPr lang="en-ID" sz="2400" dirty="0" err="1">
                <a:latin typeface="Arial" panose="020B0604020202020204" pitchFamily="34" charset="0"/>
                <a:cs typeface="Arial" panose="020B0604020202020204" pitchFamily="34" charset="0"/>
              </a:rPr>
              <a:t>Mengupdate</a:t>
            </a:r>
            <a:r>
              <a:rPr lang="en-ID" sz="2400" dirty="0">
                <a:latin typeface="Arial" panose="020B0604020202020204" pitchFamily="34" charset="0"/>
                <a:cs typeface="Arial" panose="020B0604020202020204" pitchFamily="34" charset="0"/>
              </a:rPr>
              <a:t>  AR</a:t>
            </a:r>
          </a:p>
          <a:p>
            <a:pPr marL="1081088" indent="-457200">
              <a:lnSpc>
                <a:spcPts val="3000"/>
              </a:lnSpc>
              <a:spcBef>
                <a:spcPts val="0"/>
              </a:spcBef>
              <a:buFont typeface="+mj-lt"/>
              <a:buAutoNum type="arabicPeriod"/>
            </a:pPr>
            <a:r>
              <a:rPr lang="en-ID" sz="2400" dirty="0" err="1">
                <a:latin typeface="Arial" panose="020B0604020202020204" pitchFamily="34" charset="0"/>
                <a:cs typeface="Arial" panose="020B0604020202020204" pitchFamily="34" charset="0"/>
              </a:rPr>
              <a:t>Mengupdate</a:t>
            </a:r>
            <a:r>
              <a:rPr lang="en-ID" sz="2400" dirty="0">
                <a:latin typeface="Arial" panose="020B0604020202020204" pitchFamily="34" charset="0"/>
                <a:cs typeface="Arial" panose="020B0604020202020204" pitchFamily="34" charset="0"/>
              </a:rPr>
              <a:t>  inventory</a:t>
            </a:r>
          </a:p>
          <a:p>
            <a:pPr marL="1081088" indent="-457200">
              <a:lnSpc>
                <a:spcPts val="3000"/>
              </a:lnSpc>
              <a:spcBef>
                <a:spcPts val="0"/>
              </a:spcBef>
              <a:buFont typeface="+mj-lt"/>
              <a:buAutoNum type="arabicPeriod"/>
            </a:pPr>
            <a:r>
              <a:rPr lang="en-ID" sz="2400" dirty="0" err="1">
                <a:latin typeface="Arial" panose="020B0604020202020204" pitchFamily="34" charset="0"/>
                <a:cs typeface="Arial" panose="020B0604020202020204" pitchFamily="34" charset="0"/>
              </a:rPr>
              <a:t>Melakukan</a:t>
            </a:r>
            <a:r>
              <a:rPr lang="en-ID" sz="2400" dirty="0">
                <a:latin typeface="Arial" panose="020B0604020202020204" pitchFamily="34" charset="0"/>
                <a:cs typeface="Arial" panose="020B0604020202020204" pitchFamily="34" charset="0"/>
              </a:rPr>
              <a:t> posting </a:t>
            </a:r>
            <a:r>
              <a:rPr lang="en-ID" sz="2400" dirty="0" err="1">
                <a:latin typeface="Arial" panose="020B0604020202020204" pitchFamily="34" charset="0"/>
                <a:cs typeface="Arial" panose="020B0604020202020204" pitchFamily="34" charset="0"/>
              </a:rPr>
              <a:t>ke</a:t>
            </a:r>
            <a:r>
              <a:rPr lang="en-ID" sz="2400" dirty="0">
                <a:latin typeface="Arial" panose="020B0604020202020204" pitchFamily="34" charset="0"/>
                <a:cs typeface="Arial" panose="020B0604020202020204" pitchFamily="34" charset="0"/>
              </a:rPr>
              <a:t> GL</a:t>
            </a:r>
          </a:p>
          <a:p>
            <a:pPr>
              <a:lnSpc>
                <a:spcPts val="3000"/>
              </a:lnSpc>
              <a:spcBef>
                <a:spcPts val="0"/>
              </a:spcBef>
            </a:pPr>
            <a:endParaRPr lang="en-ID" sz="2400"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6CC40328-18BB-4EF7-9408-0CDE7C1179D0}"/>
              </a:ext>
            </a:extLst>
          </p:cNvPr>
          <p:cNvGraphicFramePr/>
          <p:nvPr>
            <p:extLst>
              <p:ext uri="{D42A27DB-BD31-4B8C-83A1-F6EECF244321}">
                <p14:modId xmlns:p14="http://schemas.microsoft.com/office/powerpoint/2010/main" val="1093680219"/>
              </p:ext>
            </p:extLst>
          </p:nvPr>
        </p:nvGraphicFramePr>
        <p:xfrm>
          <a:off x="7487478" y="2514011"/>
          <a:ext cx="3925455" cy="3327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E8F03CC5-B7B7-412D-8DF4-8B0455D70310}"/>
              </a:ext>
            </a:extLst>
          </p:cNvPr>
          <p:cNvSpPr>
            <a:spLocks noGrp="1"/>
          </p:cNvSpPr>
          <p:nvPr>
            <p:ph type="sldNum" sz="quarter" idx="12"/>
          </p:nvPr>
        </p:nvSpPr>
        <p:spPr/>
        <p:txBody>
          <a:bodyPr/>
          <a:lstStyle/>
          <a:p>
            <a:fld id="{556AE1AB-5818-477A-BE7E-56994C7FF978}" type="slidenum">
              <a:rPr lang="en-ID" smtClean="0"/>
              <a:t>7</a:t>
            </a:fld>
            <a:endParaRPr lang="en-ID"/>
          </a:p>
        </p:txBody>
      </p:sp>
    </p:spTree>
    <p:extLst>
      <p:ext uri="{BB962C8B-B14F-4D97-AF65-F5344CB8AC3E}">
        <p14:creationId xmlns:p14="http://schemas.microsoft.com/office/powerpoint/2010/main" val="74005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21" presetClass="entr" presetSubtype="1"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heel(1)">
                                      <p:cBhvr>
                                        <p:cTn id="59"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66EB-4567-49BB-9DE1-AFCB6EB642EA}"/>
              </a:ext>
            </a:extLst>
          </p:cNvPr>
          <p:cNvSpPr>
            <a:spLocks noGrp="1"/>
          </p:cNvSpPr>
          <p:nvPr>
            <p:ph type="title"/>
          </p:nvPr>
        </p:nvSpPr>
        <p:spPr>
          <a:xfrm>
            <a:off x="609600" y="345116"/>
            <a:ext cx="11094671" cy="608613"/>
          </a:xfrm>
        </p:spPr>
        <p:txBody>
          <a:bodyPr>
            <a:normAutofit fontScale="90000"/>
          </a:bodyPr>
          <a:lstStyle/>
          <a:p>
            <a:pPr algn="ctr"/>
            <a:r>
              <a:rPr lang="en-ID" sz="3200" b="1" dirty="0"/>
              <a:t>Flowchart </a:t>
            </a:r>
            <a:r>
              <a:rPr lang="en-ID" sz="3200" b="1" dirty="0" err="1"/>
              <a:t>untuk</a:t>
            </a:r>
            <a:r>
              <a:rPr lang="en-ID" sz="3200" b="1" dirty="0"/>
              <a:t> Sub </a:t>
            </a:r>
            <a:r>
              <a:rPr lang="en-ID" sz="3200" b="1" dirty="0" err="1"/>
              <a:t>Sistem</a:t>
            </a:r>
            <a:r>
              <a:rPr lang="en-ID" sz="3200" b="1" dirty="0"/>
              <a:t> </a:t>
            </a:r>
            <a:r>
              <a:rPr lang="en-ID" sz="3200" b="1" dirty="0" err="1"/>
              <a:t>Pengolahan</a:t>
            </a:r>
            <a:r>
              <a:rPr lang="en-ID" sz="3200" b="1" dirty="0"/>
              <a:t> </a:t>
            </a:r>
            <a:br>
              <a:rPr lang="en-ID" sz="3200" b="1" dirty="0"/>
            </a:br>
            <a:r>
              <a:rPr lang="en-ID" sz="3200" b="1" dirty="0" err="1"/>
              <a:t>Pesanan</a:t>
            </a:r>
            <a:r>
              <a:rPr lang="en-ID" sz="3200" b="1" dirty="0"/>
              <a:t> </a:t>
            </a:r>
            <a:r>
              <a:rPr lang="en-ID" sz="3200" b="1" dirty="0" err="1"/>
              <a:t>Penjualan</a:t>
            </a:r>
            <a:endParaRPr lang="en-ID" sz="3200" b="1" dirty="0"/>
          </a:p>
        </p:txBody>
      </p:sp>
      <p:sp>
        <p:nvSpPr>
          <p:cNvPr id="3" name="Content Placeholder 2">
            <a:extLst>
              <a:ext uri="{FF2B5EF4-FFF2-40B4-BE49-F238E27FC236}">
                <a16:creationId xmlns:a16="http://schemas.microsoft.com/office/drawing/2014/main" id="{29246F77-B276-4BB8-BFA3-FEEE7316C341}"/>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D4E3A161-B675-497D-AD0B-480837CEBA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4297" y="1337187"/>
            <a:ext cx="11369974" cy="5102942"/>
          </a:xfrm>
          <a:prstGeom prst="rect">
            <a:avLst/>
          </a:prstGeom>
          <a:noFill/>
          <a:ln>
            <a:noFill/>
          </a:ln>
        </p:spPr>
      </p:pic>
      <p:sp>
        <p:nvSpPr>
          <p:cNvPr id="5" name="Slide Number Placeholder 4">
            <a:extLst>
              <a:ext uri="{FF2B5EF4-FFF2-40B4-BE49-F238E27FC236}">
                <a16:creationId xmlns:a16="http://schemas.microsoft.com/office/drawing/2014/main" id="{3C2DA944-7039-42DD-BED2-6ED5636B20A3}"/>
              </a:ext>
            </a:extLst>
          </p:cNvPr>
          <p:cNvSpPr>
            <a:spLocks noGrp="1"/>
          </p:cNvSpPr>
          <p:nvPr>
            <p:ph type="sldNum" sz="quarter" idx="12"/>
          </p:nvPr>
        </p:nvSpPr>
        <p:spPr/>
        <p:txBody>
          <a:bodyPr/>
          <a:lstStyle/>
          <a:p>
            <a:fld id="{556AE1AB-5818-477A-BE7E-56994C7FF978}" type="slidenum">
              <a:rPr lang="en-ID" smtClean="0"/>
              <a:t>8</a:t>
            </a:fld>
            <a:endParaRPr lang="en-ID"/>
          </a:p>
        </p:txBody>
      </p:sp>
    </p:spTree>
    <p:extLst>
      <p:ext uri="{BB962C8B-B14F-4D97-AF65-F5344CB8AC3E}">
        <p14:creationId xmlns:p14="http://schemas.microsoft.com/office/powerpoint/2010/main" val="250653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66EB-4567-49BB-9DE1-AFCB6EB642EA}"/>
              </a:ext>
            </a:extLst>
          </p:cNvPr>
          <p:cNvSpPr>
            <a:spLocks noGrp="1"/>
          </p:cNvSpPr>
          <p:nvPr>
            <p:ph type="title"/>
          </p:nvPr>
        </p:nvSpPr>
        <p:spPr>
          <a:xfrm>
            <a:off x="609600" y="345116"/>
            <a:ext cx="11094671" cy="1560716"/>
          </a:xfrm>
        </p:spPr>
        <p:txBody>
          <a:bodyPr>
            <a:normAutofit/>
          </a:bodyPr>
          <a:lstStyle/>
          <a:p>
            <a:pPr algn="ctr"/>
            <a:r>
              <a:rPr lang="en-ID" sz="3200" b="1"/>
              <a:t>Flowchart untuk Sub Sistem Pengolahan</a:t>
            </a:r>
            <a:br>
              <a:rPr lang="en-ID" sz="3200" b="1"/>
            </a:br>
            <a:r>
              <a:rPr lang="en-ID" sz="3200" b="1"/>
              <a:t> Pesanan Penjualan</a:t>
            </a:r>
          </a:p>
        </p:txBody>
      </p:sp>
      <p:sp>
        <p:nvSpPr>
          <p:cNvPr id="3" name="Content Placeholder 2">
            <a:extLst>
              <a:ext uri="{FF2B5EF4-FFF2-40B4-BE49-F238E27FC236}">
                <a16:creationId xmlns:a16="http://schemas.microsoft.com/office/drawing/2014/main" id="{29246F77-B276-4BB8-BFA3-FEEE7316C341}"/>
              </a:ext>
            </a:extLst>
          </p:cNvPr>
          <p:cNvSpPr>
            <a:spLocks noGrp="1"/>
          </p:cNvSpPr>
          <p:nvPr>
            <p:ph idx="1"/>
          </p:nvPr>
        </p:nvSpPr>
        <p:spPr/>
        <p:txBody>
          <a:bodyPr/>
          <a:lstStyle/>
          <a:p>
            <a:endParaRPr lang="en-ID"/>
          </a:p>
        </p:txBody>
      </p:sp>
      <p:pic>
        <p:nvPicPr>
          <p:cNvPr id="5" name="Picture 7">
            <a:extLst>
              <a:ext uri="{FF2B5EF4-FFF2-40B4-BE49-F238E27FC236}">
                <a16:creationId xmlns:a16="http://schemas.microsoft.com/office/drawing/2014/main" id="{9E5AD466-676D-4929-BE04-937C9CA4C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43298" y="1646238"/>
            <a:ext cx="10839102" cy="4679836"/>
          </a:xfrm>
          <a:prstGeom prst="rect">
            <a:avLst/>
          </a:prstGeom>
        </p:spPr>
      </p:pic>
      <p:sp>
        <p:nvSpPr>
          <p:cNvPr id="4" name="Slide Number Placeholder 3">
            <a:extLst>
              <a:ext uri="{FF2B5EF4-FFF2-40B4-BE49-F238E27FC236}">
                <a16:creationId xmlns:a16="http://schemas.microsoft.com/office/drawing/2014/main" id="{44D294D0-0FAF-47A5-9680-82B4B74409FC}"/>
              </a:ext>
            </a:extLst>
          </p:cNvPr>
          <p:cNvSpPr>
            <a:spLocks noGrp="1"/>
          </p:cNvSpPr>
          <p:nvPr>
            <p:ph type="sldNum" sz="quarter" idx="12"/>
          </p:nvPr>
        </p:nvSpPr>
        <p:spPr/>
        <p:txBody>
          <a:bodyPr/>
          <a:lstStyle/>
          <a:p>
            <a:fld id="{556AE1AB-5818-477A-BE7E-56994C7FF978}" type="slidenum">
              <a:rPr lang="en-ID" smtClean="0"/>
              <a:t>9</a:t>
            </a:fld>
            <a:endParaRPr lang="en-ID"/>
          </a:p>
        </p:txBody>
      </p:sp>
    </p:spTree>
    <p:extLst>
      <p:ext uri="{BB962C8B-B14F-4D97-AF65-F5344CB8AC3E}">
        <p14:creationId xmlns:p14="http://schemas.microsoft.com/office/powerpoint/2010/main" val="3439305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1582</TotalTime>
  <Words>2014</Words>
  <Application>Microsoft Office PowerPoint</Application>
  <PresentationFormat>Widescreen</PresentationFormat>
  <Paragraphs>357</Paragraphs>
  <Slides>49</Slides>
  <Notes>4</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7" baseType="lpstr">
      <vt:lpstr>Arial</vt:lpstr>
      <vt:lpstr>Calibri</vt:lpstr>
      <vt:lpstr>Calibri Light</vt:lpstr>
      <vt:lpstr>Symbol</vt:lpstr>
      <vt:lpstr>Wingdings</vt:lpstr>
      <vt:lpstr>Office Theme</vt:lpstr>
      <vt:lpstr>Document</vt:lpstr>
      <vt:lpstr>Bitmap Image</vt:lpstr>
      <vt:lpstr>Proses Bisnis dan Pengendalian Internal pada Siklus Pendapatan</vt:lpstr>
      <vt:lpstr>Pengantar</vt:lpstr>
      <vt:lpstr>Definisi Siklus Pendapatan</vt:lpstr>
      <vt:lpstr>Tujuan Siklus Pendapatan</vt:lpstr>
      <vt:lpstr>Proses Bisnis Siklus Pendapatan</vt:lpstr>
      <vt:lpstr>Subsistem pada Siklus Pendapatan</vt:lpstr>
      <vt:lpstr>Proses Bisnis pada Subsistem Pengolahan Pesanan Penjualan</vt:lpstr>
      <vt:lpstr>Flowchart untuk Sub Sistem Pengolahan  Pesanan Penjualan</vt:lpstr>
      <vt:lpstr>Flowchart untuk Sub Sistem Pengolahan  Pesanan Penjualan</vt:lpstr>
      <vt:lpstr>Sales Order Entry Processing Steps</vt:lpstr>
      <vt:lpstr> Proses Binis pada Sub Sistem Penerimaan Kas</vt:lpstr>
      <vt:lpstr>Ancaman dan Pengendalian pada Siklus Pendapatan</vt:lpstr>
      <vt:lpstr>Pengendalian pada Siklus Pendapatan</vt:lpstr>
      <vt:lpstr>Sales Order Entry Processing</vt:lpstr>
      <vt:lpstr>Shipping Process</vt:lpstr>
      <vt:lpstr>Shipping Process</vt:lpstr>
      <vt:lpstr>Billing Process</vt:lpstr>
      <vt:lpstr>Billing Process</vt:lpstr>
      <vt:lpstr>Dokumen pada Sub Sistem Pengolahan  Pesanan Penjualan</vt:lpstr>
      <vt:lpstr> Sub Sistem Penerimaan Kas</vt:lpstr>
      <vt:lpstr>Dokumen pada Sub Sistem  Penerimaan Kas</vt:lpstr>
      <vt:lpstr>Flowchart of Cash Receipts System</vt:lpstr>
      <vt:lpstr>Cash Collection Process</vt:lpstr>
      <vt:lpstr>Cash Collection Process</vt:lpstr>
      <vt:lpstr>Control pada Siklus Pendapatan</vt:lpstr>
      <vt:lpstr>Tujuan Kontrol pada Siklus Pendapatan</vt:lpstr>
      <vt:lpstr>Ancaman pada Siklus Pendapatan Berdasarkan Tujuan Kontrol</vt:lpstr>
      <vt:lpstr>Ancaman pada Siklus Pendapatan Berdasarkan Tujuan Kontrol</vt:lpstr>
      <vt:lpstr>Ancaman pada Siklus Pendapatan Berdasarkan Tujuan Kontrol</vt:lpstr>
      <vt:lpstr>Otomasi pada Siklus Pendapatan</vt:lpstr>
      <vt:lpstr>Otomasi pada Silkus Pendapatan</vt:lpstr>
      <vt:lpstr>Flowchart Otomasi Siklus Pendapatan</vt:lpstr>
      <vt:lpstr>Rekayasa Ulang Pemrosesan Pesanan Penjualan Menggunakan Teknologi Real-Time  </vt:lpstr>
      <vt:lpstr>Rekayasa Ulang Pemrosesan Pesanan Penjualan Menggunakan Teknologi Real-Time  </vt:lpstr>
      <vt:lpstr>Keuntungan Pemrosesan Real-Time</vt:lpstr>
      <vt:lpstr>Penerimaan Kas yang Direkayasa Ulang</vt:lpstr>
      <vt:lpstr>Otomasi Penerimaan Kas</vt:lpstr>
      <vt:lpstr>Point-of-Sale Systems</vt:lpstr>
      <vt:lpstr>Terima Kasih</vt:lpstr>
      <vt:lpstr>Dokumen pada Siklus Pendapatan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Proses Bisnis dan Pengendalian Internal pada Siklus Pendapatan</dc:title>
  <dc:creator>Syadza Aqliya</dc:creator>
  <cp:lastModifiedBy>titisw2001@gmail.com</cp:lastModifiedBy>
  <cp:revision>20</cp:revision>
  <cp:lastPrinted>2020-10-16T01:23:15Z</cp:lastPrinted>
  <dcterms:created xsi:type="dcterms:W3CDTF">2020-09-23T03:55:38Z</dcterms:created>
  <dcterms:modified xsi:type="dcterms:W3CDTF">2020-10-16T06:12:29Z</dcterms:modified>
</cp:coreProperties>
</file>