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-15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6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06375"/>
            <a:ext cx="2736414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06375"/>
            <a:ext cx="8006543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3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200151"/>
            <a:ext cx="537147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0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9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6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DF13-8E30-41A7-85DC-B93977FC332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20F8-34B9-4657-8A33-80E7DBA15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vi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0"/>
            <a:ext cx="12176919" cy="68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70443" y="1657349"/>
            <a:ext cx="10337562" cy="177165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3300"/>
                </a:solidFill>
                <a:latin typeface="Titillium Web" pitchFamily="2" charset="0"/>
              </a:rPr>
              <a:t>KEPEMIMPINAN</a:t>
            </a:r>
            <a:br>
              <a:rPr lang="en-US" b="1" dirty="0" smtClean="0">
                <a:solidFill>
                  <a:srgbClr val="663300"/>
                </a:solidFill>
                <a:latin typeface="Titillium Web" pitchFamily="2" charset="0"/>
              </a:rPr>
            </a:br>
            <a:r>
              <a:rPr lang="en-US" b="1" dirty="0" smtClean="0">
                <a:solidFill>
                  <a:srgbClr val="663300"/>
                </a:solidFill>
                <a:latin typeface="Titillium Web" pitchFamily="2" charset="0"/>
              </a:rPr>
              <a:t>DALAM RISET</a:t>
            </a:r>
            <a:endParaRPr lang="en-US" b="1" dirty="0">
              <a:solidFill>
                <a:srgbClr val="663300"/>
              </a:solidFill>
              <a:latin typeface="Titillium Web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8675" y="3886200"/>
            <a:ext cx="4256644" cy="68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  <a:latin typeface="Roboto Lt" pitchFamily="2" charset="0"/>
                <a:ea typeface="Roboto Lt" pitchFamily="2" charset="0"/>
              </a:rPr>
              <a:t>TANIAWATI SUPALI</a:t>
            </a:r>
            <a:endParaRPr lang="en-US" sz="2400" b="1" dirty="0">
              <a:solidFill>
                <a:srgbClr val="663300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29075" y="4343400"/>
            <a:ext cx="5475844" cy="685800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>
            <a:lvl1pPr marL="0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625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7249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5874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4499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3123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1748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0372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68997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663300"/>
                </a:solidFill>
                <a:latin typeface="Roboto Lt" pitchFamily="2" charset="0"/>
                <a:ea typeface="Roboto Lt" pitchFamily="2" charset="0"/>
              </a:rPr>
              <a:t>DEPARTEMEN PARASITOLOGI, FAKULTAS KEDOKTERAN,</a:t>
            </a:r>
            <a:endParaRPr lang="en-US" sz="1600" b="1" dirty="0">
              <a:solidFill>
                <a:srgbClr val="663300"/>
              </a:solidFill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18519" y="4686300"/>
            <a:ext cx="5475844" cy="685800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>
            <a:lvl1pPr marL="0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8625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7249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5874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4499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3123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1748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0372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68997" indent="0" algn="ctr" defTabSz="1217249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663300"/>
                </a:solidFill>
                <a:latin typeface="Roboto Lt" pitchFamily="2" charset="0"/>
                <a:ea typeface="Roboto Lt" pitchFamily="2" charset="0"/>
              </a:rPr>
              <a:t>UNIVERSITAS INDONESIA</a:t>
            </a:r>
            <a:endParaRPr lang="en-US" sz="1600" b="1" dirty="0">
              <a:solidFill>
                <a:srgbClr val="663300"/>
              </a:solidFill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0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vi\Desktop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2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9" y="3551236"/>
            <a:ext cx="5930027" cy="2697164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Keterlambatan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barang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penelitian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sampai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ditempat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penelitian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atau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hilang</a:t>
            </a:r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Sulitnya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membawa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sampel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darah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/serum/plasma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dalam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keadaan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dingin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dengan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pesawat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terbang</a:t>
            </a:r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Tidak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ada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listrik</a:t>
            </a:r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Alat</a:t>
            </a:r>
            <a:r>
              <a:rPr lang="en-US" sz="22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200" dirty="0" err="1" smtClean="0">
                <a:latin typeface="Roboto Lt" pitchFamily="2" charset="0"/>
                <a:ea typeface="Roboto Lt" pitchFamily="2" charset="0"/>
              </a:rPr>
              <a:t>rusak</a:t>
            </a:r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endParaRPr lang="en-US" sz="2200" dirty="0" smtClean="0">
              <a:latin typeface="Roboto Lt" pitchFamily="2" charset="0"/>
              <a:ea typeface="Roboto Lt" pitchFamily="2" charset="0"/>
            </a:endParaRPr>
          </a:p>
          <a:p>
            <a:endParaRPr lang="en-ID" sz="2200" dirty="0" smtClean="0">
              <a:latin typeface="Roboto Lt" pitchFamily="2" charset="0"/>
              <a:ea typeface="Roboto Lt" pitchFamily="2" charset="0"/>
            </a:endParaRPr>
          </a:p>
          <a:p>
            <a:endParaRPr lang="en-US" sz="22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2119" y="1371600"/>
            <a:ext cx="567552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KENDALA YANG </a:t>
            </a:r>
          </a:p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PERLU DIANTISIPASI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vi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4557"/>
            <a:ext cx="12176919" cy="68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65" y="838200"/>
            <a:ext cx="10945654" cy="1706561"/>
          </a:xfrm>
        </p:spPr>
        <p:txBody>
          <a:bodyPr>
            <a:normAutofit/>
          </a:bodyPr>
          <a:lstStyle/>
          <a:p>
            <a:pPr marL="685800" indent="-6858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latin typeface="Titillium Web" pitchFamily="2" charset="0"/>
              </a:rPr>
              <a:t>TUJUAN PENELITIAN</a:t>
            </a:r>
            <a:endParaRPr lang="en-US" sz="4800" b="1" dirty="0">
              <a:latin typeface="Titillium We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19" y="3505200"/>
            <a:ext cx="10945654" cy="170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pc="-150" dirty="0" smtClean="0">
                <a:latin typeface="Roboto Lt" pitchFamily="2" charset="0"/>
                <a:ea typeface="Roboto Lt" pitchFamily="2" charset="0"/>
              </a:rPr>
              <a:t>(KOMUNITAS – </a:t>
            </a:r>
            <a:r>
              <a:rPr lang="en-US" sz="4000" spc="-150" dirty="0" err="1" smtClean="0">
                <a:latin typeface="Roboto Lt" pitchFamily="2" charset="0"/>
                <a:ea typeface="Roboto Lt" pitchFamily="2" charset="0"/>
              </a:rPr>
              <a:t>dengan</a:t>
            </a:r>
            <a:endParaRPr lang="en-US" sz="4000" spc="-150" dirty="0" smtClean="0">
              <a:latin typeface="Roboto Lt" pitchFamily="2" charset="0"/>
              <a:ea typeface="Roboto Lt" pitchFamily="2" charset="0"/>
            </a:endParaRPr>
          </a:p>
          <a:p>
            <a:pPr marL="0" indent="0">
              <a:buNone/>
            </a:pPr>
            <a:r>
              <a:rPr lang="en-US" sz="4000" spc="-150" dirty="0" smtClean="0">
                <a:latin typeface="Roboto Lt" pitchFamily="2" charset="0"/>
                <a:ea typeface="Roboto Lt" pitchFamily="2" charset="0"/>
              </a:rPr>
              <a:t>MULTIDISIPLIN ILMU)</a:t>
            </a:r>
            <a:endParaRPr lang="en-US" sz="4000" spc="-15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665" y="1752600"/>
            <a:ext cx="10945654" cy="1850374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b="1" dirty="0" smtClean="0">
                <a:latin typeface="Titillium Web" pitchFamily="2" charset="0"/>
              </a:rPr>
              <a:t>TARGETPENELITIAN</a:t>
            </a:r>
            <a:endParaRPr lang="en-US" sz="4800" b="1" dirty="0"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500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vi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" y="0"/>
            <a:ext cx="12162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995" y="1066800"/>
            <a:ext cx="5675524" cy="1143000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KELENGKAPAN IJIN </a:t>
            </a:r>
            <a:b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</a:br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PENELITIAN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91" y="3180289"/>
            <a:ext cx="6006228" cy="2839511"/>
          </a:xfrm>
        </p:spPr>
        <p:txBody>
          <a:bodyPr>
            <a:noAutofit/>
          </a:bodyPr>
          <a:lstStyle/>
          <a:p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Kaji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etik</a:t>
            </a:r>
            <a:endParaRPr lang="en-US" sz="25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Ijin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penelitian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dari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Kesbangpol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propinsi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dan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kabupaten</a:t>
            </a:r>
            <a:endParaRPr lang="en-US" sz="25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Bertemu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dengan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Dinas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terkait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(</a:t>
            </a:r>
            <a:r>
              <a:rPr lang="en-US" sz="2500" dirty="0" err="1" smtClean="0">
                <a:latin typeface="Roboto Lt" pitchFamily="2" charset="0"/>
                <a:ea typeface="Roboto Lt" pitchFamily="2" charset="0"/>
              </a:rPr>
              <a:t>seperti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b="1" dirty="0" err="1" smtClean="0">
                <a:latin typeface="Roboto Lt" pitchFamily="2" charset="0"/>
                <a:ea typeface="Roboto Lt" pitchFamily="2" charset="0"/>
              </a:rPr>
              <a:t>kepala</a:t>
            </a:r>
            <a:r>
              <a:rPr lang="en-US" sz="2500" b="1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b="1" dirty="0" err="1" smtClean="0">
                <a:latin typeface="Roboto Lt" pitchFamily="2" charset="0"/>
                <a:ea typeface="Roboto Lt" pitchFamily="2" charset="0"/>
              </a:rPr>
              <a:t>dinas</a:t>
            </a:r>
            <a:r>
              <a:rPr lang="en-US" sz="2500" b="1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b="1" dirty="0" err="1" smtClean="0">
                <a:latin typeface="Roboto Lt" pitchFamily="2" charset="0"/>
                <a:ea typeface="Roboto Lt" pitchFamily="2" charset="0"/>
              </a:rPr>
              <a:t>kesehatan</a:t>
            </a:r>
            <a:r>
              <a:rPr lang="en-US" sz="2500" b="1" dirty="0" smtClean="0">
                <a:latin typeface="Roboto Lt" pitchFamily="2" charset="0"/>
                <a:ea typeface="Roboto Lt" pitchFamily="2" charset="0"/>
              </a:rPr>
              <a:t>, </a:t>
            </a:r>
            <a:r>
              <a:rPr lang="en-US" sz="2500" b="1" dirty="0" err="1" smtClean="0">
                <a:latin typeface="Roboto Lt" pitchFamily="2" charset="0"/>
                <a:ea typeface="Roboto Lt" pitchFamily="2" charset="0"/>
              </a:rPr>
              <a:t>kepala</a:t>
            </a:r>
            <a:r>
              <a:rPr lang="en-US" sz="2500" b="1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b="1" dirty="0" err="1" smtClean="0">
                <a:latin typeface="Roboto Lt" pitchFamily="2" charset="0"/>
                <a:ea typeface="Roboto Lt" pitchFamily="2" charset="0"/>
              </a:rPr>
              <a:t>puskesmas</a:t>
            </a:r>
            <a:r>
              <a:rPr lang="en-US" sz="2500" b="1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500" b="1" dirty="0" err="1" smtClean="0">
                <a:latin typeface="Roboto Lt" pitchFamily="2" charset="0"/>
                <a:ea typeface="Roboto Lt" pitchFamily="2" charset="0"/>
              </a:rPr>
              <a:t>setempat</a:t>
            </a:r>
            <a:r>
              <a:rPr lang="en-US" sz="2500" dirty="0" smtClean="0">
                <a:latin typeface="Roboto Lt" pitchFamily="2" charset="0"/>
                <a:ea typeface="Roboto Lt" pitchFamily="2" charset="0"/>
              </a:rPr>
              <a:t>)</a:t>
            </a:r>
            <a:endParaRPr lang="en-US" sz="2500" dirty="0">
              <a:latin typeface="Roboto Lt" pitchFamily="2" charset="0"/>
              <a:ea typeface="Roboto L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7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vi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0"/>
            <a:ext cx="12238038" cy="69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3246436"/>
            <a:ext cx="6082427" cy="246856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Tim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dipilih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sesuai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keahlian</a:t>
            </a:r>
            <a:endParaRPr lang="en-ID" sz="2800" dirty="0" smtClean="0"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20000"/>
              </a:lnSpc>
            </a:pP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Pelatihan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tim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kerja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Konsolidasi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tim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perlu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dilakukan</a:t>
            </a:r>
            <a:endParaRPr lang="en-ID" sz="2800" dirty="0" smtClean="0">
              <a:latin typeface="Roboto Lt" pitchFamily="2" charset="0"/>
              <a:ea typeface="Roboto Lt" pitchFamily="2" charset="0"/>
            </a:endParaRPr>
          </a:p>
          <a:p>
            <a:pPr marL="36900" indent="0">
              <a:lnSpc>
                <a:spcPct val="120000"/>
              </a:lnSpc>
              <a:buNone/>
            </a:pPr>
            <a:endParaRPr lang="en-ID" sz="2800" dirty="0" smtClean="0"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20000"/>
              </a:lnSpc>
            </a:pPr>
            <a:endParaRPr lang="en-US" sz="28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4995" y="990600"/>
            <a:ext cx="567552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TIM PENELITI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2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vi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" y="-19050"/>
            <a:ext cx="12226658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119" y="2971800"/>
            <a:ext cx="6082427" cy="2468564"/>
          </a:xfrm>
        </p:spPr>
        <p:txBody>
          <a:bodyPr>
            <a:noAutofit/>
          </a:bodyPr>
          <a:lstStyle/>
          <a:p>
            <a:r>
              <a:rPr lang="en-ID" sz="2800" dirty="0" smtClean="0">
                <a:latin typeface="Roboto Lt" pitchFamily="2" charset="0"/>
                <a:ea typeface="Roboto Lt" pitchFamily="2" charset="0"/>
              </a:rPr>
              <a:t>Tim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harus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kompak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karena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berasal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dari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berbagai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karakter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dan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keahlian</a:t>
            </a:r>
            <a:endParaRPr lang="en-ID" sz="28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Evaluasi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kegiatan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harus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dilakukan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setiap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hari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biasanya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malam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hari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setelah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semua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kegiatan</a:t>
            </a:r>
            <a:r>
              <a:rPr lang="en-ID" sz="28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800" dirty="0" err="1" smtClean="0">
                <a:latin typeface="Roboto Lt" pitchFamily="2" charset="0"/>
                <a:ea typeface="Roboto Lt" pitchFamily="2" charset="0"/>
              </a:rPr>
              <a:t>selesai</a:t>
            </a:r>
            <a:endParaRPr lang="en-ID" sz="28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4995" y="990600"/>
            <a:ext cx="567552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TIM PENELITI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8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evi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" y="0"/>
            <a:ext cx="12162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3048000"/>
            <a:ext cx="6082427" cy="30019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Tim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harus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kompak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karena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berasal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dari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berbagai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karakter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dan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keahlian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Evaluasi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kegiatan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harus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dilakukan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setiap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hari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biasanya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malam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hari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setelah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semua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kegiatan</a:t>
            </a:r>
            <a:r>
              <a:rPr lang="en-ID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400" dirty="0" err="1" smtClean="0">
                <a:latin typeface="Roboto Lt" pitchFamily="2" charset="0"/>
                <a:ea typeface="Roboto Lt" pitchFamily="2" charset="0"/>
              </a:rPr>
              <a:t>selesai</a:t>
            </a:r>
            <a:endParaRPr lang="en-ID" sz="2400" dirty="0" smtClean="0">
              <a:latin typeface="Roboto Lt" pitchFamily="2" charset="0"/>
              <a:ea typeface="Roboto Lt" pitchFamily="2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4995" y="990600"/>
            <a:ext cx="567552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TIM PENELITI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2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vi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62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20" y="2743200"/>
            <a:ext cx="5943599" cy="3810000"/>
          </a:xfrm>
        </p:spPr>
        <p:txBody>
          <a:bodyPr>
            <a:noAutofit/>
          </a:bodyPr>
          <a:lstStyle/>
          <a:p>
            <a:r>
              <a:rPr lang="en-ID" sz="2000" dirty="0" smtClean="0">
                <a:latin typeface="Roboto Lt" pitchFamily="2" charset="0"/>
                <a:ea typeface="Roboto Lt" pitchFamily="2" charset="0"/>
              </a:rPr>
              <a:t>Informed consent </a:t>
            </a:r>
            <a:r>
              <a:rPr lang="en-ID" sz="2000" dirty="0" smtClean="0">
                <a:latin typeface="Roboto Lt" pitchFamily="2" charset="0"/>
                <a:ea typeface="Roboto Lt" pitchFamily="2" charset="0"/>
                <a:sym typeface="Wingdings" pitchFamily="2" charset="2"/>
              </a:rPr>
              <a:t>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sangat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penting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</a:p>
          <a:p>
            <a:pPr lvl="1"/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Pastikan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partisipan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mengerti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tujuan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dan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keuntungan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yang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didapat</a:t>
            </a:r>
            <a:endParaRPr lang="en-ID" sz="1600" dirty="0" smtClean="0">
              <a:latin typeface="Roboto Lt" pitchFamily="2" charset="0"/>
              <a:ea typeface="Roboto Lt" pitchFamily="2" charset="0"/>
            </a:endParaRPr>
          </a:p>
          <a:p>
            <a:pPr lvl="1"/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Sampel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anak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di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bawah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umur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dari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orang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tua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atau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wali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dengan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saksi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guru</a:t>
            </a:r>
          </a:p>
          <a:p>
            <a:pPr lvl="1"/>
            <a:r>
              <a:rPr lang="en-ID" sz="1600" dirty="0" smtClean="0">
                <a:latin typeface="Roboto Lt" pitchFamily="2" charset="0"/>
                <a:ea typeface="Roboto Lt" pitchFamily="2" charset="0"/>
              </a:rPr>
              <a:t>Orang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dewasa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tanda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tangan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atau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cap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jari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dengan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saksi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RT/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lurah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/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petugas</a:t>
            </a:r>
            <a:r>
              <a:rPr lang="en-ID" sz="16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1600" dirty="0" err="1" smtClean="0">
                <a:latin typeface="Roboto Lt" pitchFamily="2" charset="0"/>
                <a:ea typeface="Roboto Lt" pitchFamily="2" charset="0"/>
              </a:rPr>
              <a:t>puskesmas</a:t>
            </a:r>
            <a:endParaRPr lang="en-ID" sz="1600" dirty="0" smtClean="0">
              <a:latin typeface="Roboto Lt" pitchFamily="2" charset="0"/>
              <a:ea typeface="Roboto Lt" pitchFamily="2" charset="0"/>
            </a:endParaRPr>
          </a:p>
          <a:p>
            <a:pPr marL="608625" lvl="1" indent="0">
              <a:buNone/>
            </a:pPr>
            <a:endParaRPr lang="en-ID" sz="16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Jika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ada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yang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menolak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maka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perlu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pendekatan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.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Setelah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pendekatan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tetap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menolak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maka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tidak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boleh</a:t>
            </a:r>
            <a:r>
              <a:rPr lang="en-ID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ID" sz="2000" dirty="0" err="1" smtClean="0">
                <a:latin typeface="Roboto Lt" pitchFamily="2" charset="0"/>
                <a:ea typeface="Roboto Lt" pitchFamily="2" charset="0"/>
              </a:rPr>
              <a:t>dipaksa</a:t>
            </a:r>
            <a:endParaRPr lang="en-ID" sz="2000" dirty="0" smtClean="0">
              <a:latin typeface="Roboto Lt" pitchFamily="2" charset="0"/>
              <a:ea typeface="Roboto Lt" pitchFamily="2" charset="0"/>
            </a:endParaRPr>
          </a:p>
          <a:p>
            <a:endParaRPr lang="en-ID" sz="2000" dirty="0" smtClean="0">
              <a:latin typeface="Roboto Lt" pitchFamily="2" charset="0"/>
              <a:ea typeface="Roboto Lt" pitchFamily="2" charset="0"/>
            </a:endParaRPr>
          </a:p>
          <a:p>
            <a:endParaRPr lang="en-ID" sz="2000" dirty="0" smtClean="0">
              <a:latin typeface="Roboto Lt" pitchFamily="2" charset="0"/>
              <a:ea typeface="Roboto Lt" pitchFamily="2" charset="0"/>
            </a:endParaRPr>
          </a:p>
          <a:p>
            <a:endParaRPr lang="en-ID" sz="2000" dirty="0" smtClean="0">
              <a:latin typeface="Roboto Lt" pitchFamily="2" charset="0"/>
              <a:ea typeface="Roboto Lt" pitchFamily="2" charset="0"/>
            </a:endParaRPr>
          </a:p>
          <a:p>
            <a:endParaRPr lang="en-US" sz="20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2195" y="914400"/>
            <a:ext cx="567552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PENGUMPULAN SAMPEL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vi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3629"/>
            <a:ext cx="12176919" cy="68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92" y="2286000"/>
            <a:ext cx="9130427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2400" dirty="0" err="1" smtClean="0"/>
              <a:t>Harus</a:t>
            </a:r>
            <a:r>
              <a:rPr lang="en-ID" sz="2400" dirty="0" smtClean="0"/>
              <a:t> </a:t>
            </a:r>
            <a:r>
              <a:rPr lang="en-ID" sz="2400" dirty="0" err="1" smtClean="0"/>
              <a:t>dapat</a:t>
            </a:r>
            <a:r>
              <a:rPr lang="en-ID" sz="2400" dirty="0" smtClean="0"/>
              <a:t> </a:t>
            </a:r>
            <a:r>
              <a:rPr lang="en-ID" sz="2400" dirty="0" err="1" smtClean="0"/>
              <a:t>memecahkan</a:t>
            </a:r>
            <a:r>
              <a:rPr lang="en-ID" sz="2400" dirty="0" smtClean="0"/>
              <a:t> </a:t>
            </a:r>
            <a:r>
              <a:rPr lang="en-ID" sz="2400" dirty="0" err="1" smtClean="0"/>
              <a:t>masalah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baik</a:t>
            </a:r>
            <a:r>
              <a:rPr lang="en-ID" sz="2400" dirty="0" smtClean="0"/>
              <a:t>.</a:t>
            </a:r>
          </a:p>
          <a:p>
            <a:pPr lvl="1"/>
            <a:r>
              <a:rPr lang="en-ID" sz="2400" dirty="0" err="1" smtClean="0"/>
              <a:t>Permasalahan</a:t>
            </a:r>
            <a:r>
              <a:rPr lang="en-ID" sz="2400" dirty="0" smtClean="0"/>
              <a:t> yang </a:t>
            </a:r>
            <a:r>
              <a:rPr lang="en-ID" sz="2400" dirty="0" err="1" smtClean="0"/>
              <a:t>timbul</a:t>
            </a:r>
            <a:r>
              <a:rPr lang="en-ID" sz="2400" dirty="0" smtClean="0"/>
              <a:t> </a:t>
            </a:r>
            <a:r>
              <a:rPr lang="en-ID" sz="2400" dirty="0" err="1" smtClean="0"/>
              <a:t>antar</a:t>
            </a:r>
            <a:r>
              <a:rPr lang="en-ID" sz="2400" dirty="0" smtClean="0"/>
              <a:t> </a:t>
            </a:r>
            <a:r>
              <a:rPr lang="en-ID" sz="2400" dirty="0" err="1" smtClean="0"/>
              <a:t>anggota</a:t>
            </a:r>
            <a:r>
              <a:rPr lang="en-ID" sz="2400" dirty="0" smtClean="0"/>
              <a:t> </a:t>
            </a:r>
            <a:r>
              <a:rPr lang="en-ID" sz="2400" dirty="0" err="1" smtClean="0"/>
              <a:t>peneliti</a:t>
            </a:r>
            <a:endParaRPr lang="en-ID" sz="2400" dirty="0" smtClean="0"/>
          </a:p>
          <a:p>
            <a:pPr lvl="1"/>
            <a:r>
              <a:rPr lang="en-ID" sz="2400" dirty="0" err="1" smtClean="0"/>
              <a:t>Persoalan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masyarakat</a:t>
            </a:r>
            <a:endParaRPr lang="en-ID" sz="2400" dirty="0" smtClean="0"/>
          </a:p>
          <a:p>
            <a:pPr lvl="2"/>
            <a:r>
              <a:rPr lang="en-ID" sz="2000" dirty="0" err="1" smtClean="0"/>
              <a:t>ambil</a:t>
            </a:r>
            <a:r>
              <a:rPr lang="en-ID" sz="2000" dirty="0" smtClean="0"/>
              <a:t> </a:t>
            </a:r>
            <a:r>
              <a:rPr lang="en-ID" sz="2000" dirty="0" err="1" smtClean="0"/>
              <a:t>darah</a:t>
            </a:r>
            <a:r>
              <a:rPr lang="en-ID" sz="2000" dirty="0" smtClean="0"/>
              <a:t> </a:t>
            </a: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penduduk</a:t>
            </a:r>
            <a:r>
              <a:rPr lang="en-ID" sz="2000" dirty="0" smtClean="0"/>
              <a:t> </a:t>
            </a:r>
            <a:r>
              <a:rPr lang="en-ID" sz="2000" dirty="0" smtClean="0">
                <a:sym typeface="Wingdings" pitchFamily="2" charset="2"/>
              </a:rPr>
              <a:t> </a:t>
            </a:r>
            <a:r>
              <a:rPr lang="en-ID" sz="2000" dirty="0" err="1" smtClean="0">
                <a:sym typeface="Wingdings" pitchFamily="2" charset="2"/>
              </a:rPr>
              <a:t>a</a:t>
            </a:r>
            <a:r>
              <a:rPr lang="en-ID" sz="2000" dirty="0" err="1" smtClean="0"/>
              <a:t>da</a:t>
            </a:r>
            <a:r>
              <a:rPr lang="en-ID" sz="2000" dirty="0" smtClean="0"/>
              <a:t> </a:t>
            </a:r>
            <a:r>
              <a:rPr lang="en-ID" sz="2000" dirty="0" err="1" smtClean="0"/>
              <a:t>saja</a:t>
            </a:r>
            <a:r>
              <a:rPr lang="en-ID" sz="2000" dirty="0" smtClean="0"/>
              <a:t> orang yang </a:t>
            </a:r>
            <a:r>
              <a:rPr lang="en-ID" sz="2000" dirty="0" err="1" smtClean="0"/>
              <a:t>berpikir</a:t>
            </a:r>
            <a:r>
              <a:rPr lang="en-ID" sz="2000" dirty="0" smtClean="0"/>
              <a:t> </a:t>
            </a:r>
            <a:r>
              <a:rPr lang="en-ID" sz="2000" dirty="0" err="1" smtClean="0"/>
              <a:t>darah</a:t>
            </a:r>
            <a:r>
              <a:rPr lang="en-ID" sz="2000" dirty="0" smtClean="0"/>
              <a:t> </a:t>
            </a:r>
            <a:r>
              <a:rPr lang="en-ID" sz="2000" dirty="0" err="1" smtClean="0"/>
              <a:t>mereka</a:t>
            </a:r>
            <a:r>
              <a:rPr lang="en-ID" sz="2000" dirty="0" smtClean="0"/>
              <a:t> </a:t>
            </a:r>
            <a:r>
              <a:rPr lang="en-ID" sz="2000" dirty="0" err="1" smtClean="0"/>
              <a:t>akan</a:t>
            </a:r>
            <a:r>
              <a:rPr lang="en-ID" sz="2000" dirty="0" smtClean="0"/>
              <a:t> </a:t>
            </a:r>
            <a:r>
              <a:rPr lang="en-ID" sz="2000" dirty="0" err="1" smtClean="0"/>
              <a:t>dijual</a:t>
            </a:r>
            <a:r>
              <a:rPr lang="en-ID" sz="2000" dirty="0" smtClean="0"/>
              <a:t> </a:t>
            </a:r>
          </a:p>
          <a:p>
            <a:pPr lvl="2"/>
            <a:r>
              <a:rPr lang="en-ID" sz="2000" dirty="0" err="1" smtClean="0"/>
              <a:t>Lalu</a:t>
            </a:r>
            <a:r>
              <a:rPr lang="en-ID" sz="2000" dirty="0" smtClean="0"/>
              <a:t> </a:t>
            </a:r>
            <a:r>
              <a:rPr lang="en-ID" sz="2000" dirty="0" err="1" smtClean="0"/>
              <a:t>menghasut</a:t>
            </a:r>
            <a:r>
              <a:rPr lang="en-ID" sz="2000" dirty="0" smtClean="0"/>
              <a:t> </a:t>
            </a:r>
            <a:r>
              <a:rPr lang="en-ID" sz="2000" dirty="0" err="1" smtClean="0"/>
              <a:t>penduduk</a:t>
            </a:r>
            <a:r>
              <a:rPr lang="en-ID" sz="2000" dirty="0" smtClean="0"/>
              <a:t> </a:t>
            </a:r>
            <a:r>
              <a:rPr lang="en-ID" sz="2000" dirty="0" err="1" smtClean="0"/>
              <a:t>untuk</a:t>
            </a:r>
            <a:r>
              <a:rPr lang="en-ID" sz="2000" dirty="0" smtClean="0"/>
              <a:t> </a:t>
            </a:r>
            <a:r>
              <a:rPr lang="en-ID" sz="2000" dirty="0" err="1" smtClean="0"/>
              <a:t>tidak</a:t>
            </a:r>
            <a:r>
              <a:rPr lang="en-ID" sz="2000" dirty="0" smtClean="0"/>
              <a:t> </a:t>
            </a:r>
            <a:r>
              <a:rPr lang="en-ID" sz="2000" dirty="0" err="1" smtClean="0"/>
              <a:t>berpartisipasi</a:t>
            </a:r>
            <a:r>
              <a:rPr lang="en-ID" sz="2000" dirty="0" smtClean="0"/>
              <a:t> </a:t>
            </a: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pengumpulan</a:t>
            </a:r>
            <a:r>
              <a:rPr lang="en-ID" sz="2000" dirty="0" smtClean="0"/>
              <a:t> </a:t>
            </a:r>
            <a:r>
              <a:rPr lang="en-ID" sz="2000" dirty="0" err="1" smtClean="0"/>
              <a:t>sampel</a:t>
            </a:r>
            <a:endParaRPr lang="en-ID" sz="2000" dirty="0" smtClean="0"/>
          </a:p>
          <a:p>
            <a:pPr lvl="1"/>
            <a:r>
              <a:rPr lang="en-ID" sz="2400" dirty="0" smtClean="0"/>
              <a:t> </a:t>
            </a:r>
            <a:r>
              <a:rPr lang="en-ID" sz="2400" dirty="0" err="1" smtClean="0"/>
              <a:t>Permasalahan</a:t>
            </a:r>
            <a:r>
              <a:rPr lang="en-ID" sz="2400" dirty="0" smtClean="0"/>
              <a:t> di </a:t>
            </a:r>
            <a:r>
              <a:rPr lang="en-ID" sz="2400" dirty="0" err="1" smtClean="0"/>
              <a:t>dalam</a:t>
            </a:r>
            <a:r>
              <a:rPr lang="en-ID" sz="2400" dirty="0" smtClean="0"/>
              <a:t> lab (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sampel</a:t>
            </a:r>
            <a:r>
              <a:rPr lang="en-ID" sz="2400" dirty="0" smtClean="0"/>
              <a:t> yang </a:t>
            </a:r>
            <a:r>
              <a:rPr lang="en-ID" sz="2400" dirty="0" err="1" smtClean="0"/>
              <a:t>harus</a:t>
            </a:r>
            <a:r>
              <a:rPr lang="en-ID" sz="2400" dirty="0" smtClean="0"/>
              <a:t> </a:t>
            </a:r>
            <a:r>
              <a:rPr lang="en-ID" sz="2400" dirty="0" err="1" smtClean="0"/>
              <a:t>dikerjakan</a:t>
            </a:r>
            <a:r>
              <a:rPr lang="en-ID" sz="2400" dirty="0" smtClean="0"/>
              <a:t> di </a:t>
            </a:r>
            <a:r>
              <a:rPr lang="en-ID" sz="2400" dirty="0" err="1" smtClean="0"/>
              <a:t>lapangan</a:t>
            </a:r>
            <a:r>
              <a:rPr lang="en-ID" sz="2400" dirty="0" smtClean="0"/>
              <a:t>), </a:t>
            </a:r>
            <a:r>
              <a:rPr lang="en-ID" sz="2400" dirty="0" err="1" smtClean="0"/>
              <a:t>misal</a:t>
            </a:r>
            <a:r>
              <a:rPr lang="en-ID" sz="2400" dirty="0" smtClean="0"/>
              <a:t> </a:t>
            </a:r>
            <a:r>
              <a:rPr lang="en-ID" sz="2400" dirty="0" err="1" smtClean="0"/>
              <a:t>kurang</a:t>
            </a:r>
            <a:r>
              <a:rPr lang="en-ID" sz="2400" dirty="0" smtClean="0"/>
              <a:t> </a:t>
            </a:r>
            <a:r>
              <a:rPr lang="en-ID" sz="2400" dirty="0" err="1" smtClean="0"/>
              <a:t>reagensia</a:t>
            </a:r>
            <a:r>
              <a:rPr lang="en-ID" sz="2400" dirty="0" smtClean="0"/>
              <a:t> </a:t>
            </a:r>
            <a:r>
              <a:rPr lang="en-ID" sz="2400" dirty="0" err="1" smtClean="0"/>
              <a:t>atau</a:t>
            </a:r>
            <a:r>
              <a:rPr lang="en-ID" sz="2400" dirty="0" smtClean="0"/>
              <a:t> </a:t>
            </a:r>
            <a:r>
              <a:rPr lang="en-ID" sz="2400" dirty="0" err="1" smtClean="0"/>
              <a:t>ada</a:t>
            </a:r>
            <a:r>
              <a:rPr lang="en-ID" sz="2400" dirty="0" smtClean="0"/>
              <a:t> </a:t>
            </a:r>
            <a:r>
              <a:rPr lang="en-ID" sz="2400" dirty="0" err="1" smtClean="0"/>
              <a:t>alat</a:t>
            </a:r>
            <a:r>
              <a:rPr lang="en-ID" sz="2400" dirty="0" smtClean="0"/>
              <a:t> yang </a:t>
            </a:r>
            <a:r>
              <a:rPr lang="en-ID" sz="2400" dirty="0" err="1" smtClean="0"/>
              <a:t>rusak</a:t>
            </a:r>
            <a:r>
              <a:rPr lang="en-ID" sz="2400" dirty="0" smtClean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72195" y="533400"/>
            <a:ext cx="567552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PEMIMPIN TIM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vi\Desktop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" y="0"/>
            <a:ext cx="12176919" cy="68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19" y="2514600"/>
            <a:ext cx="6629400" cy="42672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Dikembalikan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pada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partisipan</a:t>
            </a:r>
            <a:endParaRPr lang="en-US" sz="2400" dirty="0" smtClean="0">
              <a:latin typeface="Roboto Lt" pitchFamily="2" charset="0"/>
              <a:ea typeface="Roboto Lt" pitchFamily="2" charset="0"/>
            </a:endParaRPr>
          </a:p>
          <a:p>
            <a:pPr lvl="1"/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Hasil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laboratorium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dikomunikasi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dengan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partisipan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–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hasil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baik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maupun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jelek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(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diberikan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000" dirty="0" err="1" smtClean="0">
                <a:latin typeface="Roboto Lt" pitchFamily="2" charset="0"/>
                <a:ea typeface="Roboto Lt" pitchFamily="2" charset="0"/>
              </a:rPr>
              <a:t>solusi</a:t>
            </a:r>
            <a:r>
              <a:rPr lang="en-US" sz="2000" dirty="0" smtClean="0">
                <a:latin typeface="Roboto Lt" pitchFamily="2" charset="0"/>
                <a:ea typeface="Roboto Lt" pitchFamily="2" charset="0"/>
              </a:rPr>
              <a:t>)</a:t>
            </a:r>
          </a:p>
          <a:p>
            <a:pPr marL="608625" lvl="1" indent="0">
              <a:buNone/>
            </a:pPr>
            <a:endParaRPr lang="en-US" sz="2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Jika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ada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intervensi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jelaskan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intervensi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nya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dan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follow up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nya</a:t>
            </a:r>
            <a:endParaRPr lang="en-US" sz="2400" dirty="0" smtClean="0">
              <a:latin typeface="Roboto Lt" pitchFamily="2" charset="0"/>
              <a:ea typeface="Roboto Lt" pitchFamily="2" charset="0"/>
            </a:endParaRPr>
          </a:p>
          <a:p>
            <a:pPr marL="0" indent="0">
              <a:buNone/>
            </a:pPr>
            <a:endParaRPr lang="en-US" sz="200" dirty="0" smtClean="0">
              <a:latin typeface="Roboto Lt" pitchFamily="2" charset="0"/>
              <a:ea typeface="Roboto Lt" pitchFamily="2" charset="0"/>
            </a:endParaRPr>
          </a:p>
          <a:p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Ini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untuk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menjaga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hubungan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baik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dengan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masyarakat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–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terutama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agar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tidak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ada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anggapan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mereka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cuma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dijadikan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kelinci</a:t>
            </a:r>
            <a:r>
              <a:rPr lang="en-US" sz="2400" dirty="0" smtClean="0">
                <a:latin typeface="Roboto Lt" pitchFamily="2" charset="0"/>
                <a:ea typeface="Roboto Lt" pitchFamily="2" charset="0"/>
              </a:rPr>
              <a:t> </a:t>
            </a:r>
            <a:r>
              <a:rPr lang="en-US" sz="2400" dirty="0" err="1" smtClean="0">
                <a:latin typeface="Roboto Lt" pitchFamily="2" charset="0"/>
                <a:ea typeface="Roboto Lt" pitchFamily="2" charset="0"/>
              </a:rPr>
              <a:t>percobaan</a:t>
            </a:r>
            <a:endParaRPr lang="en-US" sz="2400" dirty="0" smtClean="0">
              <a:latin typeface="Roboto Lt" pitchFamily="2" charset="0"/>
              <a:ea typeface="Roboto Lt" pitchFamily="2" charset="0"/>
            </a:endParaRPr>
          </a:p>
          <a:p>
            <a:endParaRPr lang="en-US" sz="2400" dirty="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5519" y="609600"/>
            <a:ext cx="567552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 smtClean="0">
                <a:solidFill>
                  <a:srgbClr val="663300"/>
                </a:solidFill>
                <a:latin typeface="Titillium Web" pitchFamily="2" charset="0"/>
              </a:rPr>
              <a:t>HASIL PENELITIAN</a:t>
            </a:r>
            <a:endParaRPr lang="en-US" sz="4400" b="1" dirty="0">
              <a:solidFill>
                <a:srgbClr val="663300"/>
              </a:solidFill>
              <a:latin typeface="Titillium We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62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309</Words>
  <Application>Microsoft Office PowerPoint</Application>
  <PresentationFormat>Custom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KEPEMIMPINAN DALAM RISET</vt:lpstr>
      <vt:lpstr>TUJUAN PENELITIAN</vt:lpstr>
      <vt:lpstr>KELENGKAPAN IJIN 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5</cp:revision>
  <dcterms:created xsi:type="dcterms:W3CDTF">2020-10-25T16:40:44Z</dcterms:created>
  <dcterms:modified xsi:type="dcterms:W3CDTF">2020-10-25T17:23:29Z</dcterms:modified>
</cp:coreProperties>
</file>