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46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48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7" r:id="rId49"/>
    <p:sldId id="289" r:id="rId5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6600FF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8" autoAdjust="0"/>
    <p:restoredTop sz="92235" autoAdjust="0"/>
  </p:normalViewPr>
  <p:slideViewPr>
    <p:cSldViewPr>
      <p:cViewPr>
        <p:scale>
          <a:sx n="81" d="100"/>
          <a:sy n="81" d="100"/>
        </p:scale>
        <p:origin x="-296" y="-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F6F61-A6B6-44CC-8982-5E6424C5D8EA}" type="datetimeFigureOut">
              <a:rPr lang="id-ID" smtClean="0"/>
              <a:pPr/>
              <a:t>04/09/2020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E885A-59E8-4962-9C14-7BACFC8EB2C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884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90"/>
            <a:ext cx="2917827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3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2" y="641352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7" y="1588"/>
            <a:ext cx="2508251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90" y="4673602"/>
            <a:ext cx="6596063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41" y="-1587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90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0828" y="9527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351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3" y="288927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3" y="2435227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2" y="279402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6" y="9526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40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7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1" y="2"/>
            <a:ext cx="1620839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/>
          <a:srcRect l="22409" t="16374" b="27486"/>
          <a:stretch>
            <a:fillRect/>
          </a:stretch>
        </p:blipFill>
        <p:spPr bwMode="gray">
          <a:xfrm rot="393398">
            <a:off x="2268541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5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3D0193A-2F54-4A6E-BD7B-4DBC590980DE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65C32-8737-46D5-B22D-4FB1BA970165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F7BA4-EA40-4A27-9175-9B030450617B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40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527BF9-C93B-4374-9605-76827F95C258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DD7A9-B9A1-4F34-BBB5-00E311076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060A9-2373-4FF5-9767-133B8B1067FA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72491-87AE-48A6-9186-34402794061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88538-DCD6-4079-A3DC-0C6BE5512A23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0A450-7324-4D76-834A-0680A6393C72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D3F2C-2B56-4C38-9FFA-E9B09E2A70A0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B8925-7BF3-4A07-AF0E-1EE708CC9180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868C5-88DA-43DF-BF83-DA1FD7329780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2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" y="2"/>
            <a:ext cx="9156700" cy="6875463"/>
            <a:chOff x="0" y="0"/>
            <a:chExt cx="5768" cy="433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1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6" y="4937127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8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9" y="6064252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2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41" y="493871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91" y="156686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E12658-DEDB-4A76-B89C-0130D221509C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2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40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9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642918"/>
            <a:ext cx="4572032" cy="12954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Comic Sans MS" pitchFamily="66" charset="0"/>
              </a:rPr>
              <a:t>PENILAIAN </a:t>
            </a:r>
            <a:r>
              <a:rPr lang="id-ID" sz="4400" dirty="0" smtClean="0">
                <a:latin typeface="Comic Sans MS" pitchFamily="66" charset="0"/>
              </a:rPr>
              <a:t/>
            </a:r>
            <a:br>
              <a:rPr lang="id-ID" sz="4400" dirty="0" smtClean="0">
                <a:latin typeface="Comic Sans MS" pitchFamily="66" charset="0"/>
              </a:rPr>
            </a:br>
            <a:r>
              <a:rPr lang="en-US" sz="4400" dirty="0" smtClean="0">
                <a:latin typeface="Comic Sans MS" pitchFamily="66" charset="0"/>
              </a:rPr>
              <a:t>STATUS GIZI</a:t>
            </a:r>
            <a:r>
              <a:rPr lang="en-US" sz="54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3786190"/>
            <a:ext cx="4071966" cy="1571636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M.K. ILMU GIZI 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DEPT. GIZI KESMAS FKM-UI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201</a:t>
            </a:r>
            <a:r>
              <a:rPr lang="id-ID" sz="2800" dirty="0">
                <a:latin typeface="Comic Sans MS" pitchFamily="66" charset="0"/>
              </a:rPr>
              <a:t>7</a:t>
            </a: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BIOKIMIA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Keterbatasan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Mahal </a:t>
            </a:r>
            <a:endParaRPr lang="id-ID" sz="240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pembelian alat, bhn kimia, tenaga, sehingga kadang dilakukan tidak pd semua sampel (sub sampel))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Keberadaan laboratorium </a:t>
            </a:r>
            <a:endParaRPr lang="id-ID" sz="240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lokasi survei jauh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Kesulitan yang berhubungan dengan spesimen saat pengumpulan </a:t>
            </a:r>
            <a:endParaRPr lang="id-ID" sz="240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jumlah</a:t>
            </a:r>
            <a:r>
              <a:rPr lang="en-US" sz="2000" smtClean="0">
                <a:latin typeface="Comic Sans MS" pitchFamily="66" charset="0"/>
                <a:sym typeface="Wingdings" pitchFamily="2" charset="2"/>
              </a:rPr>
              <a:t> tempat penyimpanan, aspek budaya, pengawetan </a:t>
            </a:r>
            <a:endParaRPr lang="id-ID" sz="2000" smtClean="0">
              <a:latin typeface="Comic Sans MS" pitchFamily="66" charset="0"/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  <a:sym typeface="Wingdings" pitchFamily="2" charset="2"/>
              </a:rPr>
              <a:t> dana, </a:t>
            </a:r>
            <a:endParaRPr lang="id-ID" sz="2000" smtClean="0">
              <a:latin typeface="Comic Sans MS" pitchFamily="66" charset="0"/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  <a:sym typeface="Wingdings" pitchFamily="2" charset="2"/>
              </a:rPr>
              <a:t>transportasi  butuh kendaraan  dana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  <a:sym typeface="Wingdings" pitchFamily="2" charset="2"/>
              </a:rPr>
              <a:t>Kurang praktis, </a:t>
            </a:r>
            <a:endParaRPr lang="id-ID" sz="2400" smtClean="0">
              <a:latin typeface="Comic Sans MS" pitchFamily="66" charset="0"/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  <a:sym typeface="Wingdings" pitchFamily="2" charset="2"/>
              </a:rPr>
              <a:t>kadang perlu alat yang sulit dibawa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Ditubuhkan data referensi untuk menentukan hasil laboratorium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BIOKIMIA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Idealnya agar dapat dilakukan di lapangan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Mudah dalam pengumpulan spesimen (mis: finger prick blood)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Stabil dlm transportasi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Teknik simple </a:t>
            </a:r>
            <a:r>
              <a:rPr lang="en-US" smtClean="0">
                <a:latin typeface="Comic Sans MS" pitchFamily="66" charset="0"/>
                <a:sym typeface="Wingdings" pitchFamily="2" charset="2"/>
              </a:rPr>
              <a:t> alat mudah dibawa</a:t>
            </a:r>
          </a:p>
          <a:p>
            <a:pPr lvl="1" eaLnBrk="1" hangingPunct="1"/>
            <a:r>
              <a:rPr lang="en-US" smtClean="0">
                <a:latin typeface="Comic Sans MS" pitchFamily="66" charset="0"/>
                <a:sym typeface="Wingdings" pitchFamily="2" charset="2"/>
              </a:rPr>
              <a:t>Hasil tidak dipengaruhi diet saat ini</a:t>
            </a: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BIOKIMIA</a:t>
            </a:r>
            <a:br>
              <a:rPr lang="en-US" sz="3200" smtClean="0">
                <a:latin typeface="Comic Sans MS" pitchFamily="66" charset="0"/>
              </a:rPr>
            </a:br>
            <a:r>
              <a:rPr lang="en-US" sz="3200" smtClean="0">
                <a:latin typeface="Comic Sans MS" pitchFamily="66" charset="0"/>
              </a:rPr>
              <a:t>Contoh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KEP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 serum albumin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Vit 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Serum retinol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Biopsi cadangan hati (tidak etis)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Vit 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Serum alkaline phosphatase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Vit 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Serum vitamin 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Hemoglobin (metode hemocue </a:t>
            </a:r>
            <a:r>
              <a:rPr lang="en-US" sz="2000" smtClean="0">
                <a:latin typeface="Comic Sans MS" pitchFamily="66" charset="0"/>
                <a:sym typeface="Wingdings" pitchFamily="2" charset="2"/>
              </a:rPr>
              <a:t> mudah, cepat)</a:t>
            </a:r>
            <a:endParaRPr lang="en-US" sz="200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Serum feritin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13</a:t>
            </a:fld>
            <a:endParaRPr lang="id-ID"/>
          </a:p>
        </p:txBody>
      </p:sp>
      <p:pic>
        <p:nvPicPr>
          <p:cNvPr id="1026" name="Picture 2" descr="C:\Users\wahyu\Downloads\Glucose check MedCur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3890986" cy="2579684"/>
          </a:xfrm>
          <a:prstGeom prst="rect">
            <a:avLst/>
          </a:prstGeom>
          <a:noFill/>
        </p:spPr>
      </p:pic>
      <p:pic>
        <p:nvPicPr>
          <p:cNvPr id="1027" name="Picture 3" descr="C:\Users\wahyu\Downloads\1217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000396" cy="4523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2. TANDA KLINIK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latin typeface="Comic Sans MS" pitchFamily="66" charset="0"/>
              </a:rPr>
              <a:t>Banyak dilakukan untuk penilaian PSG di masyarakat atau individu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Comic Sans MS" pitchFamily="66" charset="0"/>
              </a:rPr>
              <a:t>Berdasar penglihatan, tanpa menyentuh subyek, murah, tidak perlu alat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Comic Sans MS" pitchFamily="66" charset="0"/>
              </a:rPr>
              <a:t>Dapat dilihat pada jaringan epitel mata, kulit, rambut, mukosa mulut, organ yang dekat dgn permukaan tubuh, kelenjar tiroid)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latin typeface="Comic Sans MS" pitchFamily="66" charset="0"/>
              </a:rPr>
              <a:t>Jika masyarakat tahu gejala klinik, akan memberikan info cepat pada petugas kesehatan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Comic Sans MS" pitchFamily="66" charset="0"/>
              </a:rPr>
              <a:t>Sebagai indikator kelangsungan hidup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latin typeface="Comic Sans MS" pitchFamily="66" charset="0"/>
              </a:rPr>
              <a:t>Dipengaruhi keparahan, durasi malnutrisi, genetik, umur, lingkungan (hygiene, iklim, keterpaparan dgn infeksi dan parasit)</a:t>
            </a:r>
          </a:p>
          <a:p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TANDA KLINIK</a:t>
            </a:r>
          </a:p>
        </p:txBody>
      </p:sp>
      <p:graphicFrame>
        <p:nvGraphicFramePr>
          <p:cNvPr id="15392" name="Group 32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67072"/>
        </p:xfrm>
        <a:graphic>
          <a:graphicData uri="http://schemas.openxmlformats.org/drawingml/2006/table">
            <a:tbl>
              <a:tblPr/>
              <a:tblGrid>
                <a:gridCol w="4343400"/>
                <a:gridCol w="3886200"/>
              </a:tblGrid>
              <a:tr h="990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Beberapa contoh tanda klinis yang berhubungan dengan defisiensi zat gizi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Tanda klinis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Kemungkinan def. gizi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Pucat pada konjuctiva mata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Bitot spot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Angular stomatitis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Gusi berdarah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Pembesaran kelenjar gondok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Odeme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anemia (def Fe, as folat, vit B12)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Kurang vit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Kurang riboflavin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Kurang vit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Kurang yodium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Kurang energi 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1143000"/>
          </a:xfrm>
        </p:spPr>
        <p:txBody>
          <a:bodyPr/>
          <a:lstStyle/>
          <a:p>
            <a:r>
              <a:rPr lang="id-ID" sz="3600" dirty="0" smtClean="0"/>
              <a:t>Contoh Tanda Klinik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799"/>
            <a:ext cx="2514600" cy="375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343400"/>
            <a:ext cx="3143250" cy="213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76400"/>
            <a:ext cx="25527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191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Defisiensi Vit D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86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Defisiensi Energi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3886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Defisiensi Vit 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TANDA KLINIK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Kelebihan penggunaan tanda klinik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Murah </a:t>
            </a:r>
            <a:endParaRPr lang="id-ID" smtClean="0">
              <a:latin typeface="Comic Sans MS" pitchFamily="66" charset="0"/>
            </a:endParaRP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tidak perlu alat, hanya penglihatan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Cepat </a:t>
            </a:r>
            <a:endParaRPr lang="id-ID" smtClean="0">
              <a:latin typeface="Comic Sans MS" pitchFamily="66" charset="0"/>
            </a:endParaRP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dapat untuk populasi yang besar</a:t>
            </a:r>
            <a:r>
              <a:rPr lang="en-US" smtClean="0">
                <a:latin typeface="Comic Sans MS" pitchFamily="66" charset="0"/>
                <a:sym typeface="Wingdings" pitchFamily="2" charset="2"/>
              </a:rPr>
              <a:t> untuk survai cepat (rapid survey)</a:t>
            </a:r>
            <a:endParaRPr lang="en-US" smtClean="0">
              <a:latin typeface="Comic Sans MS" pitchFamily="66" charset="0"/>
            </a:endParaRP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Tidak perlu ahli dapat dilakukan oleh kader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Tidak menimbulkan rasa sakit 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Jika ditemukan satu kasus mungkin merupakan fenomena gunung 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TANDA KLINIK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Keterbatasan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Subjektif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Perlu standarisasi definisi, pengalaman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Perlu staf yang dilatih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Training (persamaan persepsi)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Bias observer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Bosan (sampel terlalu banyak)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Mengubah kriteria tanpa sadar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Kedalaman pemahaman dan pengalaman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Kurang spesifik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Tanda klinis sama meskipun penyebab berbeda</a:t>
            </a:r>
            <a:endParaRPr lang="id-ID" sz="2000" smtClean="0">
              <a:latin typeface="Comic Sans MS" pitchFamily="66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id-ID" sz="1600" smtClean="0">
                <a:latin typeface="Comic Sans MS" pitchFamily="66" charset="0"/>
              </a:rPr>
              <a:t>Konjungtiva pucat </a:t>
            </a:r>
            <a:r>
              <a:rPr lang="id-ID" sz="1600" smtClean="0">
                <a:latin typeface="Comic Sans MS" pitchFamily="66" charset="0"/>
                <a:sym typeface="Wingdings" pitchFamily="2" charset="2"/>
              </a:rPr>
              <a:t> AGB vs Malaria </a:t>
            </a:r>
            <a:endParaRPr lang="en-US" sz="1600" smtClean="0"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Perlu dukungan pemeriksaan lain (biokimia, antropometri)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Comic Sans MS" pitchFamily="66" charset="0"/>
              </a:rPr>
              <a:t>Muncul pada tingkat defisiensi berat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Definisi Status Gizi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id-ID" sz="2800" smtClean="0">
                <a:latin typeface="Comic Sans MS" pitchFamily="66" charset="0"/>
              </a:rPr>
              <a:t>Oxford, Food &amp; Nutrition Dictionary, 2009</a:t>
            </a:r>
          </a:p>
          <a:p>
            <a:pPr lvl="1"/>
            <a:r>
              <a:rPr lang="id-ID" sz="2400" smtClean="0">
                <a:latin typeface="Comic Sans MS" pitchFamily="66" charset="0"/>
              </a:rPr>
              <a:t>Suatu kondisi tubuh yg berkaitan dan dipengaruhi oleh zat gizi.</a:t>
            </a:r>
          </a:p>
          <a:p>
            <a:pPr lvl="1"/>
            <a:r>
              <a:rPr lang="id-ID" sz="2400" smtClean="0">
                <a:latin typeface="Comic Sans MS" pitchFamily="66" charset="0"/>
              </a:rPr>
              <a:t>Kadar zat gizi di dalam tubuh dan kemampuan zat gizi pada kadar tersebut untuk memelihara integritas metabolik secara normal.</a:t>
            </a:r>
          </a:p>
          <a:p>
            <a:r>
              <a:rPr lang="id-ID" sz="2800" smtClean="0">
                <a:latin typeface="Comic Sans MS" pitchFamily="66" charset="0"/>
              </a:rPr>
              <a:t>Jelliffe &amp; Jelliffe, 1989</a:t>
            </a:r>
          </a:p>
          <a:p>
            <a:pPr lvl="1"/>
            <a:r>
              <a:rPr lang="id-ID" sz="2400" smtClean="0">
                <a:latin typeface="Comic Sans MS" pitchFamily="66" charset="0"/>
              </a:rPr>
              <a:t>Keadaan tubuh sebagai hasil dari suatu proses makan, mencerna, absorpsi, transportasi, penyimpanan dan efek metabolik pada tingkat sel. </a:t>
            </a:r>
          </a:p>
          <a:p>
            <a:pPr lvl="1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/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3. BIOFISIK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 smtClean="0">
                <a:latin typeface="Comic Sans MS" pitchFamily="66" charset="0"/>
              </a:rPr>
              <a:t>Penentuan status gizi berdasar kemampuan fungsi jaringan (fisik, fisiologi, selular) dan perubahan struktur yang tidak dapat dilihat secara klinik.</a:t>
            </a:r>
          </a:p>
          <a:p>
            <a:pPr marL="609600" indent="-609600" eaLnBrk="1" hangingPunct="1">
              <a:buFontTx/>
              <a:buNone/>
            </a:pPr>
            <a:endParaRPr lang="en-US" sz="2800" smtClean="0">
              <a:latin typeface="Comic Sans MS" pitchFamily="66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>
                <a:latin typeface="Comic Sans MS" pitchFamily="66" charset="0"/>
              </a:rPr>
              <a:t>kemampuan fungsi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>
                <a:latin typeface="Comic Sans MS" pitchFamily="66" charset="0"/>
              </a:rPr>
              <a:t>Perubahan jaringan</a:t>
            </a:r>
          </a:p>
          <a:p>
            <a:pPr marL="609600" indent="-609600" eaLnBrk="1" hangingPunct="1">
              <a:buFontTx/>
              <a:buNone/>
            </a:pPr>
            <a:endParaRPr lang="en-US" sz="2800" smtClean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en-US" sz="2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BIOFISIK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Comic Sans MS" pitchFamily="66" charset="0"/>
              </a:rPr>
              <a:t>A. Kemampuan fungsi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Kemampuan kerja (work capacity, pengeluaran energi)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Kesanggupan melakukan aktifitas menggunakan otot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Faktor yang harus diperhatikan: jenis &amp; durasi pekerjaan, motivasi, kerampilan, status kesehatan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Adaptasi gelap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Dilakukan pada daerah yg banyak kasus KVA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Night blindness game, mengurutkan warna 5 menit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440050"/>
            <a:ext cx="4876800" cy="30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id-ID" sz="2800" dirty="0" smtClean="0"/>
              <a:t>Contoh Perubahan Fungsi Pengelihatan pd Defisiensi Vit A</a:t>
            </a:r>
            <a:endParaRPr lang="id-ID" sz="2800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848225" cy="286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BIOFISIK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Comic Sans MS" pitchFamily="66" charset="0"/>
              </a:rPr>
              <a:t>B. Perubahan jaringan</a:t>
            </a:r>
          </a:p>
          <a:p>
            <a:pPr eaLnBrk="1" hangingPunct="1"/>
            <a:r>
              <a:rPr lang="id-ID" sz="2800" smtClean="0">
                <a:latin typeface="Comic Sans MS" pitchFamily="66" charset="0"/>
              </a:rPr>
              <a:t>Buccal smear cytology</a:t>
            </a:r>
          </a:p>
          <a:p>
            <a:pPr lvl="1" eaLnBrk="1" hangingPunct="1"/>
            <a:r>
              <a:rPr lang="id-ID" sz="2400" smtClean="0">
                <a:latin typeface="Comic Sans MS" pitchFamily="66" charset="0"/>
              </a:rPr>
              <a:t>Memeriksa apusan/smear bagian dalam pipi yg telah diwarnai </a:t>
            </a:r>
          </a:p>
          <a:p>
            <a:pPr lvl="1" eaLnBrk="1" hangingPunct="1"/>
            <a:r>
              <a:rPr lang="id-ID" sz="2400" smtClean="0">
                <a:latin typeface="Comic Sans MS" pitchFamily="66" charset="0"/>
              </a:rPr>
              <a:t>Untuk mendeteki KEP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Ocular impression cytology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Menempelkan kertas saring khusus pada mata (melihat sel epitel </a:t>
            </a:r>
            <a:r>
              <a:rPr lang="en-US" sz="2400" smtClean="0">
                <a:latin typeface="Comic Sans MS" pitchFamily="66" charset="0"/>
                <a:sym typeface="Wingdings" pitchFamily="2" charset="2"/>
              </a:rPr>
              <a:t> KVA)</a:t>
            </a:r>
            <a:endParaRPr lang="en-US" sz="24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Hair root morphology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KEP (rambut mudah dicabut, melihat akar rambur di mikroskop </a:t>
            </a:r>
            <a:r>
              <a:rPr lang="en-US" sz="2400" smtClean="0">
                <a:latin typeface="Comic Sans MS" pitchFamily="66" charset="0"/>
                <a:sym typeface="Wingdings" pitchFamily="2" charset="2"/>
              </a:rPr>
              <a:t> diameter normal atau kecil</a:t>
            </a:r>
            <a:r>
              <a:rPr lang="en-US" sz="2400" smtClean="0"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Radiographic examination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Osteomalacia, osteoporosis, riketsia</a:t>
            </a:r>
          </a:p>
          <a:p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BIOFISIK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Kelemahan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Mahal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Perlu tenaga terlatih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Jarang dilakukan di lapangan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Bukan menunjukkan defisiensi dini, tapi lanjut (berat)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4. ANTROPOMETRI</a:t>
            </a:r>
          </a:p>
        </p:txBody>
      </p:sp>
      <p:graphicFrame>
        <p:nvGraphicFramePr>
          <p:cNvPr id="23595" name="Group 4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/>
              <a:tblGrid>
                <a:gridCol w="2209800"/>
                <a:gridCol w="3276600"/>
                <a:gridCol w="2743200"/>
              </a:tblGrid>
              <a:tr h="6096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Pengukuran terhadap dimensi tubuh dan komposisi tubuh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Pengukuran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Komponen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Jaringan yang diukur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Tinggi Badan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Berat Badan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Lingkar Lengan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Lipatan Lemak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Kepala, tulang belakang, tulang panggul, kaki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Seluruh badan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Lemak bawah kulit, otot, tulang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Lemak bawah kulit, kulit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Tulang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Seluruh jaringan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Otot, lemak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lemak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b="33763"/>
          <a:stretch>
            <a:fillRect/>
          </a:stretch>
        </p:blipFill>
        <p:spPr bwMode="auto">
          <a:xfrm>
            <a:off x="2819400" y="-1"/>
            <a:ext cx="6248400" cy="680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6200" y="609600"/>
            <a:ext cx="3505200" cy="1143000"/>
          </a:xfrm>
        </p:spPr>
        <p:txBody>
          <a:bodyPr/>
          <a:lstStyle/>
          <a:p>
            <a:r>
              <a:rPr lang="id-ID" sz="3200" dirty="0" smtClean="0"/>
              <a:t>Panjang Badan 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b="36344"/>
          <a:stretch>
            <a:fillRect/>
          </a:stretch>
        </p:blipFill>
        <p:spPr bwMode="auto">
          <a:xfrm>
            <a:off x="2781558" y="0"/>
            <a:ext cx="621004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304800" y="3810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Tinggi Badan</a:t>
            </a:r>
            <a:endParaRPr kumimoji="0" lang="id-ID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4161"/>
            <a:ext cx="6172200" cy="633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505200" cy="1143000"/>
          </a:xfrm>
        </p:spPr>
        <p:txBody>
          <a:bodyPr/>
          <a:lstStyle/>
          <a:p>
            <a:r>
              <a:rPr lang="id-ID" sz="2800" dirty="0" smtClean="0"/>
              <a:t>LiLA</a:t>
            </a:r>
            <a:br>
              <a:rPr lang="id-ID" sz="2800" dirty="0" smtClean="0"/>
            </a:br>
            <a:r>
              <a:rPr lang="id-ID" sz="2800" dirty="0" smtClean="0"/>
              <a:t>(Lingkar </a:t>
            </a:r>
            <a:br>
              <a:rPr lang="id-ID" sz="2800" dirty="0" smtClean="0"/>
            </a:br>
            <a:r>
              <a:rPr lang="id-ID" sz="2800" dirty="0" smtClean="0"/>
              <a:t>Lengan Atas)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Definisi Penilaian Status Gizi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cs typeface="Times New Roman" pitchFamily="18" charset="0"/>
              </a:rPr>
              <a:t>Nutritional assessment can be defined as:</a:t>
            </a:r>
          </a:p>
          <a:p>
            <a:pPr>
              <a:buFontTx/>
              <a:buNone/>
            </a:pPr>
            <a:r>
              <a:rPr lang="en-US" smtClean="0">
                <a:latin typeface="Arial Narrow" pitchFamily="34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 smtClean="0">
                <a:cs typeface="Times New Roman" pitchFamily="18" charset="0"/>
              </a:rPr>
              <a:t>The interpretation of information obtained from dietary, biochemical, anthropometric and clinical studies</a:t>
            </a:r>
            <a:endParaRPr lang="en-US" smtClean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 smtClean="0">
                <a:latin typeface="Arial Narrow" pitchFamily="34" charset="0"/>
                <a:cs typeface="Times New Roman" pitchFamily="18" charset="0"/>
              </a:rPr>
              <a:t> </a:t>
            </a:r>
            <a:endParaRPr lang="en-US" smtClean="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en-US" smtClean="0">
                <a:latin typeface="Arial Narrow" pitchFamily="34" charset="0"/>
                <a:cs typeface="Times New Roman" pitchFamily="18" charset="0"/>
              </a:rPr>
              <a:t>(Rosalind Gibson, 1990)</a:t>
            </a:r>
            <a:endParaRPr lang="en-US" smtClean="0">
              <a:cs typeface="Times New Roman" pitchFamily="18" charset="0"/>
            </a:endParaRPr>
          </a:p>
          <a:p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/>
          <a:lstStyle/>
          <a:p>
            <a:r>
              <a:rPr lang="id-ID" sz="3200" dirty="0" smtClean="0"/>
              <a:t>Skinfold/Lipatan Lemak</a:t>
            </a:r>
            <a:endParaRPr lang="id-ID" sz="32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t="49735"/>
          <a:stretch>
            <a:fillRect/>
          </a:stretch>
        </p:blipFill>
        <p:spPr bwMode="auto">
          <a:xfrm>
            <a:off x="178180" y="3200400"/>
            <a:ext cx="4283208" cy="355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 t="5568"/>
          <a:stretch>
            <a:fillRect/>
          </a:stretch>
        </p:blipFill>
        <p:spPr bwMode="auto">
          <a:xfrm>
            <a:off x="4648200" y="609600"/>
            <a:ext cx="40100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28194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Subskapular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41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Triceps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52226" name="Picture 2" descr="biceps-pin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41631"/>
            <a:ext cx="4038600" cy="359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Measuring supraili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190" y="495300"/>
            <a:ext cx="4361498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Skinfold/Lipatan Lemak</a:t>
            </a:r>
            <a:endParaRPr kumimoji="0" lang="id-ID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438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Biceps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4191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Suprailiaca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ANTROPOMETRI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Kelebihan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Murah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Cepat (populasi besar)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Objektif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Gradable (dirangking)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Tidak menimbulkan sakit pada responden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Keterbatasan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Butuh referensi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Kesalahan pada peralatan (tidak dikalibrasi) dan pengukur (cara mengukur, pembacaan, pencatatan)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Data terbatas (pertumbuhan, obesitas, malnutrisi </a:t>
            </a:r>
            <a:r>
              <a:rPr lang="en-US" sz="2000" smtClean="0">
                <a:latin typeface="Comic Sans MS" pitchFamily="66" charset="0"/>
                <a:sym typeface="Wingdings" pitchFamily="2" charset="2"/>
              </a:rPr>
              <a:t> semua karena zat gizi makro, tidak ada infor defisiensi zat gizi mikro)</a:t>
            </a:r>
            <a:endParaRPr lang="en-US" sz="2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Penilaian tidak langsung</a:t>
            </a:r>
            <a:endParaRPr lang="id-ID" dirty="0"/>
          </a:p>
        </p:txBody>
      </p:sp>
      <p:sp>
        <p:nvSpPr>
          <p:cNvPr id="2560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1. Survei Konsumsi</a:t>
            </a:r>
            <a:endParaRPr lang="id-ID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Tingkat nasional/negara</a:t>
            </a:r>
          </a:p>
          <a:p>
            <a:r>
              <a:rPr lang="id-ID" dirty="0" smtClean="0">
                <a:latin typeface="Comic Sans MS" pitchFamily="66" charset="0"/>
              </a:rPr>
              <a:t>Tingkat rumah tangga</a:t>
            </a:r>
          </a:p>
          <a:p>
            <a:r>
              <a:rPr lang="id-ID" dirty="0" smtClean="0">
                <a:latin typeface="Comic Sans MS" pitchFamily="66" charset="0"/>
              </a:rPr>
              <a:t>Tingkat individu</a:t>
            </a:r>
            <a:endParaRPr lang="id-ID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1714"/>
            <a:ext cx="7358114" cy="66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>
                <a:latin typeface="Comic Sans MS" pitchFamily="66" charset="0"/>
              </a:rPr>
              <a:t>1.1 Survei Konsumsi Tingkat Nasional 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Neraca Bahan Makanan (NBM)</a:t>
            </a:r>
          </a:p>
          <a:p>
            <a:pPr lvl="1"/>
            <a:r>
              <a:rPr lang="id-ID" dirty="0" smtClean="0">
                <a:latin typeface="Comic Sans MS" pitchFamily="66" charset="0"/>
              </a:rPr>
              <a:t>Gambaran komprehensif pola suplai makanan dari suatu negara pada periode tertentu yg dihitung dari produksi pangan rutin, perubahan stok, impor &amp; ekspor dan distribusi pangan utk berbagai keperluan di dalam negara (FAO, 2001)</a:t>
            </a:r>
            <a:endParaRPr lang="id-ID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37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8777"/>
            <a:ext cx="4500594" cy="646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1.2 Survei Konsumsi Tingkat Rumah Tangga</a:t>
            </a:r>
            <a:endParaRPr lang="id-ID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id-ID" sz="2800" i="1" dirty="0" smtClean="0">
                <a:latin typeface="Comic Sans MS" pitchFamily="66" charset="0"/>
              </a:rPr>
              <a:t>Food account method</a:t>
            </a:r>
          </a:p>
          <a:p>
            <a:pPr lvl="1"/>
            <a:r>
              <a:rPr lang="id-ID" sz="2400" dirty="0" smtClean="0">
                <a:latin typeface="Comic Sans MS" pitchFamily="66" charset="0"/>
              </a:rPr>
              <a:t>Pencatatan harian semua makanan yg masuk ke rumah (dibeli, hadiah/oleh2, dihasilkan oleh rumah tangga) selama periode tertentu (7 hari).</a:t>
            </a:r>
          </a:p>
          <a:p>
            <a:pPr lvl="1"/>
            <a:r>
              <a:rPr lang="id-ID" sz="2400" dirty="0" smtClean="0">
                <a:latin typeface="Comic Sans MS" pitchFamily="66" charset="0"/>
              </a:rPr>
              <a:t>Kuantitas, merk dan harga juga dicatat.</a:t>
            </a:r>
          </a:p>
          <a:p>
            <a:pPr lvl="1"/>
            <a:endParaRPr lang="id-ID" sz="2400" dirty="0" smtClean="0">
              <a:latin typeface="Comic Sans MS" pitchFamily="66" charset="0"/>
            </a:endParaRPr>
          </a:p>
          <a:p>
            <a:r>
              <a:rPr lang="id-ID" sz="2800" i="1" dirty="0" smtClean="0">
                <a:latin typeface="Comic Sans MS" pitchFamily="66" charset="0"/>
              </a:rPr>
              <a:t>Household food record method</a:t>
            </a:r>
          </a:p>
          <a:p>
            <a:pPr lvl="1"/>
            <a:r>
              <a:rPr lang="id-ID" sz="2400" dirty="0" smtClean="0">
                <a:latin typeface="Comic Sans MS" pitchFamily="66" charset="0"/>
              </a:rPr>
              <a:t>Pencatatan makanan yg dikonsumsi oleh rumah tangga dalam 1 minggu.</a:t>
            </a:r>
          </a:p>
          <a:p>
            <a:pPr lvl="1"/>
            <a:r>
              <a:rPr lang="id-ID" sz="2400" dirty="0" smtClean="0">
                <a:latin typeface="Comic Sans MS" pitchFamily="66" charset="0"/>
              </a:rPr>
              <a:t>Berat/volume makanan, deskripsi makanan (merk, cara masak) jg dicatat.</a:t>
            </a:r>
            <a:endParaRPr lang="id-ID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Household 24-h recall method</a:t>
            </a:r>
          </a:p>
          <a:p>
            <a:pPr lvl="1"/>
            <a:r>
              <a:rPr lang="id-ID" dirty="0" smtClean="0">
                <a:latin typeface="Comic Sans MS" pitchFamily="66" charset="0"/>
              </a:rPr>
              <a:t>Orang yg bertanggung jawab dlm persiapan makanan di rumah tangga diwawancarai ttg makanan yg dikonsumsi dalam 24 jam ke belakang.</a:t>
            </a:r>
            <a:endParaRPr lang="id-ID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PENILAIAN STATUS GIZI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 err="1" smtClean="0">
                <a:latin typeface="Comic Sans MS" pitchFamily="66" charset="0"/>
              </a:rPr>
              <a:t>Langsung</a:t>
            </a:r>
            <a:endParaRPr lang="en-US" dirty="0" smtClean="0">
              <a:latin typeface="Comic Sans MS" pitchFamily="66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US" dirty="0" err="1" smtClean="0">
                <a:latin typeface="Comic Sans MS" pitchFamily="66" charset="0"/>
              </a:rPr>
              <a:t>Biokimia</a:t>
            </a:r>
            <a:endParaRPr lang="en-US" dirty="0" smtClean="0">
              <a:latin typeface="Comic Sans MS" pitchFamily="66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id-ID" dirty="0" smtClean="0">
                <a:latin typeface="Comic Sans MS" pitchFamily="66" charset="0"/>
              </a:rPr>
              <a:t>Biofisik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id-ID" dirty="0">
                <a:latin typeface="Comic Sans MS" pitchFamily="66" charset="0"/>
              </a:rPr>
              <a:t>A</a:t>
            </a:r>
            <a:r>
              <a:rPr lang="en-US" dirty="0" err="1" smtClean="0">
                <a:latin typeface="Comic Sans MS" pitchFamily="66" charset="0"/>
              </a:rPr>
              <a:t>ntropometri</a:t>
            </a:r>
            <a:endParaRPr lang="en-US" dirty="0">
              <a:latin typeface="Comic Sans MS" pitchFamily="66" charset="0"/>
            </a:endParaRPr>
          </a:p>
          <a:p>
            <a:pPr marL="533400" indent="-533400">
              <a:buFontTx/>
              <a:buAutoNum type="arabicPeriod"/>
            </a:pPr>
            <a:r>
              <a:rPr lang="en-US" dirty="0" err="1">
                <a:latin typeface="Comic Sans MS" pitchFamily="66" charset="0"/>
              </a:rPr>
              <a:t>Tanda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klinis</a:t>
            </a:r>
            <a:endParaRPr lang="en-US" dirty="0">
              <a:latin typeface="Comic Sans MS" pitchFamily="66" charset="0"/>
            </a:endParaRPr>
          </a:p>
          <a:p>
            <a:pPr marL="533400" indent="-533400" eaLnBrk="1" hangingPunct="1"/>
            <a:endParaRPr lang="en-US" dirty="0" smtClean="0">
              <a:latin typeface="Comic Sans MS" pitchFamily="66" charset="0"/>
            </a:endParaRPr>
          </a:p>
          <a:p>
            <a:pPr marL="533400" indent="-533400" eaLnBrk="1" hangingPunct="1"/>
            <a:endParaRPr lang="en-US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Langsung</a:t>
            </a:r>
            <a:endParaRPr lang="en-US" dirty="0" smtClean="0">
              <a:latin typeface="Comic Sans MS" pitchFamily="66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US" dirty="0" err="1" smtClean="0">
                <a:latin typeface="Comic Sans MS" pitchFamily="66" charset="0"/>
              </a:rPr>
              <a:t>Survei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konsumsi</a:t>
            </a:r>
            <a:endParaRPr lang="en-US" dirty="0" smtClean="0">
              <a:latin typeface="Comic Sans MS" pitchFamily="66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US" dirty="0" err="1" smtClean="0">
                <a:latin typeface="Comic Sans MS" pitchFamily="66" charset="0"/>
              </a:rPr>
              <a:t>Faktor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ekologi</a:t>
            </a:r>
            <a:endParaRPr lang="en-US" dirty="0" smtClean="0">
              <a:latin typeface="Comic Sans MS" pitchFamily="66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US" dirty="0" err="1" smtClean="0">
                <a:latin typeface="Comic Sans MS" pitchFamily="66" charset="0"/>
              </a:rPr>
              <a:t>Statistik</a:t>
            </a:r>
            <a:r>
              <a:rPr lang="en-US" dirty="0" smtClean="0">
                <a:latin typeface="Comic Sans MS" pitchFamily="66" charset="0"/>
              </a:rPr>
              <a:t> vital</a:t>
            </a:r>
          </a:p>
          <a:p>
            <a:pPr marL="533400" indent="-533400" eaLnBrk="1" hangingPunct="1"/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1.3 Survei Konsumsi Tingkat Individu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Kuantitatif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Recall 24 jam </a:t>
            </a:r>
            <a:endParaRPr lang="id-ID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menanyakan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24 jam yang </a:t>
            </a:r>
            <a:r>
              <a:rPr lang="en-US" dirty="0" err="1" smtClean="0"/>
              <a:t>lalu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Recall 24 jam berulang</a:t>
            </a:r>
          </a:p>
          <a:p>
            <a:pPr lvl="2" eaLnBrk="1" hangingPunct="1">
              <a:lnSpc>
                <a:spcPct val="90000"/>
              </a:lnSpc>
            </a:pPr>
            <a:r>
              <a:rPr lang="id-ID" dirty="0" smtClean="0"/>
              <a:t>Untuk melihat variasi hari-ke hari</a:t>
            </a:r>
          </a:p>
          <a:p>
            <a:pPr lvl="2" eaLnBrk="1" hangingPunct="1">
              <a:lnSpc>
                <a:spcPct val="90000"/>
              </a:lnSpc>
            </a:pPr>
            <a:r>
              <a:rPr lang="id-ID" dirty="0" smtClean="0"/>
              <a:t>Menanyakan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24 jam yang </a:t>
            </a:r>
            <a:r>
              <a:rPr lang="en-US" dirty="0" err="1" smtClean="0"/>
              <a:t>lalu</a:t>
            </a:r>
            <a:r>
              <a:rPr lang="id-ID" dirty="0" smtClean="0"/>
              <a:t> selama beberapa hari</a:t>
            </a:r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Estimated Food </a:t>
            </a:r>
            <a:r>
              <a:rPr lang="en-US" dirty="0" smtClean="0"/>
              <a:t>Record (</a:t>
            </a:r>
            <a:r>
              <a:rPr lang="en-US" dirty="0" err="1" smtClean="0"/>
              <a:t>mencatat</a:t>
            </a:r>
            <a:r>
              <a:rPr lang="en-US" dirty="0" smtClean="0"/>
              <a:t>)</a:t>
            </a:r>
            <a:endParaRPr lang="id-ID" dirty="0" smtClean="0"/>
          </a:p>
          <a:p>
            <a:pPr lvl="2" eaLnBrk="1" hangingPunct="1">
              <a:lnSpc>
                <a:spcPct val="90000"/>
              </a:lnSpc>
            </a:pPr>
            <a:r>
              <a:rPr lang="id-ID" dirty="0" smtClean="0"/>
              <a:t>Responden diminta utk mencatat apa yg dimakannya dalam periode waktu tertentu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dikonversi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d-ID" dirty="0" smtClean="0"/>
              <a:t>Weighed Food Record</a:t>
            </a:r>
          </a:p>
          <a:p>
            <a:pPr lvl="2"/>
            <a:r>
              <a:rPr lang="id-ID" dirty="0" smtClean="0"/>
              <a:t>Paling akurat</a:t>
            </a:r>
          </a:p>
          <a:p>
            <a:pPr lvl="2"/>
            <a:r>
              <a:rPr lang="id-ID" dirty="0" smtClean="0"/>
              <a:t>Menimbang seluruh makanan yg dimakan dalam satu periode tertentu</a:t>
            </a:r>
          </a:p>
          <a:p>
            <a:pPr lvl="2"/>
            <a:endParaRPr 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Kualitatif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FFQ (food frequency </a:t>
            </a:r>
            <a:r>
              <a:rPr lang="en-US" dirty="0" err="1" smtClean="0"/>
              <a:t>quesioner</a:t>
            </a:r>
            <a:r>
              <a:rPr lang="en-US" dirty="0" smtClean="0"/>
              <a:t>),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dimakan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1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1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yang </a:t>
            </a:r>
            <a:r>
              <a:rPr lang="en-US" dirty="0" err="1" smtClean="0"/>
              <a:t>lalu</a:t>
            </a:r>
            <a:r>
              <a:rPr lang="en-US" dirty="0" smtClean="0"/>
              <a:t>.</a:t>
            </a:r>
          </a:p>
          <a:p>
            <a:pPr lvl="2"/>
            <a:endParaRPr lang="id-ID" dirty="0" smtClean="0"/>
          </a:p>
          <a:p>
            <a:pPr lvl="2"/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id-ID" sz="3200" dirty="0" smtClean="0">
                <a:latin typeface="Comic Sans MS" pitchFamily="66" charset="0"/>
              </a:rPr>
              <a:t>2. </a:t>
            </a:r>
            <a:r>
              <a:rPr lang="en-US" sz="3200" dirty="0" smtClean="0">
                <a:latin typeface="Comic Sans MS" pitchFamily="66" charset="0"/>
              </a:rPr>
              <a:t>FAKTOR EKOLOGI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800" dirty="0" smtClean="0">
                <a:latin typeface="Comic Sans MS" pitchFamily="66" charset="0"/>
              </a:rPr>
              <a:t>Kasus salah gizi pd manusia selalu menjadi bagian dari masalah ekologi.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dirty="0" smtClean="0">
                <a:latin typeface="Comic Sans MS" pitchFamily="66" charset="0"/>
              </a:rPr>
              <a:t>Irisan/interaksi antara berbagai faktor: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Sosial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ekonomi</a:t>
            </a:r>
            <a:endParaRPr lang="en-US" sz="24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Ekonomi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pendidikan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Pangan</a:t>
            </a:r>
            <a:endParaRPr lang="en-US" sz="24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Ketersediaan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akses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persiapan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konsumsi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penggunaan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kecukupan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Kesehatan</a:t>
            </a:r>
            <a:endParaRPr lang="en-US" sz="24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Kontribusi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infeksi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sanitasi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lingkungan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pelayanan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kes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Demografi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Politik</a:t>
            </a:r>
            <a:endParaRPr lang="en-US" sz="24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Faktor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budaya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Geografi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iklim</a:t>
            </a: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81" y="381000"/>
            <a:ext cx="8888719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Beberapa Faktor Ekologi Utama  yg mempengaruhi Status Gizi (Jelliffe &amp; Jelliffe, 1989)</a:t>
            </a:r>
            <a:endParaRPr lang="id-ID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7150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b="0" dirty="0" smtClean="0">
                          <a:solidFill>
                            <a:schemeClr val="tx1"/>
                          </a:solidFill>
                        </a:rPr>
                        <a:t>Pekerjaan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b="0" dirty="0" smtClean="0">
                          <a:solidFill>
                            <a:schemeClr val="tx1"/>
                          </a:solidFill>
                        </a:rPr>
                        <a:t>Primer, sekunder</a:t>
                      </a:r>
                      <a:endParaRPr lang="id-ID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id-ID" dirty="0" smtClean="0"/>
                        <a:t> Kekayaan </a:t>
                      </a:r>
                      <a:r>
                        <a:rPr lang="id-ID" i="1" dirty="0" smtClean="0"/>
                        <a:t>tangible</a:t>
                      </a:r>
                      <a:endParaRPr lang="id-ID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Tanah, ternak, sepeda motor, emas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id-ID" dirty="0" smtClean="0"/>
                        <a:t>Pendapatan keluarga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Upah, gaji, honor, barter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id-ID" dirty="0" smtClean="0"/>
                        <a:t>Rumah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Luas, jenis lantai, dinding, atap, luas</a:t>
                      </a:r>
                      <a:r>
                        <a:rPr lang="id-ID" baseline="0" dirty="0" smtClean="0"/>
                        <a:t> per individu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id-ID" dirty="0" smtClean="0"/>
                        <a:t>Dapur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Bahan bakar, jenis kompor, peralatan</a:t>
                      </a:r>
                      <a:r>
                        <a:rPr lang="id-ID" baseline="0" dirty="0" smtClean="0"/>
                        <a:t> masak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id-ID" dirty="0" smtClean="0"/>
                        <a:t>Pengeluaran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Makanan, pakaian, pendidikan,</a:t>
                      </a:r>
                      <a:r>
                        <a:rPr lang="id-ID" baseline="0" dirty="0" smtClean="0"/>
                        <a:t> listrik, transport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id-ID" dirty="0" smtClean="0"/>
                        <a:t>Pendidikan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Angka melek huruf, tingkat pendidikan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id-ID" dirty="0" smtClean="0"/>
                        <a:t>Penyimpanan makanan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Luas gudang, jenis makanan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id-ID" dirty="0" smtClean="0"/>
                        <a:t>Suplai air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Sumber, jarak, kualitas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0"/>
                      </a:pPr>
                      <a:r>
                        <a:rPr lang="id-ID" dirty="0" smtClean="0"/>
                        <a:t>MCK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Tipe &amp; kondisi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1"/>
                      </a:pPr>
                      <a:r>
                        <a:rPr lang="id-ID" dirty="0" smtClean="0"/>
                        <a:t>Keluarga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Jumlah anggota keluarga, jarak antar anak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2"/>
                      </a:pPr>
                      <a:r>
                        <a:rPr lang="id-ID" dirty="0" smtClean="0"/>
                        <a:t>Demografi wilayah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Luas wilayah, jumlah penduduk, data musim</a:t>
                      </a:r>
                      <a:endParaRPr lang="id-ID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Comic Sans MS" pitchFamily="66" charset="0"/>
              </a:rPr>
              <a:t>3. </a:t>
            </a:r>
            <a:r>
              <a:rPr lang="en-US" dirty="0" err="1" smtClean="0">
                <a:latin typeface="Comic Sans MS" pitchFamily="66" charset="0"/>
              </a:rPr>
              <a:t>Statistik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Comic Sans MS" pitchFamily="66" charset="0"/>
              </a:rPr>
              <a:t>Telaah</a:t>
            </a:r>
            <a:r>
              <a:rPr lang="en-US" sz="2800" dirty="0" smtClean="0">
                <a:latin typeface="Comic Sans MS" pitchFamily="66" charset="0"/>
              </a:rPr>
              <a:t> data </a:t>
            </a:r>
            <a:r>
              <a:rPr lang="en-US" sz="2800" dirty="0" err="1" smtClean="0">
                <a:latin typeface="Comic Sans MS" pitchFamily="66" charset="0"/>
              </a:rPr>
              <a:t>statistik</a:t>
            </a:r>
            <a:r>
              <a:rPr lang="en-US" sz="2800" dirty="0" smtClean="0">
                <a:latin typeface="Comic Sans MS" pitchFamily="66" charset="0"/>
              </a:rPr>
              <a:t> yang </a:t>
            </a:r>
            <a:r>
              <a:rPr lang="en-US" sz="2800" dirty="0" err="1" smtClean="0">
                <a:latin typeface="Comic Sans MS" pitchFamily="66" charset="0"/>
              </a:rPr>
              <a:t>kemudian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diolah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sehingga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diperoleh</a:t>
            </a:r>
            <a:r>
              <a:rPr lang="en-US" sz="2800" dirty="0" smtClean="0">
                <a:latin typeface="Comic Sans MS" pitchFamily="66" charset="0"/>
              </a:rPr>
              <a:t> trend </a:t>
            </a:r>
            <a:r>
              <a:rPr lang="en-US" sz="2800" dirty="0" err="1" smtClean="0">
                <a:latin typeface="Comic Sans MS" pitchFamily="66" charset="0"/>
              </a:rPr>
              <a:t>masalah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gizi</a:t>
            </a:r>
            <a:r>
              <a:rPr lang="id-ID" sz="2800" dirty="0" smtClean="0">
                <a:latin typeface="Comic Sans MS" pitchFamily="66" charset="0"/>
              </a:rPr>
              <a:t>.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err="1" smtClean="0">
                <a:latin typeface="Comic Sans MS" pitchFamily="66" charset="0"/>
              </a:rPr>
              <a:t>Bisa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dari</a:t>
            </a:r>
            <a:r>
              <a:rPr lang="en-US" sz="2800" dirty="0" smtClean="0">
                <a:latin typeface="Comic Sans MS" pitchFamily="66" charset="0"/>
              </a:rPr>
              <a:t> data primer </a:t>
            </a:r>
            <a:r>
              <a:rPr lang="en-US" sz="2800" dirty="0" err="1" smtClean="0">
                <a:latin typeface="Comic Sans MS" pitchFamily="66" charset="0"/>
              </a:rPr>
              <a:t>maupun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sekunder</a:t>
            </a:r>
            <a:r>
              <a:rPr lang="id-ID" sz="2800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id-ID" sz="2800" dirty="0" smtClean="0">
                <a:latin typeface="Comic Sans MS" pitchFamily="66" charset="0"/>
              </a:rPr>
              <a:t>4 kategori data statistik yg dapat digunakan utk penilaian status gizi tidak langsung: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id-ID" sz="2400" dirty="0" smtClean="0">
                <a:latin typeface="Comic Sans MS" pitchFamily="66" charset="0"/>
              </a:rPr>
              <a:t>Angka kematian menurut umur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id-ID" sz="2400" dirty="0" smtClean="0">
                <a:latin typeface="Comic Sans MS" pitchFamily="66" charset="0"/>
              </a:rPr>
              <a:t>Angka kematian menurut sebab spesifik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id-ID" sz="2400" dirty="0" smtClean="0">
                <a:latin typeface="Comic Sans MS" pitchFamily="66" charset="0"/>
              </a:rPr>
              <a:t>Statistik pelayanan kesehatan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id-ID" sz="2400" dirty="0" smtClean="0">
                <a:latin typeface="Comic Sans MS" pitchFamily="66" charset="0"/>
              </a:rPr>
              <a:t>Angka infeksi terkait gizi</a:t>
            </a: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Angka Kematian Menurut Umur</a:t>
            </a:r>
          </a:p>
          <a:p>
            <a:pPr lvl="1"/>
            <a:r>
              <a:rPr lang="id-ID" dirty="0" smtClean="0">
                <a:latin typeface="Comic Sans MS" pitchFamily="66" charset="0"/>
              </a:rPr>
              <a:t>Beberapa jenis </a:t>
            </a:r>
            <a:r>
              <a:rPr lang="id-ID" i="1" dirty="0" smtClean="0">
                <a:latin typeface="Comic Sans MS" pitchFamily="66" charset="0"/>
              </a:rPr>
              <a:t>malnutrition</a:t>
            </a:r>
            <a:r>
              <a:rPr lang="id-ID" dirty="0" smtClean="0">
                <a:latin typeface="Comic Sans MS" pitchFamily="66" charset="0"/>
              </a:rPr>
              <a:t>/salah gizi berkaitan erat dg insidens kematian pada kelompok umur tertentu.</a:t>
            </a:r>
          </a:p>
          <a:p>
            <a:pPr lvl="2"/>
            <a:r>
              <a:rPr lang="id-ID" dirty="0" smtClean="0">
                <a:latin typeface="Comic Sans MS" pitchFamily="66" charset="0"/>
              </a:rPr>
              <a:t>Sehingga angka kematian pd kelompok umur tertentu dapat dianggap sebagai indikator insiden kasus salah gizi.</a:t>
            </a:r>
          </a:p>
          <a:p>
            <a:r>
              <a:rPr lang="id-ID" dirty="0" smtClean="0">
                <a:latin typeface="Comic Sans MS" pitchFamily="66" charset="0"/>
              </a:rPr>
              <a:t>Angka kematian menurut sebab spesifik</a:t>
            </a:r>
          </a:p>
          <a:p>
            <a:pPr lvl="1"/>
            <a:r>
              <a:rPr lang="id-ID" dirty="0" smtClean="0">
                <a:latin typeface="Comic Sans MS" pitchFamily="66" charset="0"/>
              </a:rPr>
              <a:t>Informasi insiden kesakitan dan kematian akibat salah gizi dapat menggambarkan status gizi.</a:t>
            </a:r>
          </a:p>
          <a:p>
            <a:pPr lvl="2"/>
            <a:r>
              <a:rPr lang="id-ID" dirty="0" smtClean="0">
                <a:latin typeface="Comic Sans MS" pitchFamily="66" charset="0"/>
              </a:rPr>
              <a:t>Contoh: TBC akibat gizi buruk</a:t>
            </a:r>
          </a:p>
          <a:p>
            <a:endParaRPr lang="id-ID" dirty="0" smtClean="0">
              <a:latin typeface="Comic Sans MS" pitchFamily="66" charset="0"/>
            </a:endParaRPr>
          </a:p>
          <a:p>
            <a:endParaRPr lang="id-ID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364163"/>
          </a:xfrm>
        </p:spPr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Statistik Pelayanan Kesehatan</a:t>
            </a:r>
          </a:p>
          <a:p>
            <a:pPr lvl="1"/>
            <a:r>
              <a:rPr lang="id-ID" dirty="0" smtClean="0">
                <a:latin typeface="Comic Sans MS" pitchFamily="66" charset="0"/>
              </a:rPr>
              <a:t>Kesediaan sarana pelayanan kesehatan (rumah sakit, puskesmas, posyandu) dpt menjadi indikator kasar kerentanan penduduk di suatu wilayah utk mengalami kurang gizi. </a:t>
            </a:r>
          </a:p>
          <a:p>
            <a:r>
              <a:rPr lang="id-ID" dirty="0" smtClean="0">
                <a:latin typeface="Comic Sans MS" pitchFamily="66" charset="0"/>
              </a:rPr>
              <a:t>Angka Kesakitan/Infeksi terkait Gizi</a:t>
            </a:r>
          </a:p>
          <a:p>
            <a:pPr lvl="1"/>
            <a:r>
              <a:rPr lang="id-ID" dirty="0" smtClean="0">
                <a:latin typeface="Comic Sans MS" pitchFamily="66" charset="0"/>
              </a:rPr>
              <a:t>Diare dg kwasiorkor</a:t>
            </a:r>
          </a:p>
          <a:p>
            <a:pPr lvl="1"/>
            <a:r>
              <a:rPr lang="id-ID" dirty="0" smtClean="0">
                <a:latin typeface="Comic Sans MS" pitchFamily="66" charset="0"/>
              </a:rPr>
              <a:t>TBC dg kwasiorkor</a:t>
            </a:r>
          </a:p>
          <a:p>
            <a:pPr lvl="1"/>
            <a:endParaRPr lang="id-ID" dirty="0" smtClean="0">
              <a:latin typeface="Comic Sans MS" pitchFamily="66" charset="0"/>
            </a:endParaRPr>
          </a:p>
          <a:p>
            <a:pPr lvl="1"/>
            <a:endParaRPr lang="id-ID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48</a:t>
            </a:fld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5966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TERIMA KASIH</a:t>
            </a:r>
            <a:br>
              <a:rPr lang="id-ID" dirty="0" smtClean="0">
                <a:solidFill>
                  <a:srgbClr val="002060"/>
                </a:solidFill>
              </a:rPr>
            </a:b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0C6727-35CD-49C9-87AA-59C8CC5F1E84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Skema Umum Tahapan Defisiensi Zat Gizi</a:t>
            </a:r>
            <a:endParaRPr lang="id-ID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863156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8360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Tahapan Deplesi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Metode yg Digunakan</a:t>
                      </a:r>
                      <a:endParaRPr lang="id-ID" sz="2000" dirty="0"/>
                    </a:p>
                  </a:txBody>
                  <a:tcPr/>
                </a:tc>
              </a:tr>
              <a:tr h="48360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Diet inadekuat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Survei konsumsi</a:t>
                      </a:r>
                      <a:endParaRPr lang="id-ID" sz="2000" dirty="0"/>
                    </a:p>
                  </a:txBody>
                  <a:tcPr/>
                </a:tc>
              </a:tr>
              <a:tr h="48360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Penurunan pd jaringan cadangan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Biokimia</a:t>
                      </a:r>
                      <a:endParaRPr lang="id-ID" sz="2000" dirty="0"/>
                    </a:p>
                  </a:txBody>
                  <a:tcPr/>
                </a:tc>
              </a:tr>
              <a:tr h="48360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Penurunan kadar pd cairan tubuh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Biokimia</a:t>
                      </a:r>
                      <a:endParaRPr lang="id-ID" sz="2000" dirty="0"/>
                    </a:p>
                  </a:txBody>
                  <a:tcPr/>
                </a:tc>
              </a:tr>
              <a:tr h="48360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Penurunan fungsional</a:t>
                      </a:r>
                      <a:r>
                        <a:rPr lang="id-ID" sz="2000" baseline="0" dirty="0" smtClean="0"/>
                        <a:t> pd jaringan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Antropometri/Biofisik</a:t>
                      </a:r>
                      <a:endParaRPr lang="id-ID" sz="2000" dirty="0"/>
                    </a:p>
                  </a:txBody>
                  <a:tcPr/>
                </a:tc>
              </a:tr>
              <a:tr h="85560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Penurunan aktivitas enzim dependen</a:t>
                      </a:r>
                      <a:r>
                        <a:rPr lang="id-ID" sz="2000" baseline="0" dirty="0" smtClean="0"/>
                        <a:t> zat gizi atau mRNA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Biokimia/Teknik molekuler</a:t>
                      </a:r>
                      <a:endParaRPr lang="id-ID" sz="2000" dirty="0"/>
                    </a:p>
                  </a:txBody>
                  <a:tcPr/>
                </a:tc>
              </a:tr>
              <a:tr h="48360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Perubahan</a:t>
                      </a:r>
                      <a:r>
                        <a:rPr lang="id-ID" sz="2000" baseline="0" dirty="0" smtClean="0"/>
                        <a:t> fungsional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Fisiologis</a:t>
                      </a:r>
                      <a:endParaRPr lang="id-ID" sz="2000" dirty="0"/>
                    </a:p>
                  </a:txBody>
                  <a:tcPr/>
                </a:tc>
              </a:tr>
              <a:tr h="48360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Simptom klinis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Klinik</a:t>
                      </a:r>
                      <a:endParaRPr lang="id-ID" sz="2000" dirty="0"/>
                    </a:p>
                  </a:txBody>
                  <a:tcPr/>
                </a:tc>
              </a:tr>
              <a:tr h="48360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Tanda</a:t>
                      </a:r>
                      <a:r>
                        <a:rPr lang="id-ID" sz="2000" baseline="0" dirty="0" smtClean="0"/>
                        <a:t> anatomis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Klinik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Penilaian langsung</a:t>
            </a:r>
            <a:endParaRPr lang="id-ID" dirty="0"/>
          </a:p>
        </p:txBody>
      </p:sp>
      <p:sp>
        <p:nvSpPr>
          <p:cNvPr id="6147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1. BIOKIMIA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Memberikan hasil yang tepat &amp; objektif dibanding cara lain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Spesimen yang akan diuji: darah, urin, tinja, jaringan tubuh (hati, otot, tulang, rambut, kuku, lemak bawah kulit)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BIOKIMIA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Menilai aspek yang berkaitan dgn kecukupan gizi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Memberikan info tentang asupan makanan</a:t>
            </a: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Konsentrasi zat gizi pada jaringan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Perubahan metabolik</a:t>
            </a: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Hasil penurunan fungsi jaringan (Mis: penurunan albumin oleh hati pada KEP berat)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Estimasi cadangan zat gizi tubuh</a:t>
            </a:r>
          </a:p>
          <a:p>
            <a:pPr lvl="2" eaLnBrk="1" hangingPunct="1"/>
            <a:r>
              <a:rPr lang="en-US" smtClean="0">
                <a:latin typeface="Comic Sans MS" pitchFamily="66" charset="0"/>
              </a:rPr>
              <a:t>Kadar feritin </a:t>
            </a:r>
            <a:r>
              <a:rPr lang="en-US" smtClean="0">
                <a:latin typeface="Comic Sans MS" pitchFamily="66" charset="0"/>
                <a:sym typeface="Wingdings" pitchFamily="2" charset="2"/>
              </a:rPr>
              <a:t> cadangan zat besi pada hati</a:t>
            </a:r>
            <a:endParaRPr lang="en-US" smtClean="0">
              <a:latin typeface="Comic Sans MS" pitchFamily="66" charset="0"/>
            </a:endParaRPr>
          </a:p>
          <a:p>
            <a:pPr eaLnBrk="1" hangingPunct="1"/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BIOKIMIA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Beberapa kelebihan penggunaan tes biokimia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Objektif</a:t>
            </a:r>
            <a:r>
              <a:rPr lang="en-US" smtClean="0">
                <a:latin typeface="Comic Sans MS" pitchFamily="66" charset="0"/>
                <a:sym typeface="Wingdings" pitchFamily="2" charset="2"/>
              </a:rPr>
              <a:t> </a:t>
            </a:r>
            <a:endParaRPr lang="id-ID" smtClean="0">
              <a:latin typeface="Comic Sans MS" pitchFamily="66" charset="0"/>
              <a:sym typeface="Wingdings" pitchFamily="2" charset="2"/>
            </a:endParaRPr>
          </a:p>
          <a:p>
            <a:pPr lvl="2" eaLnBrk="1" hangingPunct="1"/>
            <a:r>
              <a:rPr lang="en-US" smtClean="0">
                <a:latin typeface="Comic Sans MS" pitchFamily="66" charset="0"/>
                <a:sym typeface="Wingdings" pitchFamily="2" charset="2"/>
              </a:rPr>
              <a:t>menggunakan peralatan yang selalu ditera dan tenaga ahli</a:t>
            </a:r>
          </a:p>
          <a:p>
            <a:pPr lvl="1" eaLnBrk="1" hangingPunct="1"/>
            <a:r>
              <a:rPr lang="en-US" smtClean="0">
                <a:latin typeface="Comic Sans MS" pitchFamily="66" charset="0"/>
                <a:sym typeface="Wingdings" pitchFamily="2" charset="2"/>
              </a:rPr>
              <a:t>Gradable  </a:t>
            </a:r>
            <a:endParaRPr lang="id-ID" smtClean="0">
              <a:latin typeface="Comic Sans MS" pitchFamily="66" charset="0"/>
              <a:sym typeface="Wingdings" pitchFamily="2" charset="2"/>
            </a:endParaRPr>
          </a:p>
          <a:p>
            <a:pPr lvl="2" eaLnBrk="1" hangingPunct="1"/>
            <a:r>
              <a:rPr lang="en-US" smtClean="0">
                <a:latin typeface="Comic Sans MS" pitchFamily="66" charset="0"/>
                <a:sym typeface="Wingdings" pitchFamily="2" charset="2"/>
              </a:rPr>
              <a:t>dapat diranking (ringan, sedang berat)  diketahui keparahan malnutrisi</a:t>
            </a:r>
          </a:p>
          <a:p>
            <a:pPr lvl="1" eaLnBrk="1" hangingPunct="1"/>
            <a:r>
              <a:rPr lang="en-US" smtClean="0">
                <a:latin typeface="Comic Sans MS" pitchFamily="66" charset="0"/>
                <a:sym typeface="Wingdings" pitchFamily="2" charset="2"/>
              </a:rPr>
              <a:t>Deteksi defisiensi lebih dini sebelum tanda klinis atau perubahan antropometri muncul</a:t>
            </a:r>
          </a:p>
          <a:p>
            <a:pPr lvl="1" eaLnBrk="1" hangingPunct="1"/>
            <a:r>
              <a:rPr lang="en-US" smtClean="0">
                <a:latin typeface="Comic Sans MS" pitchFamily="66" charset="0"/>
                <a:sym typeface="Wingdings" pitchFamily="2" charset="2"/>
              </a:rPr>
              <a:t>Dapat menunjang metode lain</a:t>
            </a: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Default Design 2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F8A230"/>
      </a:accent1>
      <a:accent2>
        <a:srgbClr val="5CACE2"/>
      </a:accent2>
      <a:accent3>
        <a:srgbClr val="FFFFFF"/>
      </a:accent3>
      <a:accent4>
        <a:srgbClr val="000000"/>
      </a:accent4>
      <a:accent5>
        <a:srgbClr val="FBCEAD"/>
      </a:accent5>
      <a:accent6>
        <a:srgbClr val="539BCD"/>
      </a:accent6>
      <a:hlink>
        <a:srgbClr val="E569A7"/>
      </a:hlink>
      <a:folHlink>
        <a:srgbClr val="95D84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3023</TotalTime>
  <Words>1589</Words>
  <Application>Microsoft Office PowerPoint</Application>
  <PresentationFormat>On-screen Show (4:3)</PresentationFormat>
  <Paragraphs>333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Theme2</vt:lpstr>
      <vt:lpstr>PENILAIAN  STATUS GIZI </vt:lpstr>
      <vt:lpstr>Definisi Status Gizi</vt:lpstr>
      <vt:lpstr>Definisi Penilaian Status Gizi</vt:lpstr>
      <vt:lpstr>PENILAIAN STATUS GIZI</vt:lpstr>
      <vt:lpstr>Skema Umum Tahapan Defisiensi Zat Gizi</vt:lpstr>
      <vt:lpstr>Penilaian langsung</vt:lpstr>
      <vt:lpstr>1. BIOKIMIA</vt:lpstr>
      <vt:lpstr>BIOKIMIA</vt:lpstr>
      <vt:lpstr>BIOKIMIA</vt:lpstr>
      <vt:lpstr>BIOKIMIA</vt:lpstr>
      <vt:lpstr>BIOKIMIA</vt:lpstr>
      <vt:lpstr>BIOKIMIA Contoh</vt:lpstr>
      <vt:lpstr>PowerPoint Presentation</vt:lpstr>
      <vt:lpstr>2. TANDA KLINIK</vt:lpstr>
      <vt:lpstr>PowerPoint Presentation</vt:lpstr>
      <vt:lpstr>TANDA KLINIK</vt:lpstr>
      <vt:lpstr>Contoh Tanda Klinik</vt:lpstr>
      <vt:lpstr>TANDA KLINIK</vt:lpstr>
      <vt:lpstr>TANDA KLINIK</vt:lpstr>
      <vt:lpstr>3. BIOFISIK</vt:lpstr>
      <vt:lpstr>BIOFISIK</vt:lpstr>
      <vt:lpstr>Contoh Perubahan Fungsi Pengelihatan pd Defisiensi Vit A</vt:lpstr>
      <vt:lpstr>BIOFISIK</vt:lpstr>
      <vt:lpstr>PowerPoint Presentation</vt:lpstr>
      <vt:lpstr>BIOFISIK</vt:lpstr>
      <vt:lpstr>4. ANTROPOMETRI</vt:lpstr>
      <vt:lpstr>Panjang Badan </vt:lpstr>
      <vt:lpstr>PowerPoint Presentation</vt:lpstr>
      <vt:lpstr>LiLA (Lingkar  Lengan Atas)</vt:lpstr>
      <vt:lpstr>Skinfold/Lipatan Lemak</vt:lpstr>
      <vt:lpstr>PowerPoint Presentation</vt:lpstr>
      <vt:lpstr>ANTROPOMETRI</vt:lpstr>
      <vt:lpstr>Penilaian tidak langsung</vt:lpstr>
      <vt:lpstr>1. Survei Konsumsi</vt:lpstr>
      <vt:lpstr>PowerPoint Presentation</vt:lpstr>
      <vt:lpstr>1.1 Survei Konsumsi Tingkat Nasional </vt:lpstr>
      <vt:lpstr>PowerPoint Presentation</vt:lpstr>
      <vt:lpstr>1.2 Survei Konsumsi Tingkat Rumah Tangga</vt:lpstr>
      <vt:lpstr>PowerPoint Presentation</vt:lpstr>
      <vt:lpstr>1.3 Survei Konsumsi Tingkat Individu</vt:lpstr>
      <vt:lpstr>PowerPoint Presentation</vt:lpstr>
      <vt:lpstr>2. FAKTOR EKOLOGI</vt:lpstr>
      <vt:lpstr>PowerPoint Presentation</vt:lpstr>
      <vt:lpstr>Beberapa Faktor Ekologi Utama  yg mempengaruhi Status Gizi (Jelliffe &amp; Jelliffe, 1989)</vt:lpstr>
      <vt:lpstr>3. Statistik</vt:lpstr>
      <vt:lpstr>PowerPoint Presentation</vt:lpstr>
      <vt:lpstr>PowerPoint Presentation</vt:lpstr>
      <vt:lpstr>PowerPoint Presentation</vt:lpstr>
      <vt:lpstr>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bambang irawan</cp:lastModifiedBy>
  <cp:revision>224</cp:revision>
  <dcterms:created xsi:type="dcterms:W3CDTF">2012-02-27T12:37:08Z</dcterms:created>
  <dcterms:modified xsi:type="dcterms:W3CDTF">2020-09-04T08:31:37Z</dcterms:modified>
</cp:coreProperties>
</file>