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75" r:id="rId1"/>
  </p:sldMasterIdLst>
  <p:notesMasterIdLst>
    <p:notesMasterId r:id="rId16"/>
  </p:notesMasterIdLst>
  <p:sldIdLst>
    <p:sldId id="400" r:id="rId2"/>
    <p:sldId id="563" r:id="rId3"/>
    <p:sldId id="564" r:id="rId4"/>
    <p:sldId id="565" r:id="rId5"/>
    <p:sldId id="566" r:id="rId6"/>
    <p:sldId id="567" r:id="rId7"/>
    <p:sldId id="568" r:id="rId8"/>
    <p:sldId id="569" r:id="rId9"/>
    <p:sldId id="570" r:id="rId10"/>
    <p:sldId id="571" r:id="rId11"/>
    <p:sldId id="572" r:id="rId12"/>
    <p:sldId id="573" r:id="rId13"/>
    <p:sldId id="574" r:id="rId14"/>
    <p:sldId id="278" r:id="rId15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4D6D6"/>
    <a:srgbClr val="566579"/>
    <a:srgbClr val="9AA3AF"/>
    <a:srgbClr val="7F7F7F"/>
    <a:srgbClr val="0070C0"/>
    <a:srgbClr val="339847"/>
    <a:srgbClr val="FF00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5" autoAdjust="0"/>
    <p:restoredTop sz="81142" autoAdjust="0"/>
  </p:normalViewPr>
  <p:slideViewPr>
    <p:cSldViewPr snapToGrid="0">
      <p:cViewPr varScale="1">
        <p:scale>
          <a:sx n="78" d="100"/>
          <a:sy n="78" d="100"/>
        </p:scale>
        <p:origin x="1038" y="78"/>
      </p:cViewPr>
      <p:guideLst/>
    </p:cSldViewPr>
  </p:slideViewPr>
  <p:notesTextViewPr>
    <p:cViewPr>
      <p:scale>
        <a:sx n="125" d="100"/>
        <a:sy n="125" d="100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2772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r>
              <a:rPr lang="en-ID"/>
              <a:t>10 mins</a:t>
            </a:r>
          </a:p>
          <a:p>
            <a:pPr marL="139700" indent="0">
              <a:buNone/>
            </a:pPr>
            <a:r>
              <a:rPr lang="en-ID"/>
              <a:t>https://pixabay.com/photos/fitness-weight-dumbbell-1882721/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05A695-C1CD-4F57-A8D6-E3EB546956D0}" type="slidenum">
              <a:rPr lang="en-ID" smtClean="0"/>
              <a:t>1</a:t>
            </a:fld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6679074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r>
              <a:rPr lang="en-ID"/>
              <a:t>oop</a:t>
            </a:r>
          </a:p>
        </p:txBody>
      </p:sp>
    </p:spTree>
    <p:extLst>
      <p:ext uri="{BB962C8B-B14F-4D97-AF65-F5344CB8AC3E}">
        <p14:creationId xmlns:p14="http://schemas.microsoft.com/office/powerpoint/2010/main" val="40243163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4025404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r>
              <a:rPr lang="en-ID"/>
              <a:t>GUI</a:t>
            </a:r>
          </a:p>
        </p:txBody>
      </p:sp>
    </p:spTree>
    <p:extLst>
      <p:ext uri="{BB962C8B-B14F-4D97-AF65-F5344CB8AC3E}">
        <p14:creationId xmlns:p14="http://schemas.microsoft.com/office/powerpoint/2010/main" val="287987461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r>
              <a:rPr lang="en-US"/>
              <a:t>Apabila tombol A (atau B) diklik, maka nilai A (atau B) akan bertambah 1.</a:t>
            </a:r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93260519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7" name="Google Shape;887;g1c4147e5ba_0_7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8" name="Google Shape;888;g1c4147e5ba_0_7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https://www.iconfinder.com/icons/4375050/logo_python_icon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r>
              <a:rPr lang="en-ID"/>
              <a:t>Data structure: Set</a:t>
            </a:r>
          </a:p>
          <a:p>
            <a:pPr marL="139700" indent="0">
              <a:buNone/>
            </a:pPr>
            <a:r>
              <a:rPr lang="en-ID"/>
              <a:t>Properties: No duplicate, no ordering</a:t>
            </a:r>
          </a:p>
          <a:p>
            <a:pPr marL="139700" indent="0">
              <a:buNone/>
            </a:pPr>
            <a:r>
              <a:rPr lang="en-ID"/>
              <a:t>Operations: Difference, intersection, union, subset</a:t>
            </a:r>
          </a:p>
        </p:txBody>
      </p:sp>
    </p:spTree>
    <p:extLst>
      <p:ext uri="{BB962C8B-B14F-4D97-AF65-F5344CB8AC3E}">
        <p14:creationId xmlns:p14="http://schemas.microsoft.com/office/powerpoint/2010/main" val="20828178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r>
              <a:rPr lang="en-ID"/>
              <a:t>set()</a:t>
            </a:r>
          </a:p>
          <a:p>
            <a:pPr marL="139700" indent="0">
              <a:buNone/>
            </a:pPr>
            <a:r>
              <a:rPr lang="en-ID"/>
              <a:t>{'p', 'u', 'o'}</a:t>
            </a:r>
          </a:p>
          <a:p>
            <a:pPr marL="139700" indent="0">
              <a:buNone/>
            </a:pPr>
            <a:r>
              <a:rPr lang="en-ID"/>
              <a:t>{'h', 't', 'w', 'a'}</a:t>
            </a:r>
          </a:p>
          <a:p>
            <a:pPr marL="139700" indent="0">
              <a:buNone/>
            </a:pPr>
            <a:r>
              <a:rPr lang="en-ID"/>
              <a:t>{'p', 'w', 'o', 't', 'i', 's', 'h', 'e', 'u', 'a'}</a:t>
            </a:r>
          </a:p>
          <a:p>
            <a:pPr marL="139700" indent="0">
              <a:buNone/>
            </a:pPr>
            <a:r>
              <a:rPr lang="en-ID"/>
              <a:t>Set difference A-B: Appearing in A but not in B</a:t>
            </a:r>
          </a:p>
        </p:txBody>
      </p:sp>
    </p:spTree>
    <p:extLst>
      <p:ext uri="{BB962C8B-B14F-4D97-AF65-F5344CB8AC3E}">
        <p14:creationId xmlns:p14="http://schemas.microsoft.com/office/powerpoint/2010/main" val="16109822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r>
              <a:rPr lang="en-ID"/>
              <a:t>dictionary, mapping from keys to values</a:t>
            </a:r>
          </a:p>
          <a:p>
            <a:pPr marL="139700" indent="0">
              <a:buNone/>
            </a:pPr>
            <a:r>
              <a:rPr lang="en-ID"/>
              <a:t>ValueError: Error when casting/converting</a:t>
            </a:r>
          </a:p>
        </p:txBody>
      </p:sp>
    </p:spTree>
    <p:extLst>
      <p:ext uri="{BB962C8B-B14F-4D97-AF65-F5344CB8AC3E}">
        <p14:creationId xmlns:p14="http://schemas.microsoft.com/office/powerpoint/2010/main" val="2212454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r>
              <a:rPr lang="en-ID"/>
              <a:t>dictionary</a:t>
            </a:r>
          </a:p>
        </p:txBody>
      </p:sp>
    </p:spTree>
    <p:extLst>
      <p:ext uri="{BB962C8B-B14F-4D97-AF65-F5344CB8AC3E}">
        <p14:creationId xmlns:p14="http://schemas.microsoft.com/office/powerpoint/2010/main" val="42081418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r>
              <a:rPr lang="en-ID"/>
              <a:t>dictionary</a:t>
            </a:r>
          </a:p>
          <a:p>
            <a:pPr marL="139700" indent="0">
              <a:buNone/>
            </a:pPr>
            <a:r>
              <a:rPr lang="en-ID"/>
              <a:t>items() = </a:t>
            </a:r>
            <a:r>
              <a:rPr lang="en-US" b="0" i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(key, value) pairs</a:t>
            </a:r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608156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r>
              <a:rPr lang="en-US"/>
              <a:t>Mengembalikan True iff terdapat keys pada dictionary dct yang dipetakan ke value yang sama</a:t>
            </a:r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5282519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r>
              <a:rPr lang="en-ID"/>
              <a:t>recursion = function calling itself</a:t>
            </a:r>
          </a:p>
        </p:txBody>
      </p:sp>
    </p:spTree>
    <p:extLst>
      <p:ext uri="{BB962C8B-B14F-4D97-AF65-F5344CB8AC3E}">
        <p14:creationId xmlns:p14="http://schemas.microsoft.com/office/powerpoint/2010/main" val="12083593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r>
              <a:rPr lang="en-ID"/>
              <a:t>recursion</a:t>
            </a:r>
          </a:p>
        </p:txBody>
      </p:sp>
    </p:spTree>
    <p:extLst>
      <p:ext uri="{BB962C8B-B14F-4D97-AF65-F5344CB8AC3E}">
        <p14:creationId xmlns:p14="http://schemas.microsoft.com/office/powerpoint/2010/main" val="13700230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402225" y="4703625"/>
            <a:ext cx="396300" cy="20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402225" y="4703625"/>
            <a:ext cx="396300" cy="20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/>
          <p:nvPr/>
        </p:nvSpPr>
        <p:spPr>
          <a:xfrm>
            <a:off x="434306" y="4736375"/>
            <a:ext cx="379800" cy="174600"/>
          </a:xfrm>
          <a:prstGeom prst="rect">
            <a:avLst/>
          </a:prstGeom>
          <a:solidFill>
            <a:srgbClr val="C6C5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434300" y="4733625"/>
            <a:ext cx="364200" cy="17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 sz="900">
                <a:solidFill>
                  <a:srgbClr val="F3F3F3"/>
                </a:solidFill>
              </a:defRPr>
            </a:lvl1pPr>
            <a:lvl2pPr lvl="1" rtl="0">
              <a:buNone/>
              <a:defRPr sz="900">
                <a:solidFill>
                  <a:srgbClr val="F3F3F3"/>
                </a:solidFill>
              </a:defRPr>
            </a:lvl2pPr>
            <a:lvl3pPr lvl="2" rtl="0">
              <a:buNone/>
              <a:defRPr sz="900">
                <a:solidFill>
                  <a:srgbClr val="F3F3F3"/>
                </a:solidFill>
              </a:defRPr>
            </a:lvl3pPr>
            <a:lvl4pPr lvl="3" rtl="0">
              <a:buNone/>
              <a:defRPr sz="900">
                <a:solidFill>
                  <a:srgbClr val="F3F3F3"/>
                </a:solidFill>
              </a:defRPr>
            </a:lvl4pPr>
            <a:lvl5pPr lvl="4" rtl="0">
              <a:buNone/>
              <a:defRPr sz="900">
                <a:solidFill>
                  <a:srgbClr val="F3F3F3"/>
                </a:solidFill>
              </a:defRPr>
            </a:lvl5pPr>
            <a:lvl6pPr lvl="5" rtl="0">
              <a:buNone/>
              <a:defRPr sz="900">
                <a:solidFill>
                  <a:srgbClr val="F3F3F3"/>
                </a:solidFill>
              </a:defRPr>
            </a:lvl6pPr>
            <a:lvl7pPr lvl="6" rtl="0">
              <a:buNone/>
              <a:defRPr sz="900">
                <a:solidFill>
                  <a:srgbClr val="F3F3F3"/>
                </a:solidFill>
              </a:defRPr>
            </a:lvl7pPr>
            <a:lvl8pPr lvl="7" rtl="0">
              <a:buNone/>
              <a:defRPr sz="900">
                <a:solidFill>
                  <a:srgbClr val="F3F3F3"/>
                </a:solidFill>
              </a:defRPr>
            </a:lvl8pPr>
            <a:lvl9pPr lvl="8" rtl="0">
              <a:buNone/>
              <a:defRPr sz="900">
                <a:solidFill>
                  <a:srgbClr val="F3F3F3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title"/>
          </p:nvPr>
        </p:nvSpPr>
        <p:spPr>
          <a:xfrm>
            <a:off x="311700" y="213700"/>
            <a:ext cx="8520600" cy="46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566579"/>
              </a:buClr>
              <a:buSzPts val="2800"/>
              <a:buFont typeface="Trebuchet MS"/>
              <a:buNone/>
              <a:defRPr>
                <a:solidFill>
                  <a:srgbClr val="566579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cxnSp>
        <p:nvCxnSpPr>
          <p:cNvPr id="21" name="Google Shape;21;p4"/>
          <p:cNvCxnSpPr/>
          <p:nvPr/>
        </p:nvCxnSpPr>
        <p:spPr>
          <a:xfrm>
            <a:off x="431850" y="751750"/>
            <a:ext cx="8280300" cy="0"/>
          </a:xfrm>
          <a:prstGeom prst="straightConnector1">
            <a:avLst/>
          </a:prstGeom>
          <a:noFill/>
          <a:ln w="9525" cap="flat" cmpd="sng">
            <a:solidFill>
              <a:srgbClr val="C6C5C5"/>
            </a:solidFill>
            <a:prstDash val="dot"/>
            <a:round/>
            <a:headEnd type="none" w="med" len="med"/>
            <a:tailEnd type="none" w="med" len="med"/>
          </a:ln>
        </p:spPr>
      </p:cxnSp>
      <p:cxnSp>
        <p:nvCxnSpPr>
          <p:cNvPr id="22" name="Google Shape;22;p4"/>
          <p:cNvCxnSpPr/>
          <p:nvPr/>
        </p:nvCxnSpPr>
        <p:spPr>
          <a:xfrm>
            <a:off x="431850" y="4741853"/>
            <a:ext cx="8280300" cy="0"/>
          </a:xfrm>
          <a:prstGeom prst="straightConnector1">
            <a:avLst/>
          </a:prstGeom>
          <a:noFill/>
          <a:ln w="9525" cap="flat" cmpd="sng">
            <a:solidFill>
              <a:srgbClr val="C6C5C5"/>
            </a:solidFill>
            <a:prstDash val="dot"/>
            <a:round/>
            <a:headEnd type="none" w="med" len="med"/>
            <a:tailEnd type="none" w="med" len="med"/>
          </a:ln>
        </p:spPr>
      </p:cxnSp>
      <p:sp>
        <p:nvSpPr>
          <p:cNvPr id="23" name="Google Shape;23;p4">
            <a:hlinkClick r:id="" action="ppaction://hlinkshowjump?jump=previousslide"/>
          </p:cNvPr>
          <p:cNvSpPr/>
          <p:nvPr/>
        </p:nvSpPr>
        <p:spPr>
          <a:xfrm rot="2700000">
            <a:off x="8511683" y="4815273"/>
            <a:ext cx="84853" cy="84853"/>
          </a:xfrm>
          <a:prstGeom prst="rtTriangle">
            <a:avLst/>
          </a:prstGeom>
          <a:solidFill>
            <a:srgbClr val="C6C5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" name="Google Shape;24;p4">
            <a:hlinkClick r:id="" action="ppaction://hlinkshowjump?jump=nextslide"/>
          </p:cNvPr>
          <p:cNvSpPr/>
          <p:nvPr/>
        </p:nvSpPr>
        <p:spPr>
          <a:xfrm rot="-8100000">
            <a:off x="8631683" y="4815273"/>
            <a:ext cx="84853" cy="84853"/>
          </a:xfrm>
          <a:prstGeom prst="rtTriangle">
            <a:avLst/>
          </a:prstGeom>
          <a:solidFill>
            <a:srgbClr val="C6C5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" name="Google Shape;25;p4"/>
          <p:cNvSpPr txBox="1"/>
          <p:nvPr/>
        </p:nvSpPr>
        <p:spPr>
          <a:xfrm>
            <a:off x="2494142" y="4685183"/>
            <a:ext cx="4155716" cy="2230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rgbClr val="C6C5C5"/>
                </a:solidFill>
              </a:rPr>
              <a:t>Dasar-Dasar Pemrograman 1 | Fariz Darari | Fakultas Ilmu Komputer - UI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sldNum" idx="12"/>
          </p:nvPr>
        </p:nvSpPr>
        <p:spPr>
          <a:xfrm>
            <a:off x="402225" y="4703625"/>
            <a:ext cx="396300" cy="20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9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sldNum" idx="12"/>
          </p:nvPr>
        </p:nvSpPr>
        <p:spPr>
          <a:xfrm>
            <a:off x="402225" y="4703625"/>
            <a:ext cx="396300" cy="20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0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sldNum" idx="12"/>
          </p:nvPr>
        </p:nvSpPr>
        <p:spPr>
          <a:xfrm>
            <a:off x="402225" y="4703625"/>
            <a:ext cx="396300" cy="20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1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64" name="Google Shape;64;p11"/>
          <p:cNvSpPr txBox="1">
            <a:spLocks noGrp="1"/>
          </p:cNvSpPr>
          <p:nvPr>
            <p:ph type="sldNum" idx="12"/>
          </p:nvPr>
        </p:nvSpPr>
        <p:spPr>
          <a:xfrm>
            <a:off x="402225" y="4703625"/>
            <a:ext cx="396300" cy="20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2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67" name="Google Shape;67;p12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8" name="Google Shape;68;p12"/>
          <p:cNvSpPr txBox="1">
            <a:spLocks noGrp="1"/>
          </p:cNvSpPr>
          <p:nvPr>
            <p:ph type="sldNum" idx="12"/>
          </p:nvPr>
        </p:nvSpPr>
        <p:spPr>
          <a:xfrm>
            <a:off x="402225" y="4703625"/>
            <a:ext cx="396300" cy="20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3"/>
          <p:cNvSpPr txBox="1">
            <a:spLocks noGrp="1"/>
          </p:cNvSpPr>
          <p:nvPr>
            <p:ph type="sldNum" idx="12"/>
          </p:nvPr>
        </p:nvSpPr>
        <p:spPr>
          <a:xfrm>
            <a:off x="402225" y="4703625"/>
            <a:ext cx="396300" cy="20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402225" y="4703625"/>
            <a:ext cx="396300" cy="20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buNone/>
              <a:defRPr sz="1000">
                <a:solidFill>
                  <a:schemeClr val="dk2"/>
                </a:solidFill>
              </a:defRPr>
            </a:lvl1pPr>
            <a:lvl2pPr lvl="1" algn="ctr">
              <a:buNone/>
              <a:defRPr sz="1000">
                <a:solidFill>
                  <a:schemeClr val="dk2"/>
                </a:solidFill>
              </a:defRPr>
            </a:lvl2pPr>
            <a:lvl3pPr lvl="2" algn="ctr">
              <a:buNone/>
              <a:defRPr sz="1000">
                <a:solidFill>
                  <a:schemeClr val="dk2"/>
                </a:solidFill>
              </a:defRPr>
            </a:lvl3pPr>
            <a:lvl4pPr lvl="3" algn="ctr">
              <a:buNone/>
              <a:defRPr sz="1000">
                <a:solidFill>
                  <a:schemeClr val="dk2"/>
                </a:solidFill>
              </a:defRPr>
            </a:lvl4pPr>
            <a:lvl5pPr lvl="4" algn="ctr">
              <a:buNone/>
              <a:defRPr sz="1000">
                <a:solidFill>
                  <a:schemeClr val="dk2"/>
                </a:solidFill>
              </a:defRPr>
            </a:lvl5pPr>
            <a:lvl6pPr lvl="5" algn="ctr">
              <a:buNone/>
              <a:defRPr sz="1000">
                <a:solidFill>
                  <a:schemeClr val="dk2"/>
                </a:solidFill>
              </a:defRPr>
            </a:lvl6pPr>
            <a:lvl7pPr lvl="6" algn="ctr">
              <a:buNone/>
              <a:defRPr sz="1000">
                <a:solidFill>
                  <a:schemeClr val="dk2"/>
                </a:solidFill>
              </a:defRPr>
            </a:lvl7pPr>
            <a:lvl8pPr lvl="7" algn="ctr">
              <a:buNone/>
              <a:defRPr sz="1000">
                <a:solidFill>
                  <a:schemeClr val="dk2"/>
                </a:solidFill>
              </a:defRPr>
            </a:lvl8pPr>
            <a:lvl9pPr lvl="8" algn="ct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microsoft.com/office/2007/relationships/hdphoto" Target="../media/hdphoto1.wd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hyperlink" Target="https://bit.ly/pymooc-id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Fitness, Weight, Dumbbell, Fitness Studio">
            <a:extLst>
              <a:ext uri="{FF2B5EF4-FFF2-40B4-BE49-F238E27FC236}">
                <a16:creationId xmlns:a16="http://schemas.microsoft.com/office/drawing/2014/main" id="{490172F5-9AD8-4BCB-BFAA-811DB8D478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76250"/>
            <a:ext cx="9144000" cy="60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F5108E08-A584-4DE4-B5BF-19E4728F4416}"/>
              </a:ext>
            </a:extLst>
          </p:cNvPr>
          <p:cNvSpPr/>
          <p:nvPr/>
        </p:nvSpPr>
        <p:spPr>
          <a:xfrm>
            <a:off x="-1191" y="2233101"/>
            <a:ext cx="9144000" cy="1092142"/>
          </a:xfrm>
          <a:prstGeom prst="rect">
            <a:avLst/>
          </a:prstGeom>
          <a:solidFill>
            <a:schemeClr val="tx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105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C3940A12-EA75-4580-BA45-CD4E1CC661D8}"/>
              </a:ext>
            </a:extLst>
          </p:cNvPr>
          <p:cNvSpPr txBox="1">
            <a:spLocks/>
          </p:cNvSpPr>
          <p:nvPr/>
        </p:nvSpPr>
        <p:spPr>
          <a:xfrm>
            <a:off x="1143000" y="2464456"/>
            <a:ext cx="6858000" cy="522246"/>
          </a:xfrm>
          <a:prstGeom prst="rect">
            <a:avLst/>
          </a:prstGeom>
        </p:spPr>
        <p:txBody>
          <a:bodyPr vert="horz" lIns="68580" tIns="34290" rIns="68580" bIns="3429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D" sz="3200" b="0">
                <a:solidFill>
                  <a:schemeClr val="bg1"/>
                </a:solidFill>
                <a:latin typeface="Abadi" panose="020B0604020104020204" pitchFamily="34" charset="0"/>
              </a:rPr>
              <a:t>Coding Practice Part 02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7DD015F-8965-4522-97F1-0B572C8D455D}"/>
              </a:ext>
            </a:extLst>
          </p:cNvPr>
          <p:cNvSpPr/>
          <p:nvPr/>
        </p:nvSpPr>
        <p:spPr>
          <a:xfrm>
            <a:off x="-3573" y="2970949"/>
            <a:ext cx="9144000" cy="354293"/>
          </a:xfrm>
          <a:prstGeom prst="rect">
            <a:avLst/>
          </a:prstGeom>
          <a:solidFill>
            <a:schemeClr val="bg1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1050"/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43CC01D8-7984-4599-81E6-DC9A0B22F6FD}"/>
              </a:ext>
            </a:extLst>
          </p:cNvPr>
          <p:cNvSpPr txBox="1">
            <a:spLocks/>
          </p:cNvSpPr>
          <p:nvPr/>
        </p:nvSpPr>
        <p:spPr>
          <a:xfrm>
            <a:off x="1143000" y="2237609"/>
            <a:ext cx="6858000" cy="354293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D" sz="1800">
                <a:solidFill>
                  <a:schemeClr val="bg1"/>
                </a:solidFill>
                <a:latin typeface="Abadi" panose="020B0604020104020204" pitchFamily="34" charset="0"/>
              </a:rPr>
              <a:t>CSGE601020 | Foundations of Programming 1</a:t>
            </a:r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A767A0B7-C003-4640-86A0-B551D5AC9C6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57" y="898"/>
            <a:ext cx="1910095" cy="827888"/>
          </a:xfrm>
          <a:prstGeom prst="rect">
            <a:avLst/>
          </a:prstGeom>
          <a:ln>
            <a:noFill/>
          </a:ln>
        </p:spPr>
      </p:pic>
      <p:sp>
        <p:nvSpPr>
          <p:cNvPr id="2" name="Subtitle 2">
            <a:extLst>
              <a:ext uri="{FF2B5EF4-FFF2-40B4-BE49-F238E27FC236}">
                <a16:creationId xmlns:a16="http://schemas.microsoft.com/office/drawing/2014/main" id="{095B7EAD-0F6B-44D4-BD5E-9CBCC34659D8}"/>
              </a:ext>
            </a:extLst>
          </p:cNvPr>
          <p:cNvSpPr txBox="1">
            <a:spLocks/>
          </p:cNvSpPr>
          <p:nvPr/>
        </p:nvSpPr>
        <p:spPr>
          <a:xfrm>
            <a:off x="1143000" y="2977115"/>
            <a:ext cx="6858000" cy="732673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ID" sz="1800" b="1">
                <a:solidFill>
                  <a:schemeClr val="tx1">
                    <a:lumMod val="75000"/>
                    <a:lumOff val="25000"/>
                  </a:schemeClr>
                </a:solidFill>
              </a:rPr>
              <a:t>Fariz Darari</a:t>
            </a:r>
            <a:endParaRPr lang="en-ID" sz="18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027EB00-F486-482C-8BEC-CA477BD552E3}"/>
              </a:ext>
            </a:extLst>
          </p:cNvPr>
          <p:cNvSpPr txBox="1"/>
          <p:nvPr/>
        </p:nvSpPr>
        <p:spPr>
          <a:xfrm>
            <a:off x="97428" y="4510216"/>
            <a:ext cx="5562741" cy="523220"/>
          </a:xfrm>
          <a:prstGeom prst="rect">
            <a:avLst/>
          </a:prstGeom>
          <a:solidFill>
            <a:schemeClr val="bg1">
              <a:alpha val="80000"/>
            </a:schemeClr>
          </a:solidFill>
          <a:ln w="12700">
            <a:solidFill>
              <a:schemeClr val="tx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ID" b="1">
                <a:solidFill>
                  <a:srgbClr val="566579"/>
                </a:solidFill>
                <a:latin typeface="Abadi" panose="020B0604020104020204" pitchFamily="34" charset="0"/>
              </a:rPr>
              <a:t>A video of this slideset is available (+ other cool Python tutorial videos):</a:t>
            </a:r>
          </a:p>
          <a:p>
            <a:r>
              <a:rPr lang="en-US" b="1">
                <a:solidFill>
                  <a:schemeClr val="tx1"/>
                </a:solidFill>
                <a:latin typeface="Abadi" panose="020B0604020104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https://bit.ly/pymooc-id</a:t>
            </a:r>
            <a:endParaRPr lang="en-US" b="1">
              <a:latin typeface="Abadi" panose="020B0604020104020204" pitchFamily="34" charset="0"/>
            </a:endParaRPr>
          </a:p>
        </p:txBody>
      </p:sp>
      <p:pic>
        <p:nvPicPr>
          <p:cNvPr id="1026" name="Picture 2" descr="OD2WD">
            <a:extLst>
              <a:ext uri="{FF2B5EF4-FFF2-40B4-BE49-F238E27FC236}">
                <a16:creationId xmlns:a16="http://schemas.microsoft.com/office/drawing/2014/main" id="{58C3FA45-B97C-4532-BFE1-1CE38FBC99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7050" y="3534796"/>
            <a:ext cx="1175070" cy="1498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616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171"/>
    </mc:Choice>
    <mc:Fallback xmlns="">
      <p:transition spd="slow" advTm="16171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00994" y="-57539"/>
            <a:ext cx="8347590" cy="465137"/>
          </a:xfrm>
        </p:spPr>
        <p:txBody>
          <a:bodyPr/>
          <a:lstStyle/>
          <a:p>
            <a:r>
              <a:rPr lang="en-ID" sz="1400" b="1">
                <a:latin typeface="Abadi" panose="020B0604020104020204" pitchFamily="34" charset="0"/>
              </a:rPr>
              <a:t>What's the output and why?</a:t>
            </a:r>
            <a:endParaRPr lang="en-ID" sz="1400" b="1">
              <a:latin typeface="Consolas" panose="020B0609020204030204" pitchFamily="49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4AEBB93-F053-4168-B6F5-E029CE3FD93F}"/>
              </a:ext>
            </a:extLst>
          </p:cNvPr>
          <p:cNvSpPr/>
          <p:nvPr/>
        </p:nvSpPr>
        <p:spPr>
          <a:xfrm>
            <a:off x="400994" y="296385"/>
            <a:ext cx="8347590" cy="484711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ID" sz="1000">
                <a:solidFill>
                  <a:schemeClr val="tx1"/>
                </a:solidFill>
                <a:latin typeface="Consolas" panose="020B0609020204030204" pitchFamily="49" charset="0"/>
              </a:rPr>
              <a:t>class Gadget(object):</a:t>
            </a:r>
          </a:p>
          <a:p>
            <a:r>
              <a:rPr lang="en-ID" sz="1000">
                <a:solidFill>
                  <a:schemeClr val="tx1"/>
                </a:solidFill>
                <a:latin typeface="Consolas" panose="020B0609020204030204" pitchFamily="49" charset="0"/>
              </a:rPr>
              <a:t>    </a:t>
            </a:r>
          </a:p>
          <a:p>
            <a:r>
              <a:rPr lang="en-ID" sz="1000">
                <a:solidFill>
                  <a:schemeClr val="tx1"/>
                </a:solidFill>
                <a:latin typeface="Consolas" panose="020B0609020204030204" pitchFamily="49" charset="0"/>
              </a:rPr>
              <a:t>    def __init__(self, merek, tipe):</a:t>
            </a:r>
          </a:p>
          <a:p>
            <a:r>
              <a:rPr lang="en-ID" sz="1000">
                <a:solidFill>
                  <a:schemeClr val="tx1"/>
                </a:solidFill>
                <a:latin typeface="Consolas" panose="020B0609020204030204" pitchFamily="49" charset="0"/>
              </a:rPr>
              <a:t>        self.merek = merek</a:t>
            </a:r>
          </a:p>
          <a:p>
            <a:r>
              <a:rPr lang="en-ID" sz="1000">
                <a:solidFill>
                  <a:schemeClr val="tx1"/>
                </a:solidFill>
                <a:latin typeface="Consolas" panose="020B0609020204030204" pitchFamily="49" charset="0"/>
              </a:rPr>
              <a:t>        self.tipe = tipe</a:t>
            </a:r>
          </a:p>
          <a:p>
            <a:endParaRPr lang="en-ID" sz="100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r>
              <a:rPr lang="en-ID" sz="1000">
                <a:solidFill>
                  <a:schemeClr val="tx1"/>
                </a:solidFill>
                <a:latin typeface="Consolas" panose="020B0609020204030204" pitchFamily="49" charset="0"/>
              </a:rPr>
              <a:t>    def __str__(self):</a:t>
            </a:r>
          </a:p>
          <a:p>
            <a:r>
              <a:rPr lang="en-ID" sz="1000">
                <a:solidFill>
                  <a:schemeClr val="tx1"/>
                </a:solidFill>
                <a:latin typeface="Consolas" panose="020B0609020204030204" pitchFamily="49" charset="0"/>
              </a:rPr>
              <a:t>        return f'Gadget {self.merek} dengan tipe {self.tipe}'</a:t>
            </a:r>
          </a:p>
          <a:p>
            <a:endParaRPr lang="en-ID" sz="100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r>
              <a:rPr lang="en-ID" sz="1000">
                <a:solidFill>
                  <a:schemeClr val="tx1"/>
                </a:solidFill>
                <a:latin typeface="Consolas" panose="020B0609020204030204" pitchFamily="49" charset="0"/>
              </a:rPr>
              <a:t>class Handphone(Gadget):</a:t>
            </a:r>
          </a:p>
          <a:p>
            <a:r>
              <a:rPr lang="en-ID" sz="1000">
                <a:solidFill>
                  <a:schemeClr val="tx1"/>
                </a:solidFill>
                <a:latin typeface="Consolas" panose="020B0609020204030204" pitchFamily="49" charset="0"/>
              </a:rPr>
              <a:t>    </a:t>
            </a:r>
          </a:p>
          <a:p>
            <a:r>
              <a:rPr lang="en-ID" sz="1000">
                <a:solidFill>
                  <a:schemeClr val="tx1"/>
                </a:solidFill>
                <a:latin typeface="Consolas" panose="020B0609020204030204" pitchFamily="49" charset="0"/>
              </a:rPr>
              <a:t>    def __init__(self, merek, tipe, os):</a:t>
            </a:r>
          </a:p>
          <a:p>
            <a:r>
              <a:rPr lang="en-ID" sz="1000">
                <a:solidFill>
                  <a:schemeClr val="tx1"/>
                </a:solidFill>
                <a:latin typeface="Consolas" panose="020B0609020204030204" pitchFamily="49" charset="0"/>
              </a:rPr>
              <a:t>        super().__init__(merek, tipe)</a:t>
            </a:r>
          </a:p>
          <a:p>
            <a:r>
              <a:rPr lang="en-ID" sz="1000">
                <a:solidFill>
                  <a:schemeClr val="tx1"/>
                </a:solidFill>
                <a:latin typeface="Consolas" panose="020B0609020204030204" pitchFamily="49" charset="0"/>
              </a:rPr>
              <a:t>        self.os = os</a:t>
            </a:r>
          </a:p>
          <a:p>
            <a:endParaRPr lang="en-ID" sz="100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r>
              <a:rPr lang="en-ID" sz="1000">
                <a:solidFill>
                  <a:schemeClr val="tx1"/>
                </a:solidFill>
                <a:latin typeface="Consolas" panose="020B0609020204030204" pitchFamily="49" charset="0"/>
              </a:rPr>
              <a:t>    def __str__(self):</a:t>
            </a:r>
          </a:p>
          <a:p>
            <a:r>
              <a:rPr lang="en-ID" sz="1000">
                <a:solidFill>
                  <a:schemeClr val="tx1"/>
                </a:solidFill>
                <a:latin typeface="Consolas" panose="020B0609020204030204" pitchFamily="49" charset="0"/>
              </a:rPr>
              <a:t>        return super().__str__() + f': Handphone {self.merek} dengan OS {self.os}'</a:t>
            </a:r>
          </a:p>
          <a:p>
            <a:endParaRPr lang="en-ID" sz="100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r>
              <a:rPr lang="en-ID" sz="1000">
                <a:solidFill>
                  <a:schemeClr val="tx1"/>
                </a:solidFill>
                <a:latin typeface="Consolas" panose="020B0609020204030204" pitchFamily="49" charset="0"/>
              </a:rPr>
              <a:t>class Tablet(Gadget):</a:t>
            </a:r>
          </a:p>
          <a:p>
            <a:endParaRPr lang="en-ID" sz="100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r>
              <a:rPr lang="en-ID" sz="1000">
                <a:solidFill>
                  <a:schemeClr val="tx1"/>
                </a:solidFill>
                <a:latin typeface="Consolas" panose="020B0609020204030204" pitchFamily="49" charset="0"/>
              </a:rPr>
              <a:t>    def __init__ (self, merek, tipe, ukuran):</a:t>
            </a:r>
          </a:p>
          <a:p>
            <a:r>
              <a:rPr lang="en-ID" sz="1000">
                <a:solidFill>
                  <a:schemeClr val="tx1"/>
                </a:solidFill>
                <a:latin typeface="Consolas" panose="020B0609020204030204" pitchFamily="49" charset="0"/>
              </a:rPr>
              <a:t>        super(). __init__(merek, tipe)</a:t>
            </a:r>
          </a:p>
          <a:p>
            <a:r>
              <a:rPr lang="en-ID" sz="1000">
                <a:solidFill>
                  <a:schemeClr val="tx1"/>
                </a:solidFill>
                <a:latin typeface="Consolas" panose="020B0609020204030204" pitchFamily="49" charset="0"/>
              </a:rPr>
              <a:t>        self.ukuran = ukuran</a:t>
            </a:r>
          </a:p>
          <a:p>
            <a:endParaRPr lang="en-ID" sz="100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r>
              <a:rPr lang="en-ID" sz="1000">
                <a:solidFill>
                  <a:schemeClr val="tx1"/>
                </a:solidFill>
                <a:latin typeface="Consolas" panose="020B0609020204030204" pitchFamily="49" charset="0"/>
              </a:rPr>
              <a:t>    def __str__(self):</a:t>
            </a:r>
          </a:p>
          <a:p>
            <a:r>
              <a:rPr lang="en-ID" sz="1000">
                <a:solidFill>
                  <a:schemeClr val="tx1"/>
                </a:solidFill>
                <a:latin typeface="Consolas" panose="020B0609020204030204" pitchFamily="49" charset="0"/>
              </a:rPr>
              <a:t>        return f'Tablet berukuran {self.ukuran} inch'</a:t>
            </a:r>
          </a:p>
          <a:p>
            <a:endParaRPr lang="en-ID" sz="100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r>
              <a:rPr lang="en-ID" sz="1000">
                <a:solidFill>
                  <a:schemeClr val="tx1"/>
                </a:solidFill>
                <a:latin typeface="Consolas" panose="020B0609020204030204" pitchFamily="49" charset="0"/>
              </a:rPr>
              <a:t>hp = Handphone("CiaoMie", 2, "Doors")</a:t>
            </a:r>
          </a:p>
          <a:p>
            <a:r>
              <a:rPr lang="en-ID" sz="1000">
                <a:solidFill>
                  <a:schemeClr val="tx1"/>
                </a:solidFill>
                <a:latin typeface="Consolas" panose="020B0609020204030204" pitchFamily="49" charset="0"/>
              </a:rPr>
              <a:t>print(hp)</a:t>
            </a:r>
          </a:p>
          <a:p>
            <a:r>
              <a:rPr lang="en-ID" sz="1000">
                <a:solidFill>
                  <a:schemeClr val="tx1"/>
                </a:solidFill>
                <a:latin typeface="Consolas" panose="020B0609020204030204" pitchFamily="49" charset="0"/>
              </a:rPr>
              <a:t>tb = Tablet("Sungsam", 3, 10)</a:t>
            </a:r>
          </a:p>
          <a:p>
            <a:r>
              <a:rPr lang="en-ID" sz="1000">
                <a:solidFill>
                  <a:schemeClr val="tx1"/>
                </a:solidFill>
                <a:latin typeface="Consolas" panose="020B0609020204030204" pitchFamily="49" charset="0"/>
              </a:rPr>
              <a:t>print(tb)</a:t>
            </a:r>
          </a:p>
        </p:txBody>
      </p:sp>
    </p:spTree>
    <p:extLst>
      <p:ext uri="{BB962C8B-B14F-4D97-AF65-F5344CB8AC3E}">
        <p14:creationId xmlns:p14="http://schemas.microsoft.com/office/powerpoint/2010/main" val="3730946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434"/>
    </mc:Choice>
    <mc:Fallback xmlns="">
      <p:transition spd="slow" advTm="30434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00994" y="-57539"/>
            <a:ext cx="8347590" cy="465137"/>
          </a:xfrm>
        </p:spPr>
        <p:txBody>
          <a:bodyPr/>
          <a:lstStyle/>
          <a:p>
            <a:r>
              <a:rPr lang="en-ID" sz="1400" b="1">
                <a:latin typeface="Abadi" panose="020B0604020104020204" pitchFamily="34" charset="0"/>
              </a:rPr>
              <a:t>What's the output and why?</a:t>
            </a:r>
            <a:endParaRPr lang="en-ID" sz="1400" b="1">
              <a:latin typeface="Consolas" panose="020B0609020204030204" pitchFamily="49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4AEBB93-F053-4168-B6F5-E029CE3FD93F}"/>
              </a:ext>
            </a:extLst>
          </p:cNvPr>
          <p:cNvSpPr/>
          <p:nvPr/>
        </p:nvSpPr>
        <p:spPr>
          <a:xfrm>
            <a:off x="400994" y="296385"/>
            <a:ext cx="8347590" cy="484711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ID" sz="1000">
                <a:solidFill>
                  <a:schemeClr val="tx1"/>
                </a:solidFill>
                <a:latin typeface="Consolas" panose="020B0609020204030204" pitchFamily="49" charset="0"/>
              </a:rPr>
              <a:t>class Gadget(object):</a:t>
            </a:r>
          </a:p>
          <a:p>
            <a:r>
              <a:rPr lang="en-ID" sz="1000">
                <a:solidFill>
                  <a:schemeClr val="tx1"/>
                </a:solidFill>
                <a:latin typeface="Consolas" panose="020B0609020204030204" pitchFamily="49" charset="0"/>
              </a:rPr>
              <a:t>    </a:t>
            </a:r>
          </a:p>
          <a:p>
            <a:r>
              <a:rPr lang="en-ID" sz="1000">
                <a:solidFill>
                  <a:schemeClr val="tx1"/>
                </a:solidFill>
                <a:latin typeface="Consolas" panose="020B0609020204030204" pitchFamily="49" charset="0"/>
              </a:rPr>
              <a:t>    def __init__(self, merek, tipe):</a:t>
            </a:r>
          </a:p>
          <a:p>
            <a:r>
              <a:rPr lang="en-ID" sz="1000">
                <a:solidFill>
                  <a:schemeClr val="tx1"/>
                </a:solidFill>
                <a:latin typeface="Consolas" panose="020B0609020204030204" pitchFamily="49" charset="0"/>
              </a:rPr>
              <a:t>        self.merek = merek</a:t>
            </a:r>
          </a:p>
          <a:p>
            <a:r>
              <a:rPr lang="en-ID" sz="1000">
                <a:solidFill>
                  <a:schemeClr val="tx1"/>
                </a:solidFill>
                <a:latin typeface="Consolas" panose="020B0609020204030204" pitchFamily="49" charset="0"/>
              </a:rPr>
              <a:t>        self.tipe = tipe</a:t>
            </a:r>
          </a:p>
          <a:p>
            <a:endParaRPr lang="en-ID" sz="100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r>
              <a:rPr lang="en-ID" sz="1000">
                <a:solidFill>
                  <a:schemeClr val="tx1"/>
                </a:solidFill>
                <a:latin typeface="Consolas" panose="020B0609020204030204" pitchFamily="49" charset="0"/>
              </a:rPr>
              <a:t>    def __str__(self):</a:t>
            </a:r>
          </a:p>
          <a:p>
            <a:r>
              <a:rPr lang="en-ID" sz="1000">
                <a:solidFill>
                  <a:schemeClr val="tx1"/>
                </a:solidFill>
                <a:latin typeface="Consolas" panose="020B0609020204030204" pitchFamily="49" charset="0"/>
              </a:rPr>
              <a:t>        return f'Gadget {self.merek} dengan tipe {self.tipe}'</a:t>
            </a:r>
          </a:p>
          <a:p>
            <a:endParaRPr lang="en-ID" sz="100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r>
              <a:rPr lang="en-ID" sz="1000">
                <a:solidFill>
                  <a:schemeClr val="tx1"/>
                </a:solidFill>
                <a:latin typeface="Consolas" panose="020B0609020204030204" pitchFamily="49" charset="0"/>
              </a:rPr>
              <a:t>class Handphone(Gadget):</a:t>
            </a:r>
          </a:p>
          <a:p>
            <a:r>
              <a:rPr lang="en-ID" sz="1000">
                <a:solidFill>
                  <a:schemeClr val="tx1"/>
                </a:solidFill>
                <a:latin typeface="Consolas" panose="020B0609020204030204" pitchFamily="49" charset="0"/>
              </a:rPr>
              <a:t>    </a:t>
            </a:r>
          </a:p>
          <a:p>
            <a:r>
              <a:rPr lang="en-ID" sz="1000">
                <a:solidFill>
                  <a:schemeClr val="tx1"/>
                </a:solidFill>
                <a:latin typeface="Consolas" panose="020B0609020204030204" pitchFamily="49" charset="0"/>
              </a:rPr>
              <a:t>    def __init__(self, merek, tipe, os):</a:t>
            </a:r>
          </a:p>
          <a:p>
            <a:r>
              <a:rPr lang="en-ID" sz="1000">
                <a:solidFill>
                  <a:schemeClr val="tx1"/>
                </a:solidFill>
                <a:latin typeface="Consolas" panose="020B0609020204030204" pitchFamily="49" charset="0"/>
              </a:rPr>
              <a:t>        super().__init__(merek, tipe)</a:t>
            </a:r>
          </a:p>
          <a:p>
            <a:r>
              <a:rPr lang="en-ID" sz="1000">
                <a:solidFill>
                  <a:schemeClr val="tx1"/>
                </a:solidFill>
                <a:latin typeface="Consolas" panose="020B0609020204030204" pitchFamily="49" charset="0"/>
              </a:rPr>
              <a:t>        self.os = os</a:t>
            </a:r>
          </a:p>
          <a:p>
            <a:endParaRPr lang="en-ID" sz="100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r>
              <a:rPr lang="en-ID" sz="1000">
                <a:solidFill>
                  <a:schemeClr val="tx1"/>
                </a:solidFill>
                <a:latin typeface="Consolas" panose="020B0609020204030204" pitchFamily="49" charset="0"/>
              </a:rPr>
              <a:t>    def __str__(self):</a:t>
            </a:r>
          </a:p>
          <a:p>
            <a:r>
              <a:rPr lang="en-ID" sz="1000">
                <a:solidFill>
                  <a:schemeClr val="tx1"/>
                </a:solidFill>
                <a:latin typeface="Consolas" panose="020B0609020204030204" pitchFamily="49" charset="0"/>
              </a:rPr>
              <a:t>        return super().__str__() + f': Handphone {self.merek} dengan OS {self.os}'</a:t>
            </a:r>
          </a:p>
          <a:p>
            <a:endParaRPr lang="en-ID" sz="100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r>
              <a:rPr lang="en-ID" sz="1000">
                <a:solidFill>
                  <a:schemeClr val="tx1"/>
                </a:solidFill>
                <a:latin typeface="Consolas" panose="020B0609020204030204" pitchFamily="49" charset="0"/>
              </a:rPr>
              <a:t>class Tablet(Gadget):</a:t>
            </a:r>
          </a:p>
          <a:p>
            <a:endParaRPr lang="en-ID" sz="100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r>
              <a:rPr lang="en-ID" sz="1000">
                <a:solidFill>
                  <a:schemeClr val="tx1"/>
                </a:solidFill>
                <a:latin typeface="Consolas" panose="020B0609020204030204" pitchFamily="49" charset="0"/>
              </a:rPr>
              <a:t>    def __init__ (self, merek, tipe, ukuran):</a:t>
            </a:r>
          </a:p>
          <a:p>
            <a:r>
              <a:rPr lang="en-ID" sz="1000">
                <a:solidFill>
                  <a:schemeClr val="tx1"/>
                </a:solidFill>
                <a:latin typeface="Consolas" panose="020B0609020204030204" pitchFamily="49" charset="0"/>
              </a:rPr>
              <a:t>        super(). __init__(merek, tipe)</a:t>
            </a:r>
          </a:p>
          <a:p>
            <a:r>
              <a:rPr lang="en-ID" sz="1000">
                <a:solidFill>
                  <a:schemeClr val="tx1"/>
                </a:solidFill>
                <a:latin typeface="Consolas" panose="020B0609020204030204" pitchFamily="49" charset="0"/>
              </a:rPr>
              <a:t>        self.ukuran = ukuran</a:t>
            </a:r>
          </a:p>
          <a:p>
            <a:endParaRPr lang="en-ID" sz="100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r>
              <a:rPr lang="en-ID" sz="1000">
                <a:solidFill>
                  <a:schemeClr val="tx1"/>
                </a:solidFill>
                <a:latin typeface="Consolas" panose="020B0609020204030204" pitchFamily="49" charset="0"/>
              </a:rPr>
              <a:t>    def __str__(self):</a:t>
            </a:r>
          </a:p>
          <a:p>
            <a:r>
              <a:rPr lang="en-ID" sz="1000">
                <a:solidFill>
                  <a:schemeClr val="tx1"/>
                </a:solidFill>
                <a:latin typeface="Consolas" panose="020B0609020204030204" pitchFamily="49" charset="0"/>
              </a:rPr>
              <a:t>        return f'Tablet berukuran {self.ukuran} inch'</a:t>
            </a:r>
          </a:p>
          <a:p>
            <a:endParaRPr lang="en-ID" sz="100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r>
              <a:rPr lang="en-ID" sz="1000">
                <a:solidFill>
                  <a:schemeClr val="tx1"/>
                </a:solidFill>
                <a:latin typeface="Consolas" panose="020B0609020204030204" pitchFamily="49" charset="0"/>
              </a:rPr>
              <a:t>hp = Handphone("CiaoMie", 2, "Doors")</a:t>
            </a:r>
          </a:p>
          <a:p>
            <a:r>
              <a:rPr lang="en-ID" sz="1000">
                <a:solidFill>
                  <a:schemeClr val="tx1"/>
                </a:solidFill>
                <a:latin typeface="Consolas" panose="020B0609020204030204" pitchFamily="49" charset="0"/>
              </a:rPr>
              <a:t>print(hp)</a:t>
            </a:r>
          </a:p>
          <a:p>
            <a:r>
              <a:rPr lang="en-ID" sz="1000">
                <a:solidFill>
                  <a:schemeClr val="tx1"/>
                </a:solidFill>
                <a:latin typeface="Consolas" panose="020B0609020204030204" pitchFamily="49" charset="0"/>
              </a:rPr>
              <a:t>tb = Tablet("Sungsam", 3, 10)</a:t>
            </a:r>
          </a:p>
          <a:p>
            <a:r>
              <a:rPr lang="en-ID" sz="1000">
                <a:solidFill>
                  <a:schemeClr val="tx1"/>
                </a:solidFill>
                <a:latin typeface="Consolas" panose="020B0609020204030204" pitchFamily="49" charset="0"/>
              </a:rPr>
              <a:t>print(tb)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D3365F8-9BE5-47A3-8616-146A0FE8338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990" t="20295" b="22757"/>
          <a:stretch/>
        </p:blipFill>
        <p:spPr>
          <a:xfrm>
            <a:off x="3045619" y="4731485"/>
            <a:ext cx="5569548" cy="302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2703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5422"/>
    </mc:Choice>
    <mc:Fallback xmlns="">
      <p:transition spd="slow" advTm="275422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00994" y="-57539"/>
            <a:ext cx="8347590" cy="465137"/>
          </a:xfrm>
        </p:spPr>
        <p:txBody>
          <a:bodyPr/>
          <a:lstStyle/>
          <a:p>
            <a:r>
              <a:rPr lang="en-ID" sz="1400" b="1">
                <a:latin typeface="Abadi" panose="020B0604020104020204" pitchFamily="34" charset="0"/>
              </a:rPr>
              <a:t>How does the GUI look like and how's the GUI interaction?</a:t>
            </a:r>
            <a:endParaRPr lang="en-ID" sz="1400" b="1">
              <a:latin typeface="Consolas" panose="020B0609020204030204" pitchFamily="49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4AEBB93-F053-4168-B6F5-E029CE3FD93F}"/>
              </a:ext>
            </a:extLst>
          </p:cNvPr>
          <p:cNvSpPr/>
          <p:nvPr/>
        </p:nvSpPr>
        <p:spPr>
          <a:xfrm>
            <a:off x="400994" y="296385"/>
            <a:ext cx="8347590" cy="484711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ID" sz="1000">
                <a:solidFill>
                  <a:schemeClr val="tx1"/>
                </a:solidFill>
                <a:latin typeface="Consolas" panose="020B0609020204030204" pitchFamily="49" charset="0"/>
              </a:rPr>
              <a:t>from tkinter import *</a:t>
            </a:r>
          </a:p>
          <a:p>
            <a:endParaRPr lang="en-ID" sz="100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r>
              <a:rPr lang="en-ID" sz="1000">
                <a:solidFill>
                  <a:schemeClr val="tx1"/>
                </a:solidFill>
                <a:latin typeface="Consolas" panose="020B0609020204030204" pitchFamily="49" charset="0"/>
              </a:rPr>
              <a:t>class Voting:</a:t>
            </a:r>
          </a:p>
          <a:p>
            <a:endParaRPr lang="en-ID" sz="100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r>
              <a:rPr lang="en-ID" sz="1000">
                <a:solidFill>
                  <a:schemeClr val="tx1"/>
                </a:solidFill>
                <a:latin typeface="Consolas" panose="020B0609020204030204" pitchFamily="49" charset="0"/>
              </a:rPr>
              <a:t>    def __init__(self, window):</a:t>
            </a:r>
          </a:p>
          <a:p>
            <a:r>
              <a:rPr lang="en-ID" sz="1000">
                <a:solidFill>
                  <a:schemeClr val="tx1"/>
                </a:solidFill>
                <a:latin typeface="Consolas" panose="020B0609020204030204" pitchFamily="49" charset="0"/>
              </a:rPr>
              <a:t>        self.window = window</a:t>
            </a:r>
          </a:p>
          <a:p>
            <a:r>
              <a:rPr lang="en-ID" sz="1000">
                <a:solidFill>
                  <a:schemeClr val="tx1"/>
                </a:solidFill>
                <a:latin typeface="Consolas" panose="020B0609020204030204" pitchFamily="49" charset="0"/>
              </a:rPr>
              <a:t>        self.window.geometry("150x50")</a:t>
            </a:r>
          </a:p>
          <a:p>
            <a:r>
              <a:rPr lang="en-ID" sz="1000">
                <a:solidFill>
                  <a:schemeClr val="tx1"/>
                </a:solidFill>
                <a:latin typeface="Consolas" panose="020B0609020204030204" pitchFamily="49" charset="0"/>
              </a:rPr>
              <a:t>        self.countA = 0</a:t>
            </a:r>
          </a:p>
          <a:p>
            <a:r>
              <a:rPr lang="en-ID" sz="1000">
                <a:solidFill>
                  <a:schemeClr val="tx1"/>
                </a:solidFill>
                <a:latin typeface="Consolas" panose="020B0609020204030204" pitchFamily="49" charset="0"/>
              </a:rPr>
              <a:t>        self.countB = 0</a:t>
            </a:r>
          </a:p>
          <a:p>
            <a:r>
              <a:rPr lang="en-ID" sz="1000">
                <a:solidFill>
                  <a:schemeClr val="tx1"/>
                </a:solidFill>
                <a:latin typeface="Consolas" panose="020B0609020204030204" pitchFamily="49" charset="0"/>
              </a:rPr>
              <a:t>        self.label = Label(window, text=self.display_text())</a:t>
            </a:r>
          </a:p>
          <a:p>
            <a:r>
              <a:rPr lang="en-ID" sz="1000">
                <a:solidFill>
                  <a:schemeClr val="tx1"/>
                </a:solidFill>
                <a:latin typeface="Consolas" panose="020B0609020204030204" pitchFamily="49" charset="0"/>
              </a:rPr>
              <a:t>        self.label.grid(row=0, column=0, columnspan=2)</a:t>
            </a:r>
          </a:p>
          <a:p>
            <a:r>
              <a:rPr lang="en-ID" sz="1000">
                <a:solidFill>
                  <a:schemeClr val="tx1"/>
                </a:solidFill>
                <a:latin typeface="Consolas" panose="020B0609020204030204" pitchFamily="49" charset="0"/>
              </a:rPr>
              <a:t>        self.tombol1 = Button(window, text="A", command=self.button_pressedA)</a:t>
            </a:r>
          </a:p>
          <a:p>
            <a:r>
              <a:rPr lang="en-ID" sz="1000">
                <a:solidFill>
                  <a:schemeClr val="tx1"/>
                </a:solidFill>
                <a:latin typeface="Consolas" panose="020B0609020204030204" pitchFamily="49" charset="0"/>
              </a:rPr>
              <a:t>        self.tombol1.grid(row=1, column=0)</a:t>
            </a:r>
          </a:p>
          <a:p>
            <a:r>
              <a:rPr lang="en-ID" sz="1000">
                <a:solidFill>
                  <a:schemeClr val="tx1"/>
                </a:solidFill>
                <a:latin typeface="Consolas" panose="020B0609020204030204" pitchFamily="49" charset="0"/>
              </a:rPr>
              <a:t>        self.tombol2 = Button(window, text="B", command=self.button_pressedB)</a:t>
            </a:r>
          </a:p>
          <a:p>
            <a:r>
              <a:rPr lang="en-ID" sz="1000">
                <a:solidFill>
                  <a:schemeClr val="tx1"/>
                </a:solidFill>
                <a:latin typeface="Consolas" panose="020B0609020204030204" pitchFamily="49" charset="0"/>
              </a:rPr>
              <a:t>        self.tombol2.grid(row=1, column=1)</a:t>
            </a:r>
          </a:p>
          <a:p>
            <a:endParaRPr lang="en-ID" sz="100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r>
              <a:rPr lang="en-ID" sz="1000">
                <a:solidFill>
                  <a:schemeClr val="tx1"/>
                </a:solidFill>
                <a:latin typeface="Consolas" panose="020B0609020204030204" pitchFamily="49" charset="0"/>
              </a:rPr>
              <a:t>    def display_text(self):</a:t>
            </a:r>
          </a:p>
          <a:p>
            <a:r>
              <a:rPr lang="en-ID" sz="1000">
                <a:solidFill>
                  <a:schemeClr val="tx1"/>
                </a:solidFill>
                <a:latin typeface="Consolas" panose="020B0609020204030204" pitchFamily="49" charset="0"/>
              </a:rPr>
              <a:t>        return "A: " + str(self.countA) + " -- B: " + str(self.countB)</a:t>
            </a:r>
          </a:p>
          <a:p>
            <a:endParaRPr lang="en-ID" sz="100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r>
              <a:rPr lang="en-ID" sz="1000">
                <a:solidFill>
                  <a:schemeClr val="tx1"/>
                </a:solidFill>
                <a:latin typeface="Consolas" panose="020B0609020204030204" pitchFamily="49" charset="0"/>
              </a:rPr>
              <a:t>    def button_pressedA(self):</a:t>
            </a:r>
          </a:p>
          <a:p>
            <a:r>
              <a:rPr lang="en-ID" sz="1000">
                <a:solidFill>
                  <a:schemeClr val="tx1"/>
                </a:solidFill>
                <a:latin typeface="Consolas" panose="020B0609020204030204" pitchFamily="49" charset="0"/>
              </a:rPr>
              <a:t>        self.countA += 1</a:t>
            </a:r>
          </a:p>
          <a:p>
            <a:r>
              <a:rPr lang="en-ID" sz="1000">
                <a:solidFill>
                  <a:schemeClr val="tx1"/>
                </a:solidFill>
                <a:latin typeface="Consolas" panose="020B0609020204030204" pitchFamily="49" charset="0"/>
              </a:rPr>
              <a:t>        self.label["text"] = self.display_text()</a:t>
            </a:r>
          </a:p>
          <a:p>
            <a:endParaRPr lang="en-ID" sz="100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r>
              <a:rPr lang="en-ID" sz="1000">
                <a:solidFill>
                  <a:schemeClr val="tx1"/>
                </a:solidFill>
                <a:latin typeface="Consolas" panose="020B0609020204030204" pitchFamily="49" charset="0"/>
              </a:rPr>
              <a:t>    def button_pressedB(self):</a:t>
            </a:r>
          </a:p>
          <a:p>
            <a:r>
              <a:rPr lang="en-ID" sz="1000">
                <a:solidFill>
                  <a:schemeClr val="tx1"/>
                </a:solidFill>
                <a:latin typeface="Consolas" panose="020B0609020204030204" pitchFamily="49" charset="0"/>
              </a:rPr>
              <a:t>        self.countB += 1</a:t>
            </a:r>
          </a:p>
          <a:p>
            <a:r>
              <a:rPr lang="en-ID" sz="1000">
                <a:solidFill>
                  <a:schemeClr val="tx1"/>
                </a:solidFill>
                <a:latin typeface="Consolas" panose="020B0609020204030204" pitchFamily="49" charset="0"/>
              </a:rPr>
              <a:t>        self.label["text"] = self.display_text()</a:t>
            </a:r>
          </a:p>
          <a:p>
            <a:endParaRPr lang="en-ID" sz="100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r>
              <a:rPr lang="en-ID" sz="1000">
                <a:solidFill>
                  <a:schemeClr val="tx1"/>
                </a:solidFill>
                <a:latin typeface="Consolas" panose="020B0609020204030204" pitchFamily="49" charset="0"/>
              </a:rPr>
              <a:t>window = Tk()</a:t>
            </a:r>
          </a:p>
          <a:p>
            <a:r>
              <a:rPr lang="en-ID" sz="1000">
                <a:solidFill>
                  <a:schemeClr val="tx1"/>
                </a:solidFill>
                <a:latin typeface="Consolas" panose="020B0609020204030204" pitchFamily="49" charset="0"/>
              </a:rPr>
              <a:t>Voting(window)</a:t>
            </a:r>
          </a:p>
          <a:p>
            <a:r>
              <a:rPr lang="en-ID" sz="1000">
                <a:solidFill>
                  <a:schemeClr val="tx1"/>
                </a:solidFill>
                <a:latin typeface="Consolas" panose="020B0609020204030204" pitchFamily="49" charset="0"/>
              </a:rPr>
              <a:t>window.mainloop()</a:t>
            </a:r>
          </a:p>
        </p:txBody>
      </p:sp>
    </p:spTree>
    <p:extLst>
      <p:ext uri="{BB962C8B-B14F-4D97-AF65-F5344CB8AC3E}">
        <p14:creationId xmlns:p14="http://schemas.microsoft.com/office/powerpoint/2010/main" val="387098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2649"/>
    </mc:Choice>
    <mc:Fallback xmlns="">
      <p:transition spd="slow" advTm="22649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F0EA9F95-1A29-4BE5-8E1F-FA7A8CE79404}"/>
              </a:ext>
            </a:extLst>
          </p:cNvPr>
          <p:cNvSpPr/>
          <p:nvPr/>
        </p:nvSpPr>
        <p:spPr>
          <a:xfrm>
            <a:off x="400994" y="296385"/>
            <a:ext cx="8347590" cy="484711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ID" sz="1000">
                <a:solidFill>
                  <a:schemeClr val="tx1"/>
                </a:solidFill>
                <a:latin typeface="Consolas" panose="020B0609020204030204" pitchFamily="49" charset="0"/>
              </a:rPr>
              <a:t>from tkinter import *</a:t>
            </a:r>
          </a:p>
          <a:p>
            <a:endParaRPr lang="en-ID" sz="100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r>
              <a:rPr lang="en-ID" sz="1000">
                <a:solidFill>
                  <a:schemeClr val="tx1"/>
                </a:solidFill>
                <a:latin typeface="Consolas" panose="020B0609020204030204" pitchFamily="49" charset="0"/>
              </a:rPr>
              <a:t>class Voting:</a:t>
            </a:r>
          </a:p>
          <a:p>
            <a:endParaRPr lang="en-ID" sz="100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r>
              <a:rPr lang="en-ID" sz="1000">
                <a:solidFill>
                  <a:schemeClr val="tx1"/>
                </a:solidFill>
                <a:latin typeface="Consolas" panose="020B0609020204030204" pitchFamily="49" charset="0"/>
              </a:rPr>
              <a:t>    def __init__(self, window):</a:t>
            </a:r>
          </a:p>
          <a:p>
            <a:r>
              <a:rPr lang="en-ID" sz="1000">
                <a:solidFill>
                  <a:schemeClr val="tx1"/>
                </a:solidFill>
                <a:latin typeface="Consolas" panose="020B0609020204030204" pitchFamily="49" charset="0"/>
              </a:rPr>
              <a:t>        self.window = window</a:t>
            </a:r>
          </a:p>
          <a:p>
            <a:r>
              <a:rPr lang="en-ID" sz="1000">
                <a:solidFill>
                  <a:schemeClr val="tx1"/>
                </a:solidFill>
                <a:latin typeface="Consolas" panose="020B0609020204030204" pitchFamily="49" charset="0"/>
              </a:rPr>
              <a:t>        self.window.geometry("150x50")</a:t>
            </a:r>
          </a:p>
          <a:p>
            <a:r>
              <a:rPr lang="en-ID" sz="1000">
                <a:solidFill>
                  <a:schemeClr val="tx1"/>
                </a:solidFill>
                <a:latin typeface="Consolas" panose="020B0609020204030204" pitchFamily="49" charset="0"/>
              </a:rPr>
              <a:t>        self.countA = 0</a:t>
            </a:r>
          </a:p>
          <a:p>
            <a:r>
              <a:rPr lang="en-ID" sz="1000">
                <a:solidFill>
                  <a:schemeClr val="tx1"/>
                </a:solidFill>
                <a:latin typeface="Consolas" panose="020B0609020204030204" pitchFamily="49" charset="0"/>
              </a:rPr>
              <a:t>        self.countB = 0</a:t>
            </a:r>
          </a:p>
          <a:p>
            <a:r>
              <a:rPr lang="en-ID" sz="1000">
                <a:solidFill>
                  <a:schemeClr val="tx1"/>
                </a:solidFill>
                <a:latin typeface="Consolas" panose="020B0609020204030204" pitchFamily="49" charset="0"/>
              </a:rPr>
              <a:t>        self.label = Label(window, text=self.display_text())</a:t>
            </a:r>
          </a:p>
          <a:p>
            <a:r>
              <a:rPr lang="en-ID" sz="1000">
                <a:solidFill>
                  <a:schemeClr val="tx1"/>
                </a:solidFill>
                <a:latin typeface="Consolas" panose="020B0609020204030204" pitchFamily="49" charset="0"/>
              </a:rPr>
              <a:t>        self.label.grid(row=0, column=0, columnspan=2)</a:t>
            </a:r>
          </a:p>
          <a:p>
            <a:r>
              <a:rPr lang="en-ID" sz="1000">
                <a:solidFill>
                  <a:schemeClr val="tx1"/>
                </a:solidFill>
                <a:latin typeface="Consolas" panose="020B0609020204030204" pitchFamily="49" charset="0"/>
              </a:rPr>
              <a:t>        self.tombol1 = Button(window, text="A", command=self.button_pressedA)</a:t>
            </a:r>
          </a:p>
          <a:p>
            <a:r>
              <a:rPr lang="en-ID" sz="1000">
                <a:solidFill>
                  <a:schemeClr val="tx1"/>
                </a:solidFill>
                <a:latin typeface="Consolas" panose="020B0609020204030204" pitchFamily="49" charset="0"/>
              </a:rPr>
              <a:t>        self.tombol1.grid(row=1, column=0)</a:t>
            </a:r>
          </a:p>
          <a:p>
            <a:r>
              <a:rPr lang="en-ID" sz="1000">
                <a:solidFill>
                  <a:schemeClr val="tx1"/>
                </a:solidFill>
                <a:latin typeface="Consolas" panose="020B0609020204030204" pitchFamily="49" charset="0"/>
              </a:rPr>
              <a:t>        self.tombol2 = Button(window, text="B", command=self.button_pressedB)</a:t>
            </a:r>
          </a:p>
          <a:p>
            <a:r>
              <a:rPr lang="en-ID" sz="1000">
                <a:solidFill>
                  <a:schemeClr val="tx1"/>
                </a:solidFill>
                <a:latin typeface="Consolas" panose="020B0609020204030204" pitchFamily="49" charset="0"/>
              </a:rPr>
              <a:t>        self.tombol2.grid(row=1, column=1)</a:t>
            </a:r>
          </a:p>
          <a:p>
            <a:endParaRPr lang="en-ID" sz="100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r>
              <a:rPr lang="en-ID" sz="1000">
                <a:solidFill>
                  <a:schemeClr val="tx1"/>
                </a:solidFill>
                <a:latin typeface="Consolas" panose="020B0609020204030204" pitchFamily="49" charset="0"/>
              </a:rPr>
              <a:t>    def display_text(self):</a:t>
            </a:r>
          </a:p>
          <a:p>
            <a:r>
              <a:rPr lang="en-ID" sz="1000">
                <a:solidFill>
                  <a:schemeClr val="tx1"/>
                </a:solidFill>
                <a:latin typeface="Consolas" panose="020B0609020204030204" pitchFamily="49" charset="0"/>
              </a:rPr>
              <a:t>        return "A: " + str(self.countA) + " -- B: " + str(self.countB)</a:t>
            </a:r>
          </a:p>
          <a:p>
            <a:endParaRPr lang="en-ID" sz="100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r>
              <a:rPr lang="en-ID" sz="1000">
                <a:solidFill>
                  <a:schemeClr val="tx1"/>
                </a:solidFill>
                <a:latin typeface="Consolas" panose="020B0609020204030204" pitchFamily="49" charset="0"/>
              </a:rPr>
              <a:t>    def button_pressedA(self):</a:t>
            </a:r>
          </a:p>
          <a:p>
            <a:r>
              <a:rPr lang="en-ID" sz="1000">
                <a:solidFill>
                  <a:schemeClr val="tx1"/>
                </a:solidFill>
                <a:latin typeface="Consolas" panose="020B0609020204030204" pitchFamily="49" charset="0"/>
              </a:rPr>
              <a:t>        self.countA += 1</a:t>
            </a:r>
          </a:p>
          <a:p>
            <a:r>
              <a:rPr lang="en-ID" sz="1000">
                <a:solidFill>
                  <a:schemeClr val="tx1"/>
                </a:solidFill>
                <a:latin typeface="Consolas" panose="020B0609020204030204" pitchFamily="49" charset="0"/>
              </a:rPr>
              <a:t>        self.label["text"] = self.display_text()</a:t>
            </a:r>
          </a:p>
          <a:p>
            <a:endParaRPr lang="en-ID" sz="100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r>
              <a:rPr lang="en-ID" sz="1000">
                <a:solidFill>
                  <a:schemeClr val="tx1"/>
                </a:solidFill>
                <a:latin typeface="Consolas" panose="020B0609020204030204" pitchFamily="49" charset="0"/>
              </a:rPr>
              <a:t>    def button_pressedB(self):</a:t>
            </a:r>
          </a:p>
          <a:p>
            <a:r>
              <a:rPr lang="en-ID" sz="1000">
                <a:solidFill>
                  <a:schemeClr val="tx1"/>
                </a:solidFill>
                <a:latin typeface="Consolas" panose="020B0609020204030204" pitchFamily="49" charset="0"/>
              </a:rPr>
              <a:t>        self.countB += 1</a:t>
            </a:r>
          </a:p>
          <a:p>
            <a:r>
              <a:rPr lang="en-ID" sz="1000">
                <a:solidFill>
                  <a:schemeClr val="tx1"/>
                </a:solidFill>
                <a:latin typeface="Consolas" panose="020B0609020204030204" pitchFamily="49" charset="0"/>
              </a:rPr>
              <a:t>        self.label["text"] = self.display_text()</a:t>
            </a:r>
          </a:p>
          <a:p>
            <a:endParaRPr lang="en-ID" sz="100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r>
              <a:rPr lang="en-ID" sz="1000">
                <a:solidFill>
                  <a:schemeClr val="tx1"/>
                </a:solidFill>
                <a:latin typeface="Consolas" panose="020B0609020204030204" pitchFamily="49" charset="0"/>
              </a:rPr>
              <a:t>window = Tk()</a:t>
            </a:r>
          </a:p>
          <a:p>
            <a:r>
              <a:rPr lang="en-ID" sz="1000">
                <a:solidFill>
                  <a:schemeClr val="tx1"/>
                </a:solidFill>
                <a:latin typeface="Consolas" panose="020B0609020204030204" pitchFamily="49" charset="0"/>
              </a:rPr>
              <a:t>Voting(window)</a:t>
            </a:r>
          </a:p>
          <a:p>
            <a:r>
              <a:rPr lang="en-ID" sz="1000">
                <a:solidFill>
                  <a:schemeClr val="tx1"/>
                </a:solidFill>
                <a:latin typeface="Consolas" panose="020B0609020204030204" pitchFamily="49" charset="0"/>
              </a:rPr>
              <a:t>window.mainloop()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00994" y="-57539"/>
            <a:ext cx="8347590" cy="465137"/>
          </a:xfrm>
        </p:spPr>
        <p:txBody>
          <a:bodyPr/>
          <a:lstStyle/>
          <a:p>
            <a:r>
              <a:rPr lang="en-ID" sz="1400" b="1">
                <a:latin typeface="Abadi" panose="020B0604020104020204" pitchFamily="34" charset="0"/>
              </a:rPr>
              <a:t>How does the GUI look like and how's the GUI interaction?</a:t>
            </a:r>
            <a:endParaRPr lang="en-ID" sz="1400" b="1">
              <a:latin typeface="Consolas" panose="020B0609020204030204" pitchFamily="49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345C0FA-9636-4297-AFC7-EB194CEC78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55966" y="4017527"/>
            <a:ext cx="1657581" cy="1028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9308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7649"/>
    </mc:Choice>
    <mc:Fallback xmlns="">
      <p:transition spd="slow" advTm="67649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597A6044-2A66-4C95-AD51-56BE702580EA}"/>
              </a:ext>
            </a:extLst>
          </p:cNvPr>
          <p:cNvGrpSpPr/>
          <p:nvPr/>
        </p:nvGrpSpPr>
        <p:grpSpPr>
          <a:xfrm>
            <a:off x="3742050" y="1330667"/>
            <a:ext cx="1659900" cy="1659900"/>
            <a:chOff x="3742050" y="1094500"/>
            <a:chExt cx="1659900" cy="1659900"/>
          </a:xfrm>
        </p:grpSpPr>
        <p:sp>
          <p:nvSpPr>
            <p:cNvPr id="890" name="Google Shape;890;p52"/>
            <p:cNvSpPr/>
            <p:nvPr/>
          </p:nvSpPr>
          <p:spPr>
            <a:xfrm>
              <a:off x="3742050" y="1094500"/>
              <a:ext cx="1659900" cy="1659900"/>
            </a:xfrm>
            <a:prstGeom prst="ellipse">
              <a:avLst/>
            </a:prstGeom>
            <a:noFill/>
            <a:ln w="9525" cap="flat" cmpd="sng">
              <a:solidFill>
                <a:schemeClr val="bg1">
                  <a:lumMod val="95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pic>
          <p:nvPicPr>
            <p:cNvPr id="7170" name="Picture 2" descr="logo, python icon">
              <a:extLst>
                <a:ext uri="{FF2B5EF4-FFF2-40B4-BE49-F238E27FC236}">
                  <a16:creationId xmlns:a16="http://schemas.microsoft.com/office/drawing/2014/main" id="{213FB561-EB10-444D-8568-100790B9D2C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33173" y="1294097"/>
              <a:ext cx="1277654" cy="12776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7" name="Title 1">
            <a:extLst>
              <a:ext uri="{FF2B5EF4-FFF2-40B4-BE49-F238E27FC236}">
                <a16:creationId xmlns:a16="http://schemas.microsoft.com/office/drawing/2014/main" id="{CEC5803F-89FA-4CA1-B2F1-9E7293DA7D52}"/>
              </a:ext>
            </a:extLst>
          </p:cNvPr>
          <p:cNvSpPr txBox="1">
            <a:spLocks/>
          </p:cNvSpPr>
          <p:nvPr/>
        </p:nvSpPr>
        <p:spPr>
          <a:xfrm>
            <a:off x="400994" y="3167582"/>
            <a:ext cx="8347590" cy="465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-ID" b="1">
                <a:latin typeface="Abadi" panose="020B0604020104020204" pitchFamily="34" charset="0"/>
              </a:rPr>
              <a:t>Best of luck for your final exam! </a:t>
            </a:r>
            <a:r>
              <a:rPr lang="en-US">
                <a:solidFill>
                  <a:srgbClr val="660099"/>
                </a:solidFill>
                <a:latin typeface="arial" panose="020B0604020202020204" pitchFamily="34" charset="0"/>
              </a:rPr>
              <a:t>💪</a:t>
            </a:r>
            <a:endParaRPr lang="en-US" sz="1800">
              <a:solidFill>
                <a:srgbClr val="66009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783"/>
    </mc:Choice>
    <mc:Fallback xmlns="">
      <p:transition spd="slow" advTm="29783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00994" y="214313"/>
            <a:ext cx="8347590" cy="465137"/>
          </a:xfrm>
        </p:spPr>
        <p:txBody>
          <a:bodyPr/>
          <a:lstStyle/>
          <a:p>
            <a:r>
              <a:rPr lang="en-ID" sz="2000">
                <a:latin typeface="Abadi" panose="020B0604020104020204" pitchFamily="34" charset="0"/>
              </a:rPr>
              <a:t>What is the output and why?</a:t>
            </a:r>
            <a:endParaRPr lang="en-ID" sz="2000">
              <a:latin typeface="Consolas" panose="020B0609020204030204" pitchFamily="49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4AEBB93-F053-4168-B6F5-E029CE3FD93F}"/>
              </a:ext>
            </a:extLst>
          </p:cNvPr>
          <p:cNvSpPr/>
          <p:nvPr/>
        </p:nvSpPr>
        <p:spPr>
          <a:xfrm>
            <a:off x="400994" y="926757"/>
            <a:ext cx="8347590" cy="37935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a = set("what")</a:t>
            </a:r>
          </a:p>
          <a:p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b = set("whatis")</a:t>
            </a:r>
          </a:p>
          <a:p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c = set("whatisthe")</a:t>
            </a:r>
          </a:p>
          <a:p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d = set("whatistheoutput")</a:t>
            </a:r>
          </a:p>
          <a:p>
            <a:endParaRPr lang="en-ID" sz="200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print(len(a-b-c-d))</a:t>
            </a:r>
          </a:p>
          <a:p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print(len(d-c-b-a))</a:t>
            </a:r>
          </a:p>
          <a:p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print(len(a&amp;b&amp;c&amp;d))</a:t>
            </a:r>
          </a:p>
          <a:p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print(len(a|b|c|d))</a:t>
            </a:r>
          </a:p>
          <a:p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print(a &lt;= b &lt;= c &lt;= d)</a:t>
            </a:r>
          </a:p>
        </p:txBody>
      </p:sp>
    </p:spTree>
    <p:extLst>
      <p:ext uri="{BB962C8B-B14F-4D97-AF65-F5344CB8AC3E}">
        <p14:creationId xmlns:p14="http://schemas.microsoft.com/office/powerpoint/2010/main" val="1386512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8920"/>
    </mc:Choice>
    <mc:Fallback xmlns="">
      <p:transition spd="slow" advTm="2892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00994" y="214313"/>
            <a:ext cx="8347590" cy="465137"/>
          </a:xfrm>
        </p:spPr>
        <p:txBody>
          <a:bodyPr/>
          <a:lstStyle/>
          <a:p>
            <a:r>
              <a:rPr lang="en-ID" sz="2000">
                <a:latin typeface="Abadi" panose="020B0604020104020204" pitchFamily="34" charset="0"/>
              </a:rPr>
              <a:t>What is the output and why?</a:t>
            </a:r>
            <a:endParaRPr lang="en-ID" sz="2000">
              <a:latin typeface="Consolas" panose="020B0609020204030204" pitchFamily="49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4AEBB93-F053-4168-B6F5-E029CE3FD93F}"/>
              </a:ext>
            </a:extLst>
          </p:cNvPr>
          <p:cNvSpPr/>
          <p:nvPr/>
        </p:nvSpPr>
        <p:spPr>
          <a:xfrm>
            <a:off x="400994" y="926757"/>
            <a:ext cx="8347590" cy="37935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a = set("what") </a:t>
            </a: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# {'h', 'w', 'a', 't'}</a:t>
            </a:r>
            <a:endParaRPr lang="en-ID" sz="200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b = set("whatis") </a:t>
            </a: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# {'i', 'h', 't', 'w', 's', 'a'}</a:t>
            </a:r>
            <a:endParaRPr lang="en-ID" sz="200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c = set("whatisthe") </a:t>
            </a: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# {'i', 'h', 't', 'w', 'e', 's', 'a'}</a:t>
            </a:r>
            <a:endParaRPr lang="en-ID" sz="200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d = set("whatistheoutput") </a:t>
            </a:r>
            <a:r>
              <a:rPr lang="en-ID" sz="1200">
                <a:solidFill>
                  <a:schemeClr val="tx1"/>
                </a:solidFill>
                <a:latin typeface="Consolas" panose="020B0609020204030204" pitchFamily="49" charset="0"/>
              </a:rPr>
              <a:t># {'i', 'h', 't', 'u', 'o', 'w', 'e', 's', 'a', 'p'}</a:t>
            </a:r>
            <a:endParaRPr lang="en-ID" sz="200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endParaRPr lang="en-ID" sz="200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print(len(a-b-c-d)) </a:t>
            </a: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# set difference</a:t>
            </a:r>
            <a:endParaRPr lang="en-ID" sz="200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print(len(d-c-b-a)) </a:t>
            </a: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# set difference</a:t>
            </a:r>
            <a:endParaRPr lang="en-ID" sz="200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print(len(a&amp;b&amp;c&amp;d)) </a:t>
            </a: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# set intersection</a:t>
            </a:r>
            <a:endParaRPr lang="en-ID" sz="200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print(len(a|b|c|d)) </a:t>
            </a: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# set union</a:t>
            </a:r>
            <a:endParaRPr lang="en-ID" sz="200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print(a &lt;= b &lt;= c &lt;= d) </a:t>
            </a: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# subset</a:t>
            </a:r>
            <a:endParaRPr lang="en-ID" sz="2000"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EA1DD1A-6622-46FF-A840-B1DFF4860F05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624119" y="2532469"/>
            <a:ext cx="1020500" cy="2077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6728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4788"/>
    </mc:Choice>
    <mc:Fallback xmlns="">
      <p:transition spd="slow" advTm="184788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00994" y="214313"/>
            <a:ext cx="8347590" cy="465137"/>
          </a:xfrm>
        </p:spPr>
        <p:txBody>
          <a:bodyPr/>
          <a:lstStyle/>
          <a:p>
            <a:r>
              <a:rPr lang="en-ID" sz="2000">
                <a:latin typeface="Abadi" panose="020B0604020104020204" pitchFamily="34" charset="0"/>
              </a:rPr>
              <a:t>What is the output and why?</a:t>
            </a:r>
            <a:endParaRPr lang="en-ID" sz="2000">
              <a:latin typeface="Consolas" panose="020B0609020204030204" pitchFamily="49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4AEBB93-F053-4168-B6F5-E029CE3FD93F}"/>
              </a:ext>
            </a:extLst>
          </p:cNvPr>
          <p:cNvSpPr/>
          <p:nvPr/>
        </p:nvSpPr>
        <p:spPr>
          <a:xfrm>
            <a:off x="400994" y="926757"/>
            <a:ext cx="8347590" cy="37935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dct = dict()</a:t>
            </a:r>
          </a:p>
          <a:p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a_int = 1</a:t>
            </a:r>
          </a:p>
          <a:p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for x in "p455word4":</a:t>
            </a:r>
          </a:p>
          <a:p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    try:</a:t>
            </a:r>
          </a:p>
          <a:p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        dct[int(x)] = a_int</a:t>
            </a:r>
          </a:p>
          <a:p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    except ValueError:</a:t>
            </a:r>
          </a:p>
          <a:p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        a_int += 1</a:t>
            </a:r>
          </a:p>
          <a:p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print(dct)</a:t>
            </a:r>
          </a:p>
        </p:txBody>
      </p:sp>
    </p:spTree>
    <p:extLst>
      <p:ext uri="{BB962C8B-B14F-4D97-AF65-F5344CB8AC3E}">
        <p14:creationId xmlns:p14="http://schemas.microsoft.com/office/powerpoint/2010/main" val="3887894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494"/>
    </mc:Choice>
    <mc:Fallback xmlns="">
      <p:transition spd="slow" advTm="20494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00994" y="214313"/>
            <a:ext cx="8347590" cy="465137"/>
          </a:xfrm>
        </p:spPr>
        <p:txBody>
          <a:bodyPr/>
          <a:lstStyle/>
          <a:p>
            <a:r>
              <a:rPr lang="en-ID" sz="2000">
                <a:latin typeface="Abadi" panose="020B0604020104020204" pitchFamily="34" charset="0"/>
              </a:rPr>
              <a:t>What is the output and why?</a:t>
            </a:r>
            <a:endParaRPr lang="en-ID" sz="2000">
              <a:latin typeface="Consolas" panose="020B0609020204030204" pitchFamily="49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4AEBB93-F053-4168-B6F5-E029CE3FD93F}"/>
              </a:ext>
            </a:extLst>
          </p:cNvPr>
          <p:cNvSpPr/>
          <p:nvPr/>
        </p:nvSpPr>
        <p:spPr>
          <a:xfrm>
            <a:off x="400994" y="926757"/>
            <a:ext cx="8347590" cy="37935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dct = dict()</a:t>
            </a:r>
          </a:p>
          <a:p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a_int = 1</a:t>
            </a:r>
          </a:p>
          <a:p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for x in "p455word4":</a:t>
            </a:r>
          </a:p>
          <a:p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    try:</a:t>
            </a:r>
          </a:p>
          <a:p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        dct[int(x)] = a_int</a:t>
            </a:r>
          </a:p>
          <a:p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    except ValueError:</a:t>
            </a:r>
          </a:p>
          <a:p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        a_int += 1</a:t>
            </a:r>
          </a:p>
          <a:p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print(dct)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99667A7F-280C-4E93-8F86-26F6677BB5E3}"/>
              </a:ext>
            </a:extLst>
          </p:cNvPr>
          <p:cNvGrpSpPr/>
          <p:nvPr/>
        </p:nvGrpSpPr>
        <p:grpSpPr>
          <a:xfrm>
            <a:off x="7346092" y="4349835"/>
            <a:ext cx="1295400" cy="243750"/>
            <a:chOff x="4170406" y="1680776"/>
            <a:chExt cx="1295400" cy="243750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E168B42F-F475-43E3-B719-A65A27E7BFC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5006" t="14589" r="10005" b="33334"/>
            <a:stretch/>
          </p:blipFill>
          <p:spPr>
            <a:xfrm>
              <a:off x="4170406" y="1680776"/>
              <a:ext cx="1295400" cy="238126"/>
            </a:xfrm>
            <a:prstGeom prst="rect">
              <a:avLst/>
            </a:prstGeom>
          </p:spPr>
        </p:pic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C05C1AA-9DF8-4FF6-929B-A4500E211612}"/>
                </a:ext>
              </a:extLst>
            </p:cNvPr>
            <p:cNvSpPr/>
            <p:nvPr/>
          </p:nvSpPr>
          <p:spPr>
            <a:xfrm>
              <a:off x="4548188" y="1878807"/>
              <a:ext cx="102393" cy="457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928230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33906"/>
    </mc:Choice>
    <mc:Fallback xmlns="">
      <p:transition spd="slow" advTm="233906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00994" y="214313"/>
            <a:ext cx="8347590" cy="465137"/>
          </a:xfrm>
        </p:spPr>
        <p:txBody>
          <a:bodyPr/>
          <a:lstStyle/>
          <a:p>
            <a:r>
              <a:rPr lang="en-ID" sz="2000">
                <a:latin typeface="Abadi" panose="020B0604020104020204" pitchFamily="34" charset="0"/>
              </a:rPr>
              <a:t>What is this function about?</a:t>
            </a:r>
            <a:endParaRPr lang="en-ID" sz="2000">
              <a:latin typeface="Consolas" panose="020B0609020204030204" pitchFamily="49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4AEBB93-F053-4168-B6F5-E029CE3FD93F}"/>
              </a:ext>
            </a:extLst>
          </p:cNvPr>
          <p:cNvSpPr/>
          <p:nvPr/>
        </p:nvSpPr>
        <p:spPr>
          <a:xfrm>
            <a:off x="400994" y="926757"/>
            <a:ext cx="8347590" cy="37935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def m(dct):</a:t>
            </a:r>
          </a:p>
          <a:p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	values = set()</a:t>
            </a:r>
          </a:p>
          <a:p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	for key, value in dct.items():</a:t>
            </a:r>
          </a:p>
          <a:p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		if value in values:</a:t>
            </a:r>
          </a:p>
          <a:p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			return True</a:t>
            </a:r>
          </a:p>
          <a:p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		else:</a:t>
            </a:r>
          </a:p>
          <a:p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			values.add(value)</a:t>
            </a:r>
          </a:p>
          <a:p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	return False</a:t>
            </a:r>
          </a:p>
        </p:txBody>
      </p:sp>
    </p:spTree>
    <p:extLst>
      <p:ext uri="{BB962C8B-B14F-4D97-AF65-F5344CB8AC3E}">
        <p14:creationId xmlns:p14="http://schemas.microsoft.com/office/powerpoint/2010/main" val="2586073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3613"/>
    </mc:Choice>
    <mc:Fallback xmlns="">
      <p:transition spd="slow" advTm="23613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00994" y="214313"/>
            <a:ext cx="8347590" cy="465137"/>
          </a:xfrm>
        </p:spPr>
        <p:txBody>
          <a:bodyPr/>
          <a:lstStyle/>
          <a:p>
            <a:r>
              <a:rPr lang="en-ID" sz="2000">
                <a:latin typeface="Abadi" panose="020B0604020104020204" pitchFamily="34" charset="0"/>
              </a:rPr>
              <a:t>What is this function about?</a:t>
            </a:r>
            <a:endParaRPr lang="en-ID" sz="2000">
              <a:latin typeface="Consolas" panose="020B0609020204030204" pitchFamily="49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4AEBB93-F053-4168-B6F5-E029CE3FD93F}"/>
              </a:ext>
            </a:extLst>
          </p:cNvPr>
          <p:cNvSpPr/>
          <p:nvPr/>
        </p:nvSpPr>
        <p:spPr>
          <a:xfrm>
            <a:off x="400994" y="926757"/>
            <a:ext cx="8347590" cy="37935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def m(dct):</a:t>
            </a:r>
          </a:p>
          <a:p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	values = set()</a:t>
            </a:r>
          </a:p>
          <a:p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	for key, value in dct.items():</a:t>
            </a:r>
          </a:p>
          <a:p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		if value in values:</a:t>
            </a:r>
          </a:p>
          <a:p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			return True</a:t>
            </a:r>
          </a:p>
          <a:p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		else:</a:t>
            </a:r>
          </a:p>
          <a:p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			values.add(value)</a:t>
            </a:r>
          </a:p>
          <a:p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	return False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D4A6DF9-4EEB-4757-8A0C-AFEC6BE4673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157" t="11259" r="4653" b="10689"/>
          <a:stretch/>
        </p:blipFill>
        <p:spPr>
          <a:xfrm>
            <a:off x="6325803" y="3781768"/>
            <a:ext cx="2336800" cy="869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031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7371"/>
    </mc:Choice>
    <mc:Fallback xmlns="">
      <p:transition spd="slow" advTm="67371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00994" y="214313"/>
            <a:ext cx="8347590" cy="465137"/>
          </a:xfrm>
        </p:spPr>
        <p:txBody>
          <a:bodyPr/>
          <a:lstStyle/>
          <a:p>
            <a:r>
              <a:rPr lang="en-ID" sz="2000">
                <a:latin typeface="Abadi" panose="020B0604020104020204" pitchFamily="34" charset="0"/>
              </a:rPr>
              <a:t>Create a recursive function to return the length of a list</a:t>
            </a:r>
            <a:endParaRPr lang="en-ID" sz="2000">
              <a:latin typeface="Consolas" panose="020B0609020204030204" pitchFamily="49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4AEBB93-F053-4168-B6F5-E029CE3FD93F}"/>
              </a:ext>
            </a:extLst>
          </p:cNvPr>
          <p:cNvSpPr/>
          <p:nvPr/>
        </p:nvSpPr>
        <p:spPr>
          <a:xfrm>
            <a:off x="400994" y="926757"/>
            <a:ext cx="8347590" cy="37935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ID" sz="2000"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7413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861"/>
    </mc:Choice>
    <mc:Fallback xmlns="">
      <p:transition spd="slow" advTm="20861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00994" y="214313"/>
            <a:ext cx="8347590" cy="465137"/>
          </a:xfrm>
        </p:spPr>
        <p:txBody>
          <a:bodyPr/>
          <a:lstStyle/>
          <a:p>
            <a:r>
              <a:rPr lang="en-ID" sz="2000">
                <a:latin typeface="Abadi" panose="020B0604020104020204" pitchFamily="34" charset="0"/>
              </a:rPr>
              <a:t>Create a recursive function to return the length of a list</a:t>
            </a:r>
            <a:endParaRPr lang="en-ID" sz="2000">
              <a:latin typeface="Consolas" panose="020B0609020204030204" pitchFamily="49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4AEBB93-F053-4168-B6F5-E029CE3FD93F}"/>
              </a:ext>
            </a:extLst>
          </p:cNvPr>
          <p:cNvSpPr/>
          <p:nvPr/>
        </p:nvSpPr>
        <p:spPr>
          <a:xfrm>
            <a:off x="400994" y="926757"/>
            <a:ext cx="8347590" cy="37935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def r(lst):</a:t>
            </a:r>
          </a:p>
          <a:p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    if not lst: # base case</a:t>
            </a:r>
          </a:p>
          <a:p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        return 0</a:t>
            </a:r>
          </a:p>
          <a:p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    else: # recursive case</a:t>
            </a:r>
          </a:p>
          <a:p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        return 1 + r(lst[1:])</a:t>
            </a:r>
          </a:p>
          <a:p>
            <a:endParaRPr lang="en-ID" sz="200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print(r([])) # 0</a:t>
            </a:r>
          </a:p>
          <a:p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print(r([1])) # 1</a:t>
            </a:r>
          </a:p>
          <a:p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print(r([1,2])) # 2</a:t>
            </a:r>
          </a:p>
          <a:p>
            <a:endParaRPr lang="en-ID" sz="200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endParaRPr lang="en-ID" sz="2000"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8888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1489"/>
    </mc:Choice>
    <mc:Fallback xmlns="">
      <p:transition spd="slow" advTm="111489"/>
    </mc:Fallback>
  </mc:AlternateContent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6888</TotalTime>
  <Words>1657</Words>
  <Application>Microsoft Office PowerPoint</Application>
  <PresentationFormat>On-screen Show (16:9)</PresentationFormat>
  <Paragraphs>224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Abadi</vt:lpstr>
      <vt:lpstr>arial</vt:lpstr>
      <vt:lpstr>arial</vt:lpstr>
      <vt:lpstr>Consolas</vt:lpstr>
      <vt:lpstr>Trebuchet MS</vt:lpstr>
      <vt:lpstr>Simple Light</vt:lpstr>
      <vt:lpstr>PowerPoint Presentation</vt:lpstr>
      <vt:lpstr>What is the output and why?</vt:lpstr>
      <vt:lpstr>What is the output and why?</vt:lpstr>
      <vt:lpstr>What is the output and why?</vt:lpstr>
      <vt:lpstr>What is the output and why?</vt:lpstr>
      <vt:lpstr>What is this function about?</vt:lpstr>
      <vt:lpstr>What is this function about?</vt:lpstr>
      <vt:lpstr>Create a recursive function to return the length of a list</vt:lpstr>
      <vt:lpstr>Create a recursive function to return the length of a list</vt:lpstr>
      <vt:lpstr>What's the output and why?</vt:lpstr>
      <vt:lpstr>What's the output and why?</vt:lpstr>
      <vt:lpstr>How does the GUI look like and how's the GUI interaction?</vt:lpstr>
      <vt:lpstr>How does the GUI look like and how's the GUI interaction?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Fariz</dc:creator>
  <cp:lastModifiedBy>Fariz Darari</cp:lastModifiedBy>
  <cp:revision>984</cp:revision>
  <dcterms:modified xsi:type="dcterms:W3CDTF">2021-02-01T06:42:33Z</dcterms:modified>
</cp:coreProperties>
</file>