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90" r:id="rId20"/>
    <p:sldId id="291" r:id="rId21"/>
    <p:sldId id="275" r:id="rId22"/>
    <p:sldId id="276" r:id="rId23"/>
    <p:sldId id="277" r:id="rId24"/>
    <p:sldId id="274" r:id="rId25"/>
    <p:sldId id="278" r:id="rId26"/>
    <p:sldId id="279" r:id="rId27"/>
    <p:sldId id="280" r:id="rId28"/>
    <p:sldId id="281" r:id="rId29"/>
    <p:sldId id="282" r:id="rId30"/>
    <p:sldId id="283" r:id="rId31"/>
    <p:sldId id="284" r:id="rId32"/>
    <p:sldId id="285" r:id="rId33"/>
    <p:sldId id="286" r:id="rId34"/>
    <p:sldId id="287" r:id="rId35"/>
  </p:sldIdLst>
  <p:sldSz cx="941863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386" y="-96"/>
      </p:cViewPr>
      <p:guideLst>
        <p:guide orient="horz" pos="2160"/>
        <p:guide pos="2967"/>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418638"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288905" y="0"/>
            <a:ext cx="312973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41951" y="3337560"/>
            <a:ext cx="6674675"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46056" y="1544812"/>
            <a:ext cx="6674675"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2D2514F-941C-4626-A601-E656E3B0BA0E}" type="datetimeFigureOut">
              <a:rPr lang="en-US" smtClean="0"/>
              <a:pPr/>
              <a:t>11/8/2013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658B4AD-6719-46FF-852A-F648E7F050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D2514F-941C-4626-A601-E656E3B0BA0E}"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8B4AD-6719-46FF-852A-F648E7F050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8513" y="274641"/>
            <a:ext cx="2119194"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70932" y="274641"/>
            <a:ext cx="6200603"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D2514F-941C-4626-A601-E656E3B0BA0E}"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8B4AD-6719-46FF-852A-F648E7F050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D2514F-941C-4626-A601-E656E3B0BA0E}"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8B4AD-6719-46FF-852A-F648E7F050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418638"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288905" y="0"/>
            <a:ext cx="312973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706398" y="3583840"/>
            <a:ext cx="6828513"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6398" y="2485800"/>
            <a:ext cx="6828513"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D2514F-941C-4626-A601-E656E3B0BA0E}"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8B4AD-6719-46FF-852A-F648E7F050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769188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70932" y="1600203"/>
            <a:ext cx="3767455"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395365" y="1600203"/>
            <a:ext cx="3767455"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D2514F-941C-4626-A601-E656E3B0BA0E}"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8B4AD-6719-46FF-852A-F648E7F050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0932" y="273050"/>
            <a:ext cx="8476774"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70932" y="5486400"/>
            <a:ext cx="4161534"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84539" y="5486400"/>
            <a:ext cx="4163169"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70932" y="1516912"/>
            <a:ext cx="4161534"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84539" y="1516912"/>
            <a:ext cx="4163169"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D2514F-941C-4626-A601-E656E3B0BA0E}" type="datetimeFigureOut">
              <a:rPr lang="en-US" smtClean="0"/>
              <a:pPr/>
              <a:t>11/8/2013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8B4AD-6719-46FF-852A-F648E7F050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70932" y="274320"/>
            <a:ext cx="7695027"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2D2514F-941C-4626-A601-E656E3B0BA0E}" type="datetimeFigureOut">
              <a:rPr lang="en-US" smtClean="0"/>
              <a:pPr/>
              <a:t>11/8/2013</a:t>
            </a:fld>
            <a:endParaRPr lang="en-US"/>
          </a:p>
        </p:txBody>
      </p:sp>
      <p:sp>
        <p:nvSpPr>
          <p:cNvPr id="8" name="Slide Number Placeholder 7"/>
          <p:cNvSpPr>
            <a:spLocks noGrp="1"/>
          </p:cNvSpPr>
          <p:nvPr>
            <p:ph type="sldNum" sz="quarter" idx="11"/>
          </p:nvPr>
        </p:nvSpPr>
        <p:spPr/>
        <p:txBody>
          <a:bodyPr/>
          <a:lstStyle/>
          <a:p>
            <a:fld id="{9658B4AD-6719-46FF-852A-F648E7F05080}"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2514F-941C-4626-A601-E656E3B0BA0E}" type="datetimeFigureOut">
              <a:rPr lang="en-US" smtClean="0"/>
              <a:pPr/>
              <a:t>11/8/2013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8B4AD-6719-46FF-852A-F648E7F050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0932" y="1185528"/>
            <a:ext cx="3296523"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70932" y="214424"/>
            <a:ext cx="2825591"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0932" y="1981200"/>
            <a:ext cx="7299444"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D2514F-941C-4626-A601-E656E3B0BA0E}"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401426" y="6422067"/>
            <a:ext cx="784887" cy="365125"/>
          </a:xfrm>
        </p:spPr>
        <p:txBody>
          <a:bodyPr/>
          <a:lstStyle/>
          <a:p>
            <a:fld id="{9658B4AD-6719-46FF-852A-F648E7F050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23627" y="1705709"/>
            <a:ext cx="3145590"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97634" y="1019907"/>
            <a:ext cx="4238387"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723629" y="2998765"/>
            <a:ext cx="3145588"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70932" y="6422067"/>
            <a:ext cx="2197682" cy="365125"/>
          </a:xfrm>
        </p:spPr>
        <p:txBody>
          <a:bodyPr/>
          <a:lstStyle/>
          <a:p>
            <a:fld id="{62D2514F-941C-4626-A601-E656E3B0BA0E}"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8B4AD-6719-46FF-852A-F648E7F050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418638"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534910" y="0"/>
            <a:ext cx="1883728"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70932" y="274638"/>
            <a:ext cx="7691888"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70932" y="1600203"/>
            <a:ext cx="7691888"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70932" y="6422067"/>
            <a:ext cx="2197682"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62D2514F-941C-4626-A601-E656E3B0BA0E}" type="datetimeFigureOut">
              <a:rPr lang="en-US" smtClean="0"/>
              <a:pPr/>
              <a:t>11/8/2013</a:t>
            </a:fld>
            <a:endParaRPr lang="en-US"/>
          </a:p>
        </p:txBody>
      </p:sp>
      <p:sp>
        <p:nvSpPr>
          <p:cNvPr id="22" name="Footer Placeholder 21"/>
          <p:cNvSpPr>
            <a:spLocks noGrp="1"/>
          </p:cNvSpPr>
          <p:nvPr>
            <p:ph type="ftr" sz="quarter" idx="3"/>
          </p:nvPr>
        </p:nvSpPr>
        <p:spPr>
          <a:xfrm>
            <a:off x="3218035" y="6422067"/>
            <a:ext cx="2982569"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398286" y="6422067"/>
            <a:ext cx="784887"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9658B4AD-6719-46FF-852A-F648E7F0508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Users\User\Downloads\2.%20Video%20Konsep%20Pemodelan%20(activity%20Diagram).mp4"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KONSEP PEMODELAN DENGAN UML</a:t>
            </a:r>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1143000"/>
          </a:xfrm>
        </p:spPr>
        <p:txBody>
          <a:bodyPr>
            <a:noAutofit/>
          </a:bodyPr>
          <a:lstStyle/>
          <a:p>
            <a:r>
              <a:rPr lang="en-US" sz="3600" b="1" smtClean="0"/>
              <a:t>UML (Unified Modeling Language)</a:t>
            </a:r>
            <a:endParaRPr lang="en-US" sz="3600" b="1"/>
          </a:p>
        </p:txBody>
      </p:sp>
      <p:sp>
        <p:nvSpPr>
          <p:cNvPr id="3" name="Content Placeholder 2"/>
          <p:cNvSpPr>
            <a:spLocks noGrp="1"/>
          </p:cNvSpPr>
          <p:nvPr>
            <p:ph idx="1"/>
          </p:nvPr>
        </p:nvSpPr>
        <p:spPr>
          <a:xfrm>
            <a:off x="470932" y="1600203"/>
            <a:ext cx="8555263" cy="4525963"/>
          </a:xfrm>
        </p:spPr>
        <p:txBody>
          <a:bodyPr>
            <a:normAutofit/>
          </a:bodyPr>
          <a:lstStyle/>
          <a:p>
            <a:r>
              <a:rPr lang="en-US" sz="2800" smtClean="0"/>
              <a:t>UML banyak digunakan sebagai model standar dalam mengembangkan sebuah sistem informasi. </a:t>
            </a:r>
          </a:p>
          <a:p>
            <a:r>
              <a:rPr lang="en-US" sz="2800" smtClean="0"/>
              <a:t>UML memilik 4 elemen utama, yaitu :</a:t>
            </a:r>
          </a:p>
          <a:p>
            <a:pPr lvl="1"/>
            <a:r>
              <a:rPr lang="en-US" sz="2800" smtClean="0"/>
              <a:t>Icons</a:t>
            </a:r>
          </a:p>
          <a:p>
            <a:pPr lvl="1"/>
            <a:r>
              <a:rPr lang="en-US" sz="2800" smtClean="0"/>
              <a:t>Simbol dua dimensi  (Two Dimensional)</a:t>
            </a:r>
          </a:p>
          <a:p>
            <a:pPr lvl="1"/>
            <a:r>
              <a:rPr lang="en-US" sz="2800" smtClean="0"/>
              <a:t>Paths</a:t>
            </a:r>
          </a:p>
          <a:p>
            <a:pPr lvl="1"/>
            <a:r>
              <a:rPr lang="en-US" sz="2800" smtClean="0"/>
              <a:t>String</a:t>
            </a:r>
          </a:p>
          <a:p>
            <a:pPr lvl="1">
              <a:spcBef>
                <a:spcPts val="0"/>
              </a:spcBef>
              <a:spcAft>
                <a:spcPts val="600"/>
              </a:spcAft>
            </a:pPr>
            <a:endParaRPr lang="en-US" sz="2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1143000"/>
          </a:xfrm>
        </p:spPr>
        <p:txBody>
          <a:bodyPr>
            <a:noAutofit/>
          </a:bodyPr>
          <a:lstStyle/>
          <a:p>
            <a:r>
              <a:rPr lang="en-US" sz="3600" b="1" smtClean="0"/>
              <a:t>UML (Unified Modeling Language)</a:t>
            </a:r>
            <a:endParaRPr lang="en-US" sz="3600" b="1"/>
          </a:p>
        </p:txBody>
      </p:sp>
      <p:sp>
        <p:nvSpPr>
          <p:cNvPr id="5" name="Rectangle 4"/>
          <p:cNvSpPr>
            <a:spLocks noGrp="1" noChangeArrowheads="1"/>
          </p:cNvSpPr>
          <p:nvPr/>
        </p:nvSpPr>
        <p:spPr bwMode="auto">
          <a:xfrm>
            <a:off x="549421" y="1600200"/>
            <a:ext cx="800584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75000"/>
              <a:buFont typeface="Monotype Sorts" pitchFamily="2" charset="2"/>
              <a:buChar char="n"/>
              <a:defRPr kumimoji="1" sz="3200">
                <a:solidFill>
                  <a:srgbClr val="003300"/>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kumimoji="1" sz="2800">
                <a:solidFill>
                  <a:srgbClr val="003300"/>
                </a:solidFill>
                <a:latin typeface="+mn-lt"/>
              </a:defRPr>
            </a:lvl2pPr>
            <a:lvl3pPr marL="1143000" indent="-228600" algn="l" rtl="0" eaLnBrk="0" fontAlgn="base" hangingPunct="0">
              <a:spcBef>
                <a:spcPct val="20000"/>
              </a:spcBef>
              <a:spcAft>
                <a:spcPct val="0"/>
              </a:spcAft>
              <a:buClr>
                <a:schemeClr val="folHlink"/>
              </a:buClr>
              <a:buSzPct val="60000"/>
              <a:buFont typeface="Monotype Sorts" pitchFamily="2" charset="2"/>
              <a:buChar char="n"/>
              <a:defRPr kumimoji="1" sz="2400">
                <a:solidFill>
                  <a:srgbClr val="003300"/>
                </a:solidFill>
                <a:latin typeface="+mn-lt"/>
              </a:defRPr>
            </a:lvl3pPr>
            <a:lvl4pPr marL="1600200" indent="-228600" algn="l" rtl="0" eaLnBrk="0" fontAlgn="base" hangingPunct="0">
              <a:spcBef>
                <a:spcPct val="20000"/>
              </a:spcBef>
              <a:spcAft>
                <a:spcPct val="0"/>
              </a:spcAft>
              <a:buChar char="–"/>
              <a:defRPr kumimoji="1" sz="2000">
                <a:solidFill>
                  <a:srgbClr val="003300"/>
                </a:solidFill>
                <a:latin typeface="+mn-lt"/>
              </a:defRPr>
            </a:lvl4pPr>
            <a:lvl5pPr marL="20574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5pPr>
            <a:lvl6pPr marL="25146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6pPr>
            <a:lvl7pPr marL="29718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7pPr>
            <a:lvl8pPr marL="34290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8pPr>
            <a:lvl9pPr marL="38862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9pPr>
          </a:lstStyle>
          <a:p>
            <a:pPr lvl="1"/>
            <a:endParaRPr lang="en-GB" dirty="0" smtClean="0"/>
          </a:p>
          <a:p>
            <a:pPr lvl="1"/>
            <a:r>
              <a:rPr lang="en-GB" dirty="0" smtClean="0"/>
              <a:t>icons</a:t>
            </a:r>
            <a:endParaRPr lang="en-GB" dirty="0"/>
          </a:p>
          <a:p>
            <a:pPr lvl="1"/>
            <a:r>
              <a:rPr lang="en-GB" dirty="0"/>
              <a:t>two-dimensional symbols</a:t>
            </a:r>
          </a:p>
          <a:p>
            <a:pPr lvl="1"/>
            <a:r>
              <a:rPr lang="en-GB" dirty="0"/>
              <a:t>paths</a:t>
            </a:r>
          </a:p>
          <a:p>
            <a:pPr lvl="1"/>
            <a:r>
              <a:rPr lang="en-GB" dirty="0" smtClean="0"/>
              <a:t>Strings</a:t>
            </a:r>
            <a:endParaRPr lang="en-GB" dirty="0"/>
          </a:p>
        </p:txBody>
      </p:sp>
      <p:sp>
        <p:nvSpPr>
          <p:cNvPr id="6" name="Line 28"/>
          <p:cNvSpPr>
            <a:spLocks noChangeShapeType="1"/>
          </p:cNvSpPr>
          <p:nvPr/>
        </p:nvSpPr>
        <p:spPr bwMode="auto">
          <a:xfrm flipV="1">
            <a:off x="2534529" y="1912941"/>
            <a:ext cx="4782903" cy="536575"/>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7" name="Line 29"/>
          <p:cNvSpPr>
            <a:spLocks noChangeShapeType="1"/>
          </p:cNvSpPr>
          <p:nvPr/>
        </p:nvSpPr>
        <p:spPr bwMode="auto">
          <a:xfrm>
            <a:off x="5628290" y="2943225"/>
            <a:ext cx="1210033" cy="57150"/>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8" name="Line 30"/>
          <p:cNvSpPr>
            <a:spLocks noChangeShapeType="1"/>
          </p:cNvSpPr>
          <p:nvPr/>
        </p:nvSpPr>
        <p:spPr bwMode="auto">
          <a:xfrm>
            <a:off x="2429878" y="3479800"/>
            <a:ext cx="3945690" cy="158750"/>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9" name="Line 31"/>
          <p:cNvSpPr>
            <a:spLocks noChangeShapeType="1"/>
          </p:cNvSpPr>
          <p:nvPr/>
        </p:nvSpPr>
        <p:spPr bwMode="auto">
          <a:xfrm>
            <a:off x="2578680" y="3944938"/>
            <a:ext cx="3738022" cy="420687"/>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0" name="AutoShape 33"/>
          <p:cNvSpPr>
            <a:spLocks noChangeArrowheads="1"/>
          </p:cNvSpPr>
          <p:nvPr/>
        </p:nvSpPr>
        <p:spPr bwMode="auto">
          <a:xfrm>
            <a:off x="6936434" y="2219325"/>
            <a:ext cx="1008907" cy="376238"/>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dirty="0">
                <a:solidFill>
                  <a:schemeClr val="tx1"/>
                </a:solidFill>
                <a:latin typeface="Arial" pitchFamily="34" charset="0"/>
              </a:rPr>
              <a:t>Plan Chapter</a:t>
            </a:r>
          </a:p>
        </p:txBody>
      </p:sp>
      <p:sp>
        <p:nvSpPr>
          <p:cNvPr id="11" name="Oval 10"/>
          <p:cNvSpPr>
            <a:spLocks noChangeArrowheads="1"/>
          </p:cNvSpPr>
          <p:nvPr/>
        </p:nvSpPr>
        <p:spPr bwMode="auto">
          <a:xfrm>
            <a:off x="7363217" y="1843088"/>
            <a:ext cx="155342" cy="150812"/>
          </a:xfrm>
          <a:prstGeom prst="ellipse">
            <a:avLst/>
          </a:prstGeom>
          <a:solidFill>
            <a:schemeClr val="tx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2" name="Line 35"/>
          <p:cNvSpPr>
            <a:spLocks noChangeShapeType="1"/>
          </p:cNvSpPr>
          <p:nvPr/>
        </p:nvSpPr>
        <p:spPr bwMode="auto">
          <a:xfrm>
            <a:off x="7441706" y="1993903"/>
            <a:ext cx="0" cy="225425"/>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3" name="AutoShape 36"/>
          <p:cNvSpPr>
            <a:spLocks noChangeArrowheads="1"/>
          </p:cNvSpPr>
          <p:nvPr/>
        </p:nvSpPr>
        <p:spPr bwMode="auto">
          <a:xfrm>
            <a:off x="6936434" y="2822575"/>
            <a:ext cx="1008907" cy="376238"/>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Produce </a:t>
            </a:r>
            <a:br>
              <a:rPr lang="en-GB" sz="1000">
                <a:solidFill>
                  <a:schemeClr val="tx1"/>
                </a:solidFill>
                <a:latin typeface="Arial" pitchFamily="34" charset="0"/>
              </a:rPr>
            </a:br>
            <a:r>
              <a:rPr lang="en-GB" sz="1000">
                <a:solidFill>
                  <a:schemeClr val="tx1"/>
                </a:solidFill>
                <a:latin typeface="Arial" pitchFamily="34" charset="0"/>
              </a:rPr>
              <a:t>First Draft</a:t>
            </a:r>
          </a:p>
        </p:txBody>
      </p:sp>
      <p:sp>
        <p:nvSpPr>
          <p:cNvPr id="14" name="Line 37"/>
          <p:cNvSpPr>
            <a:spLocks noChangeShapeType="1"/>
          </p:cNvSpPr>
          <p:nvPr/>
        </p:nvSpPr>
        <p:spPr bwMode="auto">
          <a:xfrm>
            <a:off x="7441706" y="2595563"/>
            <a:ext cx="0" cy="227012"/>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5" name="AutoShape 38"/>
          <p:cNvSpPr>
            <a:spLocks noChangeArrowheads="1"/>
          </p:cNvSpPr>
          <p:nvPr/>
        </p:nvSpPr>
        <p:spPr bwMode="auto">
          <a:xfrm>
            <a:off x="6936434" y="3825875"/>
            <a:ext cx="1008907" cy="376238"/>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Revise Draft</a:t>
            </a:r>
          </a:p>
        </p:txBody>
      </p:sp>
      <p:sp>
        <p:nvSpPr>
          <p:cNvPr id="16" name="Line 39"/>
          <p:cNvSpPr>
            <a:spLocks noChangeShapeType="1"/>
          </p:cNvSpPr>
          <p:nvPr/>
        </p:nvSpPr>
        <p:spPr bwMode="auto">
          <a:xfrm>
            <a:off x="7441706" y="3198816"/>
            <a:ext cx="0" cy="187325"/>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7" name="AutoShape 40"/>
          <p:cNvSpPr>
            <a:spLocks noChangeArrowheads="1"/>
          </p:cNvSpPr>
          <p:nvPr/>
        </p:nvSpPr>
        <p:spPr bwMode="auto">
          <a:xfrm>
            <a:off x="7207874" y="4403728"/>
            <a:ext cx="466027" cy="225425"/>
          </a:xfrm>
          <a:prstGeom prst="diamond">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8" name="Line 41"/>
          <p:cNvSpPr>
            <a:spLocks noChangeShapeType="1"/>
          </p:cNvSpPr>
          <p:nvPr/>
        </p:nvSpPr>
        <p:spPr bwMode="auto">
          <a:xfrm>
            <a:off x="7441706" y="4214813"/>
            <a:ext cx="0" cy="188912"/>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9" name="Line 42"/>
          <p:cNvSpPr>
            <a:spLocks noChangeShapeType="1"/>
          </p:cNvSpPr>
          <p:nvPr/>
        </p:nvSpPr>
        <p:spPr bwMode="auto">
          <a:xfrm flipH="1">
            <a:off x="6380474" y="4516438"/>
            <a:ext cx="827401"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0" name="Text Box 43"/>
          <p:cNvSpPr txBox="1">
            <a:spLocks noChangeArrowheads="1"/>
          </p:cNvSpPr>
          <p:nvPr/>
        </p:nvSpPr>
        <p:spPr bwMode="auto">
          <a:xfrm>
            <a:off x="7497303" y="4564066"/>
            <a:ext cx="847023" cy="246221"/>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000">
                <a:solidFill>
                  <a:schemeClr val="tx1"/>
                </a:solidFill>
                <a:latin typeface="Arial" pitchFamily="34" charset="0"/>
              </a:rPr>
              <a:t>[satisfied]</a:t>
            </a:r>
          </a:p>
        </p:txBody>
      </p:sp>
      <p:sp>
        <p:nvSpPr>
          <p:cNvPr id="21" name="Text Box 44"/>
          <p:cNvSpPr txBox="1">
            <a:spLocks noChangeArrowheads="1"/>
          </p:cNvSpPr>
          <p:nvPr/>
        </p:nvSpPr>
        <p:spPr bwMode="auto">
          <a:xfrm>
            <a:off x="6324877" y="4273553"/>
            <a:ext cx="1061232" cy="244475"/>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000">
                <a:solidFill>
                  <a:schemeClr val="tx1"/>
                </a:solidFill>
                <a:latin typeface="Arial" pitchFamily="34" charset="0"/>
              </a:rPr>
              <a:t>[not satisfied]</a:t>
            </a:r>
          </a:p>
        </p:txBody>
      </p:sp>
      <p:sp>
        <p:nvSpPr>
          <p:cNvPr id="22" name="Line 45"/>
          <p:cNvSpPr>
            <a:spLocks noChangeShapeType="1"/>
          </p:cNvSpPr>
          <p:nvPr/>
        </p:nvSpPr>
        <p:spPr bwMode="auto">
          <a:xfrm flipH="1" flipV="1">
            <a:off x="6378839" y="3516315"/>
            <a:ext cx="0" cy="1004887"/>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3" name="AutoShape 46"/>
          <p:cNvSpPr>
            <a:spLocks noChangeArrowheads="1"/>
          </p:cNvSpPr>
          <p:nvPr/>
        </p:nvSpPr>
        <p:spPr bwMode="auto">
          <a:xfrm>
            <a:off x="6936434" y="4829178"/>
            <a:ext cx="1008907" cy="377825"/>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Add Exercises</a:t>
            </a:r>
          </a:p>
        </p:txBody>
      </p:sp>
      <p:sp>
        <p:nvSpPr>
          <p:cNvPr id="24" name="Line 47"/>
          <p:cNvSpPr>
            <a:spLocks noChangeShapeType="1"/>
          </p:cNvSpPr>
          <p:nvPr/>
        </p:nvSpPr>
        <p:spPr bwMode="auto">
          <a:xfrm>
            <a:off x="7441706" y="4641853"/>
            <a:ext cx="0" cy="174625"/>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5" name="AutoShape 48"/>
          <p:cNvSpPr>
            <a:spLocks noChangeArrowheads="1"/>
          </p:cNvSpPr>
          <p:nvPr/>
        </p:nvSpPr>
        <p:spPr bwMode="auto">
          <a:xfrm>
            <a:off x="6820338" y="5432425"/>
            <a:ext cx="1241101" cy="376238"/>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Add References</a:t>
            </a:r>
          </a:p>
          <a:p>
            <a:r>
              <a:rPr lang="en-GB" sz="1000">
                <a:solidFill>
                  <a:schemeClr val="tx1"/>
                </a:solidFill>
                <a:latin typeface="Arial" pitchFamily="34" charset="0"/>
              </a:rPr>
              <a:t>to Bibliography</a:t>
            </a:r>
          </a:p>
        </p:txBody>
      </p:sp>
      <p:sp>
        <p:nvSpPr>
          <p:cNvPr id="26" name="Line 49"/>
          <p:cNvSpPr>
            <a:spLocks noChangeShapeType="1"/>
          </p:cNvSpPr>
          <p:nvPr/>
        </p:nvSpPr>
        <p:spPr bwMode="auto">
          <a:xfrm>
            <a:off x="7441706" y="5207003"/>
            <a:ext cx="0" cy="225425"/>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nvGrpSpPr>
          <p:cNvPr id="27" name="Group 26"/>
          <p:cNvGrpSpPr>
            <a:grpSpLocks/>
          </p:cNvGrpSpPr>
          <p:nvPr/>
        </p:nvGrpSpPr>
        <p:grpSpPr bwMode="auto">
          <a:xfrm>
            <a:off x="7363217" y="6046788"/>
            <a:ext cx="155342" cy="150812"/>
            <a:chOff x="3696" y="4032"/>
            <a:chExt cx="96" cy="96"/>
          </a:xfrm>
        </p:grpSpPr>
        <p:sp>
          <p:nvSpPr>
            <p:cNvPr id="32" name="Oval 31"/>
            <p:cNvSpPr>
              <a:spLocks noChangeArrowheads="1"/>
            </p:cNvSpPr>
            <p:nvPr/>
          </p:nvSpPr>
          <p:spPr bwMode="auto">
            <a:xfrm>
              <a:off x="3696" y="4032"/>
              <a:ext cx="96" cy="96"/>
            </a:xfrm>
            <a:prstGeom prst="ellipse">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3" name="Oval 32"/>
            <p:cNvSpPr>
              <a:spLocks noChangeArrowheads="1"/>
            </p:cNvSpPr>
            <p:nvPr/>
          </p:nvSpPr>
          <p:spPr bwMode="auto">
            <a:xfrm>
              <a:off x="3720" y="4056"/>
              <a:ext cx="48" cy="48"/>
            </a:xfrm>
            <a:prstGeom prst="ellipse">
              <a:avLst/>
            </a:prstGeom>
            <a:solidFill>
              <a:schemeClr val="tx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28" name="Line 53"/>
          <p:cNvSpPr>
            <a:spLocks noChangeShapeType="1"/>
          </p:cNvSpPr>
          <p:nvPr/>
        </p:nvSpPr>
        <p:spPr bwMode="auto">
          <a:xfrm>
            <a:off x="7441706" y="5808666"/>
            <a:ext cx="0" cy="225425"/>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9" name="Line 55"/>
          <p:cNvSpPr>
            <a:spLocks noChangeShapeType="1"/>
          </p:cNvSpPr>
          <p:nvPr/>
        </p:nvSpPr>
        <p:spPr bwMode="auto">
          <a:xfrm>
            <a:off x="6373934" y="3511550"/>
            <a:ext cx="820860" cy="0"/>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0" name="AutoShape 56"/>
          <p:cNvSpPr>
            <a:spLocks noChangeArrowheads="1"/>
          </p:cNvSpPr>
          <p:nvPr/>
        </p:nvSpPr>
        <p:spPr bwMode="auto">
          <a:xfrm>
            <a:off x="7207874" y="3398841"/>
            <a:ext cx="466027" cy="225425"/>
          </a:xfrm>
          <a:prstGeom prst="diamond">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1" name="Line 57"/>
          <p:cNvSpPr>
            <a:spLocks noChangeShapeType="1"/>
          </p:cNvSpPr>
          <p:nvPr/>
        </p:nvSpPr>
        <p:spPr bwMode="auto">
          <a:xfrm>
            <a:off x="7441706" y="3624263"/>
            <a:ext cx="0" cy="188912"/>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1143000"/>
          </a:xfrm>
        </p:spPr>
        <p:txBody>
          <a:bodyPr>
            <a:noAutofit/>
          </a:bodyPr>
          <a:lstStyle/>
          <a:p>
            <a:r>
              <a:rPr lang="en-US" sz="3600" b="1" smtClean="0"/>
              <a:t>Model vs. Diagram</a:t>
            </a:r>
            <a:endParaRPr lang="en-US" sz="3600" b="1"/>
          </a:p>
        </p:txBody>
      </p:sp>
      <p:sp>
        <p:nvSpPr>
          <p:cNvPr id="3" name="Content Placeholder 2"/>
          <p:cNvSpPr>
            <a:spLocks noGrp="1"/>
          </p:cNvSpPr>
          <p:nvPr>
            <p:ph idx="1"/>
          </p:nvPr>
        </p:nvSpPr>
        <p:spPr>
          <a:xfrm>
            <a:off x="470932" y="1600203"/>
            <a:ext cx="8712240" cy="4525963"/>
          </a:xfrm>
        </p:spPr>
        <p:txBody>
          <a:bodyPr>
            <a:normAutofit/>
          </a:bodyPr>
          <a:lstStyle/>
          <a:p>
            <a:pPr>
              <a:buNone/>
            </a:pPr>
            <a:r>
              <a:rPr lang="en-US" sz="2400" smtClean="0"/>
              <a:t>(OMG, 2004b) mendefiniskan model sebagai berikut:</a:t>
            </a:r>
          </a:p>
          <a:p>
            <a:pPr>
              <a:buNone/>
            </a:pPr>
            <a:endParaRPr lang="en-US" sz="2400" smtClean="0"/>
          </a:p>
          <a:p>
            <a:pPr>
              <a:buNone/>
            </a:pPr>
            <a:r>
              <a:rPr lang="en-US" sz="2400" smtClean="0"/>
              <a:t>	“sebuah model menangkap kebutuhan sistem secara fisik. Merupakan abstraksi dari sistem secara fisik. Tujuannya adalah memasukkan apa yang harus dimasukkan dalam sistem dan seperti apa hubungannya. Model yang lengkap menggambarkan segala aspek sistem secara fisik pada tahapan yang lebih rinci.”</a:t>
            </a:r>
          </a:p>
          <a:p>
            <a:pPr>
              <a:buNone/>
            </a:pPr>
            <a:endParaRPr lang="en-US" sz="2400" smtClean="0"/>
          </a:p>
          <a:p>
            <a:pPr lvl="1">
              <a:spcBef>
                <a:spcPts val="0"/>
              </a:spcBef>
              <a:spcAft>
                <a:spcPts val="600"/>
              </a:spcAft>
            </a:pPr>
            <a:endParaRPr lang="en-US"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1143000"/>
          </a:xfrm>
        </p:spPr>
        <p:txBody>
          <a:bodyPr>
            <a:noAutofit/>
          </a:bodyPr>
          <a:lstStyle/>
          <a:p>
            <a:r>
              <a:rPr lang="en-US" sz="3600" b="1" smtClean="0"/>
              <a:t>Model vs. Diagram</a:t>
            </a:r>
            <a:endParaRPr lang="en-US" sz="3600" b="1"/>
          </a:p>
        </p:txBody>
      </p:sp>
      <p:sp>
        <p:nvSpPr>
          <p:cNvPr id="3" name="Content Placeholder 2"/>
          <p:cNvSpPr>
            <a:spLocks noGrp="1"/>
          </p:cNvSpPr>
          <p:nvPr>
            <p:ph idx="1"/>
          </p:nvPr>
        </p:nvSpPr>
        <p:spPr>
          <a:xfrm>
            <a:off x="470932" y="1600203"/>
            <a:ext cx="8712240" cy="4525963"/>
          </a:xfrm>
        </p:spPr>
        <p:txBody>
          <a:bodyPr>
            <a:normAutofit/>
          </a:bodyPr>
          <a:lstStyle/>
          <a:p>
            <a:pPr>
              <a:spcAft>
                <a:spcPts val="600"/>
              </a:spcAft>
            </a:pPr>
            <a:r>
              <a:rPr lang="en-US" sz="2400" smtClean="0"/>
              <a:t>Pada UML ada sekumpulan konsep yang digunakan untuk menggambarkan sistem serta bagaimana cara untuk membuat modelnya . </a:t>
            </a:r>
          </a:p>
          <a:p>
            <a:pPr>
              <a:spcAft>
                <a:spcPts val="600"/>
              </a:spcAft>
            </a:pPr>
            <a:r>
              <a:rPr lang="en-US" sz="2400" smtClean="0"/>
              <a:t>Sistem  adalah segala sesuatu yang akan dibuat modelnya. </a:t>
            </a:r>
          </a:p>
          <a:p>
            <a:pPr>
              <a:spcAft>
                <a:spcPts val="600"/>
              </a:spcAft>
            </a:pPr>
            <a:r>
              <a:rPr lang="en-US" sz="2400" smtClean="0"/>
              <a:t>Sebuah subsistem adalah bagian dari sistem yang terdiri atas elemen-elemen pembentuk subsistem dan sistem tersebut. </a:t>
            </a:r>
          </a:p>
          <a:p>
            <a:pPr>
              <a:spcAft>
                <a:spcPts val="600"/>
              </a:spcAft>
            </a:pPr>
            <a:r>
              <a:rPr lang="en-US" sz="2400" smtClean="0"/>
              <a:t>Sebuah model adalah abstraksi dari sistem dan subsistem pada sudut pandang tertentu.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1143000"/>
          </a:xfrm>
        </p:spPr>
        <p:txBody>
          <a:bodyPr>
            <a:noAutofit/>
          </a:bodyPr>
          <a:lstStyle/>
          <a:p>
            <a:r>
              <a:rPr lang="en-US" sz="3600" b="1" smtClean="0"/>
              <a:t>Model vs. Diagram</a:t>
            </a:r>
            <a:endParaRPr lang="en-US" sz="3600" b="1"/>
          </a:p>
        </p:txBody>
      </p:sp>
      <p:sp>
        <p:nvSpPr>
          <p:cNvPr id="3" name="Content Placeholder 2"/>
          <p:cNvSpPr>
            <a:spLocks noGrp="1"/>
          </p:cNvSpPr>
          <p:nvPr>
            <p:ph idx="1"/>
          </p:nvPr>
        </p:nvSpPr>
        <p:spPr>
          <a:xfrm>
            <a:off x="470932" y="1600203"/>
            <a:ext cx="8712240" cy="4525963"/>
          </a:xfrm>
        </p:spPr>
        <p:txBody>
          <a:bodyPr>
            <a:normAutofit lnSpcReduction="10000"/>
          </a:bodyPr>
          <a:lstStyle/>
          <a:p>
            <a:pPr>
              <a:spcAft>
                <a:spcPts val="600"/>
              </a:spcAft>
            </a:pPr>
            <a:r>
              <a:rPr lang="en-US" sz="2400" smtClean="0"/>
              <a:t>Diagram adalah representasi grafis dari sekumpulan elemen dalam model sebuah sistem. </a:t>
            </a:r>
          </a:p>
          <a:p>
            <a:pPr>
              <a:spcAft>
                <a:spcPts val="600"/>
              </a:spcAft>
            </a:pPr>
            <a:r>
              <a:rPr lang="en-US" sz="2400" smtClean="0"/>
              <a:t>Sebuah model adalah abstraksi dari sistem dan subsistem pada sudut pandang tertentu. </a:t>
            </a:r>
          </a:p>
          <a:p>
            <a:pPr>
              <a:spcAft>
                <a:spcPts val="600"/>
              </a:spcAft>
            </a:pPr>
            <a:r>
              <a:rPr lang="en-US" sz="2400" smtClean="0"/>
              <a:t>Model yang berbeda menggambarkan sudut pandang yang berbeda dari suatu sistem. </a:t>
            </a:r>
          </a:p>
          <a:p>
            <a:pPr>
              <a:spcAft>
                <a:spcPts val="600"/>
              </a:spcAft>
            </a:pPr>
            <a:r>
              <a:rPr lang="en-US" sz="2400" smtClean="0"/>
              <a:t>Ada 5 sudut pandang yang digunakan dalam membuat model dengan UML yaitu : usecase view, design view, process view, implementation view, deployment view. </a:t>
            </a:r>
          </a:p>
          <a:p>
            <a:pPr>
              <a:spcAft>
                <a:spcPts val="600"/>
              </a:spcAft>
            </a:pPr>
            <a:r>
              <a:rPr lang="en-US" sz="2400" smtClean="0"/>
              <a:t>UML menyediakan notasi untuk menggambarkan subsitem dalam bentuk </a:t>
            </a:r>
            <a:r>
              <a:rPr lang="en-US" sz="2400" i="1" smtClean="0"/>
              <a:t>packages.</a:t>
            </a:r>
            <a:endParaRPr lang="en-US" sz="2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443" y="304800"/>
            <a:ext cx="8398286" cy="1143000"/>
          </a:xfrm>
        </p:spPr>
        <p:txBody>
          <a:bodyPr>
            <a:noAutofit/>
          </a:bodyPr>
          <a:lstStyle/>
          <a:p>
            <a:pPr lvl="2"/>
            <a:r>
              <a:rPr lang="en-US" sz="3600" b="1"/>
              <a:t>Membangun Model</a:t>
            </a:r>
          </a:p>
        </p:txBody>
      </p:sp>
      <p:sp>
        <p:nvSpPr>
          <p:cNvPr id="3" name="Content Placeholder 2"/>
          <p:cNvSpPr>
            <a:spLocks noGrp="1"/>
          </p:cNvSpPr>
          <p:nvPr>
            <p:ph idx="1"/>
          </p:nvPr>
        </p:nvSpPr>
        <p:spPr>
          <a:xfrm>
            <a:off x="470932" y="1600203"/>
            <a:ext cx="8712240" cy="4525963"/>
          </a:xfrm>
        </p:spPr>
        <p:txBody>
          <a:bodyPr>
            <a:normAutofit/>
          </a:bodyPr>
          <a:lstStyle/>
          <a:p>
            <a:r>
              <a:rPr lang="en-US" sz="2400" smtClean="0"/>
              <a:t>Model yang dihasilkan dalam mengembangkan sistem selalu mengalami  perubahan sesuai perkembangan proyek. Perubahan tersebut meliputi tiga dimensi utama, antara lain :</a:t>
            </a:r>
          </a:p>
          <a:p>
            <a:pPr lvl="1"/>
            <a:r>
              <a:rPr lang="en-US" sz="2000" smtClean="0"/>
              <a:t>Abstraction(Abstraksi)</a:t>
            </a:r>
          </a:p>
          <a:p>
            <a:pPr lvl="1"/>
            <a:r>
              <a:rPr lang="en-US" sz="2000" smtClean="0"/>
              <a:t>Formality(Formalitas)</a:t>
            </a:r>
          </a:p>
          <a:p>
            <a:pPr lvl="1"/>
            <a:r>
              <a:rPr lang="en-US" sz="2000" smtClean="0"/>
              <a:t>Level of detail </a:t>
            </a:r>
            <a:endParaRPr lang="en-US" sz="2000"/>
          </a:p>
        </p:txBody>
      </p:sp>
      <p:grpSp>
        <p:nvGrpSpPr>
          <p:cNvPr id="23" name="Group 22"/>
          <p:cNvGrpSpPr/>
          <p:nvPr/>
        </p:nvGrpSpPr>
        <p:grpSpPr>
          <a:xfrm>
            <a:off x="941864" y="4495803"/>
            <a:ext cx="6772915" cy="1325499"/>
            <a:chOff x="407987" y="2398708"/>
            <a:chExt cx="8328024" cy="2234409"/>
          </a:xfrm>
        </p:grpSpPr>
        <p:grpSp>
          <p:nvGrpSpPr>
            <p:cNvPr id="4" name="Group 3"/>
            <p:cNvGrpSpPr>
              <a:grpSpLocks noChangeAspect="1"/>
            </p:cNvGrpSpPr>
            <p:nvPr/>
          </p:nvGrpSpPr>
          <p:grpSpPr bwMode="auto">
            <a:xfrm>
              <a:off x="407987" y="2398708"/>
              <a:ext cx="2690813" cy="1227136"/>
              <a:chOff x="720" y="960"/>
              <a:chExt cx="1008" cy="460"/>
            </a:xfrm>
          </p:grpSpPr>
          <p:sp>
            <p:nvSpPr>
              <p:cNvPr id="20" name="Rectangle 19"/>
              <p:cNvSpPr>
                <a:spLocks noChangeAspect="1" noChangeArrowheads="1"/>
              </p:cNvSpPr>
              <p:nvPr/>
            </p:nvSpPr>
            <p:spPr bwMode="auto">
              <a:xfrm>
                <a:off x="859" y="960"/>
                <a:ext cx="326" cy="96"/>
              </a:xfrm>
              <a:prstGeom prst="rect">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1" name="Rectangle 20"/>
              <p:cNvSpPr>
                <a:spLocks noChangeAspect="1" noChangeArrowheads="1"/>
              </p:cNvSpPr>
              <p:nvPr/>
            </p:nvSpPr>
            <p:spPr bwMode="auto">
              <a:xfrm>
                <a:off x="859" y="1027"/>
                <a:ext cx="730" cy="393"/>
              </a:xfrm>
              <a:prstGeom prst="rect">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2" name="Rectangle 21"/>
              <p:cNvSpPr>
                <a:spLocks noChangeAspect="1" noChangeArrowheads="1"/>
              </p:cNvSpPr>
              <p:nvPr/>
            </p:nvSpPr>
            <p:spPr bwMode="auto">
              <a:xfrm>
                <a:off x="720" y="1057"/>
                <a:ext cx="1008" cy="173"/>
              </a:xfrm>
              <a:prstGeom prst="rect">
                <a:avLst/>
              </a:prstGeom>
              <a:noFill/>
              <a:ln w="12700">
                <a:noFill/>
                <a:miter lim="800000"/>
                <a:headEnd/>
                <a:tailEnd/>
              </a:ln>
              <a:effectLst/>
            </p:spPr>
            <p:txBody>
              <a:bodyPr lIns="90488" tIns="44450" rIns="90488" bIns="44450">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defTabSz="762000">
                  <a:spcBef>
                    <a:spcPct val="50000"/>
                  </a:spcBef>
                </a:pPr>
                <a:r>
                  <a:rPr lang="en-GB" sz="1200">
                    <a:solidFill>
                      <a:schemeClr val="tx1"/>
                    </a:solidFill>
                    <a:latin typeface="Arial" pitchFamily="34" charset="0"/>
                  </a:rPr>
                  <a:t>Use Cases</a:t>
                </a:r>
              </a:p>
            </p:txBody>
          </p:sp>
        </p:grpSp>
        <p:grpSp>
          <p:nvGrpSpPr>
            <p:cNvPr id="5" name="Group 4"/>
            <p:cNvGrpSpPr>
              <a:grpSpLocks noChangeAspect="1"/>
            </p:cNvGrpSpPr>
            <p:nvPr/>
          </p:nvGrpSpPr>
          <p:grpSpPr bwMode="auto">
            <a:xfrm>
              <a:off x="6045198" y="2398708"/>
              <a:ext cx="2690813" cy="1227136"/>
              <a:chOff x="720" y="960"/>
              <a:chExt cx="1008" cy="460"/>
            </a:xfrm>
          </p:grpSpPr>
          <p:sp>
            <p:nvSpPr>
              <p:cNvPr id="17" name="Rectangle 16"/>
              <p:cNvSpPr>
                <a:spLocks noChangeAspect="1" noChangeArrowheads="1"/>
              </p:cNvSpPr>
              <p:nvPr/>
            </p:nvSpPr>
            <p:spPr bwMode="auto">
              <a:xfrm>
                <a:off x="859" y="960"/>
                <a:ext cx="326" cy="96"/>
              </a:xfrm>
              <a:prstGeom prst="rect">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8" name="Rectangle 17"/>
              <p:cNvSpPr>
                <a:spLocks noChangeAspect="1" noChangeArrowheads="1"/>
              </p:cNvSpPr>
              <p:nvPr/>
            </p:nvSpPr>
            <p:spPr bwMode="auto">
              <a:xfrm>
                <a:off x="859" y="1027"/>
                <a:ext cx="730" cy="393"/>
              </a:xfrm>
              <a:prstGeom prst="rect">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9" name="Rectangle 18"/>
              <p:cNvSpPr>
                <a:spLocks noChangeAspect="1" noChangeArrowheads="1"/>
              </p:cNvSpPr>
              <p:nvPr/>
            </p:nvSpPr>
            <p:spPr bwMode="auto">
              <a:xfrm>
                <a:off x="720" y="1057"/>
                <a:ext cx="1008" cy="290"/>
              </a:xfrm>
              <a:prstGeom prst="rect">
                <a:avLst/>
              </a:prstGeom>
              <a:noFill/>
              <a:ln w="12700">
                <a:noFill/>
                <a:miter lim="800000"/>
                <a:headEnd/>
                <a:tailEnd/>
              </a:ln>
              <a:effectLst/>
            </p:spPr>
            <p:txBody>
              <a:bodyPr lIns="90488" tIns="44450" rIns="90488" bIns="44450">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defTabSz="762000">
                  <a:spcBef>
                    <a:spcPct val="50000"/>
                  </a:spcBef>
                </a:pPr>
                <a:r>
                  <a:rPr lang="en-GB" sz="1200">
                    <a:solidFill>
                      <a:schemeClr val="tx1"/>
                    </a:solidFill>
                    <a:latin typeface="Arial" pitchFamily="34" charset="0"/>
                  </a:rPr>
                  <a:t>Use Case</a:t>
                </a:r>
                <a:br>
                  <a:rPr lang="en-GB" sz="1200">
                    <a:solidFill>
                      <a:schemeClr val="tx1"/>
                    </a:solidFill>
                    <a:latin typeface="Arial" pitchFamily="34" charset="0"/>
                  </a:rPr>
                </a:br>
                <a:r>
                  <a:rPr lang="en-GB" sz="1200">
                    <a:solidFill>
                      <a:schemeClr val="tx1"/>
                    </a:solidFill>
                    <a:latin typeface="Arial" pitchFamily="34" charset="0"/>
                  </a:rPr>
                  <a:t>Model</a:t>
                </a:r>
              </a:p>
            </p:txBody>
          </p:sp>
        </p:grpSp>
        <p:sp>
          <p:nvSpPr>
            <p:cNvPr id="6" name="Rectangle 5"/>
            <p:cNvSpPr>
              <a:spLocks noChangeAspect="1" noChangeArrowheads="1"/>
            </p:cNvSpPr>
            <p:nvPr/>
          </p:nvSpPr>
          <p:spPr bwMode="auto">
            <a:xfrm>
              <a:off x="3598862" y="2398713"/>
              <a:ext cx="868362" cy="255588"/>
            </a:xfrm>
            <a:prstGeom prst="rect">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7" name="Rectangle 6"/>
            <p:cNvSpPr>
              <a:spLocks noChangeAspect="1" noChangeArrowheads="1"/>
            </p:cNvSpPr>
            <p:nvPr/>
          </p:nvSpPr>
          <p:spPr bwMode="auto">
            <a:xfrm>
              <a:off x="3598862" y="2578101"/>
              <a:ext cx="1946275" cy="1047750"/>
            </a:xfrm>
            <a:prstGeom prst="rect">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8" name="Rectangle 7"/>
            <p:cNvSpPr>
              <a:spLocks noChangeAspect="1" noChangeArrowheads="1"/>
            </p:cNvSpPr>
            <p:nvPr/>
          </p:nvSpPr>
          <p:spPr bwMode="auto">
            <a:xfrm>
              <a:off x="3227387" y="2946401"/>
              <a:ext cx="2689225" cy="773910"/>
            </a:xfrm>
            <a:prstGeom prst="rect">
              <a:avLst/>
            </a:prstGeom>
            <a:noFill/>
            <a:ln w="12700">
              <a:noFill/>
              <a:miter lim="800000"/>
              <a:headEnd/>
              <a:tailEnd/>
            </a:ln>
            <a:effectLst/>
          </p:spPr>
          <p:txBody>
            <a:bodyPr lIns="90488" tIns="44450" rIns="90488" bIns="44450">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defTabSz="762000">
                <a:spcBef>
                  <a:spcPct val="50000"/>
                </a:spcBef>
              </a:pPr>
              <a:r>
                <a:rPr lang="en-GB" sz="1200">
                  <a:solidFill>
                    <a:schemeClr val="tx1"/>
                  </a:solidFill>
                  <a:latin typeface="Arial" pitchFamily="34" charset="0"/>
                </a:rPr>
                <a:t>Campaign</a:t>
              </a:r>
              <a:br>
                <a:rPr lang="en-GB" sz="1200">
                  <a:solidFill>
                    <a:schemeClr val="tx1"/>
                  </a:solidFill>
                  <a:latin typeface="Arial" pitchFamily="34" charset="0"/>
                </a:rPr>
              </a:br>
              <a:r>
                <a:rPr lang="en-GB" sz="1200">
                  <a:solidFill>
                    <a:schemeClr val="tx1"/>
                  </a:solidFill>
                  <a:latin typeface="Arial" pitchFamily="34" charset="0"/>
                </a:rPr>
                <a:t>Management</a:t>
              </a:r>
            </a:p>
          </p:txBody>
        </p:sp>
        <p:sp>
          <p:nvSpPr>
            <p:cNvPr id="9" name="AutoShape 22"/>
            <p:cNvSpPr>
              <a:spLocks noChangeAspect="1" noChangeArrowheads="1"/>
            </p:cNvSpPr>
            <p:nvPr/>
          </p:nvSpPr>
          <p:spPr bwMode="auto">
            <a:xfrm>
              <a:off x="7967662" y="2654301"/>
              <a:ext cx="234950" cy="107950"/>
            </a:xfrm>
            <a:prstGeom prst="triangle">
              <a:avLst>
                <a:gd name="adj" fmla="val 49995"/>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0" name="Text Box 23"/>
            <p:cNvSpPr txBox="1">
              <a:spLocks noChangeAspect="1" noChangeArrowheads="1"/>
            </p:cNvSpPr>
            <p:nvPr/>
          </p:nvSpPr>
          <p:spPr bwMode="auto">
            <a:xfrm>
              <a:off x="1049336" y="4062413"/>
              <a:ext cx="1281112" cy="518823"/>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spcBef>
                  <a:spcPct val="50000"/>
                </a:spcBef>
              </a:pPr>
              <a:r>
                <a:rPr lang="en-GB" sz="1400" i="1">
                  <a:solidFill>
                    <a:schemeClr val="tx1"/>
                  </a:solidFill>
                  <a:latin typeface="Times New Roman" pitchFamily="18" charset="0"/>
                </a:rPr>
                <a:t>Package</a:t>
              </a:r>
            </a:p>
          </p:txBody>
        </p:sp>
        <p:sp>
          <p:nvSpPr>
            <p:cNvPr id="11" name="Text Box 24"/>
            <p:cNvSpPr txBox="1">
              <a:spLocks noChangeAspect="1" noChangeArrowheads="1"/>
            </p:cNvSpPr>
            <p:nvPr/>
          </p:nvSpPr>
          <p:spPr bwMode="auto">
            <a:xfrm>
              <a:off x="6686549" y="4062413"/>
              <a:ext cx="1281113" cy="518823"/>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spcBef>
                  <a:spcPct val="50000"/>
                </a:spcBef>
              </a:pPr>
              <a:r>
                <a:rPr lang="en-GB" sz="1400" i="1">
                  <a:solidFill>
                    <a:schemeClr val="tx1"/>
                  </a:solidFill>
                  <a:latin typeface="Times New Roman" pitchFamily="18" charset="0"/>
                </a:rPr>
                <a:t>Model</a:t>
              </a:r>
            </a:p>
          </p:txBody>
        </p:sp>
        <p:sp>
          <p:nvSpPr>
            <p:cNvPr id="12" name="Text Box 25"/>
            <p:cNvSpPr txBox="1">
              <a:spLocks noChangeAspect="1" noChangeArrowheads="1"/>
            </p:cNvSpPr>
            <p:nvPr/>
          </p:nvSpPr>
          <p:spPr bwMode="auto">
            <a:xfrm>
              <a:off x="3767137" y="4062413"/>
              <a:ext cx="1527175" cy="570704"/>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spcBef>
                  <a:spcPct val="50000"/>
                </a:spcBef>
              </a:pPr>
              <a:r>
                <a:rPr lang="en-GB" sz="1600" i="1">
                  <a:solidFill>
                    <a:schemeClr val="tx1"/>
                  </a:solidFill>
                  <a:latin typeface="Times New Roman" pitchFamily="18" charset="0"/>
                </a:rPr>
                <a:t>Sub-system</a:t>
              </a:r>
            </a:p>
          </p:txBody>
        </p:sp>
        <p:sp>
          <p:nvSpPr>
            <p:cNvPr id="13" name="Line 26"/>
            <p:cNvSpPr>
              <a:spLocks noChangeAspect="1" noChangeShapeType="1"/>
            </p:cNvSpPr>
            <p:nvPr/>
          </p:nvSpPr>
          <p:spPr bwMode="auto">
            <a:xfrm flipV="1">
              <a:off x="1689099" y="3679826"/>
              <a:ext cx="128588" cy="382587"/>
            </a:xfrm>
            <a:prstGeom prst="line">
              <a:avLst/>
            </a:prstGeom>
            <a:noFill/>
            <a:ln w="12700">
              <a:solidFill>
                <a:schemeClr val="tx1"/>
              </a:solidFill>
              <a:prstDash val="dash"/>
              <a:round/>
              <a:headEnd/>
              <a:tailEnd type="stealth"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4" name="Line 27"/>
            <p:cNvSpPr>
              <a:spLocks noChangeAspect="1" noChangeShapeType="1"/>
            </p:cNvSpPr>
            <p:nvPr/>
          </p:nvSpPr>
          <p:spPr bwMode="auto">
            <a:xfrm flipV="1">
              <a:off x="7326312" y="3679826"/>
              <a:ext cx="128587" cy="382587"/>
            </a:xfrm>
            <a:prstGeom prst="line">
              <a:avLst/>
            </a:prstGeom>
            <a:noFill/>
            <a:ln w="12700">
              <a:solidFill>
                <a:schemeClr val="tx1"/>
              </a:solidFill>
              <a:prstDash val="dash"/>
              <a:round/>
              <a:headEnd/>
              <a:tailEnd type="stealth"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5" name="Line 28"/>
            <p:cNvSpPr>
              <a:spLocks noChangeAspect="1" noChangeShapeType="1"/>
            </p:cNvSpPr>
            <p:nvPr/>
          </p:nvSpPr>
          <p:spPr bwMode="auto">
            <a:xfrm flipV="1">
              <a:off x="4508499" y="3679826"/>
              <a:ext cx="127000" cy="382587"/>
            </a:xfrm>
            <a:prstGeom prst="line">
              <a:avLst/>
            </a:prstGeom>
            <a:noFill/>
            <a:ln w="12700">
              <a:solidFill>
                <a:schemeClr val="tx1"/>
              </a:solidFill>
              <a:prstDash val="dash"/>
              <a:round/>
              <a:headEnd/>
              <a:tailEnd type="stealth"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6" name="Rectangle 15"/>
            <p:cNvSpPr>
              <a:spLocks noChangeAspect="1" noChangeArrowheads="1"/>
            </p:cNvSpPr>
            <p:nvPr/>
          </p:nvSpPr>
          <p:spPr bwMode="auto">
            <a:xfrm>
              <a:off x="3560762" y="2654301"/>
              <a:ext cx="2689225" cy="462617"/>
            </a:xfrm>
            <a:prstGeom prst="rect">
              <a:avLst/>
            </a:prstGeom>
            <a:noFill/>
            <a:ln w="12700">
              <a:noFill/>
              <a:miter lim="800000"/>
              <a:headEnd/>
              <a:tailEnd/>
            </a:ln>
            <a:effectLst/>
          </p:spPr>
          <p:txBody>
            <a:bodyPr lIns="90488" tIns="44450" rIns="90488" bIns="44450">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defTabSz="762000">
                <a:spcBef>
                  <a:spcPct val="50000"/>
                </a:spcBef>
              </a:pPr>
              <a:r>
                <a:rPr lang="en-GB" sz="1200">
                  <a:solidFill>
                    <a:schemeClr val="tx1"/>
                  </a:solidFill>
                  <a:latin typeface="Arial" pitchFamily="34" charset="0"/>
                </a:rPr>
                <a:t>«subsystem»</a:t>
              </a:r>
            </a:p>
          </p:txBody>
        </p:sp>
      </p:grpSp>
      <p:sp>
        <p:nvSpPr>
          <p:cNvPr id="24" name="Rectangle 23"/>
          <p:cNvSpPr/>
          <p:nvPr/>
        </p:nvSpPr>
        <p:spPr>
          <a:xfrm>
            <a:off x="1098842" y="6096003"/>
            <a:ext cx="4709319" cy="307777"/>
          </a:xfrm>
          <a:prstGeom prst="rect">
            <a:avLst/>
          </a:prstGeom>
        </p:spPr>
        <p:txBody>
          <a:bodyPr>
            <a:spAutoFit/>
          </a:bodyPr>
          <a:lstStyle/>
          <a:p>
            <a:r>
              <a:rPr lang="en-US" sz="1400"/>
              <a:t>Notasi UML untuk Package, SubSystem dan Model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1143000"/>
          </a:xfrm>
        </p:spPr>
        <p:txBody>
          <a:bodyPr>
            <a:noAutofit/>
          </a:bodyPr>
          <a:lstStyle/>
          <a:p>
            <a:r>
              <a:rPr lang="en-US" sz="3600" b="1" smtClean="0"/>
              <a:t>Membangun Model</a:t>
            </a:r>
            <a:endParaRPr lang="en-US" sz="3600" b="1"/>
          </a:p>
        </p:txBody>
      </p:sp>
      <p:sp>
        <p:nvSpPr>
          <p:cNvPr id="3" name="Content Placeholder 2"/>
          <p:cNvSpPr>
            <a:spLocks noGrp="1"/>
          </p:cNvSpPr>
          <p:nvPr>
            <p:ph idx="1"/>
          </p:nvPr>
        </p:nvSpPr>
        <p:spPr>
          <a:xfrm>
            <a:off x="289719" y="1447800"/>
            <a:ext cx="8947706" cy="4724398"/>
          </a:xfrm>
        </p:spPr>
        <p:txBody>
          <a:bodyPr wrap="square" lIns="0">
            <a:normAutofit/>
          </a:bodyPr>
          <a:lstStyle/>
          <a:p>
            <a:pPr marL="339725" indent="-303213">
              <a:spcAft>
                <a:spcPts val="600"/>
              </a:spcAft>
            </a:pPr>
            <a:r>
              <a:rPr lang="en-US" sz="2200" smtClean="0"/>
              <a:t>Dalam proyek pengembangan sistem yang  menggunakan siklus hidup iteratif, model yang berbeda mewakili  pandangan yang sama dapat dikembangkan pada tingkat detail berbeda. </a:t>
            </a:r>
          </a:p>
        </p:txBody>
      </p:sp>
      <p:pic>
        <p:nvPicPr>
          <p:cNvPr id="2736" name="Picture 2735"/>
          <p:cNvPicPr/>
          <p:nvPr/>
        </p:nvPicPr>
        <p:blipFill>
          <a:blip r:embed="rId2"/>
          <a:srcRect l="22756" t="30342" r="20994" b="35043"/>
          <a:stretch>
            <a:fillRect/>
          </a:stretch>
        </p:blipFill>
        <p:spPr bwMode="auto">
          <a:xfrm>
            <a:off x="1051719" y="2971800"/>
            <a:ext cx="5334000"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1143000"/>
          </a:xfrm>
        </p:spPr>
        <p:txBody>
          <a:bodyPr>
            <a:noAutofit/>
          </a:bodyPr>
          <a:lstStyle/>
          <a:p>
            <a:r>
              <a:rPr lang="en-US" sz="3600" b="1" smtClean="0"/>
              <a:t>Activity Diagram</a:t>
            </a:r>
            <a:endParaRPr lang="en-US" sz="3600" b="1"/>
          </a:p>
        </p:txBody>
      </p:sp>
      <p:sp>
        <p:nvSpPr>
          <p:cNvPr id="3" name="Content Placeholder 2"/>
          <p:cNvSpPr>
            <a:spLocks noGrp="1"/>
          </p:cNvSpPr>
          <p:nvPr>
            <p:ph idx="1"/>
          </p:nvPr>
        </p:nvSpPr>
        <p:spPr>
          <a:xfrm>
            <a:off x="470932" y="1600203"/>
            <a:ext cx="8712240" cy="4525963"/>
          </a:xfrm>
        </p:spPr>
        <p:txBody>
          <a:bodyPr>
            <a:normAutofit/>
          </a:bodyPr>
          <a:lstStyle/>
          <a:p>
            <a:r>
              <a:rPr lang="en-US" sz="2400" smtClean="0"/>
              <a:t>Digunakan  untuk memodelkan beberapa aspek dari sistem. </a:t>
            </a:r>
          </a:p>
          <a:p>
            <a:r>
              <a:rPr lang="en-US" sz="2400" smtClean="0"/>
              <a:t>Pada level yang lebih tinggi digunakan untuk memodelkan aktivitas bisnis yang ada atau potensial pada sistem.  </a:t>
            </a:r>
          </a:p>
          <a:p>
            <a:r>
              <a:rPr lang="en-US" sz="2400" smtClean="0"/>
              <a:t>Umumnya activity diagram digunakan untuk beberapa tujuan, antara lain :</a:t>
            </a:r>
          </a:p>
          <a:p>
            <a:pPr lvl="1"/>
            <a:r>
              <a:rPr lang="en-US" sz="2000" smtClean="0"/>
              <a:t>Memodelkan proses atau task</a:t>
            </a:r>
          </a:p>
          <a:p>
            <a:pPr lvl="1"/>
            <a:r>
              <a:rPr lang="en-US" sz="2000" smtClean="0"/>
              <a:t>Mengambarkan fungsi sistem yang direpresentasikan oleh usecase</a:t>
            </a:r>
          </a:p>
          <a:p>
            <a:pPr lvl="1"/>
            <a:r>
              <a:rPr lang="en-US" sz="2000" smtClean="0"/>
              <a:t>Pada spesifikasi operasional digunakan untuk menggambarkan logika operasi</a:t>
            </a:r>
          </a:p>
          <a:p>
            <a:pPr lvl="1"/>
            <a:r>
              <a:rPr lang="en-US" sz="2000" smtClean="0"/>
              <a:t>Pada USDP (Unified Software Development Process) untuk memodelkan aktifitas yang membentuk siklus hidup (lifecycle)</a:t>
            </a:r>
          </a:p>
          <a:p>
            <a:pPr lvl="1"/>
            <a:endParaRPr lang="en-US" sz="2000" smtClean="0"/>
          </a:p>
          <a:p>
            <a:endParaRPr lang="en-US" sz="24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1143000"/>
          </a:xfrm>
        </p:spPr>
        <p:txBody>
          <a:bodyPr>
            <a:noAutofit/>
          </a:bodyPr>
          <a:lstStyle/>
          <a:p>
            <a:pPr lvl="2"/>
            <a:r>
              <a:rPr lang="en-US" sz="4000" b="1"/>
              <a:t>Notasi pada Activity Diagram</a:t>
            </a:r>
          </a:p>
        </p:txBody>
      </p:sp>
      <p:sp>
        <p:nvSpPr>
          <p:cNvPr id="11" name="Rectangle 10"/>
          <p:cNvSpPr>
            <a:spLocks noGrp="1" noChangeArrowheads="1"/>
          </p:cNvSpPr>
          <p:nvPr/>
        </p:nvSpPr>
        <p:spPr bwMode="auto">
          <a:xfrm>
            <a:off x="594519"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75000"/>
              <a:buFont typeface="Monotype Sorts" pitchFamily="2" charset="2"/>
              <a:buChar char="n"/>
              <a:defRPr kumimoji="1" sz="3200">
                <a:solidFill>
                  <a:srgbClr val="003300"/>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kumimoji="1" sz="2800">
                <a:solidFill>
                  <a:srgbClr val="003300"/>
                </a:solidFill>
                <a:latin typeface="+mn-lt"/>
              </a:defRPr>
            </a:lvl2pPr>
            <a:lvl3pPr marL="1143000" indent="-228600" algn="l" rtl="0" eaLnBrk="0" fontAlgn="base" hangingPunct="0">
              <a:spcBef>
                <a:spcPct val="20000"/>
              </a:spcBef>
              <a:spcAft>
                <a:spcPct val="0"/>
              </a:spcAft>
              <a:buClr>
                <a:schemeClr val="folHlink"/>
              </a:buClr>
              <a:buSzPct val="60000"/>
              <a:buFont typeface="Monotype Sorts" pitchFamily="2" charset="2"/>
              <a:buChar char="n"/>
              <a:defRPr kumimoji="1" sz="2400">
                <a:solidFill>
                  <a:srgbClr val="003300"/>
                </a:solidFill>
                <a:latin typeface="+mn-lt"/>
              </a:defRPr>
            </a:lvl3pPr>
            <a:lvl4pPr marL="1600200" indent="-228600" algn="l" rtl="0" eaLnBrk="0" fontAlgn="base" hangingPunct="0">
              <a:spcBef>
                <a:spcPct val="20000"/>
              </a:spcBef>
              <a:spcAft>
                <a:spcPct val="0"/>
              </a:spcAft>
              <a:buChar char="–"/>
              <a:defRPr kumimoji="1" sz="2000">
                <a:solidFill>
                  <a:srgbClr val="003300"/>
                </a:solidFill>
                <a:latin typeface="+mn-lt"/>
              </a:defRPr>
            </a:lvl4pPr>
            <a:lvl5pPr marL="20574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5pPr>
            <a:lvl6pPr marL="25146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6pPr>
            <a:lvl7pPr marL="29718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7pPr>
            <a:lvl8pPr marL="34290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8pPr>
            <a:lvl9pPr marL="38862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9pPr>
          </a:lstStyle>
          <a:p>
            <a:r>
              <a:rPr lang="en-GB" dirty="0"/>
              <a:t>Actions</a:t>
            </a:r>
          </a:p>
          <a:p>
            <a:pPr lvl="1"/>
            <a:r>
              <a:rPr lang="en-GB" dirty="0"/>
              <a:t>rectangle with rounded corners</a:t>
            </a:r>
          </a:p>
          <a:p>
            <a:pPr lvl="1"/>
            <a:r>
              <a:rPr lang="en-GB" dirty="0"/>
              <a:t>meaningful name</a:t>
            </a:r>
          </a:p>
          <a:p>
            <a:r>
              <a:rPr lang="en-GB" dirty="0"/>
              <a:t>Control flows</a:t>
            </a:r>
          </a:p>
          <a:p>
            <a:pPr lvl="1"/>
            <a:r>
              <a:rPr lang="en-GB" dirty="0"/>
              <a:t>arrows with open</a:t>
            </a:r>
            <a:br>
              <a:rPr lang="en-GB" dirty="0"/>
            </a:br>
            <a:r>
              <a:rPr lang="en-GB" dirty="0"/>
              <a:t>arrowheads</a:t>
            </a:r>
          </a:p>
        </p:txBody>
      </p:sp>
      <p:sp>
        <p:nvSpPr>
          <p:cNvPr id="12" name="AutoShape 5"/>
          <p:cNvSpPr>
            <a:spLocks noChangeAspect="1" noChangeArrowheads="1"/>
          </p:cNvSpPr>
          <p:nvPr/>
        </p:nvSpPr>
        <p:spPr bwMode="auto">
          <a:xfrm>
            <a:off x="6776244" y="2198688"/>
            <a:ext cx="1979613" cy="762000"/>
          </a:xfrm>
          <a:prstGeom prst="roundRect">
            <a:avLst>
              <a:gd name="adj" fmla="val 17708"/>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600">
                <a:solidFill>
                  <a:schemeClr val="tx1"/>
                </a:solidFill>
                <a:latin typeface="Arial" charset="0"/>
              </a:rPr>
              <a:t>Add a New </a:t>
            </a:r>
            <a:br>
              <a:rPr lang="en-GB" sz="1600">
                <a:solidFill>
                  <a:schemeClr val="tx1"/>
                </a:solidFill>
                <a:latin typeface="Arial" charset="0"/>
              </a:rPr>
            </a:br>
            <a:r>
              <a:rPr lang="en-GB" sz="1600">
                <a:solidFill>
                  <a:schemeClr val="tx1"/>
                </a:solidFill>
                <a:latin typeface="Arial" charset="0"/>
              </a:rPr>
              <a:t>Client</a:t>
            </a:r>
          </a:p>
        </p:txBody>
      </p:sp>
      <p:sp>
        <p:nvSpPr>
          <p:cNvPr id="13" name="AutoShape 6"/>
          <p:cNvSpPr>
            <a:spLocks noChangeAspect="1" noChangeArrowheads="1"/>
          </p:cNvSpPr>
          <p:nvPr/>
        </p:nvSpPr>
        <p:spPr bwMode="auto">
          <a:xfrm>
            <a:off x="6776244" y="3416300"/>
            <a:ext cx="1979613" cy="762000"/>
          </a:xfrm>
          <a:prstGeom prst="roundRect">
            <a:avLst>
              <a:gd name="adj" fmla="val 19583"/>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600">
                <a:solidFill>
                  <a:schemeClr val="tx1"/>
                </a:solidFill>
                <a:latin typeface="Arial" charset="0"/>
              </a:rPr>
              <a:t>Assign Staff</a:t>
            </a:r>
            <a:br>
              <a:rPr lang="en-GB" sz="1600">
                <a:solidFill>
                  <a:schemeClr val="tx1"/>
                </a:solidFill>
                <a:latin typeface="Arial" charset="0"/>
              </a:rPr>
            </a:br>
            <a:r>
              <a:rPr lang="en-GB" sz="1600">
                <a:solidFill>
                  <a:schemeClr val="tx1"/>
                </a:solidFill>
                <a:latin typeface="Arial" charset="0"/>
              </a:rPr>
              <a:t>Contact</a:t>
            </a:r>
          </a:p>
        </p:txBody>
      </p:sp>
      <p:sp>
        <p:nvSpPr>
          <p:cNvPr id="14" name="Line 7"/>
          <p:cNvSpPr>
            <a:spLocks noChangeAspect="1" noChangeShapeType="1"/>
          </p:cNvSpPr>
          <p:nvPr/>
        </p:nvSpPr>
        <p:spPr bwMode="auto">
          <a:xfrm>
            <a:off x="7766844" y="2960688"/>
            <a:ext cx="0" cy="455612"/>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5" name="Line 8"/>
          <p:cNvSpPr>
            <a:spLocks noChangeShapeType="1"/>
          </p:cNvSpPr>
          <p:nvPr/>
        </p:nvSpPr>
        <p:spPr bwMode="auto">
          <a:xfrm>
            <a:off x="2389982" y="2308225"/>
            <a:ext cx="4398962" cy="203200"/>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6" name="Line 9"/>
          <p:cNvSpPr>
            <a:spLocks noChangeShapeType="1"/>
          </p:cNvSpPr>
          <p:nvPr/>
        </p:nvSpPr>
        <p:spPr bwMode="auto">
          <a:xfrm flipV="1">
            <a:off x="3452019" y="3149600"/>
            <a:ext cx="4294188" cy="723900"/>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295400"/>
            <a:ext cx="8476774" cy="1752600"/>
          </a:xfrm>
        </p:spPr>
        <p:txBody>
          <a:bodyPr>
            <a:noAutofit/>
          </a:bodyPr>
          <a:lstStyle/>
          <a:p>
            <a:pPr>
              <a:buNone/>
            </a:pPr>
            <a:r>
              <a:rPr lang="en-US" sz="2800" dirty="0" smtClean="0"/>
              <a:t>	</a:t>
            </a:r>
            <a:r>
              <a:rPr lang="en-US" sz="2800" dirty="0" err="1" smtClean="0"/>
              <a:t>Perhatikan</a:t>
            </a:r>
            <a:r>
              <a:rPr lang="en-US" sz="2800" dirty="0" smtClean="0"/>
              <a:t> Video </a:t>
            </a:r>
            <a:r>
              <a:rPr lang="en-US" sz="2800" dirty="0" err="1" smtClean="0"/>
              <a:t>tentang</a:t>
            </a:r>
            <a:r>
              <a:rPr lang="en-US" sz="2800" dirty="0" smtClean="0"/>
              <a:t> Activity Diagram </a:t>
            </a:r>
            <a:r>
              <a:rPr lang="en-US" sz="2800" dirty="0" err="1" smtClean="0"/>
              <a:t>sebagai</a:t>
            </a:r>
            <a:r>
              <a:rPr lang="en-US" sz="2800" dirty="0" smtClean="0"/>
              <a:t> </a:t>
            </a:r>
            <a:r>
              <a:rPr lang="en-US" sz="2800" dirty="0" err="1" smtClean="0"/>
              <a:t>pengantar</a:t>
            </a:r>
            <a:r>
              <a:rPr lang="en-US" sz="2800" dirty="0" smtClean="0"/>
              <a:t> </a:t>
            </a:r>
            <a:r>
              <a:rPr lang="en-US" sz="2800" dirty="0" err="1" smtClean="0"/>
              <a:t>materi</a:t>
            </a:r>
            <a:r>
              <a:rPr lang="en-US" sz="2800" dirty="0" smtClean="0"/>
              <a:t> . </a:t>
            </a:r>
            <a:r>
              <a:rPr lang="en-US" sz="2800" dirty="0" err="1" smtClean="0"/>
              <a:t>Klik</a:t>
            </a:r>
            <a:r>
              <a:rPr lang="en-US" sz="2800" dirty="0" smtClean="0"/>
              <a:t> Video </a:t>
            </a:r>
            <a:r>
              <a:rPr lang="en-US" sz="2800" dirty="0" err="1" smtClean="0"/>
              <a:t>pada</a:t>
            </a:r>
            <a:r>
              <a:rPr lang="en-US" sz="2800" dirty="0" smtClean="0"/>
              <a:t> slide </a:t>
            </a:r>
            <a:r>
              <a:rPr lang="en-US" sz="2800" dirty="0" err="1" smtClean="0"/>
              <a:t>halaman</a:t>
            </a:r>
            <a:r>
              <a:rPr lang="en-US" sz="2800" dirty="0" smtClean="0"/>
              <a:t> </a:t>
            </a:r>
            <a:r>
              <a:rPr lang="en-US" sz="2800" dirty="0" err="1" smtClean="0"/>
              <a:t>berikutnya</a:t>
            </a:r>
            <a:r>
              <a:rPr lang="en-US" sz="2800" dirty="0" smtClean="0"/>
              <a:t>.</a:t>
            </a:r>
          </a:p>
          <a:p>
            <a:pPr>
              <a:buNone/>
            </a:pP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KONSEP PEMODELAN</a:t>
            </a:r>
            <a:endParaRPr lang="en-US"/>
          </a:p>
        </p:txBody>
      </p:sp>
      <p:sp>
        <p:nvSpPr>
          <p:cNvPr id="3" name="Content Placeholder 2"/>
          <p:cNvSpPr>
            <a:spLocks noGrp="1"/>
          </p:cNvSpPr>
          <p:nvPr>
            <p:ph idx="1"/>
          </p:nvPr>
        </p:nvSpPr>
        <p:spPr/>
        <p:txBody>
          <a:bodyPr>
            <a:normAutofit fontScale="92500"/>
          </a:bodyPr>
          <a:lstStyle/>
          <a:p>
            <a:pPr>
              <a:spcAft>
                <a:spcPts val="1200"/>
              </a:spcAft>
            </a:pPr>
            <a:r>
              <a:rPr lang="en-US" smtClean="0"/>
              <a:t>Pada pengembangan sistem model digambarkan dalam bentuk fisik dan abstrak.</a:t>
            </a:r>
          </a:p>
          <a:p>
            <a:pPr>
              <a:spcAft>
                <a:spcPts val="1200"/>
              </a:spcAft>
            </a:pPr>
            <a:r>
              <a:rPr lang="en-US" smtClean="0"/>
              <a:t>Tim pengembangan sistem (software) membutuhkan model untuk mendapaat gambaran tentang sistem tersebut.</a:t>
            </a:r>
          </a:p>
          <a:p>
            <a:pPr>
              <a:spcAft>
                <a:spcPts val="1200"/>
              </a:spcAft>
            </a:pPr>
            <a:r>
              <a:rPr lang="en-US" smtClean="0"/>
              <a:t>Meskipun s/w dibangun oleh 1 orang model tetap diperlukan karena pengembangan sistem adalah kegiatan yang kompleks.</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2. Video Konsep Pemodelan (activity Diagram).mp4">
            <a:hlinkClick r:id="" action="ppaction://media"/>
          </p:cNvPr>
          <p:cNvPicPr>
            <a:picLocks noGrp="1" noRot="1" noChangeAspect="1"/>
          </p:cNvPicPr>
          <p:nvPr>
            <p:ph idx="1"/>
            <a:videoFile r:link="rId1"/>
          </p:nvPr>
        </p:nvPicPr>
        <p:blipFill>
          <a:blip r:embed="rId3"/>
          <a:stretch>
            <a:fillRect/>
          </a:stretch>
        </p:blipFill>
        <p:spPr>
          <a:xfrm>
            <a:off x="365919" y="311349"/>
            <a:ext cx="8686800" cy="65151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1143000"/>
          </a:xfrm>
        </p:spPr>
        <p:txBody>
          <a:bodyPr>
            <a:noAutofit/>
          </a:bodyPr>
          <a:lstStyle/>
          <a:p>
            <a:pPr lvl="2"/>
            <a:r>
              <a:rPr lang="en-US" sz="4000" b="1"/>
              <a:t>Notasi pada Activity Diagram</a:t>
            </a:r>
          </a:p>
        </p:txBody>
      </p:sp>
      <p:sp>
        <p:nvSpPr>
          <p:cNvPr id="9" name="Rectangle 8"/>
          <p:cNvSpPr>
            <a:spLocks noGrp="1" noChangeArrowheads="1"/>
          </p:cNvSpPr>
          <p:nvPr/>
        </p:nvSpPr>
        <p:spPr bwMode="auto">
          <a:xfrm>
            <a:off x="594519" y="1828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75000"/>
              <a:buFont typeface="Monotype Sorts" pitchFamily="2" charset="2"/>
              <a:buChar char="n"/>
              <a:defRPr kumimoji="1" sz="3200">
                <a:solidFill>
                  <a:srgbClr val="003300"/>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kumimoji="1" sz="2800">
                <a:solidFill>
                  <a:srgbClr val="003300"/>
                </a:solidFill>
                <a:latin typeface="+mn-lt"/>
              </a:defRPr>
            </a:lvl2pPr>
            <a:lvl3pPr marL="1143000" indent="-228600" algn="l" rtl="0" eaLnBrk="0" fontAlgn="base" hangingPunct="0">
              <a:spcBef>
                <a:spcPct val="20000"/>
              </a:spcBef>
              <a:spcAft>
                <a:spcPct val="0"/>
              </a:spcAft>
              <a:buClr>
                <a:schemeClr val="folHlink"/>
              </a:buClr>
              <a:buSzPct val="60000"/>
              <a:buFont typeface="Monotype Sorts" pitchFamily="2" charset="2"/>
              <a:buChar char="n"/>
              <a:defRPr kumimoji="1" sz="2400">
                <a:solidFill>
                  <a:srgbClr val="003300"/>
                </a:solidFill>
                <a:latin typeface="+mn-lt"/>
              </a:defRPr>
            </a:lvl3pPr>
            <a:lvl4pPr marL="1600200" indent="-228600" algn="l" rtl="0" eaLnBrk="0" fontAlgn="base" hangingPunct="0">
              <a:spcBef>
                <a:spcPct val="20000"/>
              </a:spcBef>
              <a:spcAft>
                <a:spcPct val="0"/>
              </a:spcAft>
              <a:buChar char="–"/>
              <a:defRPr kumimoji="1" sz="2000">
                <a:solidFill>
                  <a:srgbClr val="003300"/>
                </a:solidFill>
                <a:latin typeface="+mn-lt"/>
              </a:defRPr>
            </a:lvl4pPr>
            <a:lvl5pPr marL="20574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5pPr>
            <a:lvl6pPr marL="25146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6pPr>
            <a:lvl7pPr marL="29718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7pPr>
            <a:lvl8pPr marL="34290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8pPr>
            <a:lvl9pPr marL="38862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9pPr>
          </a:lstStyle>
          <a:p>
            <a:pPr>
              <a:lnSpc>
                <a:spcPct val="90000"/>
              </a:lnSpc>
            </a:pPr>
            <a:r>
              <a:rPr lang="en-GB" sz="2800"/>
              <a:t>Initial node</a:t>
            </a:r>
          </a:p>
          <a:p>
            <a:pPr lvl="1">
              <a:lnSpc>
                <a:spcPct val="90000"/>
              </a:lnSpc>
            </a:pPr>
            <a:r>
              <a:rPr lang="en-GB" sz="2400"/>
              <a:t>black circle</a:t>
            </a:r>
          </a:p>
          <a:p>
            <a:pPr>
              <a:lnSpc>
                <a:spcPct val="90000"/>
              </a:lnSpc>
            </a:pPr>
            <a:r>
              <a:rPr lang="en-GB" sz="2800"/>
              <a:t>Decision nodes</a:t>
            </a:r>
            <a:br>
              <a:rPr lang="en-GB" sz="2800"/>
            </a:br>
            <a:r>
              <a:rPr lang="en-GB" sz="2800"/>
              <a:t>(and merge nodes)</a:t>
            </a:r>
          </a:p>
          <a:p>
            <a:pPr lvl="1">
              <a:lnSpc>
                <a:spcPct val="90000"/>
              </a:lnSpc>
            </a:pPr>
            <a:r>
              <a:rPr lang="en-GB" sz="2400"/>
              <a:t>diamond</a:t>
            </a:r>
          </a:p>
          <a:p>
            <a:pPr>
              <a:lnSpc>
                <a:spcPct val="90000"/>
              </a:lnSpc>
            </a:pPr>
            <a:r>
              <a:rPr lang="en-GB" sz="2800"/>
              <a:t>Guard conditions</a:t>
            </a:r>
          </a:p>
          <a:p>
            <a:pPr lvl="1">
              <a:lnSpc>
                <a:spcPct val="90000"/>
              </a:lnSpc>
            </a:pPr>
            <a:r>
              <a:rPr lang="en-GB" sz="2400"/>
              <a:t>in square brackets</a:t>
            </a:r>
          </a:p>
          <a:p>
            <a:pPr>
              <a:lnSpc>
                <a:spcPct val="90000"/>
              </a:lnSpc>
            </a:pPr>
            <a:r>
              <a:rPr lang="en-GB" sz="2800"/>
              <a:t>Final node</a:t>
            </a:r>
          </a:p>
          <a:p>
            <a:pPr lvl="1">
              <a:lnSpc>
                <a:spcPct val="90000"/>
              </a:lnSpc>
            </a:pPr>
            <a:r>
              <a:rPr lang="en-GB" sz="2400"/>
              <a:t>black circle in white circle</a:t>
            </a:r>
          </a:p>
        </p:txBody>
      </p:sp>
      <p:sp>
        <p:nvSpPr>
          <p:cNvPr id="10" name="Text Box 5"/>
          <p:cNvSpPr txBox="1">
            <a:spLocks noChangeAspect="1" noChangeArrowheads="1"/>
          </p:cNvSpPr>
          <p:nvPr/>
        </p:nvSpPr>
        <p:spPr bwMode="auto">
          <a:xfrm>
            <a:off x="6817519" y="4102100"/>
            <a:ext cx="1903413" cy="304800"/>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400">
                <a:solidFill>
                  <a:schemeClr val="tx1"/>
                </a:solidFill>
                <a:latin typeface="Arial" charset="0"/>
              </a:rPr>
              <a:t>[campaign to add]</a:t>
            </a:r>
          </a:p>
        </p:txBody>
      </p:sp>
      <p:sp>
        <p:nvSpPr>
          <p:cNvPr id="17" name="AutoShape 7"/>
          <p:cNvSpPr>
            <a:spLocks noChangeAspect="1" noChangeArrowheads="1"/>
          </p:cNvSpPr>
          <p:nvPr/>
        </p:nvSpPr>
        <p:spPr bwMode="auto">
          <a:xfrm>
            <a:off x="6074569" y="1985963"/>
            <a:ext cx="1546225" cy="520700"/>
          </a:xfrm>
          <a:prstGeom prst="roundRect">
            <a:avLst>
              <a:gd name="adj" fmla="val 20588"/>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Add a New </a:t>
            </a:r>
            <a:br>
              <a:rPr lang="en-GB" sz="1400">
                <a:solidFill>
                  <a:schemeClr val="tx1"/>
                </a:solidFill>
                <a:latin typeface="Arial" charset="0"/>
              </a:rPr>
            </a:br>
            <a:r>
              <a:rPr lang="en-GB" sz="1400">
                <a:solidFill>
                  <a:schemeClr val="tx1"/>
                </a:solidFill>
                <a:latin typeface="Arial" charset="0"/>
              </a:rPr>
              <a:t>Client</a:t>
            </a:r>
          </a:p>
        </p:txBody>
      </p:sp>
      <p:sp>
        <p:nvSpPr>
          <p:cNvPr id="18" name="AutoShape 8"/>
          <p:cNvSpPr>
            <a:spLocks noChangeAspect="1" noChangeArrowheads="1"/>
          </p:cNvSpPr>
          <p:nvPr/>
        </p:nvSpPr>
        <p:spPr bwMode="auto">
          <a:xfrm>
            <a:off x="6074569" y="2836863"/>
            <a:ext cx="1546225" cy="536575"/>
          </a:xfrm>
          <a:prstGeom prst="roundRect">
            <a:avLst>
              <a:gd name="adj" fmla="val 23468"/>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Assign Staff</a:t>
            </a:r>
            <a:br>
              <a:rPr lang="en-GB" sz="1400">
                <a:solidFill>
                  <a:schemeClr val="tx1"/>
                </a:solidFill>
                <a:latin typeface="Arial" charset="0"/>
              </a:rPr>
            </a:br>
            <a:r>
              <a:rPr lang="en-GB" sz="1400">
                <a:solidFill>
                  <a:schemeClr val="tx1"/>
                </a:solidFill>
                <a:latin typeface="Arial" charset="0"/>
              </a:rPr>
              <a:t>Contact</a:t>
            </a:r>
          </a:p>
        </p:txBody>
      </p:sp>
      <p:sp>
        <p:nvSpPr>
          <p:cNvPr id="19" name="Line 9"/>
          <p:cNvSpPr>
            <a:spLocks noChangeAspect="1" noChangeShapeType="1"/>
          </p:cNvSpPr>
          <p:nvPr/>
        </p:nvSpPr>
        <p:spPr bwMode="auto">
          <a:xfrm>
            <a:off x="6849269" y="2522538"/>
            <a:ext cx="0" cy="314325"/>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0" name="AutoShape 10"/>
          <p:cNvSpPr>
            <a:spLocks noChangeAspect="1" noChangeArrowheads="1"/>
          </p:cNvSpPr>
          <p:nvPr/>
        </p:nvSpPr>
        <p:spPr bwMode="auto">
          <a:xfrm>
            <a:off x="6492082" y="3732213"/>
            <a:ext cx="714375" cy="357187"/>
          </a:xfrm>
          <a:prstGeom prst="diamond">
            <a:avLst/>
          </a:prstGeom>
          <a:solidFill>
            <a:schemeClr val="bg1"/>
          </a:solidFill>
          <a:ln w="1905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1" name="Line 11"/>
          <p:cNvSpPr>
            <a:spLocks noChangeAspect="1" noChangeShapeType="1"/>
          </p:cNvSpPr>
          <p:nvPr/>
        </p:nvSpPr>
        <p:spPr bwMode="auto">
          <a:xfrm>
            <a:off x="6849269" y="3375025"/>
            <a:ext cx="0" cy="357188"/>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2" name="AutoShape 12"/>
          <p:cNvSpPr>
            <a:spLocks noChangeAspect="1" noChangeArrowheads="1"/>
          </p:cNvSpPr>
          <p:nvPr/>
        </p:nvSpPr>
        <p:spPr bwMode="auto">
          <a:xfrm>
            <a:off x="6074569" y="4525963"/>
            <a:ext cx="1546225" cy="523875"/>
          </a:xfrm>
          <a:prstGeom prst="roundRect">
            <a:avLst>
              <a:gd name="adj" fmla="val 20801"/>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Add New </a:t>
            </a:r>
          </a:p>
          <a:p>
            <a:r>
              <a:rPr lang="en-GB" sz="1400">
                <a:solidFill>
                  <a:schemeClr val="tx1"/>
                </a:solidFill>
                <a:latin typeface="Arial" charset="0"/>
              </a:rPr>
              <a:t>Campaign</a:t>
            </a:r>
          </a:p>
        </p:txBody>
      </p:sp>
      <p:sp>
        <p:nvSpPr>
          <p:cNvPr id="23" name="Line 13"/>
          <p:cNvSpPr>
            <a:spLocks noChangeAspect="1" noChangeShapeType="1"/>
          </p:cNvSpPr>
          <p:nvPr/>
        </p:nvSpPr>
        <p:spPr bwMode="auto">
          <a:xfrm>
            <a:off x="6849269" y="4089400"/>
            <a:ext cx="0" cy="419100"/>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4" name="Line 14"/>
          <p:cNvSpPr>
            <a:spLocks noChangeAspect="1" noChangeShapeType="1"/>
          </p:cNvSpPr>
          <p:nvPr/>
        </p:nvSpPr>
        <p:spPr bwMode="auto">
          <a:xfrm>
            <a:off x="7179469" y="3914775"/>
            <a:ext cx="1638300" cy="4763"/>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nvGrpSpPr>
          <p:cNvPr id="25" name="Group 24"/>
          <p:cNvGrpSpPr>
            <a:grpSpLocks noChangeAspect="1"/>
          </p:cNvGrpSpPr>
          <p:nvPr/>
        </p:nvGrpSpPr>
        <p:grpSpPr bwMode="auto">
          <a:xfrm>
            <a:off x="6749257" y="6029325"/>
            <a:ext cx="238125" cy="238125"/>
            <a:chOff x="3696" y="4032"/>
            <a:chExt cx="96" cy="96"/>
          </a:xfrm>
        </p:grpSpPr>
        <p:sp>
          <p:nvSpPr>
            <p:cNvPr id="38" name="Oval 37"/>
            <p:cNvSpPr>
              <a:spLocks noChangeAspect="1" noChangeArrowheads="1"/>
            </p:cNvSpPr>
            <p:nvPr/>
          </p:nvSpPr>
          <p:spPr bwMode="auto">
            <a:xfrm>
              <a:off x="3696" y="4032"/>
              <a:ext cx="96" cy="96"/>
            </a:xfrm>
            <a:prstGeom prst="ellipse">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9" name="Oval 38"/>
            <p:cNvSpPr>
              <a:spLocks noChangeAspect="1" noChangeArrowheads="1"/>
            </p:cNvSpPr>
            <p:nvPr/>
          </p:nvSpPr>
          <p:spPr bwMode="auto">
            <a:xfrm>
              <a:off x="3720" y="4056"/>
              <a:ext cx="48" cy="48"/>
            </a:xfrm>
            <a:prstGeom prst="ellipse">
              <a:avLst/>
            </a:prstGeom>
            <a:solidFill>
              <a:schemeClr val="tx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26" name="Line 18"/>
          <p:cNvSpPr>
            <a:spLocks noChangeAspect="1" noChangeShapeType="1"/>
          </p:cNvSpPr>
          <p:nvPr/>
        </p:nvSpPr>
        <p:spPr bwMode="auto">
          <a:xfrm>
            <a:off x="6866732" y="5753100"/>
            <a:ext cx="0" cy="276225"/>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7" name="Line 19"/>
          <p:cNvSpPr>
            <a:spLocks noChangeAspect="1" noChangeShapeType="1"/>
          </p:cNvSpPr>
          <p:nvPr/>
        </p:nvSpPr>
        <p:spPr bwMode="auto">
          <a:xfrm>
            <a:off x="8801894" y="3938588"/>
            <a:ext cx="0" cy="1646237"/>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8" name="Line 20"/>
          <p:cNvSpPr>
            <a:spLocks noChangeAspect="1" noChangeShapeType="1"/>
          </p:cNvSpPr>
          <p:nvPr/>
        </p:nvSpPr>
        <p:spPr bwMode="auto">
          <a:xfrm flipH="1" flipV="1">
            <a:off x="7242969" y="5575300"/>
            <a:ext cx="1558925" cy="7938"/>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9" name="Oval 28"/>
          <p:cNvSpPr>
            <a:spLocks noChangeAspect="1" noChangeArrowheads="1"/>
          </p:cNvSpPr>
          <p:nvPr/>
        </p:nvSpPr>
        <p:spPr bwMode="auto">
          <a:xfrm>
            <a:off x="6728619" y="1390650"/>
            <a:ext cx="238125" cy="238125"/>
          </a:xfrm>
          <a:prstGeom prst="ellipse">
            <a:avLst/>
          </a:prstGeom>
          <a:solidFill>
            <a:schemeClr val="tx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0" name="Line 22"/>
          <p:cNvSpPr>
            <a:spLocks noChangeAspect="1" noChangeShapeType="1"/>
          </p:cNvSpPr>
          <p:nvPr/>
        </p:nvSpPr>
        <p:spPr bwMode="auto">
          <a:xfrm>
            <a:off x="6849269" y="1628775"/>
            <a:ext cx="0" cy="357188"/>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1" name="Line 23"/>
          <p:cNvSpPr>
            <a:spLocks noChangeShapeType="1"/>
          </p:cNvSpPr>
          <p:nvPr/>
        </p:nvSpPr>
        <p:spPr bwMode="auto">
          <a:xfrm flipV="1">
            <a:off x="2897982" y="1531938"/>
            <a:ext cx="3759200" cy="550862"/>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2" name="Line 24"/>
          <p:cNvSpPr>
            <a:spLocks noChangeShapeType="1"/>
          </p:cNvSpPr>
          <p:nvPr/>
        </p:nvSpPr>
        <p:spPr bwMode="auto">
          <a:xfrm>
            <a:off x="3669507" y="2982913"/>
            <a:ext cx="2843212" cy="855662"/>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3" name="Line 25"/>
          <p:cNvSpPr>
            <a:spLocks noChangeShapeType="1"/>
          </p:cNvSpPr>
          <p:nvPr/>
        </p:nvSpPr>
        <p:spPr bwMode="auto">
          <a:xfrm>
            <a:off x="3813969" y="4230688"/>
            <a:ext cx="2974975" cy="30162"/>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4" name="Line 26"/>
          <p:cNvSpPr>
            <a:spLocks noChangeShapeType="1"/>
          </p:cNvSpPr>
          <p:nvPr/>
        </p:nvSpPr>
        <p:spPr bwMode="auto">
          <a:xfrm>
            <a:off x="5452269" y="5246688"/>
            <a:ext cx="1277938" cy="827087"/>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5" name="Line 28"/>
          <p:cNvSpPr>
            <a:spLocks noChangeShapeType="1"/>
          </p:cNvSpPr>
          <p:nvPr/>
        </p:nvSpPr>
        <p:spPr bwMode="auto">
          <a:xfrm>
            <a:off x="2812257" y="5129213"/>
            <a:ext cx="2640012" cy="103187"/>
          </a:xfrm>
          <a:prstGeom prst="line">
            <a:avLst/>
          </a:prstGeom>
          <a:noFill/>
          <a:ln w="22225">
            <a:solidFill>
              <a:srgbClr val="000000"/>
            </a:solidFill>
            <a:prstDash val="dash"/>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6" name="AutoShape 30"/>
          <p:cNvSpPr>
            <a:spLocks noChangeAspect="1" noChangeArrowheads="1"/>
          </p:cNvSpPr>
          <p:nvPr/>
        </p:nvSpPr>
        <p:spPr bwMode="auto">
          <a:xfrm>
            <a:off x="6492082" y="5400675"/>
            <a:ext cx="714375" cy="357188"/>
          </a:xfrm>
          <a:prstGeom prst="diamond">
            <a:avLst/>
          </a:prstGeom>
          <a:solidFill>
            <a:schemeClr val="bg1"/>
          </a:solidFill>
          <a:ln w="1905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7" name="Line 31"/>
          <p:cNvSpPr>
            <a:spLocks noChangeAspect="1" noChangeShapeType="1"/>
          </p:cNvSpPr>
          <p:nvPr/>
        </p:nvSpPr>
        <p:spPr bwMode="auto">
          <a:xfrm>
            <a:off x="6849269" y="5043488"/>
            <a:ext cx="0" cy="357187"/>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1143000"/>
          </a:xfrm>
        </p:spPr>
        <p:txBody>
          <a:bodyPr>
            <a:noAutofit/>
          </a:bodyPr>
          <a:lstStyle/>
          <a:p>
            <a:pPr lvl="2"/>
            <a:r>
              <a:rPr lang="en-US" sz="4000" b="1"/>
              <a:t>Notasi pada Activity Diagram</a:t>
            </a:r>
          </a:p>
        </p:txBody>
      </p:sp>
      <p:sp>
        <p:nvSpPr>
          <p:cNvPr id="40" name="Rectangle 39"/>
          <p:cNvSpPr>
            <a:spLocks noGrp="1" noChangeArrowheads="1"/>
          </p:cNvSpPr>
          <p:nvPr/>
        </p:nvSpPr>
        <p:spPr bwMode="auto">
          <a:xfrm>
            <a:off x="670719"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75000"/>
              <a:buFont typeface="Monotype Sorts" pitchFamily="2" charset="2"/>
              <a:buChar char="n"/>
              <a:defRPr kumimoji="1" sz="3200">
                <a:solidFill>
                  <a:srgbClr val="003300"/>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kumimoji="1" sz="2800">
                <a:solidFill>
                  <a:srgbClr val="003300"/>
                </a:solidFill>
                <a:latin typeface="+mn-lt"/>
              </a:defRPr>
            </a:lvl2pPr>
            <a:lvl3pPr marL="1143000" indent="-228600" algn="l" rtl="0" eaLnBrk="0" fontAlgn="base" hangingPunct="0">
              <a:spcBef>
                <a:spcPct val="20000"/>
              </a:spcBef>
              <a:spcAft>
                <a:spcPct val="0"/>
              </a:spcAft>
              <a:buClr>
                <a:schemeClr val="folHlink"/>
              </a:buClr>
              <a:buSzPct val="60000"/>
              <a:buFont typeface="Monotype Sorts" pitchFamily="2" charset="2"/>
              <a:buChar char="n"/>
              <a:defRPr kumimoji="1" sz="2400">
                <a:solidFill>
                  <a:srgbClr val="003300"/>
                </a:solidFill>
                <a:latin typeface="+mn-lt"/>
              </a:defRPr>
            </a:lvl3pPr>
            <a:lvl4pPr marL="1600200" indent="-228600" algn="l" rtl="0" eaLnBrk="0" fontAlgn="base" hangingPunct="0">
              <a:spcBef>
                <a:spcPct val="20000"/>
              </a:spcBef>
              <a:spcAft>
                <a:spcPct val="0"/>
              </a:spcAft>
              <a:buChar char="–"/>
              <a:defRPr kumimoji="1" sz="2000">
                <a:solidFill>
                  <a:srgbClr val="003300"/>
                </a:solidFill>
                <a:latin typeface="+mn-lt"/>
              </a:defRPr>
            </a:lvl4pPr>
            <a:lvl5pPr marL="20574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5pPr>
            <a:lvl6pPr marL="25146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6pPr>
            <a:lvl7pPr marL="29718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7pPr>
            <a:lvl8pPr marL="34290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8pPr>
            <a:lvl9pPr marL="38862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9pPr>
          </a:lstStyle>
          <a:p>
            <a:r>
              <a:rPr lang="en-GB"/>
              <a:t>Fork nodes </a:t>
            </a:r>
            <a:br>
              <a:rPr lang="en-GB"/>
            </a:br>
            <a:r>
              <a:rPr lang="en-GB"/>
              <a:t>and join nodes</a:t>
            </a:r>
          </a:p>
          <a:p>
            <a:pPr lvl="1"/>
            <a:r>
              <a:rPr lang="en-GB"/>
              <a:t>thick bar</a:t>
            </a:r>
          </a:p>
          <a:p>
            <a:r>
              <a:rPr lang="en-GB"/>
              <a:t>Actions carried </a:t>
            </a:r>
            <a:br>
              <a:rPr lang="en-GB"/>
            </a:br>
            <a:r>
              <a:rPr lang="en-GB"/>
              <a:t>out in parallel</a:t>
            </a:r>
          </a:p>
          <a:p>
            <a:endParaRPr lang="en-GB"/>
          </a:p>
        </p:txBody>
      </p:sp>
      <p:sp>
        <p:nvSpPr>
          <p:cNvPr id="41" name="AutoShape 6"/>
          <p:cNvSpPr>
            <a:spLocks noChangeAspect="1" noChangeArrowheads="1"/>
          </p:cNvSpPr>
          <p:nvPr/>
        </p:nvSpPr>
        <p:spPr bwMode="auto">
          <a:xfrm>
            <a:off x="6150769" y="2138363"/>
            <a:ext cx="1546225" cy="520700"/>
          </a:xfrm>
          <a:prstGeom prst="roundRect">
            <a:avLst>
              <a:gd name="adj" fmla="val 20588"/>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Add a New </a:t>
            </a:r>
            <a:br>
              <a:rPr lang="en-GB" sz="1400">
                <a:solidFill>
                  <a:schemeClr val="tx1"/>
                </a:solidFill>
                <a:latin typeface="Arial" charset="0"/>
              </a:rPr>
            </a:br>
            <a:r>
              <a:rPr lang="en-GB" sz="1400">
                <a:solidFill>
                  <a:schemeClr val="tx1"/>
                </a:solidFill>
                <a:latin typeface="Arial" charset="0"/>
              </a:rPr>
              <a:t>Client</a:t>
            </a:r>
          </a:p>
        </p:txBody>
      </p:sp>
      <p:sp>
        <p:nvSpPr>
          <p:cNvPr id="42" name="AutoShape 7"/>
          <p:cNvSpPr>
            <a:spLocks noChangeAspect="1" noChangeArrowheads="1"/>
          </p:cNvSpPr>
          <p:nvPr/>
        </p:nvSpPr>
        <p:spPr bwMode="auto">
          <a:xfrm>
            <a:off x="7268369" y="3557588"/>
            <a:ext cx="1546225" cy="536575"/>
          </a:xfrm>
          <a:prstGeom prst="roundRect">
            <a:avLst>
              <a:gd name="adj" fmla="val 23468"/>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Assign Staff</a:t>
            </a:r>
            <a:br>
              <a:rPr lang="en-GB" sz="1400">
                <a:solidFill>
                  <a:schemeClr val="tx1"/>
                </a:solidFill>
                <a:latin typeface="Arial" charset="0"/>
              </a:rPr>
            </a:br>
            <a:r>
              <a:rPr lang="en-GB" sz="1400">
                <a:solidFill>
                  <a:schemeClr val="tx1"/>
                </a:solidFill>
                <a:latin typeface="Arial" charset="0"/>
              </a:rPr>
              <a:t>Contact</a:t>
            </a:r>
          </a:p>
        </p:txBody>
      </p:sp>
      <p:sp>
        <p:nvSpPr>
          <p:cNvPr id="43" name="Line 8"/>
          <p:cNvSpPr>
            <a:spLocks noChangeAspect="1" noChangeShapeType="1"/>
          </p:cNvSpPr>
          <p:nvPr/>
        </p:nvSpPr>
        <p:spPr bwMode="auto">
          <a:xfrm>
            <a:off x="6922294" y="2674938"/>
            <a:ext cx="0" cy="314325"/>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44" name="AutoShape 11"/>
          <p:cNvSpPr>
            <a:spLocks noChangeAspect="1" noChangeArrowheads="1"/>
          </p:cNvSpPr>
          <p:nvPr/>
        </p:nvSpPr>
        <p:spPr bwMode="auto">
          <a:xfrm>
            <a:off x="5047457" y="3533775"/>
            <a:ext cx="1546225" cy="523875"/>
          </a:xfrm>
          <a:prstGeom prst="roundRect">
            <a:avLst>
              <a:gd name="adj" fmla="val 20801"/>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Add New </a:t>
            </a:r>
          </a:p>
          <a:p>
            <a:r>
              <a:rPr lang="en-GB" sz="1400">
                <a:solidFill>
                  <a:schemeClr val="tx1"/>
                </a:solidFill>
                <a:latin typeface="Arial" charset="0"/>
              </a:rPr>
              <a:t>Campaign</a:t>
            </a:r>
          </a:p>
        </p:txBody>
      </p:sp>
      <p:grpSp>
        <p:nvGrpSpPr>
          <p:cNvPr id="45" name="Group 44"/>
          <p:cNvGrpSpPr>
            <a:grpSpLocks noChangeAspect="1"/>
          </p:cNvGrpSpPr>
          <p:nvPr/>
        </p:nvGrpSpPr>
        <p:grpSpPr bwMode="auto">
          <a:xfrm>
            <a:off x="6825457" y="4895850"/>
            <a:ext cx="238125" cy="238125"/>
            <a:chOff x="3696" y="4032"/>
            <a:chExt cx="96" cy="96"/>
          </a:xfrm>
        </p:grpSpPr>
        <p:sp>
          <p:nvSpPr>
            <p:cNvPr id="57" name="Oval 56"/>
            <p:cNvSpPr>
              <a:spLocks noChangeAspect="1" noChangeArrowheads="1"/>
            </p:cNvSpPr>
            <p:nvPr/>
          </p:nvSpPr>
          <p:spPr bwMode="auto">
            <a:xfrm>
              <a:off x="3696" y="4032"/>
              <a:ext cx="96" cy="96"/>
            </a:xfrm>
            <a:prstGeom prst="ellipse">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8" name="Oval 57"/>
            <p:cNvSpPr>
              <a:spLocks noChangeAspect="1" noChangeArrowheads="1"/>
            </p:cNvSpPr>
            <p:nvPr/>
          </p:nvSpPr>
          <p:spPr bwMode="auto">
            <a:xfrm>
              <a:off x="3720" y="4056"/>
              <a:ext cx="48" cy="48"/>
            </a:xfrm>
            <a:prstGeom prst="ellipse">
              <a:avLst/>
            </a:prstGeom>
            <a:solidFill>
              <a:schemeClr val="tx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46" name="Line 17"/>
          <p:cNvSpPr>
            <a:spLocks noChangeAspect="1" noChangeShapeType="1"/>
          </p:cNvSpPr>
          <p:nvPr/>
        </p:nvSpPr>
        <p:spPr bwMode="auto">
          <a:xfrm>
            <a:off x="6942932" y="4619625"/>
            <a:ext cx="0" cy="276225"/>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47" name="Oval 46"/>
          <p:cNvSpPr>
            <a:spLocks noChangeAspect="1" noChangeArrowheads="1"/>
          </p:cNvSpPr>
          <p:nvPr/>
        </p:nvSpPr>
        <p:spPr bwMode="auto">
          <a:xfrm>
            <a:off x="6804819" y="1543050"/>
            <a:ext cx="238125" cy="238125"/>
          </a:xfrm>
          <a:prstGeom prst="ellipse">
            <a:avLst/>
          </a:prstGeom>
          <a:solidFill>
            <a:schemeClr val="tx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48" name="Line 21"/>
          <p:cNvSpPr>
            <a:spLocks noChangeAspect="1" noChangeShapeType="1"/>
          </p:cNvSpPr>
          <p:nvPr/>
        </p:nvSpPr>
        <p:spPr bwMode="auto">
          <a:xfrm>
            <a:off x="6925469" y="1781175"/>
            <a:ext cx="0" cy="357188"/>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49" name="Line 24"/>
          <p:cNvSpPr>
            <a:spLocks noChangeShapeType="1"/>
          </p:cNvSpPr>
          <p:nvPr/>
        </p:nvSpPr>
        <p:spPr bwMode="auto">
          <a:xfrm>
            <a:off x="2540794" y="2960688"/>
            <a:ext cx="3598863" cy="1670050"/>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0" name="Line 29"/>
          <p:cNvSpPr>
            <a:spLocks noChangeShapeType="1"/>
          </p:cNvSpPr>
          <p:nvPr/>
        </p:nvSpPr>
        <p:spPr bwMode="auto">
          <a:xfrm>
            <a:off x="6225382" y="3032125"/>
            <a:ext cx="1393825" cy="0"/>
          </a:xfrm>
          <a:prstGeom prst="line">
            <a:avLst/>
          </a:prstGeom>
          <a:noFill/>
          <a:ln w="57150">
            <a:solidFill>
              <a:srgbClr val="000000"/>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1" name="Line 30"/>
          <p:cNvSpPr>
            <a:spLocks noChangeShapeType="1"/>
          </p:cNvSpPr>
          <p:nvPr/>
        </p:nvSpPr>
        <p:spPr bwMode="auto">
          <a:xfrm>
            <a:off x="6225382" y="4613275"/>
            <a:ext cx="1393825" cy="0"/>
          </a:xfrm>
          <a:prstGeom prst="line">
            <a:avLst/>
          </a:prstGeom>
          <a:noFill/>
          <a:ln w="57150">
            <a:solidFill>
              <a:srgbClr val="000000"/>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2" name="Line 31"/>
          <p:cNvSpPr>
            <a:spLocks noChangeShapeType="1"/>
          </p:cNvSpPr>
          <p:nvPr/>
        </p:nvSpPr>
        <p:spPr bwMode="auto">
          <a:xfrm flipH="1">
            <a:off x="6546057" y="3033713"/>
            <a:ext cx="260350" cy="508000"/>
          </a:xfrm>
          <a:prstGeom prst="line">
            <a:avLst/>
          </a:prstGeom>
          <a:noFill/>
          <a:ln w="22225">
            <a:solidFill>
              <a:srgbClr val="000000"/>
            </a:solidFill>
            <a:round/>
            <a:headEnd/>
            <a:tailEnd type="triangle"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3" name="Line 32"/>
          <p:cNvSpPr>
            <a:spLocks noChangeShapeType="1"/>
          </p:cNvSpPr>
          <p:nvPr/>
        </p:nvSpPr>
        <p:spPr bwMode="auto">
          <a:xfrm>
            <a:off x="7068344" y="3033713"/>
            <a:ext cx="276225" cy="522287"/>
          </a:xfrm>
          <a:prstGeom prst="line">
            <a:avLst/>
          </a:prstGeom>
          <a:noFill/>
          <a:ln w="22225">
            <a:solidFill>
              <a:srgbClr val="000000"/>
            </a:solidFill>
            <a:round/>
            <a:headEnd/>
            <a:tailEnd type="triangle"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4" name="Line 33"/>
          <p:cNvSpPr>
            <a:spLocks noChangeShapeType="1"/>
          </p:cNvSpPr>
          <p:nvPr/>
        </p:nvSpPr>
        <p:spPr bwMode="auto">
          <a:xfrm flipH="1">
            <a:off x="7082632" y="4092575"/>
            <a:ext cx="260350" cy="508000"/>
          </a:xfrm>
          <a:prstGeom prst="line">
            <a:avLst/>
          </a:prstGeom>
          <a:noFill/>
          <a:ln w="22225">
            <a:solidFill>
              <a:srgbClr val="000000"/>
            </a:solidFill>
            <a:round/>
            <a:headEnd/>
            <a:tailEnd type="triangle"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5" name="Line 34"/>
          <p:cNvSpPr>
            <a:spLocks noChangeShapeType="1"/>
          </p:cNvSpPr>
          <p:nvPr/>
        </p:nvSpPr>
        <p:spPr bwMode="auto">
          <a:xfrm>
            <a:off x="6531769" y="4078288"/>
            <a:ext cx="276225" cy="522287"/>
          </a:xfrm>
          <a:prstGeom prst="line">
            <a:avLst/>
          </a:prstGeom>
          <a:noFill/>
          <a:ln w="22225">
            <a:solidFill>
              <a:srgbClr val="000000"/>
            </a:solidFill>
            <a:round/>
            <a:headEnd/>
            <a:tailEnd type="triangle"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6" name="Line 35"/>
          <p:cNvSpPr>
            <a:spLocks noChangeShapeType="1"/>
          </p:cNvSpPr>
          <p:nvPr/>
        </p:nvSpPr>
        <p:spPr bwMode="auto">
          <a:xfrm>
            <a:off x="3223419" y="2322513"/>
            <a:ext cx="2901950" cy="668337"/>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1143000"/>
          </a:xfrm>
        </p:spPr>
        <p:txBody>
          <a:bodyPr>
            <a:noAutofit/>
          </a:bodyPr>
          <a:lstStyle/>
          <a:p>
            <a:pPr lvl="2"/>
            <a:r>
              <a:rPr lang="en-US" sz="4000" b="1"/>
              <a:t>Notasi pada Activity Diagram</a:t>
            </a:r>
          </a:p>
        </p:txBody>
      </p:sp>
      <p:sp>
        <p:nvSpPr>
          <p:cNvPr id="40" name="Rectangle 39"/>
          <p:cNvSpPr>
            <a:spLocks noGrp="1" noChangeArrowheads="1"/>
          </p:cNvSpPr>
          <p:nvPr/>
        </p:nvSpPr>
        <p:spPr bwMode="auto">
          <a:xfrm>
            <a:off x="746919" y="2057400"/>
            <a:ext cx="4303713"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75000"/>
              <a:buFont typeface="Monotype Sorts" pitchFamily="2" charset="2"/>
              <a:buChar char="n"/>
              <a:defRPr kumimoji="1" sz="3200">
                <a:solidFill>
                  <a:srgbClr val="003300"/>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kumimoji="1" sz="2800">
                <a:solidFill>
                  <a:srgbClr val="003300"/>
                </a:solidFill>
                <a:latin typeface="+mn-lt"/>
              </a:defRPr>
            </a:lvl2pPr>
            <a:lvl3pPr marL="1143000" indent="-228600" algn="l" rtl="0" eaLnBrk="0" fontAlgn="base" hangingPunct="0">
              <a:spcBef>
                <a:spcPct val="20000"/>
              </a:spcBef>
              <a:spcAft>
                <a:spcPct val="0"/>
              </a:spcAft>
              <a:buClr>
                <a:schemeClr val="folHlink"/>
              </a:buClr>
              <a:buSzPct val="60000"/>
              <a:buFont typeface="Monotype Sorts" pitchFamily="2" charset="2"/>
              <a:buChar char="n"/>
              <a:defRPr kumimoji="1" sz="2400">
                <a:solidFill>
                  <a:srgbClr val="003300"/>
                </a:solidFill>
                <a:latin typeface="+mn-lt"/>
              </a:defRPr>
            </a:lvl3pPr>
            <a:lvl4pPr marL="1600200" indent="-228600" algn="l" rtl="0" eaLnBrk="0" fontAlgn="base" hangingPunct="0">
              <a:spcBef>
                <a:spcPct val="20000"/>
              </a:spcBef>
              <a:spcAft>
                <a:spcPct val="0"/>
              </a:spcAft>
              <a:buChar char="–"/>
              <a:defRPr kumimoji="1" sz="2000">
                <a:solidFill>
                  <a:srgbClr val="003300"/>
                </a:solidFill>
                <a:latin typeface="+mn-lt"/>
              </a:defRPr>
            </a:lvl4pPr>
            <a:lvl5pPr marL="20574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5pPr>
            <a:lvl6pPr marL="25146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6pPr>
            <a:lvl7pPr marL="29718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7pPr>
            <a:lvl8pPr marL="34290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8pPr>
            <a:lvl9pPr marL="38862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9pPr>
          </a:lstStyle>
          <a:p>
            <a:r>
              <a:rPr lang="en-GB"/>
              <a:t>Object flows</a:t>
            </a:r>
          </a:p>
          <a:p>
            <a:pPr lvl="1"/>
            <a:r>
              <a:rPr lang="en-GB"/>
              <a:t>open arrow</a:t>
            </a:r>
          </a:p>
          <a:p>
            <a:r>
              <a:rPr lang="en-GB"/>
              <a:t>Objects</a:t>
            </a:r>
          </a:p>
          <a:p>
            <a:pPr lvl="1"/>
            <a:r>
              <a:rPr lang="en-GB"/>
              <a:t>rectangle</a:t>
            </a:r>
          </a:p>
          <a:p>
            <a:pPr lvl="1"/>
            <a:r>
              <a:rPr lang="en-GB"/>
              <a:t>optionally shows the state of the object in square brackets</a:t>
            </a:r>
          </a:p>
        </p:txBody>
      </p:sp>
      <p:sp>
        <p:nvSpPr>
          <p:cNvPr id="41" name="AutoShape 5"/>
          <p:cNvSpPr>
            <a:spLocks noChangeAspect="1" noChangeArrowheads="1"/>
          </p:cNvSpPr>
          <p:nvPr/>
        </p:nvSpPr>
        <p:spPr bwMode="auto">
          <a:xfrm>
            <a:off x="6252369" y="2974975"/>
            <a:ext cx="2235200" cy="558800"/>
          </a:xfrm>
          <a:prstGeom prst="roundRect">
            <a:avLst>
              <a:gd name="adj" fmla="val 21306"/>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Record completion</a:t>
            </a:r>
          </a:p>
          <a:p>
            <a:r>
              <a:rPr lang="en-GB" sz="1400">
                <a:solidFill>
                  <a:schemeClr val="tx1"/>
                </a:solidFill>
                <a:latin typeface="Arial" charset="0"/>
              </a:rPr>
              <a:t>of a campaign</a:t>
            </a:r>
          </a:p>
        </p:txBody>
      </p:sp>
      <p:sp>
        <p:nvSpPr>
          <p:cNvPr id="42" name="Line 6"/>
          <p:cNvSpPr>
            <a:spLocks noChangeAspect="1" noChangeShapeType="1"/>
          </p:cNvSpPr>
          <p:nvPr/>
        </p:nvSpPr>
        <p:spPr bwMode="auto">
          <a:xfrm>
            <a:off x="7369969" y="3533775"/>
            <a:ext cx="0" cy="334963"/>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43" name="Oval 42"/>
          <p:cNvSpPr>
            <a:spLocks noChangeAspect="1" noChangeArrowheads="1"/>
          </p:cNvSpPr>
          <p:nvPr/>
        </p:nvSpPr>
        <p:spPr bwMode="auto">
          <a:xfrm>
            <a:off x="7258844" y="2417763"/>
            <a:ext cx="222250" cy="222250"/>
          </a:xfrm>
          <a:prstGeom prst="ellipse">
            <a:avLst/>
          </a:prstGeom>
          <a:solidFill>
            <a:schemeClr val="tx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44" name="Line 8"/>
          <p:cNvSpPr>
            <a:spLocks noChangeAspect="1" noChangeShapeType="1"/>
          </p:cNvSpPr>
          <p:nvPr/>
        </p:nvSpPr>
        <p:spPr bwMode="auto">
          <a:xfrm>
            <a:off x="7369969" y="2640013"/>
            <a:ext cx="0" cy="334962"/>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nvGrpSpPr>
          <p:cNvPr id="45" name="Group 44"/>
          <p:cNvGrpSpPr>
            <a:grpSpLocks noChangeAspect="1"/>
          </p:cNvGrpSpPr>
          <p:nvPr/>
        </p:nvGrpSpPr>
        <p:grpSpPr bwMode="auto">
          <a:xfrm>
            <a:off x="7258844" y="3894138"/>
            <a:ext cx="222250" cy="223837"/>
            <a:chOff x="3696" y="4032"/>
            <a:chExt cx="96" cy="96"/>
          </a:xfrm>
        </p:grpSpPr>
        <p:sp>
          <p:nvSpPr>
            <p:cNvPr id="54" name="Oval 53"/>
            <p:cNvSpPr>
              <a:spLocks noChangeAspect="1" noChangeArrowheads="1"/>
            </p:cNvSpPr>
            <p:nvPr/>
          </p:nvSpPr>
          <p:spPr bwMode="auto">
            <a:xfrm>
              <a:off x="3696" y="4032"/>
              <a:ext cx="96" cy="96"/>
            </a:xfrm>
            <a:prstGeom prst="ellipse">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5" name="Oval 54"/>
            <p:cNvSpPr>
              <a:spLocks noChangeAspect="1" noChangeArrowheads="1"/>
            </p:cNvSpPr>
            <p:nvPr/>
          </p:nvSpPr>
          <p:spPr bwMode="auto">
            <a:xfrm>
              <a:off x="3720" y="4056"/>
              <a:ext cx="48" cy="48"/>
            </a:xfrm>
            <a:prstGeom prst="ellipse">
              <a:avLst/>
            </a:prstGeom>
            <a:solidFill>
              <a:schemeClr val="tx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46" name="Rectangle 45"/>
          <p:cNvSpPr>
            <a:spLocks noChangeAspect="1" noChangeArrowheads="1"/>
          </p:cNvSpPr>
          <p:nvPr/>
        </p:nvSpPr>
        <p:spPr bwMode="auto">
          <a:xfrm>
            <a:off x="4941094" y="1717675"/>
            <a:ext cx="1582738" cy="855663"/>
          </a:xfrm>
          <a:prstGeom prst="rect">
            <a:avLst/>
          </a:prstGeom>
          <a:solidFill>
            <a:schemeClr val="bg1"/>
          </a:solidFill>
          <a:ln w="1905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u="sng">
                <a:solidFill>
                  <a:schemeClr val="tx1"/>
                </a:solidFill>
                <a:latin typeface="Arial" charset="0"/>
              </a:rPr>
              <a:t>:</a:t>
            </a:r>
            <a:r>
              <a:rPr lang="en-GB" sz="1400">
                <a:solidFill>
                  <a:schemeClr val="tx1"/>
                </a:solidFill>
                <a:latin typeface="Arial" charset="0"/>
              </a:rPr>
              <a:t>Campaign</a:t>
            </a:r>
          </a:p>
          <a:p>
            <a:endParaRPr lang="en-GB" sz="1400" u="sng">
              <a:solidFill>
                <a:schemeClr val="tx1"/>
              </a:solidFill>
              <a:latin typeface="Arial" charset="0"/>
            </a:endParaRPr>
          </a:p>
          <a:p>
            <a:endParaRPr lang="en-GB" sz="1400">
              <a:solidFill>
                <a:schemeClr val="tx1"/>
              </a:solidFill>
              <a:latin typeface="Arial" charset="0"/>
            </a:endParaRPr>
          </a:p>
        </p:txBody>
      </p:sp>
      <p:sp>
        <p:nvSpPr>
          <p:cNvPr id="47" name="Rectangle 46"/>
          <p:cNvSpPr>
            <a:spLocks noChangeAspect="1" noChangeArrowheads="1"/>
          </p:cNvSpPr>
          <p:nvPr/>
        </p:nvSpPr>
        <p:spPr bwMode="auto">
          <a:xfrm>
            <a:off x="5342732" y="2082800"/>
            <a:ext cx="765175" cy="304800"/>
          </a:xfrm>
          <a:prstGeom prst="rect">
            <a:avLst/>
          </a:prstGeom>
          <a:noFill/>
          <a:ln w="12700">
            <a:noFill/>
            <a:miter lim="800000"/>
            <a:headEnd/>
            <a:tailEnd/>
          </a:ln>
          <a:effectLst/>
        </p:spPr>
        <p:txBody>
          <a:bodyPr wrap="none">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400">
                <a:solidFill>
                  <a:schemeClr val="tx1"/>
                </a:solidFill>
                <a:latin typeface="Arial" charset="0"/>
              </a:rPr>
              <a:t>[Active]</a:t>
            </a:r>
          </a:p>
        </p:txBody>
      </p:sp>
      <p:sp>
        <p:nvSpPr>
          <p:cNvPr id="48" name="Rectangle 47"/>
          <p:cNvSpPr>
            <a:spLocks noChangeAspect="1" noChangeArrowheads="1"/>
          </p:cNvSpPr>
          <p:nvPr/>
        </p:nvSpPr>
        <p:spPr bwMode="auto">
          <a:xfrm>
            <a:off x="4998244" y="4073525"/>
            <a:ext cx="1582738" cy="855663"/>
          </a:xfrm>
          <a:prstGeom prst="rect">
            <a:avLst/>
          </a:prstGeom>
          <a:solidFill>
            <a:schemeClr val="bg1"/>
          </a:solidFill>
          <a:ln w="1905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u="sng">
                <a:solidFill>
                  <a:schemeClr val="tx1"/>
                </a:solidFill>
                <a:latin typeface="Arial" charset="0"/>
              </a:rPr>
              <a:t>:</a:t>
            </a:r>
            <a:r>
              <a:rPr lang="en-GB" sz="1400">
                <a:solidFill>
                  <a:schemeClr val="tx1"/>
                </a:solidFill>
                <a:latin typeface="Arial" charset="0"/>
              </a:rPr>
              <a:t>Campaign</a:t>
            </a:r>
          </a:p>
          <a:p>
            <a:endParaRPr lang="en-GB" sz="1400" u="sng">
              <a:solidFill>
                <a:schemeClr val="tx1"/>
              </a:solidFill>
              <a:latin typeface="Arial" charset="0"/>
            </a:endParaRPr>
          </a:p>
          <a:p>
            <a:endParaRPr lang="en-GB" sz="1400">
              <a:solidFill>
                <a:schemeClr val="tx1"/>
              </a:solidFill>
              <a:latin typeface="Arial" charset="0"/>
            </a:endParaRPr>
          </a:p>
        </p:txBody>
      </p:sp>
      <p:sp>
        <p:nvSpPr>
          <p:cNvPr id="49" name="Rectangle 48"/>
          <p:cNvSpPr>
            <a:spLocks noChangeAspect="1" noChangeArrowheads="1"/>
          </p:cNvSpPr>
          <p:nvPr/>
        </p:nvSpPr>
        <p:spPr bwMode="auto">
          <a:xfrm>
            <a:off x="5228432" y="4452938"/>
            <a:ext cx="1139825" cy="304800"/>
          </a:xfrm>
          <a:prstGeom prst="rect">
            <a:avLst/>
          </a:prstGeom>
          <a:noFill/>
          <a:ln w="12700">
            <a:noFill/>
            <a:miter lim="800000"/>
            <a:headEnd/>
            <a:tailEnd/>
          </a:ln>
          <a:effectLst/>
        </p:spPr>
        <p:txBody>
          <a:bodyPr wrap="none">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400">
                <a:solidFill>
                  <a:schemeClr val="tx1"/>
                </a:solidFill>
                <a:latin typeface="Arial" charset="0"/>
              </a:rPr>
              <a:t>[Completed]</a:t>
            </a:r>
          </a:p>
        </p:txBody>
      </p:sp>
      <p:sp>
        <p:nvSpPr>
          <p:cNvPr id="50" name="Line 18"/>
          <p:cNvSpPr>
            <a:spLocks noChangeShapeType="1"/>
          </p:cNvSpPr>
          <p:nvPr/>
        </p:nvSpPr>
        <p:spPr bwMode="auto">
          <a:xfrm>
            <a:off x="3283744" y="2514600"/>
            <a:ext cx="2978150" cy="331788"/>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1" name="Line 19"/>
          <p:cNvSpPr>
            <a:spLocks noChangeShapeType="1"/>
          </p:cNvSpPr>
          <p:nvPr/>
        </p:nvSpPr>
        <p:spPr bwMode="auto">
          <a:xfrm>
            <a:off x="2615407" y="3559175"/>
            <a:ext cx="2322512" cy="509588"/>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2" name="Line 21"/>
          <p:cNvSpPr>
            <a:spLocks noChangeShapeType="1"/>
          </p:cNvSpPr>
          <p:nvPr/>
        </p:nvSpPr>
        <p:spPr bwMode="auto">
          <a:xfrm>
            <a:off x="6098382" y="2573338"/>
            <a:ext cx="304800" cy="406400"/>
          </a:xfrm>
          <a:prstGeom prst="line">
            <a:avLst/>
          </a:prstGeom>
          <a:noFill/>
          <a:ln w="12700">
            <a:solidFill>
              <a:srgbClr val="000000"/>
            </a:solidFill>
            <a:round/>
            <a:headEnd/>
            <a:tailEnd type="arrow"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3" name="Line 22"/>
          <p:cNvSpPr>
            <a:spLocks noChangeShapeType="1"/>
          </p:cNvSpPr>
          <p:nvPr/>
        </p:nvSpPr>
        <p:spPr bwMode="auto">
          <a:xfrm flipH="1">
            <a:off x="6199982" y="3530600"/>
            <a:ext cx="219075" cy="536575"/>
          </a:xfrm>
          <a:prstGeom prst="line">
            <a:avLst/>
          </a:prstGeom>
          <a:noFill/>
          <a:ln w="12700">
            <a:solidFill>
              <a:srgbClr val="000000"/>
            </a:solidFill>
            <a:round/>
            <a:headEnd/>
            <a:tailEnd type="arrow"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1143000"/>
          </a:xfrm>
        </p:spPr>
        <p:txBody>
          <a:bodyPr>
            <a:noAutofit/>
          </a:bodyPr>
          <a:lstStyle/>
          <a:p>
            <a:r>
              <a:rPr lang="en-US" sz="3600" b="1" smtClean="0"/>
              <a:t>Notasi pada Activity Diagram</a:t>
            </a:r>
            <a:endParaRPr lang="en-US" sz="3600" b="1"/>
          </a:p>
        </p:txBody>
      </p:sp>
      <p:sp>
        <p:nvSpPr>
          <p:cNvPr id="5" name="Rectangle 4"/>
          <p:cNvSpPr>
            <a:spLocks noGrp="1" noChangeArrowheads="1"/>
          </p:cNvSpPr>
          <p:nvPr/>
        </p:nvSpPr>
        <p:spPr bwMode="auto">
          <a:xfrm>
            <a:off x="518319" y="17526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75000"/>
              <a:buFont typeface="Monotype Sorts" pitchFamily="2" charset="2"/>
              <a:buChar char="n"/>
              <a:defRPr kumimoji="1" sz="3200">
                <a:solidFill>
                  <a:srgbClr val="003300"/>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kumimoji="1" sz="2800">
                <a:solidFill>
                  <a:srgbClr val="003300"/>
                </a:solidFill>
                <a:latin typeface="+mn-lt"/>
              </a:defRPr>
            </a:lvl2pPr>
            <a:lvl3pPr marL="1143000" indent="-228600" algn="l" rtl="0" eaLnBrk="0" fontAlgn="base" hangingPunct="0">
              <a:spcBef>
                <a:spcPct val="20000"/>
              </a:spcBef>
              <a:spcAft>
                <a:spcPct val="0"/>
              </a:spcAft>
              <a:buClr>
                <a:schemeClr val="folHlink"/>
              </a:buClr>
              <a:buSzPct val="60000"/>
              <a:buFont typeface="Monotype Sorts" pitchFamily="2" charset="2"/>
              <a:buChar char="n"/>
              <a:defRPr kumimoji="1" sz="2400">
                <a:solidFill>
                  <a:srgbClr val="003300"/>
                </a:solidFill>
                <a:latin typeface="+mn-lt"/>
              </a:defRPr>
            </a:lvl3pPr>
            <a:lvl4pPr marL="1600200" indent="-228600" algn="l" rtl="0" eaLnBrk="0" fontAlgn="base" hangingPunct="0">
              <a:spcBef>
                <a:spcPct val="20000"/>
              </a:spcBef>
              <a:spcAft>
                <a:spcPct val="0"/>
              </a:spcAft>
              <a:buChar char="–"/>
              <a:defRPr kumimoji="1" sz="2000">
                <a:solidFill>
                  <a:srgbClr val="003300"/>
                </a:solidFill>
                <a:latin typeface="+mn-lt"/>
              </a:defRPr>
            </a:lvl4pPr>
            <a:lvl5pPr marL="20574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5pPr>
            <a:lvl6pPr marL="25146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6pPr>
            <a:lvl7pPr marL="29718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7pPr>
            <a:lvl8pPr marL="34290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8pPr>
            <a:lvl9pPr marL="38862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rgbClr val="003300"/>
                </a:solidFill>
                <a:latin typeface="+mn-lt"/>
              </a:defRPr>
            </a:lvl9pPr>
          </a:lstStyle>
          <a:p>
            <a:pPr>
              <a:lnSpc>
                <a:spcPct val="90000"/>
              </a:lnSpc>
            </a:pPr>
            <a:r>
              <a:rPr lang="en-GB"/>
              <a:t>Activity Partitions</a:t>
            </a:r>
            <a:br>
              <a:rPr lang="en-GB"/>
            </a:br>
            <a:r>
              <a:rPr lang="en-GB"/>
              <a:t>(Swimlanes)</a:t>
            </a:r>
          </a:p>
          <a:p>
            <a:pPr lvl="1">
              <a:lnSpc>
                <a:spcPct val="90000"/>
              </a:lnSpc>
            </a:pPr>
            <a:r>
              <a:rPr lang="en-GB"/>
              <a:t>vertical columns </a:t>
            </a:r>
          </a:p>
          <a:p>
            <a:pPr lvl="1">
              <a:lnSpc>
                <a:spcPct val="90000"/>
              </a:lnSpc>
            </a:pPr>
            <a:r>
              <a:rPr lang="en-GB"/>
              <a:t>labelled with the</a:t>
            </a:r>
            <a:br>
              <a:rPr lang="en-GB"/>
            </a:br>
            <a:r>
              <a:rPr lang="en-GB"/>
              <a:t>person, organisation,</a:t>
            </a:r>
            <a:br>
              <a:rPr lang="en-GB"/>
            </a:br>
            <a:r>
              <a:rPr lang="en-GB"/>
              <a:t>department or </a:t>
            </a:r>
            <a:br>
              <a:rPr lang="en-GB"/>
            </a:br>
            <a:r>
              <a:rPr lang="en-GB"/>
              <a:t>system responsible </a:t>
            </a:r>
            <a:br>
              <a:rPr lang="en-GB"/>
            </a:br>
            <a:r>
              <a:rPr lang="en-GB"/>
              <a:t>for the activities in </a:t>
            </a:r>
            <a:br>
              <a:rPr lang="en-GB"/>
            </a:br>
            <a:r>
              <a:rPr lang="en-GB"/>
              <a:t>that column</a:t>
            </a:r>
          </a:p>
        </p:txBody>
      </p:sp>
      <p:sp>
        <p:nvSpPr>
          <p:cNvPr id="6" name="AutoShape 5"/>
          <p:cNvSpPr>
            <a:spLocks noChangeArrowheads="1"/>
          </p:cNvSpPr>
          <p:nvPr/>
        </p:nvSpPr>
        <p:spPr bwMode="auto">
          <a:xfrm>
            <a:off x="4807744" y="2324100"/>
            <a:ext cx="1308100" cy="381000"/>
          </a:xfrm>
          <a:prstGeom prst="roundRect">
            <a:avLst>
              <a:gd name="adj" fmla="val 23333"/>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charset="0"/>
              </a:rPr>
              <a:t>Record Completion</a:t>
            </a:r>
          </a:p>
          <a:p>
            <a:r>
              <a:rPr lang="en-GB" sz="1000">
                <a:solidFill>
                  <a:schemeClr val="tx1"/>
                </a:solidFill>
                <a:latin typeface="Arial" charset="0"/>
              </a:rPr>
              <a:t>of a campaign</a:t>
            </a:r>
          </a:p>
        </p:txBody>
      </p:sp>
      <p:sp>
        <p:nvSpPr>
          <p:cNvPr id="7" name="Line 6"/>
          <p:cNvSpPr>
            <a:spLocks noChangeShapeType="1"/>
          </p:cNvSpPr>
          <p:nvPr/>
        </p:nvSpPr>
        <p:spPr bwMode="auto">
          <a:xfrm>
            <a:off x="4718844" y="1460500"/>
            <a:ext cx="0" cy="403860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8" name="Line 7"/>
          <p:cNvSpPr>
            <a:spLocks noChangeShapeType="1"/>
          </p:cNvSpPr>
          <p:nvPr/>
        </p:nvSpPr>
        <p:spPr bwMode="auto">
          <a:xfrm>
            <a:off x="7538244" y="1460500"/>
            <a:ext cx="0" cy="403860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9" name="Line 8"/>
          <p:cNvSpPr>
            <a:spLocks noChangeShapeType="1"/>
          </p:cNvSpPr>
          <p:nvPr/>
        </p:nvSpPr>
        <p:spPr bwMode="auto">
          <a:xfrm>
            <a:off x="6242844" y="1460500"/>
            <a:ext cx="0" cy="403860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0" name="AutoShape 9"/>
          <p:cNvSpPr>
            <a:spLocks noChangeArrowheads="1"/>
          </p:cNvSpPr>
          <p:nvPr/>
        </p:nvSpPr>
        <p:spPr bwMode="auto">
          <a:xfrm>
            <a:off x="6395244" y="3086100"/>
            <a:ext cx="990600" cy="381000"/>
          </a:xfrm>
          <a:prstGeom prst="roundRect">
            <a:avLst>
              <a:gd name="adj" fmla="val 19583"/>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charset="0"/>
              </a:rPr>
              <a:t>Issue invoice</a:t>
            </a:r>
          </a:p>
        </p:txBody>
      </p:sp>
      <p:sp>
        <p:nvSpPr>
          <p:cNvPr id="11" name="Line 10"/>
          <p:cNvSpPr>
            <a:spLocks noChangeShapeType="1"/>
          </p:cNvSpPr>
          <p:nvPr/>
        </p:nvSpPr>
        <p:spPr bwMode="auto">
          <a:xfrm>
            <a:off x="8833644" y="1460500"/>
            <a:ext cx="0" cy="403860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2" name="Text Box 11"/>
          <p:cNvSpPr txBox="1">
            <a:spLocks noChangeArrowheads="1"/>
          </p:cNvSpPr>
          <p:nvPr/>
        </p:nvSpPr>
        <p:spPr bwMode="auto">
          <a:xfrm>
            <a:off x="5036344" y="1460500"/>
            <a:ext cx="874713" cy="457200"/>
          </a:xfrm>
          <a:prstGeom prst="rect">
            <a:avLst/>
          </a:prstGeom>
          <a:noFill/>
          <a:ln w="12700">
            <a:noFill/>
            <a:miter lim="800000"/>
            <a:headEnd/>
            <a:tailEnd/>
          </a:ln>
          <a:effectLst/>
        </p:spPr>
        <p:txBody>
          <a:bodyPr wrap="none">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200">
                <a:solidFill>
                  <a:schemeClr val="tx1"/>
                </a:solidFill>
                <a:latin typeface="Arial" charset="0"/>
              </a:rPr>
              <a:t>Campaign</a:t>
            </a:r>
            <a:br>
              <a:rPr lang="en-GB" sz="1200">
                <a:solidFill>
                  <a:schemeClr val="tx1"/>
                </a:solidFill>
                <a:latin typeface="Arial" charset="0"/>
              </a:rPr>
            </a:br>
            <a:r>
              <a:rPr lang="en-GB" sz="1200">
                <a:solidFill>
                  <a:schemeClr val="tx1"/>
                </a:solidFill>
                <a:latin typeface="Arial" charset="0"/>
              </a:rPr>
              <a:t>Manager</a:t>
            </a:r>
          </a:p>
        </p:txBody>
      </p:sp>
      <p:sp>
        <p:nvSpPr>
          <p:cNvPr id="13" name="Text Box 12"/>
          <p:cNvSpPr txBox="1">
            <a:spLocks noChangeArrowheads="1"/>
          </p:cNvSpPr>
          <p:nvPr/>
        </p:nvSpPr>
        <p:spPr bwMode="auto">
          <a:xfrm>
            <a:off x="7893844" y="1460500"/>
            <a:ext cx="571500" cy="274638"/>
          </a:xfrm>
          <a:prstGeom prst="rect">
            <a:avLst/>
          </a:prstGeom>
          <a:noFill/>
          <a:ln w="12700">
            <a:noFill/>
            <a:miter lim="800000"/>
            <a:headEnd/>
            <a:tailEnd/>
          </a:ln>
          <a:effectLst/>
        </p:spPr>
        <p:txBody>
          <a:bodyPr wrap="none">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200">
                <a:solidFill>
                  <a:schemeClr val="tx1"/>
                </a:solidFill>
                <a:latin typeface="Arial" charset="0"/>
              </a:rPr>
              <a:t>Client</a:t>
            </a:r>
          </a:p>
        </p:txBody>
      </p:sp>
      <p:sp>
        <p:nvSpPr>
          <p:cNvPr id="14" name="Text Box 13"/>
          <p:cNvSpPr txBox="1">
            <a:spLocks noChangeArrowheads="1"/>
          </p:cNvSpPr>
          <p:nvPr/>
        </p:nvSpPr>
        <p:spPr bwMode="auto">
          <a:xfrm>
            <a:off x="6471444" y="1460500"/>
            <a:ext cx="944563" cy="274638"/>
          </a:xfrm>
          <a:prstGeom prst="rect">
            <a:avLst/>
          </a:prstGeom>
          <a:noFill/>
          <a:ln w="12700">
            <a:noFill/>
            <a:miter lim="800000"/>
            <a:headEnd/>
            <a:tailEnd/>
          </a:ln>
          <a:effectLst/>
        </p:spPr>
        <p:txBody>
          <a:bodyPr wrap="none">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200">
                <a:solidFill>
                  <a:schemeClr val="tx1"/>
                </a:solidFill>
                <a:latin typeface="Arial" charset="0"/>
              </a:rPr>
              <a:t>Accountant</a:t>
            </a:r>
          </a:p>
        </p:txBody>
      </p:sp>
      <p:sp>
        <p:nvSpPr>
          <p:cNvPr id="15" name="AutoShape 14"/>
          <p:cNvSpPr>
            <a:spLocks noChangeArrowheads="1"/>
          </p:cNvSpPr>
          <p:nvPr/>
        </p:nvSpPr>
        <p:spPr bwMode="auto">
          <a:xfrm>
            <a:off x="7690644" y="3860800"/>
            <a:ext cx="990600" cy="381000"/>
          </a:xfrm>
          <a:prstGeom prst="roundRect">
            <a:avLst>
              <a:gd name="adj" fmla="val 19583"/>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charset="0"/>
              </a:rPr>
              <a:t>Pay invoice</a:t>
            </a:r>
          </a:p>
        </p:txBody>
      </p:sp>
      <p:sp>
        <p:nvSpPr>
          <p:cNvPr id="16" name="Oval 15"/>
          <p:cNvSpPr>
            <a:spLocks noChangeArrowheads="1"/>
          </p:cNvSpPr>
          <p:nvPr/>
        </p:nvSpPr>
        <p:spPr bwMode="auto">
          <a:xfrm>
            <a:off x="5379244" y="1943100"/>
            <a:ext cx="152400" cy="152400"/>
          </a:xfrm>
          <a:prstGeom prst="ellipse">
            <a:avLst/>
          </a:prstGeom>
          <a:solidFill>
            <a:schemeClr val="tx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7" name="Line 16"/>
          <p:cNvSpPr>
            <a:spLocks noChangeShapeType="1"/>
          </p:cNvSpPr>
          <p:nvPr/>
        </p:nvSpPr>
        <p:spPr bwMode="auto">
          <a:xfrm>
            <a:off x="5455444" y="2095500"/>
            <a:ext cx="0" cy="228600"/>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8" name="Line 17"/>
          <p:cNvSpPr>
            <a:spLocks noChangeShapeType="1"/>
          </p:cNvSpPr>
          <p:nvPr/>
        </p:nvSpPr>
        <p:spPr bwMode="auto">
          <a:xfrm>
            <a:off x="6852444" y="2857500"/>
            <a:ext cx="0" cy="228600"/>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9" name="Line 18"/>
          <p:cNvSpPr>
            <a:spLocks noChangeShapeType="1"/>
          </p:cNvSpPr>
          <p:nvPr/>
        </p:nvSpPr>
        <p:spPr bwMode="auto">
          <a:xfrm flipH="1">
            <a:off x="5430044" y="2857500"/>
            <a:ext cx="1422400"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0" name="Line 19"/>
          <p:cNvSpPr>
            <a:spLocks noChangeShapeType="1"/>
          </p:cNvSpPr>
          <p:nvPr/>
        </p:nvSpPr>
        <p:spPr bwMode="auto">
          <a:xfrm flipV="1">
            <a:off x="5442744" y="2705100"/>
            <a:ext cx="0" cy="15240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1" name="AutoShape 20"/>
          <p:cNvSpPr>
            <a:spLocks noChangeArrowheads="1"/>
          </p:cNvSpPr>
          <p:nvPr/>
        </p:nvSpPr>
        <p:spPr bwMode="auto">
          <a:xfrm>
            <a:off x="4896644" y="4635500"/>
            <a:ext cx="1155700" cy="381000"/>
          </a:xfrm>
          <a:prstGeom prst="roundRect">
            <a:avLst>
              <a:gd name="adj" fmla="val 15833"/>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charset="0"/>
              </a:rPr>
              <a:t>Record client</a:t>
            </a:r>
          </a:p>
          <a:p>
            <a:r>
              <a:rPr lang="en-GB" sz="1000">
                <a:solidFill>
                  <a:schemeClr val="tx1"/>
                </a:solidFill>
                <a:latin typeface="Arial" charset="0"/>
              </a:rPr>
              <a:t>payment</a:t>
            </a:r>
          </a:p>
        </p:txBody>
      </p:sp>
      <p:grpSp>
        <p:nvGrpSpPr>
          <p:cNvPr id="22" name="Group 21"/>
          <p:cNvGrpSpPr>
            <a:grpSpLocks/>
          </p:cNvGrpSpPr>
          <p:nvPr/>
        </p:nvGrpSpPr>
        <p:grpSpPr bwMode="auto">
          <a:xfrm flipH="1">
            <a:off x="10126116" y="4241800"/>
            <a:ext cx="1680" cy="381000"/>
            <a:chOff x="1248" y="2256"/>
            <a:chExt cx="1680" cy="240"/>
          </a:xfrm>
        </p:grpSpPr>
        <p:sp>
          <p:nvSpPr>
            <p:cNvPr id="31" name="Line 22"/>
            <p:cNvSpPr>
              <a:spLocks noChangeShapeType="1"/>
            </p:cNvSpPr>
            <p:nvPr/>
          </p:nvSpPr>
          <p:spPr bwMode="auto">
            <a:xfrm>
              <a:off x="1248" y="2256"/>
              <a:ext cx="0" cy="9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2" name="Line 23"/>
            <p:cNvSpPr>
              <a:spLocks noChangeShapeType="1"/>
            </p:cNvSpPr>
            <p:nvPr/>
          </p:nvSpPr>
          <p:spPr bwMode="auto">
            <a:xfrm>
              <a:off x="1248" y="2352"/>
              <a:ext cx="1680"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3" name="Line 24"/>
            <p:cNvSpPr>
              <a:spLocks noChangeShapeType="1"/>
            </p:cNvSpPr>
            <p:nvPr/>
          </p:nvSpPr>
          <p:spPr bwMode="auto">
            <a:xfrm>
              <a:off x="2928" y="2352"/>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23" name="Line 25"/>
          <p:cNvSpPr>
            <a:spLocks noChangeShapeType="1"/>
          </p:cNvSpPr>
          <p:nvPr/>
        </p:nvSpPr>
        <p:spPr bwMode="auto">
          <a:xfrm>
            <a:off x="8198644" y="3619500"/>
            <a:ext cx="0" cy="228600"/>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4" name="Line 26"/>
          <p:cNvSpPr>
            <a:spLocks noChangeShapeType="1"/>
          </p:cNvSpPr>
          <p:nvPr/>
        </p:nvSpPr>
        <p:spPr bwMode="auto">
          <a:xfrm flipH="1">
            <a:off x="6865144" y="3619500"/>
            <a:ext cx="1320800"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5" name="Line 27"/>
          <p:cNvSpPr>
            <a:spLocks noChangeShapeType="1"/>
          </p:cNvSpPr>
          <p:nvPr/>
        </p:nvSpPr>
        <p:spPr bwMode="auto">
          <a:xfrm flipV="1">
            <a:off x="6865144" y="3467100"/>
            <a:ext cx="0" cy="15240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nvGrpSpPr>
          <p:cNvPr id="26" name="Group 25"/>
          <p:cNvGrpSpPr>
            <a:grpSpLocks/>
          </p:cNvGrpSpPr>
          <p:nvPr/>
        </p:nvGrpSpPr>
        <p:grpSpPr bwMode="auto">
          <a:xfrm>
            <a:off x="5391944" y="5257800"/>
            <a:ext cx="152400" cy="152400"/>
            <a:chOff x="3696" y="4032"/>
            <a:chExt cx="96" cy="96"/>
          </a:xfrm>
        </p:grpSpPr>
        <p:sp>
          <p:nvSpPr>
            <p:cNvPr id="29" name="Oval 28"/>
            <p:cNvSpPr>
              <a:spLocks noChangeArrowheads="1"/>
            </p:cNvSpPr>
            <p:nvPr/>
          </p:nvSpPr>
          <p:spPr bwMode="auto">
            <a:xfrm>
              <a:off x="3696" y="4032"/>
              <a:ext cx="96" cy="96"/>
            </a:xfrm>
            <a:prstGeom prst="ellipse">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0" name="Oval 29"/>
            <p:cNvSpPr>
              <a:spLocks noChangeArrowheads="1"/>
            </p:cNvSpPr>
            <p:nvPr/>
          </p:nvSpPr>
          <p:spPr bwMode="auto">
            <a:xfrm>
              <a:off x="3720" y="4056"/>
              <a:ext cx="48" cy="48"/>
            </a:xfrm>
            <a:prstGeom prst="ellipse">
              <a:avLst/>
            </a:prstGeom>
            <a:solidFill>
              <a:schemeClr val="tx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27" name="Line 31"/>
          <p:cNvSpPr>
            <a:spLocks noChangeShapeType="1"/>
          </p:cNvSpPr>
          <p:nvPr/>
        </p:nvSpPr>
        <p:spPr bwMode="auto">
          <a:xfrm>
            <a:off x="5468144" y="5029200"/>
            <a:ext cx="0" cy="228600"/>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8" name="Line 32"/>
          <p:cNvSpPr>
            <a:spLocks noChangeShapeType="1"/>
          </p:cNvSpPr>
          <p:nvPr/>
        </p:nvSpPr>
        <p:spPr bwMode="auto">
          <a:xfrm>
            <a:off x="4142582" y="2079625"/>
            <a:ext cx="855662" cy="57150"/>
          </a:xfrm>
          <a:prstGeom prst="line">
            <a:avLst/>
          </a:prstGeom>
          <a:noFill/>
          <a:ln w="22225">
            <a:solidFill>
              <a:srgbClr val="000000"/>
            </a:solidFill>
            <a:prstDash val="dash"/>
            <a:round/>
            <a:headEnd/>
            <a:tailEnd type="stealth" w="med" len="me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944562"/>
          </a:xfrm>
        </p:spPr>
        <p:txBody>
          <a:bodyPr>
            <a:noAutofit/>
          </a:bodyPr>
          <a:lstStyle/>
          <a:p>
            <a:pPr algn="ctr"/>
            <a:r>
              <a:rPr lang="en-US" sz="3200" smtClean="0"/>
              <a:t>Contoh Kasus: </a:t>
            </a:r>
            <a:r>
              <a:rPr lang="en-US" sz="3600" b="1" smtClean="0"/>
              <a:t> System Agate</a:t>
            </a:r>
            <a:endParaRPr lang="en-US" sz="3600" b="1"/>
          </a:p>
        </p:txBody>
      </p:sp>
      <p:sp>
        <p:nvSpPr>
          <p:cNvPr id="3" name="Content Placeholder 2"/>
          <p:cNvSpPr>
            <a:spLocks noGrp="1"/>
          </p:cNvSpPr>
          <p:nvPr>
            <p:ph idx="1"/>
          </p:nvPr>
        </p:nvSpPr>
        <p:spPr>
          <a:xfrm>
            <a:off x="470932" y="1371600"/>
            <a:ext cx="8712240" cy="5181600"/>
          </a:xfrm>
        </p:spPr>
        <p:txBody>
          <a:bodyPr>
            <a:normAutofit fontScale="92500" lnSpcReduction="20000"/>
          </a:bodyPr>
          <a:lstStyle/>
          <a:p>
            <a:pPr>
              <a:spcAft>
                <a:spcPts val="600"/>
              </a:spcAft>
              <a:buNone/>
            </a:pPr>
            <a:r>
              <a:rPr lang="en-US" sz="2400" smtClean="0"/>
              <a:t>Langkah-langkah :</a:t>
            </a:r>
          </a:p>
          <a:p>
            <a:pPr marL="493776" lvl="0" indent="-457200">
              <a:spcAft>
                <a:spcPts val="600"/>
              </a:spcAft>
              <a:buFont typeface="+mj-lt"/>
              <a:buAutoNum type="arabicPeriod"/>
            </a:pPr>
            <a:r>
              <a:rPr lang="en-US" sz="2400" smtClean="0"/>
              <a:t>Tentukan Tujuan, pada sistem Agate, tujuannya adalah untuk menampilkan beberapa aktifitas yang ada pada sistem tersebut.</a:t>
            </a:r>
          </a:p>
          <a:p>
            <a:pPr marL="493776" lvl="0" indent="-457200">
              <a:spcAft>
                <a:spcPts val="600"/>
              </a:spcAft>
              <a:buFont typeface="+mj-lt"/>
              <a:buAutoNum type="arabicPeriod"/>
            </a:pPr>
            <a:r>
              <a:rPr lang="en-US" sz="2400" smtClean="0"/>
              <a:t>Apa saja yang akan ditampilkan pada diagram, dalam hal ini nama dari proses bisnis, usecase atau operasinya</a:t>
            </a:r>
          </a:p>
          <a:p>
            <a:pPr marL="493776" lvl="0" indent="-457200">
              <a:spcAft>
                <a:spcPts val="600"/>
              </a:spcAft>
              <a:buFont typeface="+mj-lt"/>
              <a:buAutoNum type="arabicPeriod"/>
            </a:pPr>
            <a:r>
              <a:rPr lang="en-US" sz="2400" smtClean="0"/>
              <a:t>Sampai level detail mana proses tersebut dibutuhkan apakah hanya global saja atau lebih rinci</a:t>
            </a:r>
          </a:p>
          <a:p>
            <a:pPr marL="493776" lvl="0" indent="-457200">
              <a:spcAft>
                <a:spcPts val="600"/>
              </a:spcAft>
              <a:buFont typeface="+mj-lt"/>
              <a:buAutoNum type="arabicPeriod"/>
            </a:pPr>
            <a:r>
              <a:rPr lang="en-US" sz="2400" smtClean="0"/>
              <a:t>Identifikasi setiap action/aksi, pada sistem Agate aksi yang dikerjakan adalah:</a:t>
            </a:r>
          </a:p>
          <a:p>
            <a:pPr lvl="1">
              <a:spcAft>
                <a:spcPts val="600"/>
              </a:spcAft>
            </a:pPr>
            <a:r>
              <a:rPr lang="en-GB" sz="2000" smtClean="0"/>
              <a:t>Add a New Client</a:t>
            </a:r>
            <a:endParaRPr lang="en-US" sz="2000" smtClean="0"/>
          </a:p>
          <a:p>
            <a:pPr lvl="1">
              <a:spcAft>
                <a:spcPts val="600"/>
              </a:spcAft>
            </a:pPr>
            <a:r>
              <a:rPr lang="en-GB" sz="2000" smtClean="0"/>
              <a:t>Assign Staff Contact</a:t>
            </a:r>
            <a:endParaRPr lang="en-US" sz="2000" smtClean="0"/>
          </a:p>
          <a:p>
            <a:pPr lvl="1">
              <a:spcAft>
                <a:spcPts val="600"/>
              </a:spcAft>
            </a:pPr>
            <a:r>
              <a:rPr lang="en-GB" sz="2000" smtClean="0"/>
              <a:t>Add New Campaign</a:t>
            </a:r>
            <a:endParaRPr lang="en-US" sz="2000" smtClean="0"/>
          </a:p>
          <a:p>
            <a:pPr lvl="1">
              <a:spcAft>
                <a:spcPts val="600"/>
              </a:spcAft>
            </a:pPr>
            <a:r>
              <a:rPr lang="en-GB" sz="2000" smtClean="0"/>
              <a:t>Assign Staff to Campaign</a:t>
            </a:r>
            <a:endParaRPr lang="en-US" sz="2000" smtClean="0"/>
          </a:p>
          <a:p>
            <a:pPr marL="493776" lvl="0" indent="-457200">
              <a:spcAft>
                <a:spcPts val="600"/>
              </a:spcAft>
              <a:buFont typeface="+mj-lt"/>
              <a:buAutoNum type="arabicPeriod"/>
            </a:pPr>
            <a:r>
              <a:rPr lang="en-US" sz="2400" smtClean="0"/>
              <a:t>Organisasikan setiap aksi dalam bentuk aliran data</a:t>
            </a:r>
          </a:p>
          <a:p>
            <a:pPr lvl="1">
              <a:spcAft>
                <a:spcPts val="600"/>
              </a:spcAft>
            </a:pPr>
            <a:endParaRPr lang="en-US" sz="2000" smtClean="0"/>
          </a:p>
          <a:p>
            <a:pPr>
              <a:spcAft>
                <a:spcPts val="600"/>
              </a:spcAft>
            </a:pPr>
            <a:endParaRPr lang="en-US" sz="24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944562"/>
          </a:xfrm>
        </p:spPr>
        <p:txBody>
          <a:bodyPr>
            <a:noAutofit/>
          </a:bodyPr>
          <a:lstStyle/>
          <a:p>
            <a:pPr algn="ctr"/>
            <a:r>
              <a:rPr lang="en-US" sz="3200" smtClean="0"/>
              <a:t>Contoh Kasus: </a:t>
            </a:r>
            <a:r>
              <a:rPr lang="en-US" sz="3600" b="1" smtClean="0"/>
              <a:t> System Agate</a:t>
            </a:r>
            <a:endParaRPr lang="en-US" sz="3600" b="1"/>
          </a:p>
        </p:txBody>
      </p:sp>
      <p:grpSp>
        <p:nvGrpSpPr>
          <p:cNvPr id="18" name="Group 17"/>
          <p:cNvGrpSpPr/>
          <p:nvPr/>
        </p:nvGrpSpPr>
        <p:grpSpPr>
          <a:xfrm>
            <a:off x="3109119" y="1447800"/>
            <a:ext cx="1447799" cy="4729163"/>
            <a:chOff x="3185319" y="1214437"/>
            <a:chExt cx="1698625" cy="5643563"/>
          </a:xfrm>
        </p:grpSpPr>
        <p:sp>
          <p:nvSpPr>
            <p:cNvPr id="5" name="AutoShape 5"/>
            <p:cNvSpPr>
              <a:spLocks noChangeAspect="1" noChangeArrowheads="1"/>
            </p:cNvSpPr>
            <p:nvPr/>
          </p:nvSpPr>
          <p:spPr bwMode="auto">
            <a:xfrm>
              <a:off x="3185319" y="1868487"/>
              <a:ext cx="1698625" cy="654050"/>
            </a:xfrm>
            <a:prstGeom prst="roundRect">
              <a:avLst>
                <a:gd name="adj" fmla="val 21116"/>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Add a New </a:t>
              </a:r>
              <a:br>
                <a:rPr lang="en-GB" sz="1400">
                  <a:solidFill>
                    <a:schemeClr val="tx1"/>
                  </a:solidFill>
                  <a:latin typeface="Arial" charset="0"/>
                </a:rPr>
              </a:br>
              <a:r>
                <a:rPr lang="en-GB" sz="1400">
                  <a:solidFill>
                    <a:schemeClr val="tx1"/>
                  </a:solidFill>
                  <a:latin typeface="Arial" charset="0"/>
                </a:rPr>
                <a:t>Client</a:t>
              </a:r>
            </a:p>
          </p:txBody>
        </p:sp>
        <p:sp>
          <p:nvSpPr>
            <p:cNvPr id="6" name="AutoShape 6"/>
            <p:cNvSpPr>
              <a:spLocks noChangeAspect="1" noChangeArrowheads="1"/>
            </p:cNvSpPr>
            <p:nvPr/>
          </p:nvSpPr>
          <p:spPr bwMode="auto">
            <a:xfrm>
              <a:off x="3185319" y="2914650"/>
              <a:ext cx="1698625" cy="652462"/>
            </a:xfrm>
            <a:prstGeom prst="roundRect">
              <a:avLst>
                <a:gd name="adj" fmla="val 16546"/>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dirty="0">
                  <a:solidFill>
                    <a:schemeClr val="tx1"/>
                  </a:solidFill>
                  <a:latin typeface="Arial" charset="0"/>
                </a:rPr>
                <a:t>Assign Staff</a:t>
              </a:r>
              <a:br>
                <a:rPr lang="en-GB" sz="1400" dirty="0">
                  <a:solidFill>
                    <a:schemeClr val="tx1"/>
                  </a:solidFill>
                  <a:latin typeface="Arial" charset="0"/>
                </a:rPr>
              </a:br>
              <a:r>
                <a:rPr lang="en-GB" sz="1400" dirty="0">
                  <a:solidFill>
                    <a:schemeClr val="tx1"/>
                  </a:solidFill>
                  <a:latin typeface="Arial" charset="0"/>
                </a:rPr>
                <a:t>Contact</a:t>
              </a:r>
            </a:p>
          </p:txBody>
        </p:sp>
        <p:sp>
          <p:nvSpPr>
            <p:cNvPr id="7" name="Line 7"/>
            <p:cNvSpPr>
              <a:spLocks noChangeAspect="1" noChangeShapeType="1"/>
            </p:cNvSpPr>
            <p:nvPr/>
          </p:nvSpPr>
          <p:spPr bwMode="auto">
            <a:xfrm>
              <a:off x="4034632" y="2522537"/>
              <a:ext cx="0" cy="392113"/>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8" name="AutoShape 8"/>
            <p:cNvSpPr>
              <a:spLocks noChangeAspect="1" noChangeArrowheads="1"/>
            </p:cNvSpPr>
            <p:nvPr/>
          </p:nvSpPr>
          <p:spPr bwMode="auto">
            <a:xfrm>
              <a:off x="3185319" y="4246562"/>
              <a:ext cx="1698625" cy="652463"/>
            </a:xfrm>
            <a:prstGeom prst="roundRect">
              <a:avLst>
                <a:gd name="adj" fmla="val 18736"/>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Add New </a:t>
              </a:r>
            </a:p>
            <a:p>
              <a:r>
                <a:rPr lang="en-GB" sz="1400">
                  <a:solidFill>
                    <a:schemeClr val="tx1"/>
                  </a:solidFill>
                  <a:latin typeface="Arial" charset="0"/>
                </a:rPr>
                <a:t>Campaign</a:t>
              </a:r>
            </a:p>
          </p:txBody>
        </p:sp>
        <p:sp>
          <p:nvSpPr>
            <p:cNvPr id="9" name="Line 9"/>
            <p:cNvSpPr>
              <a:spLocks noChangeAspect="1" noChangeShapeType="1"/>
            </p:cNvSpPr>
            <p:nvPr/>
          </p:nvSpPr>
          <p:spPr bwMode="auto">
            <a:xfrm>
              <a:off x="4034632" y="3592512"/>
              <a:ext cx="0" cy="654050"/>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0" name="Oval 9"/>
            <p:cNvSpPr>
              <a:spLocks noChangeAspect="1" noChangeArrowheads="1"/>
            </p:cNvSpPr>
            <p:nvPr/>
          </p:nvSpPr>
          <p:spPr bwMode="auto">
            <a:xfrm>
              <a:off x="3904457" y="1214437"/>
              <a:ext cx="260350" cy="261938"/>
            </a:xfrm>
            <a:prstGeom prst="ellipse">
              <a:avLst/>
            </a:prstGeom>
            <a:solidFill>
              <a:schemeClr val="tx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1" name="Line 11"/>
            <p:cNvSpPr>
              <a:spLocks noChangeAspect="1" noChangeShapeType="1"/>
            </p:cNvSpPr>
            <p:nvPr/>
          </p:nvSpPr>
          <p:spPr bwMode="auto">
            <a:xfrm>
              <a:off x="4034632" y="1476375"/>
              <a:ext cx="0" cy="392112"/>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2" name="AutoShape 12"/>
            <p:cNvSpPr>
              <a:spLocks noChangeAspect="1" noChangeArrowheads="1"/>
            </p:cNvSpPr>
            <p:nvPr/>
          </p:nvSpPr>
          <p:spPr bwMode="auto">
            <a:xfrm>
              <a:off x="3185319" y="5553075"/>
              <a:ext cx="1698625" cy="654050"/>
            </a:xfrm>
            <a:prstGeom prst="roundRect">
              <a:avLst>
                <a:gd name="adj" fmla="val 23301"/>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Assign Staff </a:t>
              </a:r>
            </a:p>
            <a:p>
              <a:r>
                <a:rPr lang="en-GB" sz="1400">
                  <a:solidFill>
                    <a:schemeClr val="tx1"/>
                  </a:solidFill>
                  <a:latin typeface="Arial" charset="0"/>
                </a:rPr>
                <a:t>to Campaign</a:t>
              </a:r>
              <a:endParaRPr lang="en-GB" sz="1400">
                <a:solidFill>
                  <a:schemeClr val="tx1"/>
                </a:solidFill>
                <a:latin typeface="Bodoni MT" pitchFamily="18" charset="0"/>
              </a:endParaRPr>
            </a:p>
          </p:txBody>
        </p:sp>
        <p:sp>
          <p:nvSpPr>
            <p:cNvPr id="13" name="Line 13"/>
            <p:cNvSpPr>
              <a:spLocks noChangeAspect="1" noChangeShapeType="1"/>
            </p:cNvSpPr>
            <p:nvPr/>
          </p:nvSpPr>
          <p:spPr bwMode="auto">
            <a:xfrm>
              <a:off x="4034632" y="4899025"/>
              <a:ext cx="0" cy="654050"/>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nvGrpSpPr>
            <p:cNvPr id="14" name="Group 13"/>
            <p:cNvGrpSpPr>
              <a:grpSpLocks noChangeAspect="1"/>
            </p:cNvGrpSpPr>
            <p:nvPr/>
          </p:nvGrpSpPr>
          <p:grpSpPr bwMode="auto">
            <a:xfrm>
              <a:off x="3925094" y="6596062"/>
              <a:ext cx="261938" cy="261938"/>
              <a:chOff x="3696" y="4032"/>
              <a:chExt cx="96" cy="96"/>
            </a:xfrm>
          </p:grpSpPr>
          <p:sp>
            <p:nvSpPr>
              <p:cNvPr id="16" name="Oval 15"/>
              <p:cNvSpPr>
                <a:spLocks noChangeAspect="1" noChangeArrowheads="1"/>
              </p:cNvSpPr>
              <p:nvPr/>
            </p:nvSpPr>
            <p:spPr bwMode="auto">
              <a:xfrm>
                <a:off x="3696" y="4032"/>
                <a:ext cx="96" cy="96"/>
              </a:xfrm>
              <a:prstGeom prst="ellipse">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7" name="Oval 16"/>
              <p:cNvSpPr>
                <a:spLocks noChangeAspect="1" noChangeArrowheads="1"/>
              </p:cNvSpPr>
              <p:nvPr/>
            </p:nvSpPr>
            <p:spPr bwMode="auto">
              <a:xfrm>
                <a:off x="3720" y="4056"/>
                <a:ext cx="48" cy="48"/>
              </a:xfrm>
              <a:prstGeom prst="ellipse">
                <a:avLst/>
              </a:prstGeom>
              <a:solidFill>
                <a:schemeClr val="tx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15" name="Line 17"/>
            <p:cNvSpPr>
              <a:spLocks noChangeAspect="1" noChangeShapeType="1"/>
            </p:cNvSpPr>
            <p:nvPr/>
          </p:nvSpPr>
          <p:spPr bwMode="auto">
            <a:xfrm>
              <a:off x="4056857" y="6203950"/>
              <a:ext cx="0" cy="371475"/>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944562"/>
          </a:xfrm>
        </p:spPr>
        <p:txBody>
          <a:bodyPr>
            <a:noAutofit/>
          </a:bodyPr>
          <a:lstStyle/>
          <a:p>
            <a:pPr algn="ctr"/>
            <a:r>
              <a:rPr lang="en-US" sz="3200" smtClean="0"/>
              <a:t>Contoh Kasus: </a:t>
            </a:r>
            <a:r>
              <a:rPr lang="en-US" sz="3600" b="1" smtClean="0"/>
              <a:t> System Agate</a:t>
            </a:r>
            <a:endParaRPr lang="en-US" sz="3600" b="1"/>
          </a:p>
        </p:txBody>
      </p:sp>
      <p:sp>
        <p:nvSpPr>
          <p:cNvPr id="3" name="Content Placeholder 2"/>
          <p:cNvSpPr>
            <a:spLocks noGrp="1"/>
          </p:cNvSpPr>
          <p:nvPr>
            <p:ph idx="1"/>
          </p:nvPr>
        </p:nvSpPr>
        <p:spPr>
          <a:xfrm>
            <a:off x="470932" y="1600200"/>
            <a:ext cx="3628787" cy="4953000"/>
          </a:xfrm>
        </p:spPr>
        <p:txBody>
          <a:bodyPr>
            <a:normAutofit/>
          </a:bodyPr>
          <a:lstStyle/>
          <a:p>
            <a:pPr>
              <a:spcAft>
                <a:spcPts val="600"/>
              </a:spcAft>
              <a:buNone/>
            </a:pPr>
            <a:r>
              <a:rPr lang="en-US" sz="2400" smtClean="0"/>
              <a:t>Langkah-langkah :</a:t>
            </a:r>
          </a:p>
          <a:p>
            <a:pPr marL="493776" lvl="0" indent="-457200">
              <a:spcAft>
                <a:spcPts val="600"/>
              </a:spcAft>
              <a:buFont typeface="+mj-lt"/>
              <a:buAutoNum type="arabicPeriod" startAt="6"/>
            </a:pPr>
            <a:r>
              <a:rPr lang="en-US" sz="2000" smtClean="0"/>
              <a:t>Identifikasi altenatif aliran data untuk setiap kondisi </a:t>
            </a:r>
          </a:p>
          <a:p>
            <a:pPr marL="493776" lvl="0" indent="-457200">
              <a:spcAft>
                <a:spcPts val="600"/>
              </a:spcAft>
              <a:buFont typeface="+mj-lt"/>
              <a:buAutoNum type="arabicPeriod" startAt="6"/>
            </a:pPr>
            <a:r>
              <a:rPr lang="en-US" sz="2000" smtClean="0"/>
              <a:t>Tambahkan node decision jika diperlukan</a:t>
            </a:r>
          </a:p>
          <a:p>
            <a:pPr lvl="1">
              <a:spcAft>
                <a:spcPts val="600"/>
              </a:spcAft>
            </a:pPr>
            <a:endParaRPr lang="en-US" sz="2000" smtClean="0"/>
          </a:p>
          <a:p>
            <a:pPr>
              <a:spcAft>
                <a:spcPts val="600"/>
              </a:spcAft>
            </a:pPr>
            <a:endParaRPr lang="en-US" sz="2400"/>
          </a:p>
        </p:txBody>
      </p:sp>
      <p:grpSp>
        <p:nvGrpSpPr>
          <p:cNvPr id="4" name="Group 3"/>
          <p:cNvGrpSpPr>
            <a:grpSpLocks/>
          </p:cNvGrpSpPr>
          <p:nvPr/>
        </p:nvGrpSpPr>
        <p:grpSpPr bwMode="auto">
          <a:xfrm>
            <a:off x="4556919" y="1447800"/>
            <a:ext cx="3685380" cy="5181600"/>
            <a:chOff x="2537" y="13"/>
            <a:chExt cx="2819" cy="3970"/>
          </a:xfrm>
        </p:grpSpPr>
        <p:sp>
          <p:nvSpPr>
            <p:cNvPr id="5" name="Text Box 34"/>
            <p:cNvSpPr txBox="1">
              <a:spLocks noChangeAspect="1" noChangeArrowheads="1"/>
            </p:cNvSpPr>
            <p:nvPr/>
          </p:nvSpPr>
          <p:spPr bwMode="auto">
            <a:xfrm>
              <a:off x="3816" y="2046"/>
              <a:ext cx="1475" cy="192"/>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400">
                  <a:solidFill>
                    <a:schemeClr val="tx1"/>
                  </a:solidFill>
                  <a:latin typeface="Arial" charset="0"/>
                </a:rPr>
                <a:t>[no staff to assign]</a:t>
              </a:r>
            </a:p>
          </p:txBody>
        </p:sp>
        <p:sp>
          <p:nvSpPr>
            <p:cNvPr id="6" name="AutoShape 35"/>
            <p:cNvSpPr>
              <a:spLocks noChangeAspect="1" noChangeArrowheads="1"/>
            </p:cNvSpPr>
            <p:nvPr/>
          </p:nvSpPr>
          <p:spPr bwMode="auto">
            <a:xfrm>
              <a:off x="3022" y="356"/>
              <a:ext cx="1056" cy="306"/>
            </a:xfrm>
            <a:prstGeom prst="roundRect">
              <a:avLst>
                <a:gd name="adj" fmla="val 20690"/>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Add a New </a:t>
              </a:r>
              <a:br>
                <a:rPr lang="en-GB" sz="1400">
                  <a:solidFill>
                    <a:schemeClr val="tx1"/>
                  </a:solidFill>
                  <a:latin typeface="Arial" charset="0"/>
                </a:rPr>
              </a:br>
              <a:r>
                <a:rPr lang="en-GB" sz="1400">
                  <a:solidFill>
                    <a:schemeClr val="tx1"/>
                  </a:solidFill>
                  <a:latin typeface="Arial" charset="0"/>
                </a:rPr>
                <a:t>Client</a:t>
              </a:r>
            </a:p>
          </p:txBody>
        </p:sp>
        <p:sp>
          <p:nvSpPr>
            <p:cNvPr id="7" name="AutoShape 36"/>
            <p:cNvSpPr>
              <a:spLocks noChangeAspect="1" noChangeArrowheads="1"/>
            </p:cNvSpPr>
            <p:nvPr/>
          </p:nvSpPr>
          <p:spPr bwMode="auto">
            <a:xfrm>
              <a:off x="3022" y="808"/>
              <a:ext cx="1056" cy="306"/>
            </a:xfrm>
            <a:prstGeom prst="roundRect">
              <a:avLst>
                <a:gd name="adj" fmla="val 18472"/>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Assign Staff</a:t>
              </a:r>
              <a:br>
                <a:rPr lang="en-GB" sz="1400">
                  <a:solidFill>
                    <a:schemeClr val="tx1"/>
                  </a:solidFill>
                  <a:latin typeface="Arial" charset="0"/>
                </a:rPr>
              </a:br>
              <a:r>
                <a:rPr lang="en-GB" sz="1400">
                  <a:solidFill>
                    <a:schemeClr val="tx1"/>
                  </a:solidFill>
                  <a:latin typeface="Arial" charset="0"/>
                </a:rPr>
                <a:t>Contact</a:t>
              </a:r>
            </a:p>
          </p:txBody>
        </p:sp>
        <p:sp>
          <p:nvSpPr>
            <p:cNvPr id="8" name="Line 37"/>
            <p:cNvSpPr>
              <a:spLocks noChangeAspect="1" noChangeShapeType="1"/>
            </p:cNvSpPr>
            <p:nvPr/>
          </p:nvSpPr>
          <p:spPr bwMode="auto">
            <a:xfrm>
              <a:off x="3550" y="654"/>
              <a:ext cx="0" cy="153"/>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9" name="AutoShape 38"/>
            <p:cNvSpPr>
              <a:spLocks noChangeAspect="1" noChangeArrowheads="1"/>
            </p:cNvSpPr>
            <p:nvPr/>
          </p:nvSpPr>
          <p:spPr bwMode="auto">
            <a:xfrm>
              <a:off x="3022" y="1681"/>
              <a:ext cx="1056" cy="324"/>
            </a:xfrm>
            <a:prstGeom prst="roundRect">
              <a:avLst>
                <a:gd name="adj" fmla="val 20690"/>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Add New </a:t>
              </a:r>
            </a:p>
            <a:p>
              <a:r>
                <a:rPr lang="en-GB" sz="1400">
                  <a:solidFill>
                    <a:schemeClr val="tx1"/>
                  </a:solidFill>
                  <a:latin typeface="Arial" charset="0"/>
                </a:rPr>
                <a:t>Campaign</a:t>
              </a:r>
            </a:p>
          </p:txBody>
        </p:sp>
        <p:sp>
          <p:nvSpPr>
            <p:cNvPr id="10" name="Line 39"/>
            <p:cNvSpPr>
              <a:spLocks noChangeAspect="1" noChangeShapeType="1"/>
            </p:cNvSpPr>
            <p:nvPr/>
          </p:nvSpPr>
          <p:spPr bwMode="auto">
            <a:xfrm>
              <a:off x="3550" y="1466"/>
              <a:ext cx="0" cy="206"/>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1" name="Line 40"/>
            <p:cNvSpPr>
              <a:spLocks noChangeAspect="1" noChangeShapeType="1"/>
            </p:cNvSpPr>
            <p:nvPr/>
          </p:nvSpPr>
          <p:spPr bwMode="auto">
            <a:xfrm>
              <a:off x="3791" y="1355"/>
              <a:ext cx="1554" cy="0"/>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2" name="Text Box 41"/>
            <p:cNvSpPr txBox="1">
              <a:spLocks noChangeAspect="1" noChangeArrowheads="1"/>
            </p:cNvSpPr>
            <p:nvPr/>
          </p:nvSpPr>
          <p:spPr bwMode="auto">
            <a:xfrm>
              <a:off x="2537" y="1432"/>
              <a:ext cx="1299" cy="192"/>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400">
                  <a:solidFill>
                    <a:schemeClr val="tx1"/>
                  </a:solidFill>
                  <a:latin typeface="Arial" charset="0"/>
                </a:rPr>
                <a:t>[campaign to add]</a:t>
              </a:r>
            </a:p>
          </p:txBody>
        </p:sp>
        <p:sp>
          <p:nvSpPr>
            <p:cNvPr id="13" name="Text Box 42"/>
            <p:cNvSpPr txBox="1">
              <a:spLocks noChangeAspect="1" noChangeArrowheads="1"/>
            </p:cNvSpPr>
            <p:nvPr/>
          </p:nvSpPr>
          <p:spPr bwMode="auto">
            <a:xfrm>
              <a:off x="3800" y="1146"/>
              <a:ext cx="1475" cy="192"/>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400">
                  <a:solidFill>
                    <a:schemeClr val="tx1"/>
                  </a:solidFill>
                  <a:latin typeface="Arial" charset="0"/>
                </a:rPr>
                <a:t>[no campaign to add]</a:t>
              </a:r>
            </a:p>
          </p:txBody>
        </p:sp>
        <p:sp>
          <p:nvSpPr>
            <p:cNvPr id="14" name="Oval 13"/>
            <p:cNvSpPr>
              <a:spLocks noChangeAspect="1" noChangeArrowheads="1"/>
            </p:cNvSpPr>
            <p:nvPr/>
          </p:nvSpPr>
          <p:spPr bwMode="auto">
            <a:xfrm>
              <a:off x="3469" y="13"/>
              <a:ext cx="162" cy="162"/>
            </a:xfrm>
            <a:prstGeom prst="ellipse">
              <a:avLst/>
            </a:prstGeom>
            <a:solidFill>
              <a:schemeClr val="tx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5" name="Line 44"/>
            <p:cNvSpPr>
              <a:spLocks noChangeAspect="1" noChangeShapeType="1"/>
            </p:cNvSpPr>
            <p:nvPr/>
          </p:nvSpPr>
          <p:spPr bwMode="auto">
            <a:xfrm>
              <a:off x="3550" y="175"/>
              <a:ext cx="0" cy="171"/>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6" name="Line 45"/>
            <p:cNvSpPr>
              <a:spLocks noChangeAspect="1" noChangeShapeType="1"/>
            </p:cNvSpPr>
            <p:nvPr/>
          </p:nvSpPr>
          <p:spPr bwMode="auto">
            <a:xfrm>
              <a:off x="3791" y="2264"/>
              <a:ext cx="942" cy="0"/>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7" name="AutoShape 46"/>
            <p:cNvSpPr>
              <a:spLocks noChangeAspect="1" noChangeArrowheads="1"/>
            </p:cNvSpPr>
            <p:nvPr/>
          </p:nvSpPr>
          <p:spPr bwMode="auto">
            <a:xfrm>
              <a:off x="3031" y="2610"/>
              <a:ext cx="1056" cy="324"/>
            </a:xfrm>
            <a:prstGeom prst="roundRect">
              <a:avLst>
                <a:gd name="adj" fmla="val 22907"/>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Assign Staff </a:t>
              </a:r>
            </a:p>
            <a:p>
              <a:r>
                <a:rPr lang="en-GB" sz="1400">
                  <a:solidFill>
                    <a:schemeClr val="tx1"/>
                  </a:solidFill>
                  <a:latin typeface="Arial" charset="0"/>
                </a:rPr>
                <a:t>to Campaign</a:t>
              </a:r>
            </a:p>
          </p:txBody>
        </p:sp>
        <p:sp>
          <p:nvSpPr>
            <p:cNvPr id="18" name="Line 47"/>
            <p:cNvSpPr>
              <a:spLocks noChangeAspect="1" noChangeShapeType="1"/>
            </p:cNvSpPr>
            <p:nvPr/>
          </p:nvSpPr>
          <p:spPr bwMode="auto">
            <a:xfrm>
              <a:off x="3550" y="2006"/>
              <a:ext cx="0" cy="132"/>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9" name="Text Box 48"/>
            <p:cNvSpPr txBox="1">
              <a:spLocks noChangeAspect="1" noChangeArrowheads="1"/>
            </p:cNvSpPr>
            <p:nvPr/>
          </p:nvSpPr>
          <p:spPr bwMode="auto">
            <a:xfrm>
              <a:off x="2661" y="2347"/>
              <a:ext cx="1286" cy="192"/>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400">
                  <a:solidFill>
                    <a:schemeClr val="tx1"/>
                  </a:solidFill>
                  <a:latin typeface="Arial" charset="0"/>
                </a:rPr>
                <a:t>[staff to assign]</a:t>
              </a:r>
            </a:p>
          </p:txBody>
        </p:sp>
        <p:sp>
          <p:nvSpPr>
            <p:cNvPr id="20" name="Line 49"/>
            <p:cNvSpPr>
              <a:spLocks noChangeAspect="1" noChangeShapeType="1"/>
            </p:cNvSpPr>
            <p:nvPr/>
          </p:nvSpPr>
          <p:spPr bwMode="auto">
            <a:xfrm flipV="1">
              <a:off x="3796" y="3196"/>
              <a:ext cx="930" cy="0"/>
            </a:xfrm>
            <a:prstGeom prst="line">
              <a:avLst/>
            </a:prstGeom>
            <a:noFill/>
            <a:ln w="19050">
              <a:solidFill>
                <a:schemeClr val="tx1"/>
              </a:solidFill>
              <a:round/>
              <a:headEnd type="arrow" w="med" len="me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nvGrpSpPr>
            <p:cNvPr id="21" name="Group 20"/>
            <p:cNvGrpSpPr>
              <a:grpSpLocks noChangeAspect="1"/>
            </p:cNvGrpSpPr>
            <p:nvPr/>
          </p:nvGrpSpPr>
          <p:grpSpPr bwMode="auto">
            <a:xfrm>
              <a:off x="3491" y="3821"/>
              <a:ext cx="162" cy="162"/>
              <a:chOff x="3696" y="4032"/>
              <a:chExt cx="96" cy="96"/>
            </a:xfrm>
          </p:grpSpPr>
          <p:sp>
            <p:nvSpPr>
              <p:cNvPr id="34" name="Oval 33"/>
              <p:cNvSpPr>
                <a:spLocks noChangeAspect="1" noChangeArrowheads="1"/>
              </p:cNvSpPr>
              <p:nvPr/>
            </p:nvSpPr>
            <p:spPr bwMode="auto">
              <a:xfrm>
                <a:off x="3696" y="4032"/>
                <a:ext cx="96" cy="96"/>
              </a:xfrm>
              <a:prstGeom prst="ellipse">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5" name="Oval 34"/>
              <p:cNvSpPr>
                <a:spLocks noChangeAspect="1" noChangeArrowheads="1"/>
              </p:cNvSpPr>
              <p:nvPr/>
            </p:nvSpPr>
            <p:spPr bwMode="auto">
              <a:xfrm>
                <a:off x="3720" y="4056"/>
                <a:ext cx="48" cy="48"/>
              </a:xfrm>
              <a:prstGeom prst="ellipse">
                <a:avLst/>
              </a:prstGeom>
              <a:solidFill>
                <a:schemeClr val="tx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22" name="Line 53"/>
            <p:cNvSpPr>
              <a:spLocks noChangeAspect="1" noChangeShapeType="1"/>
            </p:cNvSpPr>
            <p:nvPr/>
          </p:nvSpPr>
          <p:spPr bwMode="auto">
            <a:xfrm>
              <a:off x="5350" y="1352"/>
              <a:ext cx="0" cy="2213"/>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3" name="AutoShape 54"/>
            <p:cNvSpPr>
              <a:spLocks noChangeAspect="1" noChangeArrowheads="1"/>
            </p:cNvSpPr>
            <p:nvPr/>
          </p:nvSpPr>
          <p:spPr bwMode="auto">
            <a:xfrm>
              <a:off x="3325" y="1241"/>
              <a:ext cx="450" cy="225"/>
            </a:xfrm>
            <a:prstGeom prst="diamond">
              <a:avLst/>
            </a:prstGeom>
            <a:solidFill>
              <a:schemeClr val="bg1"/>
            </a:solidFill>
            <a:ln w="1905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4" name="Line 55"/>
            <p:cNvSpPr>
              <a:spLocks noChangeAspect="1" noChangeShapeType="1"/>
            </p:cNvSpPr>
            <p:nvPr/>
          </p:nvSpPr>
          <p:spPr bwMode="auto">
            <a:xfrm>
              <a:off x="3550" y="1104"/>
              <a:ext cx="0" cy="153"/>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5" name="AutoShape 56"/>
            <p:cNvSpPr>
              <a:spLocks noChangeAspect="1" noChangeArrowheads="1"/>
            </p:cNvSpPr>
            <p:nvPr/>
          </p:nvSpPr>
          <p:spPr bwMode="auto">
            <a:xfrm>
              <a:off x="3334" y="2148"/>
              <a:ext cx="450" cy="225"/>
            </a:xfrm>
            <a:prstGeom prst="diamond">
              <a:avLst/>
            </a:prstGeom>
            <a:solidFill>
              <a:schemeClr val="bg1"/>
            </a:solidFill>
            <a:ln w="1905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6" name="Line 57"/>
            <p:cNvSpPr>
              <a:spLocks noChangeAspect="1" noChangeShapeType="1"/>
            </p:cNvSpPr>
            <p:nvPr/>
          </p:nvSpPr>
          <p:spPr bwMode="auto">
            <a:xfrm>
              <a:off x="3559" y="2381"/>
              <a:ext cx="0" cy="206"/>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7" name="AutoShape 58"/>
            <p:cNvSpPr>
              <a:spLocks noChangeAspect="1" noChangeArrowheads="1"/>
            </p:cNvSpPr>
            <p:nvPr/>
          </p:nvSpPr>
          <p:spPr bwMode="auto">
            <a:xfrm>
              <a:off x="3334" y="3081"/>
              <a:ext cx="450" cy="225"/>
            </a:xfrm>
            <a:prstGeom prst="diamond">
              <a:avLst/>
            </a:prstGeom>
            <a:solidFill>
              <a:schemeClr val="bg1"/>
            </a:solidFill>
            <a:ln w="1905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8" name="Line 59"/>
            <p:cNvSpPr>
              <a:spLocks noChangeAspect="1" noChangeShapeType="1"/>
            </p:cNvSpPr>
            <p:nvPr/>
          </p:nvSpPr>
          <p:spPr bwMode="auto">
            <a:xfrm>
              <a:off x="3559" y="2939"/>
              <a:ext cx="0" cy="132"/>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9" name="Line 60"/>
            <p:cNvSpPr>
              <a:spLocks noChangeAspect="1" noChangeShapeType="1"/>
            </p:cNvSpPr>
            <p:nvPr/>
          </p:nvSpPr>
          <p:spPr bwMode="auto">
            <a:xfrm>
              <a:off x="4738" y="2266"/>
              <a:ext cx="0" cy="942"/>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0" name="AutoShape 61"/>
            <p:cNvSpPr>
              <a:spLocks noChangeAspect="1" noChangeArrowheads="1"/>
            </p:cNvSpPr>
            <p:nvPr/>
          </p:nvSpPr>
          <p:spPr bwMode="auto">
            <a:xfrm>
              <a:off x="3343" y="3447"/>
              <a:ext cx="450" cy="225"/>
            </a:xfrm>
            <a:prstGeom prst="diamond">
              <a:avLst/>
            </a:prstGeom>
            <a:solidFill>
              <a:schemeClr val="bg1"/>
            </a:solidFill>
            <a:ln w="1905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1" name="Line 62"/>
            <p:cNvSpPr>
              <a:spLocks noChangeAspect="1" noChangeShapeType="1"/>
            </p:cNvSpPr>
            <p:nvPr/>
          </p:nvSpPr>
          <p:spPr bwMode="auto">
            <a:xfrm>
              <a:off x="3568" y="3305"/>
              <a:ext cx="0" cy="132"/>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2" name="Line 63"/>
            <p:cNvSpPr>
              <a:spLocks noChangeAspect="1" noChangeShapeType="1"/>
            </p:cNvSpPr>
            <p:nvPr/>
          </p:nvSpPr>
          <p:spPr bwMode="auto">
            <a:xfrm>
              <a:off x="3577" y="3689"/>
              <a:ext cx="0" cy="132"/>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3" name="Line 64"/>
            <p:cNvSpPr>
              <a:spLocks noChangeAspect="1" noChangeShapeType="1"/>
            </p:cNvSpPr>
            <p:nvPr/>
          </p:nvSpPr>
          <p:spPr bwMode="auto">
            <a:xfrm flipV="1">
              <a:off x="3796" y="3562"/>
              <a:ext cx="1560" cy="0"/>
            </a:xfrm>
            <a:prstGeom prst="line">
              <a:avLst/>
            </a:prstGeom>
            <a:noFill/>
            <a:ln w="19050">
              <a:solidFill>
                <a:schemeClr val="tx1"/>
              </a:solidFill>
              <a:round/>
              <a:headEnd type="arrow" w="med" len="me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944562"/>
          </a:xfrm>
        </p:spPr>
        <p:txBody>
          <a:bodyPr>
            <a:noAutofit/>
          </a:bodyPr>
          <a:lstStyle/>
          <a:p>
            <a:pPr algn="ctr"/>
            <a:r>
              <a:rPr lang="en-US" sz="3200" smtClean="0"/>
              <a:t>Contoh Kasus: </a:t>
            </a:r>
            <a:r>
              <a:rPr lang="en-US" sz="3600" b="1" smtClean="0"/>
              <a:t> System Agate</a:t>
            </a:r>
            <a:endParaRPr lang="en-US" sz="3600" b="1"/>
          </a:p>
        </p:txBody>
      </p:sp>
      <p:sp>
        <p:nvSpPr>
          <p:cNvPr id="3" name="Content Placeholder 2"/>
          <p:cNvSpPr>
            <a:spLocks noGrp="1"/>
          </p:cNvSpPr>
          <p:nvPr>
            <p:ph idx="1"/>
          </p:nvPr>
        </p:nvSpPr>
        <p:spPr>
          <a:xfrm>
            <a:off x="470932" y="1371600"/>
            <a:ext cx="3171587" cy="5181600"/>
          </a:xfrm>
        </p:spPr>
        <p:txBody>
          <a:bodyPr>
            <a:normAutofit/>
          </a:bodyPr>
          <a:lstStyle/>
          <a:p>
            <a:pPr>
              <a:spcAft>
                <a:spcPts val="600"/>
              </a:spcAft>
              <a:buNone/>
            </a:pPr>
            <a:r>
              <a:rPr lang="en-US" sz="2400" smtClean="0"/>
              <a:t>Langkah-langkah :</a:t>
            </a:r>
          </a:p>
          <a:p>
            <a:pPr marL="493776" lvl="0" indent="-457200">
              <a:buFont typeface="+mj-lt"/>
              <a:buAutoNum type="arabicPeriod" startAt="8"/>
            </a:pPr>
            <a:r>
              <a:rPr lang="en-US" sz="2000" smtClean="0"/>
              <a:t>Identifikasi aksi yang berjalan secara pararel</a:t>
            </a:r>
          </a:p>
          <a:p>
            <a:pPr marL="493776" lvl="0" indent="-457200">
              <a:buFont typeface="+mj-lt"/>
              <a:buAutoNum type="arabicPeriod" startAt="8"/>
            </a:pPr>
            <a:r>
              <a:rPr lang="en-US" sz="2000" smtClean="0"/>
              <a:t>Tambahkan notasi fork atau Join jika diperlukan</a:t>
            </a:r>
          </a:p>
          <a:p>
            <a:pPr marL="493776" lvl="0" indent="-457200">
              <a:buFont typeface="+mj-lt"/>
              <a:buAutoNum type="arabicPeriod" startAt="8"/>
            </a:pPr>
            <a:r>
              <a:rPr lang="en-US" sz="2000" smtClean="0"/>
              <a:t>Identifikasi proses yang berulang</a:t>
            </a:r>
          </a:p>
          <a:p>
            <a:pPr lvl="1">
              <a:spcAft>
                <a:spcPts val="600"/>
              </a:spcAft>
            </a:pPr>
            <a:endParaRPr lang="en-US" sz="2000" smtClean="0"/>
          </a:p>
          <a:p>
            <a:pPr>
              <a:spcAft>
                <a:spcPts val="600"/>
              </a:spcAft>
            </a:pPr>
            <a:endParaRPr lang="en-US" sz="2400"/>
          </a:p>
        </p:txBody>
      </p:sp>
      <p:grpSp>
        <p:nvGrpSpPr>
          <p:cNvPr id="4" name="Group 3"/>
          <p:cNvGrpSpPr>
            <a:grpSpLocks/>
          </p:cNvGrpSpPr>
          <p:nvPr/>
        </p:nvGrpSpPr>
        <p:grpSpPr bwMode="auto">
          <a:xfrm>
            <a:off x="4175919" y="1219200"/>
            <a:ext cx="4267200" cy="5334000"/>
            <a:chOff x="2233" y="13"/>
            <a:chExt cx="3123" cy="3970"/>
          </a:xfrm>
        </p:grpSpPr>
        <p:sp>
          <p:nvSpPr>
            <p:cNvPr id="5" name="Text Box 6"/>
            <p:cNvSpPr txBox="1">
              <a:spLocks noChangeAspect="1" noChangeArrowheads="1"/>
            </p:cNvSpPr>
            <p:nvPr/>
          </p:nvSpPr>
          <p:spPr bwMode="auto">
            <a:xfrm>
              <a:off x="3569" y="3275"/>
              <a:ext cx="1636" cy="192"/>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400">
                  <a:solidFill>
                    <a:schemeClr val="tx1"/>
                  </a:solidFill>
                  <a:latin typeface="Arial" charset="0"/>
                </a:rPr>
                <a:t>[no more staff to assign]</a:t>
              </a:r>
            </a:p>
          </p:txBody>
        </p:sp>
        <p:sp>
          <p:nvSpPr>
            <p:cNvPr id="6" name="Text Box 30"/>
            <p:cNvSpPr txBox="1">
              <a:spLocks noChangeAspect="1" noChangeArrowheads="1"/>
            </p:cNvSpPr>
            <p:nvPr/>
          </p:nvSpPr>
          <p:spPr bwMode="auto">
            <a:xfrm>
              <a:off x="2233" y="3186"/>
              <a:ext cx="1705" cy="192"/>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400">
                  <a:solidFill>
                    <a:schemeClr val="tx1"/>
                  </a:solidFill>
                  <a:latin typeface="Arial" charset="0"/>
                </a:rPr>
                <a:t>[more staff to assign]</a:t>
              </a:r>
            </a:p>
          </p:txBody>
        </p:sp>
        <p:sp>
          <p:nvSpPr>
            <p:cNvPr id="7" name="Text Box 33"/>
            <p:cNvSpPr txBox="1">
              <a:spLocks noChangeAspect="1" noChangeArrowheads="1"/>
            </p:cNvSpPr>
            <p:nvPr/>
          </p:nvSpPr>
          <p:spPr bwMode="auto">
            <a:xfrm>
              <a:off x="3816" y="2046"/>
              <a:ext cx="1475" cy="192"/>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400">
                  <a:solidFill>
                    <a:schemeClr val="tx1"/>
                  </a:solidFill>
                  <a:latin typeface="Arial" charset="0"/>
                </a:rPr>
                <a:t>[no staff to assign]</a:t>
              </a:r>
            </a:p>
          </p:txBody>
        </p:sp>
        <p:sp>
          <p:nvSpPr>
            <p:cNvPr id="8" name="AutoShape 34"/>
            <p:cNvSpPr>
              <a:spLocks noChangeAspect="1" noChangeArrowheads="1"/>
            </p:cNvSpPr>
            <p:nvPr/>
          </p:nvSpPr>
          <p:spPr bwMode="auto">
            <a:xfrm>
              <a:off x="3022" y="356"/>
              <a:ext cx="1056" cy="306"/>
            </a:xfrm>
            <a:prstGeom prst="roundRect">
              <a:avLst>
                <a:gd name="adj" fmla="val 20690"/>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Add a New </a:t>
              </a:r>
              <a:br>
                <a:rPr lang="en-GB" sz="1400">
                  <a:solidFill>
                    <a:schemeClr val="tx1"/>
                  </a:solidFill>
                  <a:latin typeface="Arial" charset="0"/>
                </a:rPr>
              </a:br>
              <a:r>
                <a:rPr lang="en-GB" sz="1400">
                  <a:solidFill>
                    <a:schemeClr val="tx1"/>
                  </a:solidFill>
                  <a:latin typeface="Arial" charset="0"/>
                </a:rPr>
                <a:t>Client</a:t>
              </a:r>
            </a:p>
          </p:txBody>
        </p:sp>
        <p:sp>
          <p:nvSpPr>
            <p:cNvPr id="9" name="AutoShape 35"/>
            <p:cNvSpPr>
              <a:spLocks noChangeAspect="1" noChangeArrowheads="1"/>
            </p:cNvSpPr>
            <p:nvPr/>
          </p:nvSpPr>
          <p:spPr bwMode="auto">
            <a:xfrm>
              <a:off x="3022" y="808"/>
              <a:ext cx="1056" cy="306"/>
            </a:xfrm>
            <a:prstGeom prst="roundRect">
              <a:avLst>
                <a:gd name="adj" fmla="val 18472"/>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Assign Staff</a:t>
              </a:r>
              <a:br>
                <a:rPr lang="en-GB" sz="1400">
                  <a:solidFill>
                    <a:schemeClr val="tx1"/>
                  </a:solidFill>
                  <a:latin typeface="Arial" charset="0"/>
                </a:rPr>
              </a:br>
              <a:r>
                <a:rPr lang="en-GB" sz="1400">
                  <a:solidFill>
                    <a:schemeClr val="tx1"/>
                  </a:solidFill>
                  <a:latin typeface="Arial" charset="0"/>
                </a:rPr>
                <a:t>Contact</a:t>
              </a:r>
            </a:p>
          </p:txBody>
        </p:sp>
        <p:sp>
          <p:nvSpPr>
            <p:cNvPr id="10" name="Line 36"/>
            <p:cNvSpPr>
              <a:spLocks noChangeAspect="1" noChangeShapeType="1"/>
            </p:cNvSpPr>
            <p:nvPr/>
          </p:nvSpPr>
          <p:spPr bwMode="auto">
            <a:xfrm>
              <a:off x="3550" y="654"/>
              <a:ext cx="0" cy="153"/>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1" name="AutoShape 37"/>
            <p:cNvSpPr>
              <a:spLocks noChangeAspect="1" noChangeArrowheads="1"/>
            </p:cNvSpPr>
            <p:nvPr/>
          </p:nvSpPr>
          <p:spPr bwMode="auto">
            <a:xfrm>
              <a:off x="3022" y="1681"/>
              <a:ext cx="1056" cy="324"/>
            </a:xfrm>
            <a:prstGeom prst="roundRect">
              <a:avLst>
                <a:gd name="adj" fmla="val 20690"/>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Add New </a:t>
              </a:r>
            </a:p>
            <a:p>
              <a:r>
                <a:rPr lang="en-GB" sz="1400">
                  <a:solidFill>
                    <a:schemeClr val="tx1"/>
                  </a:solidFill>
                  <a:latin typeface="Arial" charset="0"/>
                </a:rPr>
                <a:t>Campaign</a:t>
              </a:r>
            </a:p>
          </p:txBody>
        </p:sp>
        <p:sp>
          <p:nvSpPr>
            <p:cNvPr id="12" name="Line 38"/>
            <p:cNvSpPr>
              <a:spLocks noChangeAspect="1" noChangeShapeType="1"/>
            </p:cNvSpPr>
            <p:nvPr/>
          </p:nvSpPr>
          <p:spPr bwMode="auto">
            <a:xfrm>
              <a:off x="3550" y="1466"/>
              <a:ext cx="0" cy="206"/>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3" name="Line 39"/>
            <p:cNvSpPr>
              <a:spLocks noChangeAspect="1" noChangeShapeType="1"/>
            </p:cNvSpPr>
            <p:nvPr/>
          </p:nvSpPr>
          <p:spPr bwMode="auto">
            <a:xfrm>
              <a:off x="3791" y="1355"/>
              <a:ext cx="1554" cy="0"/>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4" name="Text Box 40"/>
            <p:cNvSpPr txBox="1">
              <a:spLocks noChangeAspect="1" noChangeArrowheads="1"/>
            </p:cNvSpPr>
            <p:nvPr/>
          </p:nvSpPr>
          <p:spPr bwMode="auto">
            <a:xfrm>
              <a:off x="2537" y="1432"/>
              <a:ext cx="1299" cy="192"/>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400">
                  <a:solidFill>
                    <a:schemeClr val="tx1"/>
                  </a:solidFill>
                  <a:latin typeface="Arial" charset="0"/>
                </a:rPr>
                <a:t>[campaign to add]</a:t>
              </a:r>
            </a:p>
          </p:txBody>
        </p:sp>
        <p:sp>
          <p:nvSpPr>
            <p:cNvPr id="15" name="Text Box 41"/>
            <p:cNvSpPr txBox="1">
              <a:spLocks noChangeAspect="1" noChangeArrowheads="1"/>
            </p:cNvSpPr>
            <p:nvPr/>
          </p:nvSpPr>
          <p:spPr bwMode="auto">
            <a:xfrm>
              <a:off x="3800" y="1146"/>
              <a:ext cx="1475" cy="192"/>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400">
                  <a:solidFill>
                    <a:schemeClr val="tx1"/>
                  </a:solidFill>
                  <a:latin typeface="Arial" charset="0"/>
                </a:rPr>
                <a:t>[no campaign to add]</a:t>
              </a:r>
            </a:p>
          </p:txBody>
        </p:sp>
        <p:sp>
          <p:nvSpPr>
            <p:cNvPr id="16" name="Oval 15"/>
            <p:cNvSpPr>
              <a:spLocks noChangeAspect="1" noChangeArrowheads="1"/>
            </p:cNvSpPr>
            <p:nvPr/>
          </p:nvSpPr>
          <p:spPr bwMode="auto">
            <a:xfrm>
              <a:off x="3469" y="13"/>
              <a:ext cx="162" cy="162"/>
            </a:xfrm>
            <a:prstGeom prst="ellipse">
              <a:avLst/>
            </a:prstGeom>
            <a:solidFill>
              <a:schemeClr val="tx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7" name="Line 43"/>
            <p:cNvSpPr>
              <a:spLocks noChangeAspect="1" noChangeShapeType="1"/>
            </p:cNvSpPr>
            <p:nvPr/>
          </p:nvSpPr>
          <p:spPr bwMode="auto">
            <a:xfrm>
              <a:off x="3550" y="175"/>
              <a:ext cx="0" cy="171"/>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8" name="Line 44"/>
            <p:cNvSpPr>
              <a:spLocks noChangeAspect="1" noChangeShapeType="1"/>
            </p:cNvSpPr>
            <p:nvPr/>
          </p:nvSpPr>
          <p:spPr bwMode="auto">
            <a:xfrm>
              <a:off x="3791" y="2264"/>
              <a:ext cx="942" cy="0"/>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9" name="AutoShape 45"/>
            <p:cNvSpPr>
              <a:spLocks noChangeAspect="1" noChangeArrowheads="1"/>
            </p:cNvSpPr>
            <p:nvPr/>
          </p:nvSpPr>
          <p:spPr bwMode="auto">
            <a:xfrm>
              <a:off x="3031" y="2610"/>
              <a:ext cx="1056" cy="324"/>
            </a:xfrm>
            <a:prstGeom prst="roundRect">
              <a:avLst>
                <a:gd name="adj" fmla="val 22907"/>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400">
                  <a:solidFill>
                    <a:schemeClr val="tx1"/>
                  </a:solidFill>
                  <a:latin typeface="Arial" charset="0"/>
                </a:rPr>
                <a:t>Assign Staff </a:t>
              </a:r>
            </a:p>
            <a:p>
              <a:r>
                <a:rPr lang="en-GB" sz="1400">
                  <a:solidFill>
                    <a:schemeClr val="tx1"/>
                  </a:solidFill>
                  <a:latin typeface="Arial" charset="0"/>
                </a:rPr>
                <a:t>to Campaign</a:t>
              </a:r>
            </a:p>
          </p:txBody>
        </p:sp>
        <p:sp>
          <p:nvSpPr>
            <p:cNvPr id="20" name="Line 46"/>
            <p:cNvSpPr>
              <a:spLocks noChangeAspect="1" noChangeShapeType="1"/>
            </p:cNvSpPr>
            <p:nvPr/>
          </p:nvSpPr>
          <p:spPr bwMode="auto">
            <a:xfrm>
              <a:off x="3550" y="2006"/>
              <a:ext cx="0" cy="132"/>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1" name="Text Box 47"/>
            <p:cNvSpPr txBox="1">
              <a:spLocks noChangeAspect="1" noChangeArrowheads="1"/>
            </p:cNvSpPr>
            <p:nvPr/>
          </p:nvSpPr>
          <p:spPr bwMode="auto">
            <a:xfrm>
              <a:off x="2661" y="2347"/>
              <a:ext cx="1286" cy="192"/>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400">
                  <a:solidFill>
                    <a:schemeClr val="tx1"/>
                  </a:solidFill>
                  <a:latin typeface="Arial" charset="0"/>
                </a:rPr>
                <a:t>[staff to assign]</a:t>
              </a:r>
            </a:p>
          </p:txBody>
        </p:sp>
        <p:sp>
          <p:nvSpPr>
            <p:cNvPr id="22" name="Line 48"/>
            <p:cNvSpPr>
              <a:spLocks noChangeAspect="1" noChangeShapeType="1"/>
            </p:cNvSpPr>
            <p:nvPr/>
          </p:nvSpPr>
          <p:spPr bwMode="auto">
            <a:xfrm flipV="1">
              <a:off x="3796" y="3196"/>
              <a:ext cx="930" cy="0"/>
            </a:xfrm>
            <a:prstGeom prst="line">
              <a:avLst/>
            </a:prstGeom>
            <a:noFill/>
            <a:ln w="19050">
              <a:solidFill>
                <a:schemeClr val="tx1"/>
              </a:solidFill>
              <a:round/>
              <a:headEnd type="arrow" w="med" len="me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nvGrpSpPr>
            <p:cNvPr id="23" name="Group 22"/>
            <p:cNvGrpSpPr>
              <a:grpSpLocks noChangeAspect="1"/>
            </p:cNvGrpSpPr>
            <p:nvPr/>
          </p:nvGrpSpPr>
          <p:grpSpPr bwMode="auto">
            <a:xfrm>
              <a:off x="3491" y="3821"/>
              <a:ext cx="162" cy="162"/>
              <a:chOff x="3696" y="4032"/>
              <a:chExt cx="96" cy="96"/>
            </a:xfrm>
          </p:grpSpPr>
          <p:sp>
            <p:nvSpPr>
              <p:cNvPr id="39" name="Oval 38"/>
              <p:cNvSpPr>
                <a:spLocks noChangeAspect="1" noChangeArrowheads="1"/>
              </p:cNvSpPr>
              <p:nvPr/>
            </p:nvSpPr>
            <p:spPr bwMode="auto">
              <a:xfrm>
                <a:off x="3696" y="4032"/>
                <a:ext cx="96" cy="96"/>
              </a:xfrm>
              <a:prstGeom prst="ellipse">
                <a:avLst/>
              </a:prstGeom>
              <a:solidFill>
                <a:schemeClr val="bg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40" name="Oval 39"/>
              <p:cNvSpPr>
                <a:spLocks noChangeAspect="1" noChangeArrowheads="1"/>
              </p:cNvSpPr>
              <p:nvPr/>
            </p:nvSpPr>
            <p:spPr bwMode="auto">
              <a:xfrm>
                <a:off x="3720" y="4056"/>
                <a:ext cx="48" cy="48"/>
              </a:xfrm>
              <a:prstGeom prst="ellipse">
                <a:avLst/>
              </a:prstGeom>
              <a:solidFill>
                <a:schemeClr val="tx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24" name="Line 52"/>
            <p:cNvSpPr>
              <a:spLocks noChangeAspect="1" noChangeShapeType="1"/>
            </p:cNvSpPr>
            <p:nvPr/>
          </p:nvSpPr>
          <p:spPr bwMode="auto">
            <a:xfrm>
              <a:off x="5350" y="1352"/>
              <a:ext cx="0" cy="2213"/>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5" name="AutoShape 53"/>
            <p:cNvSpPr>
              <a:spLocks noChangeAspect="1" noChangeArrowheads="1"/>
            </p:cNvSpPr>
            <p:nvPr/>
          </p:nvSpPr>
          <p:spPr bwMode="auto">
            <a:xfrm>
              <a:off x="3325" y="1241"/>
              <a:ext cx="450" cy="225"/>
            </a:xfrm>
            <a:prstGeom prst="diamond">
              <a:avLst/>
            </a:prstGeom>
            <a:solidFill>
              <a:schemeClr val="bg1"/>
            </a:solidFill>
            <a:ln w="1905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6" name="Line 54"/>
            <p:cNvSpPr>
              <a:spLocks noChangeAspect="1" noChangeShapeType="1"/>
            </p:cNvSpPr>
            <p:nvPr/>
          </p:nvSpPr>
          <p:spPr bwMode="auto">
            <a:xfrm>
              <a:off x="3550" y="1104"/>
              <a:ext cx="0" cy="153"/>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7" name="AutoShape 55"/>
            <p:cNvSpPr>
              <a:spLocks noChangeAspect="1" noChangeArrowheads="1"/>
            </p:cNvSpPr>
            <p:nvPr/>
          </p:nvSpPr>
          <p:spPr bwMode="auto">
            <a:xfrm>
              <a:off x="3334" y="2148"/>
              <a:ext cx="450" cy="225"/>
            </a:xfrm>
            <a:prstGeom prst="diamond">
              <a:avLst/>
            </a:prstGeom>
            <a:solidFill>
              <a:schemeClr val="bg1"/>
            </a:solidFill>
            <a:ln w="1905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8" name="Line 56"/>
            <p:cNvSpPr>
              <a:spLocks noChangeAspect="1" noChangeShapeType="1"/>
            </p:cNvSpPr>
            <p:nvPr/>
          </p:nvSpPr>
          <p:spPr bwMode="auto">
            <a:xfrm>
              <a:off x="3559" y="2381"/>
              <a:ext cx="0" cy="206"/>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9" name="AutoShape 57"/>
            <p:cNvSpPr>
              <a:spLocks noChangeAspect="1" noChangeArrowheads="1"/>
            </p:cNvSpPr>
            <p:nvPr/>
          </p:nvSpPr>
          <p:spPr bwMode="auto">
            <a:xfrm>
              <a:off x="3334" y="3081"/>
              <a:ext cx="450" cy="225"/>
            </a:xfrm>
            <a:prstGeom prst="diamond">
              <a:avLst/>
            </a:prstGeom>
            <a:solidFill>
              <a:schemeClr val="bg1"/>
            </a:solidFill>
            <a:ln w="1905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0" name="Line 58"/>
            <p:cNvSpPr>
              <a:spLocks noChangeAspect="1" noChangeShapeType="1"/>
            </p:cNvSpPr>
            <p:nvPr/>
          </p:nvSpPr>
          <p:spPr bwMode="auto">
            <a:xfrm>
              <a:off x="3559" y="2939"/>
              <a:ext cx="0" cy="132"/>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1" name="Line 59"/>
            <p:cNvSpPr>
              <a:spLocks noChangeAspect="1" noChangeShapeType="1"/>
            </p:cNvSpPr>
            <p:nvPr/>
          </p:nvSpPr>
          <p:spPr bwMode="auto">
            <a:xfrm>
              <a:off x="4738" y="2266"/>
              <a:ext cx="0" cy="942"/>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2" name="AutoShape 60"/>
            <p:cNvSpPr>
              <a:spLocks noChangeAspect="1" noChangeArrowheads="1"/>
            </p:cNvSpPr>
            <p:nvPr/>
          </p:nvSpPr>
          <p:spPr bwMode="auto">
            <a:xfrm>
              <a:off x="3343" y="3447"/>
              <a:ext cx="450" cy="225"/>
            </a:xfrm>
            <a:prstGeom prst="diamond">
              <a:avLst/>
            </a:prstGeom>
            <a:solidFill>
              <a:schemeClr val="bg1"/>
            </a:solidFill>
            <a:ln w="1905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3" name="Line 61"/>
            <p:cNvSpPr>
              <a:spLocks noChangeAspect="1" noChangeShapeType="1"/>
            </p:cNvSpPr>
            <p:nvPr/>
          </p:nvSpPr>
          <p:spPr bwMode="auto">
            <a:xfrm>
              <a:off x="3568" y="3305"/>
              <a:ext cx="0" cy="132"/>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4" name="Line 62"/>
            <p:cNvSpPr>
              <a:spLocks noChangeAspect="1" noChangeShapeType="1"/>
            </p:cNvSpPr>
            <p:nvPr/>
          </p:nvSpPr>
          <p:spPr bwMode="auto">
            <a:xfrm>
              <a:off x="3577" y="3689"/>
              <a:ext cx="0" cy="132"/>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5" name="Line 63"/>
            <p:cNvSpPr>
              <a:spLocks noChangeAspect="1" noChangeShapeType="1"/>
            </p:cNvSpPr>
            <p:nvPr/>
          </p:nvSpPr>
          <p:spPr bwMode="auto">
            <a:xfrm flipV="1">
              <a:off x="3796" y="3562"/>
              <a:ext cx="1560" cy="0"/>
            </a:xfrm>
            <a:prstGeom prst="line">
              <a:avLst/>
            </a:prstGeom>
            <a:noFill/>
            <a:ln w="19050">
              <a:solidFill>
                <a:schemeClr val="tx1"/>
              </a:solidFill>
              <a:round/>
              <a:headEnd type="arrow" w="med" len="me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6" name="Line 65"/>
            <p:cNvSpPr>
              <a:spLocks noChangeAspect="1" noChangeShapeType="1"/>
            </p:cNvSpPr>
            <p:nvPr/>
          </p:nvSpPr>
          <p:spPr bwMode="auto">
            <a:xfrm>
              <a:off x="2392" y="3188"/>
              <a:ext cx="942" cy="0"/>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7" name="Line 66"/>
            <p:cNvSpPr>
              <a:spLocks noChangeAspect="1" noChangeShapeType="1"/>
            </p:cNvSpPr>
            <p:nvPr/>
          </p:nvSpPr>
          <p:spPr bwMode="auto">
            <a:xfrm>
              <a:off x="2388" y="2257"/>
              <a:ext cx="0" cy="942"/>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8" name="Line 67"/>
            <p:cNvSpPr>
              <a:spLocks noChangeAspect="1" noChangeShapeType="1"/>
            </p:cNvSpPr>
            <p:nvPr/>
          </p:nvSpPr>
          <p:spPr bwMode="auto">
            <a:xfrm>
              <a:off x="2392" y="2255"/>
              <a:ext cx="942" cy="0"/>
            </a:xfrm>
            <a:prstGeom prst="line">
              <a:avLst/>
            </a:prstGeom>
            <a:noFill/>
            <a:ln w="1905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944562"/>
          </a:xfrm>
        </p:spPr>
        <p:txBody>
          <a:bodyPr>
            <a:noAutofit/>
          </a:bodyPr>
          <a:lstStyle/>
          <a:p>
            <a:pPr algn="ctr"/>
            <a:r>
              <a:rPr lang="en-US" sz="3200" smtClean="0"/>
              <a:t>Contoh Kasus: </a:t>
            </a:r>
            <a:r>
              <a:rPr lang="en-US" sz="3600" b="1" smtClean="0"/>
              <a:t> System Agate</a:t>
            </a:r>
            <a:endParaRPr lang="en-US" sz="3600" b="1"/>
          </a:p>
        </p:txBody>
      </p:sp>
      <p:sp>
        <p:nvSpPr>
          <p:cNvPr id="3" name="Content Placeholder 2"/>
          <p:cNvSpPr>
            <a:spLocks noGrp="1"/>
          </p:cNvSpPr>
          <p:nvPr>
            <p:ph idx="1"/>
          </p:nvPr>
        </p:nvSpPr>
        <p:spPr>
          <a:xfrm>
            <a:off x="213520" y="1143000"/>
            <a:ext cx="2971800" cy="5181600"/>
          </a:xfrm>
        </p:spPr>
        <p:txBody>
          <a:bodyPr>
            <a:normAutofit/>
          </a:bodyPr>
          <a:lstStyle/>
          <a:p>
            <a:pPr>
              <a:spcAft>
                <a:spcPts val="600"/>
              </a:spcAft>
              <a:buNone/>
            </a:pPr>
            <a:r>
              <a:rPr lang="en-US" sz="2400" smtClean="0"/>
              <a:t>Langkah-langkah :</a:t>
            </a:r>
          </a:p>
          <a:p>
            <a:pPr marL="493776" lvl="0" indent="-457200">
              <a:buFont typeface="+mj-lt"/>
              <a:buAutoNum type="arabicPeriod" startAt="11"/>
            </a:pPr>
            <a:r>
              <a:rPr lang="en-US" sz="2000" smtClean="0"/>
              <a:t>Tambahkan swimline untuk mengidentifikasi siapa yang melakukan aktifitas.</a:t>
            </a:r>
          </a:p>
          <a:p>
            <a:pPr lvl="1">
              <a:spcAft>
                <a:spcPts val="600"/>
              </a:spcAft>
            </a:pPr>
            <a:endParaRPr lang="en-US" sz="2000" smtClean="0"/>
          </a:p>
          <a:p>
            <a:pPr>
              <a:spcAft>
                <a:spcPts val="600"/>
              </a:spcAft>
            </a:pPr>
            <a:endParaRPr lang="en-US" sz="2400"/>
          </a:p>
        </p:txBody>
      </p:sp>
      <p:pic>
        <p:nvPicPr>
          <p:cNvPr id="135" name="Picture 134"/>
          <p:cNvPicPr/>
          <p:nvPr/>
        </p:nvPicPr>
        <p:blipFill>
          <a:blip r:embed="rId2"/>
          <a:srcRect l="25961" t="29060" r="22917" b="19230"/>
          <a:stretch>
            <a:fillRect/>
          </a:stretch>
        </p:blipFill>
        <p:spPr bwMode="auto">
          <a:xfrm>
            <a:off x="3032919" y="1143000"/>
            <a:ext cx="6167438" cy="518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Apakah Model Itu?</a:t>
            </a:r>
            <a:endParaRPr lang="en-US"/>
          </a:p>
        </p:txBody>
      </p:sp>
      <p:sp>
        <p:nvSpPr>
          <p:cNvPr id="3" name="Content Placeholder 2"/>
          <p:cNvSpPr>
            <a:spLocks noGrp="1"/>
          </p:cNvSpPr>
          <p:nvPr>
            <p:ph idx="1"/>
          </p:nvPr>
        </p:nvSpPr>
        <p:spPr/>
        <p:txBody>
          <a:bodyPr>
            <a:normAutofit fontScale="77500" lnSpcReduction="20000"/>
          </a:bodyPr>
          <a:lstStyle/>
          <a:p>
            <a:pPr lvl="0">
              <a:spcAft>
                <a:spcPts val="600"/>
              </a:spcAft>
              <a:buNone/>
            </a:pPr>
            <a:r>
              <a:rPr lang="en-US" smtClean="0"/>
              <a:t>Beberapa pemahaman tentang model</a:t>
            </a:r>
          </a:p>
          <a:p>
            <a:pPr lvl="0">
              <a:spcAft>
                <a:spcPts val="600"/>
              </a:spcAft>
            </a:pPr>
            <a:r>
              <a:rPr lang="en-US" smtClean="0"/>
              <a:t>Sebuah </a:t>
            </a:r>
            <a:r>
              <a:rPr lang="en-US"/>
              <a:t>model harus cepat dan mudah untuk dibangun</a:t>
            </a:r>
          </a:p>
          <a:p>
            <a:pPr lvl="0">
              <a:spcAft>
                <a:spcPts val="600"/>
              </a:spcAft>
            </a:pPr>
            <a:r>
              <a:rPr lang="en-US"/>
              <a:t>Sebuah model bisa digunakan untuk simulasi, mempelajari mengenai sesuatu yang akan direpresentasikan</a:t>
            </a:r>
          </a:p>
          <a:p>
            <a:pPr lvl="0">
              <a:spcAft>
                <a:spcPts val="600"/>
              </a:spcAft>
            </a:pPr>
            <a:r>
              <a:rPr lang="en-US"/>
              <a:t>Sebuah model mampu mempelajari perkembangan dari suatu kegiatan atau masalah</a:t>
            </a:r>
          </a:p>
          <a:p>
            <a:pPr lvl="0">
              <a:spcAft>
                <a:spcPts val="600"/>
              </a:spcAft>
            </a:pPr>
            <a:r>
              <a:rPr lang="en-US"/>
              <a:t>Kita bisa memilih secara rinci sebuah model </a:t>
            </a:r>
          </a:p>
          <a:p>
            <a:pPr lvl="0">
              <a:spcAft>
                <a:spcPts val="600"/>
              </a:spcAft>
            </a:pPr>
            <a:r>
              <a:rPr lang="en-US"/>
              <a:t>Model bisa merepresentasikan sesuatu secara real atau tidak sebuah domain.</a:t>
            </a:r>
          </a:p>
          <a:p>
            <a:pPr>
              <a:spcAft>
                <a:spcPts val="600"/>
              </a:spcAft>
            </a:pP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944562"/>
          </a:xfrm>
        </p:spPr>
        <p:txBody>
          <a:bodyPr>
            <a:noAutofit/>
          </a:bodyPr>
          <a:lstStyle/>
          <a:p>
            <a:pPr algn="ctr"/>
            <a:r>
              <a:rPr lang="en-US" sz="3200" smtClean="0"/>
              <a:t>Contoh Kasus: </a:t>
            </a:r>
            <a:r>
              <a:rPr lang="en-US" sz="3600" b="1" smtClean="0"/>
              <a:t> System Agate</a:t>
            </a:r>
            <a:endParaRPr lang="en-US" sz="3600" b="1"/>
          </a:p>
        </p:txBody>
      </p:sp>
      <p:sp>
        <p:nvSpPr>
          <p:cNvPr id="3" name="Content Placeholder 2"/>
          <p:cNvSpPr>
            <a:spLocks noGrp="1"/>
          </p:cNvSpPr>
          <p:nvPr>
            <p:ph idx="1"/>
          </p:nvPr>
        </p:nvSpPr>
        <p:spPr>
          <a:xfrm>
            <a:off x="213520" y="1143000"/>
            <a:ext cx="2666999" cy="2286000"/>
          </a:xfrm>
        </p:spPr>
        <p:txBody>
          <a:bodyPr>
            <a:normAutofit/>
          </a:bodyPr>
          <a:lstStyle/>
          <a:p>
            <a:pPr>
              <a:spcAft>
                <a:spcPts val="600"/>
              </a:spcAft>
              <a:buNone/>
            </a:pPr>
            <a:r>
              <a:rPr lang="en-US" sz="2400" smtClean="0"/>
              <a:t>Langkah-langkah:</a:t>
            </a:r>
          </a:p>
          <a:p>
            <a:pPr marL="493776" indent="-457200">
              <a:buFont typeface="+mj-lt"/>
              <a:buAutoNum type="arabicPeriod" startAt="12"/>
            </a:pPr>
            <a:r>
              <a:rPr lang="en-US" sz="2000" smtClean="0"/>
              <a:t>Masukkan object Flow dan object yang diperlukan</a:t>
            </a:r>
          </a:p>
          <a:p>
            <a:pPr lvl="1">
              <a:spcAft>
                <a:spcPts val="600"/>
              </a:spcAft>
            </a:pPr>
            <a:endParaRPr lang="en-US" sz="2000" smtClean="0"/>
          </a:p>
          <a:p>
            <a:pPr>
              <a:spcAft>
                <a:spcPts val="600"/>
              </a:spcAft>
            </a:pPr>
            <a:endParaRPr lang="en-US" sz="2400"/>
          </a:p>
        </p:txBody>
      </p:sp>
      <p:pic>
        <p:nvPicPr>
          <p:cNvPr id="5" name="Picture 4"/>
          <p:cNvPicPr/>
          <p:nvPr/>
        </p:nvPicPr>
        <p:blipFill>
          <a:blip r:embed="rId2"/>
          <a:srcRect l="25641" t="31197" r="28205" b="23077"/>
          <a:stretch>
            <a:fillRect/>
          </a:stretch>
        </p:blipFill>
        <p:spPr bwMode="auto">
          <a:xfrm>
            <a:off x="3185319" y="1143000"/>
            <a:ext cx="5715000" cy="525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1143000"/>
          </a:xfrm>
        </p:spPr>
        <p:txBody>
          <a:bodyPr>
            <a:noAutofit/>
          </a:bodyPr>
          <a:lstStyle/>
          <a:p>
            <a:r>
              <a:rPr lang="en-US" sz="3600" b="1" smtClean="0"/>
              <a:t>Tinjauan UML</a:t>
            </a:r>
            <a:endParaRPr lang="en-US" sz="3600" b="1"/>
          </a:p>
        </p:txBody>
      </p:sp>
      <p:sp>
        <p:nvSpPr>
          <p:cNvPr id="3" name="Content Placeholder 2"/>
          <p:cNvSpPr>
            <a:spLocks noGrp="1"/>
          </p:cNvSpPr>
          <p:nvPr>
            <p:ph idx="1"/>
          </p:nvPr>
        </p:nvSpPr>
        <p:spPr>
          <a:xfrm>
            <a:off x="470932" y="1600203"/>
            <a:ext cx="8712240" cy="4525963"/>
          </a:xfrm>
        </p:spPr>
        <p:txBody>
          <a:bodyPr>
            <a:normAutofit fontScale="92500" lnSpcReduction="10000"/>
          </a:bodyPr>
          <a:lstStyle/>
          <a:p>
            <a:pPr>
              <a:spcAft>
                <a:spcPts val="600"/>
              </a:spcAft>
              <a:buNone/>
            </a:pPr>
            <a:r>
              <a:rPr lang="en-US" sz="2400" smtClean="0"/>
              <a:t>Sejarah UML (Unified Modelling Language)</a:t>
            </a:r>
          </a:p>
          <a:p>
            <a:pPr>
              <a:spcAft>
                <a:spcPts val="600"/>
              </a:spcAft>
            </a:pPr>
            <a:r>
              <a:rPr lang="en-US" sz="2400" smtClean="0"/>
              <a:t>Muncul pada mid 1970s dan 1980s.</a:t>
            </a:r>
          </a:p>
          <a:p>
            <a:pPr>
              <a:spcAft>
                <a:spcPts val="600"/>
              </a:spcAft>
            </a:pPr>
            <a:r>
              <a:rPr lang="en-US" sz="2400" smtClean="0"/>
              <a:t>Berbagai metodologi digunakan untuk melakukan analisa dan perancangan.  </a:t>
            </a:r>
          </a:p>
          <a:p>
            <a:pPr>
              <a:spcAft>
                <a:spcPts val="600"/>
              </a:spcAft>
            </a:pPr>
            <a:r>
              <a:rPr lang="en-US" sz="2400" smtClean="0"/>
              <a:t>Jumlah pemodelan  diidentifikasi  meningkat  selama periode antara 1989-1994. </a:t>
            </a:r>
          </a:p>
          <a:p>
            <a:pPr>
              <a:spcAft>
                <a:spcPts val="600"/>
              </a:spcAft>
            </a:pPr>
            <a:r>
              <a:rPr lang="en-US" sz="2400" smtClean="0"/>
              <a:t>Banyak pengguna metode  berorientasi  object  mengalami kesulitan menemukan satu  Pemodelan  →  memicu "perang metode."  </a:t>
            </a:r>
          </a:p>
          <a:p>
            <a:pPr>
              <a:spcAft>
                <a:spcPts val="600"/>
              </a:spcAft>
            </a:pPr>
            <a:r>
              <a:rPr lang="en-US" sz="2400" smtClean="0"/>
              <a:t>Mid 1990s, iterasi baru dari metode ini mulai muncul dan metode ini mulai menggabungkan teknik masing-masing dari  beberapa tokoh.</a:t>
            </a:r>
          </a:p>
          <a:p>
            <a:pPr>
              <a:spcAft>
                <a:spcPts val="600"/>
              </a:spcAft>
            </a:pPr>
            <a:endParaRPr lang="en-US" sz="24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715962"/>
          </a:xfrm>
        </p:spPr>
        <p:txBody>
          <a:bodyPr>
            <a:noAutofit/>
          </a:bodyPr>
          <a:lstStyle/>
          <a:p>
            <a:r>
              <a:rPr lang="en-US" sz="3600" b="1" smtClean="0"/>
              <a:t>Tinjauan UML</a:t>
            </a:r>
            <a:endParaRPr lang="en-US" sz="3600" b="1"/>
          </a:p>
        </p:txBody>
      </p:sp>
      <p:sp>
        <p:nvSpPr>
          <p:cNvPr id="3" name="Content Placeholder 2"/>
          <p:cNvSpPr>
            <a:spLocks noGrp="1"/>
          </p:cNvSpPr>
          <p:nvPr>
            <p:ph idx="1"/>
          </p:nvPr>
        </p:nvSpPr>
        <p:spPr>
          <a:xfrm>
            <a:off x="213520" y="1066800"/>
            <a:ext cx="8991600" cy="5059367"/>
          </a:xfrm>
        </p:spPr>
        <p:txBody>
          <a:bodyPr>
            <a:noAutofit/>
          </a:bodyPr>
          <a:lstStyle/>
          <a:p>
            <a:pPr>
              <a:spcAft>
                <a:spcPts val="600"/>
              </a:spcAft>
            </a:pPr>
            <a:r>
              <a:rPr lang="en-US" sz="2200" smtClean="0"/>
              <a:t>Akhir  1994 Grady Booch dan Jim Rumbaugh  dari  Rational  Software Corporation mempersatukan model Booch dan  OMT  (Object Modeling Technique).</a:t>
            </a:r>
          </a:p>
          <a:p>
            <a:pPr>
              <a:spcAft>
                <a:spcPts val="600"/>
              </a:spcAft>
            </a:pPr>
            <a:r>
              <a:rPr lang="en-US" sz="2200" smtClean="0"/>
              <a:t>1995,  IvarJacobson dan  perusahaan  Objectory nya  menggabungkan  Rasional  dalam upaya unifikasi,  penggabungan ini membentuk metode  OOSE  (Object-Oriented Software Engineering) .</a:t>
            </a:r>
          </a:p>
          <a:p>
            <a:pPr>
              <a:spcAft>
                <a:spcPts val="600"/>
              </a:spcAft>
            </a:pPr>
            <a:r>
              <a:rPr lang="id-ID" sz="2200" smtClean="0"/>
              <a:t>Sebagai  penulis utama dari  Booch,  OMT,  dan metode OOSE, Grady Booch,  Jim Rumbaugh ,  dan Ivar Jacobson termotivasi  untuk menciptakan sebuah bahasa pemodelan terpadu </a:t>
            </a:r>
            <a:r>
              <a:rPr lang="en-US" sz="2200" smtClean="0"/>
              <a:t>yang pada akhirnya pada oktober 1996 mumcullah UML versi 0.9</a:t>
            </a:r>
          </a:p>
          <a:p>
            <a:pPr>
              <a:spcAft>
                <a:spcPts val="600"/>
              </a:spcAft>
            </a:pPr>
            <a:r>
              <a:rPr lang="en-US" sz="2200" smtClean="0"/>
              <a:t>Selama tahun 1996 UML mulai dilirik sebagai bagian dari OMG (Object Management Group) dan mulai january 1997 mulai dimasukkan dalam RFP (A Request for Proposal) sebagai bagian dari OMG.</a:t>
            </a:r>
          </a:p>
          <a:p>
            <a:pPr>
              <a:spcAft>
                <a:spcPts val="600"/>
              </a:spcAft>
            </a:pPr>
            <a:endParaRPr lang="en-US" sz="22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715962"/>
          </a:xfrm>
        </p:spPr>
        <p:txBody>
          <a:bodyPr>
            <a:noAutofit/>
          </a:bodyPr>
          <a:lstStyle/>
          <a:p>
            <a:r>
              <a:rPr lang="en-US" sz="3600" b="1" smtClean="0"/>
              <a:t>Artifak UML</a:t>
            </a:r>
            <a:endParaRPr lang="en-US" sz="3600" b="1"/>
          </a:p>
        </p:txBody>
      </p:sp>
      <p:sp>
        <p:nvSpPr>
          <p:cNvPr id="3" name="Content Placeholder 2"/>
          <p:cNvSpPr>
            <a:spLocks noGrp="1"/>
          </p:cNvSpPr>
          <p:nvPr>
            <p:ph idx="1"/>
          </p:nvPr>
        </p:nvSpPr>
        <p:spPr>
          <a:xfrm>
            <a:off x="594518" y="1295400"/>
            <a:ext cx="8001001" cy="4830767"/>
          </a:xfrm>
        </p:spPr>
        <p:txBody>
          <a:bodyPr>
            <a:noAutofit/>
          </a:bodyPr>
          <a:lstStyle/>
          <a:p>
            <a:pPr>
              <a:spcAft>
                <a:spcPts val="600"/>
              </a:spcAft>
              <a:buNone/>
            </a:pPr>
            <a:r>
              <a:rPr lang="en-US" sz="2200" smtClean="0"/>
              <a:t>Terdapat beberapa artifak utama dalam UML, yaitu :</a:t>
            </a:r>
          </a:p>
          <a:p>
            <a:pPr lvl="1">
              <a:spcAft>
                <a:spcPts val="600"/>
              </a:spcAft>
            </a:pPr>
            <a:r>
              <a:rPr lang="en-US" sz="2200" smtClean="0"/>
              <a:t>Use Case Diagram, diagram yang menggambarkan actor, use case dan relasinya</a:t>
            </a:r>
          </a:p>
          <a:p>
            <a:pPr lvl="1">
              <a:spcAft>
                <a:spcPts val="600"/>
              </a:spcAft>
            </a:pPr>
            <a:r>
              <a:rPr lang="en-US" sz="2200" smtClean="0"/>
              <a:t>Class Diagram, diagram untuk menggambarkan kelas dan relasi diantara kelas-kelas tersebut</a:t>
            </a:r>
          </a:p>
          <a:p>
            <a:pPr lvl="1">
              <a:spcAft>
                <a:spcPts val="600"/>
              </a:spcAft>
            </a:pPr>
            <a:r>
              <a:rPr lang="en-US" sz="2200" smtClean="0"/>
              <a:t>Behaviour Diagram, yang terdiri dari :</a:t>
            </a:r>
          </a:p>
          <a:p>
            <a:pPr lvl="2">
              <a:spcAft>
                <a:spcPts val="600"/>
              </a:spcAft>
            </a:pPr>
            <a:r>
              <a:rPr lang="en-US" sz="2200" smtClean="0"/>
              <a:t>Activity Diagram, menggambarkan aktifitas-aktifitas, objek, state, transisi state dan event</a:t>
            </a:r>
          </a:p>
          <a:p>
            <a:pPr lvl="2">
              <a:spcAft>
                <a:spcPts val="600"/>
              </a:spcAft>
            </a:pPr>
            <a:r>
              <a:rPr lang="en-US" sz="2200" smtClean="0"/>
              <a:t>Collaboration Diagram, menggambarkan objek dan relasinya, termasuk struktur perubahannya yang disebabkan oleh adanya suatu message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715962"/>
          </a:xfrm>
        </p:spPr>
        <p:txBody>
          <a:bodyPr>
            <a:noAutofit/>
          </a:bodyPr>
          <a:lstStyle/>
          <a:p>
            <a:r>
              <a:rPr lang="en-US" sz="3600" b="1" smtClean="0"/>
              <a:t>Artifak UML</a:t>
            </a:r>
            <a:endParaRPr lang="en-US" sz="3600" b="1"/>
          </a:p>
        </p:txBody>
      </p:sp>
      <p:sp>
        <p:nvSpPr>
          <p:cNvPr id="3" name="Content Placeholder 2"/>
          <p:cNvSpPr>
            <a:spLocks noGrp="1"/>
          </p:cNvSpPr>
          <p:nvPr>
            <p:ph idx="1"/>
          </p:nvPr>
        </p:nvSpPr>
        <p:spPr>
          <a:xfrm>
            <a:off x="594518" y="1295400"/>
            <a:ext cx="7924801" cy="4830767"/>
          </a:xfrm>
        </p:spPr>
        <p:txBody>
          <a:bodyPr>
            <a:noAutofit/>
          </a:bodyPr>
          <a:lstStyle/>
          <a:p>
            <a:pPr marL="576263" lvl="2" indent="-255588">
              <a:spcAft>
                <a:spcPts val="600"/>
              </a:spcAft>
            </a:pPr>
            <a:r>
              <a:rPr lang="en-US" sz="2200" smtClean="0"/>
              <a:t>Sequence Diagram, menggambarkan objek dan relasinya termasuk kronologi (urutan) perubahan secara logis setelah menerima sebuah message</a:t>
            </a:r>
          </a:p>
          <a:p>
            <a:pPr marL="576263" lvl="2" indent="-255588">
              <a:spcAft>
                <a:spcPts val="600"/>
              </a:spcAft>
            </a:pPr>
            <a:r>
              <a:rPr lang="en-US" sz="2200" smtClean="0"/>
              <a:t>Statechart Diagram, menggambarkan state, transisi state dan event</a:t>
            </a:r>
          </a:p>
          <a:p>
            <a:pPr marL="280988" lvl="1" indent="-273050">
              <a:spcAft>
                <a:spcPts val="600"/>
              </a:spcAft>
            </a:pPr>
            <a:r>
              <a:rPr lang="en-US" sz="2200" smtClean="0"/>
              <a:t> Implementation Diagram, terdiri dari :</a:t>
            </a:r>
          </a:p>
          <a:p>
            <a:pPr marL="576263" lvl="2" indent="-255588">
              <a:spcAft>
                <a:spcPts val="600"/>
              </a:spcAft>
            </a:pPr>
            <a:r>
              <a:rPr lang="en-US" sz="2200" smtClean="0"/>
              <a:t>Component Diagram, menggambarkan komponen dan relasi antara komponen tersebut</a:t>
            </a:r>
          </a:p>
          <a:p>
            <a:pPr marL="576263" lvl="2" indent="-255588">
              <a:spcAft>
                <a:spcPts val="600"/>
              </a:spcAft>
            </a:pPr>
            <a:r>
              <a:rPr lang="en-US" sz="2200" smtClean="0"/>
              <a:t>Deployment Diagram, menggambarkan komponen, titik awal dan relasi antara komponen tersebut</a:t>
            </a:r>
          </a:p>
          <a:p>
            <a:pPr>
              <a:spcAft>
                <a:spcPts val="600"/>
              </a:spcAft>
            </a:pPr>
            <a:endParaRPr lang="en-US" sz="22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Apakah Diagram Itu?</a:t>
            </a:r>
            <a:endParaRPr lang="en-US"/>
          </a:p>
        </p:txBody>
      </p:sp>
      <p:sp>
        <p:nvSpPr>
          <p:cNvPr id="3" name="Content Placeholder 2"/>
          <p:cNvSpPr>
            <a:spLocks noGrp="1"/>
          </p:cNvSpPr>
          <p:nvPr>
            <p:ph idx="1"/>
          </p:nvPr>
        </p:nvSpPr>
        <p:spPr>
          <a:xfrm>
            <a:off x="470932" y="1600203"/>
            <a:ext cx="8319797" cy="4525963"/>
          </a:xfrm>
        </p:spPr>
        <p:txBody>
          <a:bodyPr>
            <a:normAutofit fontScale="92500"/>
          </a:bodyPr>
          <a:lstStyle/>
          <a:p>
            <a:pPr lvl="0">
              <a:spcAft>
                <a:spcPts val="600"/>
              </a:spcAft>
            </a:pPr>
            <a:r>
              <a:rPr lang="en-US" smtClean="0"/>
              <a:t>Analis dan perancang sistem menggunakan diagram untuk membuat model sebuah sistem.</a:t>
            </a:r>
          </a:p>
          <a:p>
            <a:pPr>
              <a:spcAft>
                <a:spcPts val="600"/>
              </a:spcAft>
            </a:pPr>
            <a:r>
              <a:rPr lang="en-US" smtClean="0"/>
              <a:t>Fungsi diagram biasanya digunakan oleh analis dan designer untuk :</a:t>
            </a:r>
          </a:p>
          <a:p>
            <a:pPr lvl="1"/>
            <a:r>
              <a:rPr lang="en-US" sz="2800" smtClean="0"/>
              <a:t>Mengkomunikasikan ide-ide</a:t>
            </a:r>
          </a:p>
          <a:p>
            <a:pPr lvl="1"/>
            <a:r>
              <a:rPr lang="en-US" sz="2800" smtClean="0"/>
              <a:t>Mengenerate ide baru serta segala kemungkinan</a:t>
            </a:r>
          </a:p>
          <a:p>
            <a:pPr lvl="1"/>
            <a:r>
              <a:rPr lang="en-US" sz="2800" smtClean="0"/>
              <a:t>Melakukan tes terhadap ide serta membuat prediksi</a:t>
            </a:r>
          </a:p>
          <a:p>
            <a:pPr lvl="1"/>
            <a:r>
              <a:rPr lang="en-US" sz="2800" smtClean="0"/>
              <a:t>Memperlajari struktur dan hubungan suatu sistem</a:t>
            </a:r>
          </a:p>
          <a:p>
            <a:pPr lvl="1">
              <a:spcAft>
                <a:spcPts val="600"/>
              </a:spcAft>
            </a:pP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Apakah Diagram Itu?</a:t>
            </a:r>
            <a:endParaRPr lang="en-US"/>
          </a:p>
        </p:txBody>
      </p:sp>
      <p:sp>
        <p:nvSpPr>
          <p:cNvPr id="3" name="Content Placeholder 2"/>
          <p:cNvSpPr>
            <a:spLocks noGrp="1"/>
          </p:cNvSpPr>
          <p:nvPr>
            <p:ph idx="1"/>
          </p:nvPr>
        </p:nvSpPr>
        <p:spPr>
          <a:xfrm>
            <a:off x="470932" y="1600203"/>
            <a:ext cx="8319797" cy="4525963"/>
          </a:xfrm>
        </p:spPr>
        <p:txBody>
          <a:bodyPr>
            <a:normAutofit/>
          </a:bodyPr>
          <a:lstStyle/>
          <a:p>
            <a:pPr lvl="0">
              <a:spcAft>
                <a:spcPts val="600"/>
              </a:spcAft>
            </a:pPr>
            <a:r>
              <a:rPr lang="en-US" smtClean="0"/>
              <a:t>Diagram mengikuti aturan atau standar.</a:t>
            </a:r>
          </a:p>
          <a:p>
            <a:pPr>
              <a:spcAft>
                <a:spcPts val="600"/>
              </a:spcAft>
            </a:pPr>
            <a:r>
              <a:rPr lang="en-US" smtClean="0"/>
              <a:t>Contoh Diagram sederhana:</a:t>
            </a:r>
          </a:p>
          <a:p>
            <a:pPr lvl="0">
              <a:spcAft>
                <a:spcPts val="600"/>
              </a:spcAft>
            </a:pPr>
            <a:endParaRPr lang="en-US"/>
          </a:p>
        </p:txBody>
      </p:sp>
      <p:grpSp>
        <p:nvGrpSpPr>
          <p:cNvPr id="15" name="Group 14"/>
          <p:cNvGrpSpPr/>
          <p:nvPr/>
        </p:nvGrpSpPr>
        <p:grpSpPr>
          <a:xfrm>
            <a:off x="2119194" y="3276600"/>
            <a:ext cx="3531989" cy="914400"/>
            <a:chOff x="3336131" y="3136900"/>
            <a:chExt cx="2471738" cy="584200"/>
          </a:xfrm>
        </p:grpSpPr>
        <p:sp>
          <p:nvSpPr>
            <p:cNvPr id="4" name="Rectangle 3"/>
            <p:cNvSpPr>
              <a:spLocks noChangeArrowheads="1"/>
            </p:cNvSpPr>
            <p:nvPr/>
          </p:nvSpPr>
          <p:spPr bwMode="auto">
            <a:xfrm>
              <a:off x="5260181" y="3136900"/>
              <a:ext cx="547688" cy="547688"/>
            </a:xfrm>
            <a:prstGeom prst="rect">
              <a:avLst/>
            </a:prstGeom>
            <a:noFill/>
            <a:ln w="1905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 name="Oval 4"/>
            <p:cNvSpPr>
              <a:spLocks noChangeArrowheads="1"/>
            </p:cNvSpPr>
            <p:nvPr/>
          </p:nvSpPr>
          <p:spPr bwMode="auto">
            <a:xfrm>
              <a:off x="5291931" y="3167063"/>
              <a:ext cx="484188" cy="487362"/>
            </a:xfrm>
            <a:prstGeom prst="ellipse">
              <a:avLst/>
            </a:prstGeom>
            <a:no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6" name="Oval 5"/>
            <p:cNvSpPr>
              <a:spLocks noChangeArrowheads="1"/>
            </p:cNvSpPr>
            <p:nvPr/>
          </p:nvSpPr>
          <p:spPr bwMode="auto">
            <a:xfrm>
              <a:off x="5495131" y="3382963"/>
              <a:ext cx="63500" cy="58737"/>
            </a:xfrm>
            <a:prstGeom prst="ellipse">
              <a:avLst/>
            </a:prstGeom>
            <a:solidFill>
              <a:schemeClr val="tx1"/>
            </a:solidFill>
            <a:ln w="1905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7" name="AutoShape 58"/>
            <p:cNvSpPr>
              <a:spLocks noChangeArrowheads="1"/>
            </p:cNvSpPr>
            <p:nvPr/>
          </p:nvSpPr>
          <p:spPr bwMode="auto">
            <a:xfrm>
              <a:off x="4421981" y="3149600"/>
              <a:ext cx="533400" cy="533400"/>
            </a:xfrm>
            <a:prstGeom prst="triangle">
              <a:avLst>
                <a:gd name="adj" fmla="val 50000"/>
              </a:avLst>
            </a:prstGeom>
            <a:noFill/>
            <a:ln w="1905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8" name="Line 59"/>
            <p:cNvSpPr>
              <a:spLocks noChangeShapeType="1"/>
            </p:cNvSpPr>
            <p:nvPr/>
          </p:nvSpPr>
          <p:spPr bwMode="auto">
            <a:xfrm>
              <a:off x="4421981" y="3149600"/>
              <a:ext cx="533400" cy="571500"/>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9" name="Line 60"/>
            <p:cNvSpPr>
              <a:spLocks noChangeShapeType="1"/>
            </p:cNvSpPr>
            <p:nvPr/>
          </p:nvSpPr>
          <p:spPr bwMode="auto">
            <a:xfrm flipH="1">
              <a:off x="4421981" y="3149600"/>
              <a:ext cx="533400" cy="571500"/>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0" name="Line 61"/>
            <p:cNvSpPr>
              <a:spLocks noChangeShapeType="1"/>
            </p:cNvSpPr>
            <p:nvPr/>
          </p:nvSpPr>
          <p:spPr bwMode="auto">
            <a:xfrm>
              <a:off x="3336131" y="3136900"/>
              <a:ext cx="152400" cy="533400"/>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1" name="Line 62"/>
            <p:cNvSpPr>
              <a:spLocks noChangeShapeType="1"/>
            </p:cNvSpPr>
            <p:nvPr/>
          </p:nvSpPr>
          <p:spPr bwMode="auto">
            <a:xfrm>
              <a:off x="3488531" y="3670300"/>
              <a:ext cx="457200" cy="0"/>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2" name="Line 63"/>
            <p:cNvSpPr>
              <a:spLocks noChangeShapeType="1"/>
            </p:cNvSpPr>
            <p:nvPr/>
          </p:nvSpPr>
          <p:spPr bwMode="auto">
            <a:xfrm flipV="1">
              <a:off x="3945731" y="3136900"/>
              <a:ext cx="152400" cy="533400"/>
            </a:xfrm>
            <a:prstGeom prst="line">
              <a:avLst/>
            </a:prstGeom>
            <a:noFill/>
            <a:ln w="1905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3" name="Freeform 12"/>
            <p:cNvSpPr>
              <a:spLocks/>
            </p:cNvSpPr>
            <p:nvPr/>
          </p:nvSpPr>
          <p:spPr bwMode="auto">
            <a:xfrm>
              <a:off x="3374231" y="3213100"/>
              <a:ext cx="666750" cy="82550"/>
            </a:xfrm>
            <a:custGeom>
              <a:avLst/>
              <a:gdLst/>
              <a:ahLst/>
              <a:cxnLst>
                <a:cxn ang="0">
                  <a:pos x="0" y="96"/>
                </a:cxn>
                <a:cxn ang="0">
                  <a:pos x="48" y="48"/>
                </a:cxn>
                <a:cxn ang="0">
                  <a:pos x="96" y="96"/>
                </a:cxn>
                <a:cxn ang="0">
                  <a:pos x="192" y="0"/>
                </a:cxn>
                <a:cxn ang="0">
                  <a:pos x="288" y="96"/>
                </a:cxn>
                <a:cxn ang="0">
                  <a:pos x="336" y="48"/>
                </a:cxn>
                <a:cxn ang="0">
                  <a:pos x="384" y="96"/>
                </a:cxn>
              </a:cxnLst>
              <a:rect l="0" t="0" r="r" b="b"/>
              <a:pathLst>
                <a:path w="384" h="104">
                  <a:moveTo>
                    <a:pt x="0" y="96"/>
                  </a:moveTo>
                  <a:cubicBezTo>
                    <a:pt x="16" y="72"/>
                    <a:pt x="32" y="48"/>
                    <a:pt x="48" y="48"/>
                  </a:cubicBezTo>
                  <a:cubicBezTo>
                    <a:pt x="64" y="48"/>
                    <a:pt x="72" y="104"/>
                    <a:pt x="96" y="96"/>
                  </a:cubicBezTo>
                  <a:cubicBezTo>
                    <a:pt x="120" y="88"/>
                    <a:pt x="160" y="0"/>
                    <a:pt x="192" y="0"/>
                  </a:cubicBezTo>
                  <a:cubicBezTo>
                    <a:pt x="224" y="0"/>
                    <a:pt x="264" y="88"/>
                    <a:pt x="288" y="96"/>
                  </a:cubicBezTo>
                  <a:cubicBezTo>
                    <a:pt x="312" y="104"/>
                    <a:pt x="320" y="48"/>
                    <a:pt x="336" y="48"/>
                  </a:cubicBezTo>
                  <a:cubicBezTo>
                    <a:pt x="352" y="48"/>
                    <a:pt x="376" y="88"/>
                    <a:pt x="384" y="96"/>
                  </a:cubicBezTo>
                </a:path>
              </a:pathLst>
            </a:custGeom>
            <a:noFill/>
            <a:ln w="19050" cap="flat" cmpd="sng">
              <a:solidFill>
                <a:schemeClr val="tx1"/>
              </a:solidFill>
              <a:prstDash val="solid"/>
              <a:round/>
              <a:headEnd type="none" w="med" len="med"/>
              <a:tailEnd type="none"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4" name="Text Box 65"/>
            <p:cNvSpPr txBox="1">
              <a:spLocks noChangeArrowheads="1"/>
            </p:cNvSpPr>
            <p:nvPr/>
          </p:nvSpPr>
          <p:spPr bwMode="auto">
            <a:xfrm>
              <a:off x="3469481" y="3302000"/>
              <a:ext cx="552450" cy="235962"/>
            </a:xfrm>
            <a:prstGeom prst="rect">
              <a:avLst/>
            </a:prstGeom>
            <a:noFill/>
            <a:ln w="1905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spcBef>
                  <a:spcPct val="50000"/>
                </a:spcBef>
              </a:pPr>
              <a:r>
                <a:rPr lang="en-GB" sz="1800" dirty="0">
                  <a:solidFill>
                    <a:schemeClr val="tx1"/>
                  </a:solidFill>
                  <a:latin typeface="Arial" pitchFamily="34" charset="0"/>
                </a:rPr>
                <a:t>40°</a:t>
              </a: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Apakah Diagram Itu?</a:t>
            </a:r>
            <a:endParaRPr lang="en-US"/>
          </a:p>
        </p:txBody>
      </p:sp>
      <p:sp>
        <p:nvSpPr>
          <p:cNvPr id="3" name="Content Placeholder 2"/>
          <p:cNvSpPr>
            <a:spLocks noGrp="1"/>
          </p:cNvSpPr>
          <p:nvPr>
            <p:ph idx="1"/>
          </p:nvPr>
        </p:nvSpPr>
        <p:spPr>
          <a:xfrm>
            <a:off x="470932" y="1371601"/>
            <a:ext cx="8319797" cy="4754563"/>
          </a:xfrm>
        </p:spPr>
        <p:txBody>
          <a:bodyPr>
            <a:normAutofit/>
          </a:bodyPr>
          <a:lstStyle/>
          <a:p>
            <a:pPr lvl="0">
              <a:spcAft>
                <a:spcPts val="600"/>
              </a:spcAft>
            </a:pPr>
            <a:r>
              <a:rPr lang="en-US" sz="2000" smtClean="0"/>
              <a:t>Contoh activity diagram untuk membuat buku:</a:t>
            </a:r>
          </a:p>
          <a:p>
            <a:pPr lvl="1">
              <a:spcAft>
                <a:spcPts val="600"/>
              </a:spcAft>
            </a:pPr>
            <a:endParaRPr 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p:cNvGrpSpPr>
          <p:nvPr/>
        </p:nvGrpSpPr>
        <p:grpSpPr bwMode="auto">
          <a:xfrm>
            <a:off x="470932" y="304800"/>
            <a:ext cx="6043626" cy="5867400"/>
            <a:chOff x="704" y="48"/>
            <a:chExt cx="3424" cy="4128"/>
          </a:xfrm>
        </p:grpSpPr>
        <p:sp>
          <p:nvSpPr>
            <p:cNvPr id="5" name="AutoShape 58"/>
            <p:cNvSpPr>
              <a:spLocks noChangeArrowheads="1"/>
            </p:cNvSpPr>
            <p:nvPr/>
          </p:nvSpPr>
          <p:spPr bwMode="auto">
            <a:xfrm>
              <a:off x="960" y="736"/>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Write Chapter</a:t>
              </a:r>
            </a:p>
          </p:txBody>
        </p:sp>
        <p:sp>
          <p:nvSpPr>
            <p:cNvPr id="6" name="Line 59"/>
            <p:cNvSpPr>
              <a:spLocks noChangeShapeType="1"/>
            </p:cNvSpPr>
            <p:nvPr/>
          </p:nvSpPr>
          <p:spPr bwMode="auto">
            <a:xfrm>
              <a:off x="864" y="96"/>
              <a:ext cx="0" cy="408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7" name="Line 60"/>
            <p:cNvSpPr>
              <a:spLocks noChangeShapeType="1"/>
            </p:cNvSpPr>
            <p:nvPr/>
          </p:nvSpPr>
          <p:spPr bwMode="auto">
            <a:xfrm>
              <a:off x="2496" y="96"/>
              <a:ext cx="0" cy="408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8" name="Line 61"/>
            <p:cNvSpPr>
              <a:spLocks noChangeShapeType="1"/>
            </p:cNvSpPr>
            <p:nvPr/>
          </p:nvSpPr>
          <p:spPr bwMode="auto">
            <a:xfrm>
              <a:off x="1680" y="96"/>
              <a:ext cx="0" cy="408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9" name="AutoShape 62"/>
            <p:cNvSpPr>
              <a:spLocks noChangeArrowheads="1"/>
            </p:cNvSpPr>
            <p:nvPr/>
          </p:nvSpPr>
          <p:spPr bwMode="auto">
            <a:xfrm>
              <a:off x="1776" y="1176"/>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Review Chapter</a:t>
              </a:r>
            </a:p>
          </p:txBody>
        </p:sp>
        <p:sp>
          <p:nvSpPr>
            <p:cNvPr id="10" name="Line 63"/>
            <p:cNvSpPr>
              <a:spLocks noChangeShapeType="1"/>
            </p:cNvSpPr>
            <p:nvPr/>
          </p:nvSpPr>
          <p:spPr bwMode="auto">
            <a:xfrm>
              <a:off x="3312" y="96"/>
              <a:ext cx="0" cy="408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1" name="Line 64"/>
            <p:cNvSpPr>
              <a:spLocks noChangeShapeType="1"/>
            </p:cNvSpPr>
            <p:nvPr/>
          </p:nvSpPr>
          <p:spPr bwMode="auto">
            <a:xfrm>
              <a:off x="4128" y="96"/>
              <a:ext cx="0" cy="408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2" name="Text Box 65"/>
            <p:cNvSpPr txBox="1">
              <a:spLocks noChangeArrowheads="1"/>
            </p:cNvSpPr>
            <p:nvPr/>
          </p:nvSpPr>
          <p:spPr bwMode="auto">
            <a:xfrm>
              <a:off x="1056" y="48"/>
              <a:ext cx="372" cy="195"/>
            </a:xfrm>
            <a:prstGeom prst="rect">
              <a:avLst/>
            </a:prstGeom>
            <a:noFill/>
            <a:ln w="12700">
              <a:noFill/>
              <a:miter lim="800000"/>
              <a:headEnd/>
              <a:tailEnd/>
            </a:ln>
            <a:effectLst/>
          </p:spPr>
          <p:txBody>
            <a:bodyPr wrap="none">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200">
                  <a:solidFill>
                    <a:schemeClr val="tx1"/>
                  </a:solidFill>
                  <a:latin typeface="Arial" pitchFamily="34" charset="0"/>
                </a:rPr>
                <a:t>Author</a:t>
              </a:r>
            </a:p>
          </p:txBody>
        </p:sp>
        <p:sp>
          <p:nvSpPr>
            <p:cNvPr id="13" name="Text Box 66"/>
            <p:cNvSpPr txBox="1">
              <a:spLocks noChangeArrowheads="1"/>
            </p:cNvSpPr>
            <p:nvPr/>
          </p:nvSpPr>
          <p:spPr bwMode="auto">
            <a:xfrm>
              <a:off x="3504" y="48"/>
              <a:ext cx="372" cy="195"/>
            </a:xfrm>
            <a:prstGeom prst="rect">
              <a:avLst/>
            </a:prstGeom>
            <a:noFill/>
            <a:ln w="12700">
              <a:noFill/>
              <a:miter lim="800000"/>
              <a:headEnd/>
              <a:tailEnd/>
            </a:ln>
            <a:effectLst/>
          </p:spPr>
          <p:txBody>
            <a:bodyPr wrap="none">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200">
                  <a:solidFill>
                    <a:schemeClr val="tx1"/>
                  </a:solidFill>
                  <a:latin typeface="Arial" pitchFamily="34" charset="0"/>
                </a:rPr>
                <a:t>Printer</a:t>
              </a:r>
            </a:p>
          </p:txBody>
        </p:sp>
        <p:sp>
          <p:nvSpPr>
            <p:cNvPr id="14" name="Text Box 67"/>
            <p:cNvSpPr txBox="1">
              <a:spLocks noChangeArrowheads="1"/>
            </p:cNvSpPr>
            <p:nvPr/>
          </p:nvSpPr>
          <p:spPr bwMode="auto">
            <a:xfrm>
              <a:off x="2592" y="48"/>
              <a:ext cx="527" cy="195"/>
            </a:xfrm>
            <a:prstGeom prst="rect">
              <a:avLst/>
            </a:prstGeom>
            <a:noFill/>
            <a:ln w="12700">
              <a:noFill/>
              <a:miter lim="800000"/>
              <a:headEnd/>
              <a:tailEnd/>
            </a:ln>
            <a:effectLst/>
          </p:spPr>
          <p:txBody>
            <a:bodyPr wrap="none">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200">
                  <a:solidFill>
                    <a:schemeClr val="tx1"/>
                  </a:solidFill>
                  <a:latin typeface="Arial" pitchFamily="34" charset="0"/>
                </a:rPr>
                <a:t>Typesetter</a:t>
              </a:r>
            </a:p>
          </p:txBody>
        </p:sp>
        <p:sp>
          <p:nvSpPr>
            <p:cNvPr id="15" name="Text Box 68"/>
            <p:cNvSpPr txBox="1">
              <a:spLocks noChangeArrowheads="1"/>
            </p:cNvSpPr>
            <p:nvPr/>
          </p:nvSpPr>
          <p:spPr bwMode="auto">
            <a:xfrm>
              <a:off x="1824" y="48"/>
              <a:ext cx="480" cy="195"/>
            </a:xfrm>
            <a:prstGeom prst="rect">
              <a:avLst/>
            </a:prstGeom>
            <a:noFill/>
            <a:ln w="12700">
              <a:noFill/>
              <a:miter lim="800000"/>
              <a:headEnd/>
              <a:tailEnd/>
            </a:ln>
            <a:effectLst/>
          </p:spPr>
          <p:txBody>
            <a:bodyPr wrap="none">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200">
                  <a:solidFill>
                    <a:schemeClr val="tx1"/>
                  </a:solidFill>
                  <a:latin typeface="Arial" pitchFamily="34" charset="0"/>
                </a:rPr>
                <a:t>Reviewer</a:t>
              </a:r>
            </a:p>
          </p:txBody>
        </p:sp>
        <p:sp>
          <p:nvSpPr>
            <p:cNvPr id="16" name="AutoShape 69"/>
            <p:cNvSpPr>
              <a:spLocks noChangeArrowheads="1"/>
            </p:cNvSpPr>
            <p:nvPr/>
          </p:nvSpPr>
          <p:spPr bwMode="auto">
            <a:xfrm>
              <a:off x="2592" y="2344"/>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Typeset Book</a:t>
              </a:r>
            </a:p>
          </p:txBody>
        </p:sp>
        <p:sp>
          <p:nvSpPr>
            <p:cNvPr id="17" name="Oval 16"/>
            <p:cNvSpPr>
              <a:spLocks noChangeArrowheads="1"/>
            </p:cNvSpPr>
            <p:nvPr/>
          </p:nvSpPr>
          <p:spPr bwMode="auto">
            <a:xfrm>
              <a:off x="1200" y="240"/>
              <a:ext cx="96" cy="96"/>
            </a:xfrm>
            <a:prstGeom prst="ellipse">
              <a:avLst/>
            </a:prstGeom>
            <a:solidFill>
              <a:schemeClr val="tx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8" name="Line 71"/>
            <p:cNvSpPr>
              <a:spLocks noChangeShapeType="1"/>
            </p:cNvSpPr>
            <p:nvPr/>
          </p:nvSpPr>
          <p:spPr bwMode="auto">
            <a:xfrm>
              <a:off x="1248" y="336"/>
              <a:ext cx="0" cy="128"/>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9" name="Line 72"/>
            <p:cNvSpPr>
              <a:spLocks noChangeShapeType="1"/>
            </p:cNvSpPr>
            <p:nvPr/>
          </p:nvSpPr>
          <p:spPr bwMode="auto">
            <a:xfrm>
              <a:off x="1248" y="1848"/>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0" name="Line 73"/>
            <p:cNvSpPr>
              <a:spLocks noChangeShapeType="1"/>
            </p:cNvSpPr>
            <p:nvPr/>
          </p:nvSpPr>
          <p:spPr bwMode="auto">
            <a:xfrm flipH="1">
              <a:off x="912" y="2072"/>
              <a:ext cx="192"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1" name="Line 74"/>
            <p:cNvSpPr>
              <a:spLocks noChangeShapeType="1"/>
            </p:cNvSpPr>
            <p:nvPr/>
          </p:nvSpPr>
          <p:spPr bwMode="auto">
            <a:xfrm flipV="1">
              <a:off x="912" y="536"/>
              <a:ext cx="0" cy="153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22" name="Line 75"/>
            <p:cNvSpPr>
              <a:spLocks noChangeShapeType="1"/>
            </p:cNvSpPr>
            <p:nvPr/>
          </p:nvSpPr>
          <p:spPr bwMode="auto">
            <a:xfrm flipV="1">
              <a:off x="920" y="536"/>
              <a:ext cx="192" cy="0"/>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nvGrpSpPr>
            <p:cNvPr id="23" name="Group 22"/>
            <p:cNvGrpSpPr>
              <a:grpSpLocks/>
            </p:cNvGrpSpPr>
            <p:nvPr/>
          </p:nvGrpSpPr>
          <p:grpSpPr bwMode="auto">
            <a:xfrm>
              <a:off x="1248" y="976"/>
              <a:ext cx="816" cy="200"/>
              <a:chOff x="1248" y="720"/>
              <a:chExt cx="816" cy="240"/>
            </a:xfrm>
          </p:grpSpPr>
          <p:sp>
            <p:nvSpPr>
              <p:cNvPr id="57" name="Line 77"/>
              <p:cNvSpPr>
                <a:spLocks noChangeShapeType="1"/>
              </p:cNvSpPr>
              <p:nvPr/>
            </p:nvSpPr>
            <p:spPr bwMode="auto">
              <a:xfrm>
                <a:off x="2064" y="816"/>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8" name="Line 78"/>
              <p:cNvSpPr>
                <a:spLocks noChangeShapeType="1"/>
              </p:cNvSpPr>
              <p:nvPr/>
            </p:nvSpPr>
            <p:spPr bwMode="auto">
              <a:xfrm flipH="1">
                <a:off x="1248" y="816"/>
                <a:ext cx="816"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9" name="Line 79"/>
              <p:cNvSpPr>
                <a:spLocks noChangeShapeType="1"/>
              </p:cNvSpPr>
              <p:nvPr/>
            </p:nvSpPr>
            <p:spPr bwMode="auto">
              <a:xfrm flipV="1">
                <a:off x="1248" y="720"/>
                <a:ext cx="0" cy="9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grpSp>
          <p:nvGrpSpPr>
            <p:cNvPr id="24" name="Group 23"/>
            <p:cNvGrpSpPr>
              <a:grpSpLocks/>
            </p:cNvGrpSpPr>
            <p:nvPr/>
          </p:nvGrpSpPr>
          <p:grpSpPr bwMode="auto">
            <a:xfrm>
              <a:off x="1248" y="1411"/>
              <a:ext cx="816" cy="183"/>
              <a:chOff x="1248" y="1200"/>
              <a:chExt cx="816" cy="240"/>
            </a:xfrm>
          </p:grpSpPr>
          <p:sp>
            <p:nvSpPr>
              <p:cNvPr id="54" name="Line 81"/>
              <p:cNvSpPr>
                <a:spLocks noChangeShapeType="1"/>
              </p:cNvSpPr>
              <p:nvPr/>
            </p:nvSpPr>
            <p:spPr bwMode="auto">
              <a:xfrm flipH="1">
                <a:off x="1248" y="1296"/>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5" name="Line 82"/>
              <p:cNvSpPr>
                <a:spLocks noChangeShapeType="1"/>
              </p:cNvSpPr>
              <p:nvPr/>
            </p:nvSpPr>
            <p:spPr bwMode="auto">
              <a:xfrm>
                <a:off x="1248" y="1296"/>
                <a:ext cx="816"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6" name="Line 83"/>
              <p:cNvSpPr>
                <a:spLocks noChangeShapeType="1"/>
              </p:cNvSpPr>
              <p:nvPr/>
            </p:nvSpPr>
            <p:spPr bwMode="auto">
              <a:xfrm flipV="1">
                <a:off x="2064" y="1200"/>
                <a:ext cx="0" cy="9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grpSp>
          <p:nvGrpSpPr>
            <p:cNvPr id="25" name="Group 24"/>
            <p:cNvGrpSpPr>
              <a:grpSpLocks/>
            </p:cNvGrpSpPr>
            <p:nvPr/>
          </p:nvGrpSpPr>
          <p:grpSpPr bwMode="auto">
            <a:xfrm>
              <a:off x="1248" y="2144"/>
              <a:ext cx="1680" cy="200"/>
              <a:chOff x="1248" y="2256"/>
              <a:chExt cx="1680" cy="240"/>
            </a:xfrm>
          </p:grpSpPr>
          <p:sp>
            <p:nvSpPr>
              <p:cNvPr id="51" name="Line 85"/>
              <p:cNvSpPr>
                <a:spLocks noChangeShapeType="1"/>
              </p:cNvSpPr>
              <p:nvPr/>
            </p:nvSpPr>
            <p:spPr bwMode="auto">
              <a:xfrm>
                <a:off x="1248" y="2256"/>
                <a:ext cx="0" cy="9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2" name="Line 86"/>
              <p:cNvSpPr>
                <a:spLocks noChangeShapeType="1"/>
              </p:cNvSpPr>
              <p:nvPr/>
            </p:nvSpPr>
            <p:spPr bwMode="auto">
              <a:xfrm>
                <a:off x="1248" y="2352"/>
                <a:ext cx="1680"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3" name="Line 87"/>
              <p:cNvSpPr>
                <a:spLocks noChangeShapeType="1"/>
              </p:cNvSpPr>
              <p:nvPr/>
            </p:nvSpPr>
            <p:spPr bwMode="auto">
              <a:xfrm>
                <a:off x="2928" y="2352"/>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26" name="AutoShape 88"/>
            <p:cNvSpPr>
              <a:spLocks noChangeArrowheads="1"/>
            </p:cNvSpPr>
            <p:nvPr/>
          </p:nvSpPr>
          <p:spPr bwMode="auto">
            <a:xfrm>
              <a:off x="960" y="2800"/>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Correct Proofs</a:t>
              </a:r>
            </a:p>
          </p:txBody>
        </p:sp>
        <p:grpSp>
          <p:nvGrpSpPr>
            <p:cNvPr id="27" name="Group 26"/>
            <p:cNvGrpSpPr>
              <a:grpSpLocks/>
            </p:cNvGrpSpPr>
            <p:nvPr/>
          </p:nvGrpSpPr>
          <p:grpSpPr bwMode="auto">
            <a:xfrm flipH="1">
              <a:off x="1248" y="2575"/>
              <a:ext cx="1680" cy="215"/>
              <a:chOff x="1248" y="2256"/>
              <a:chExt cx="1680" cy="240"/>
            </a:xfrm>
          </p:grpSpPr>
          <p:sp>
            <p:nvSpPr>
              <p:cNvPr id="48" name="Line 90"/>
              <p:cNvSpPr>
                <a:spLocks noChangeShapeType="1"/>
              </p:cNvSpPr>
              <p:nvPr/>
            </p:nvSpPr>
            <p:spPr bwMode="auto">
              <a:xfrm>
                <a:off x="1248" y="2256"/>
                <a:ext cx="0" cy="9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49" name="Line 91"/>
              <p:cNvSpPr>
                <a:spLocks noChangeShapeType="1"/>
              </p:cNvSpPr>
              <p:nvPr/>
            </p:nvSpPr>
            <p:spPr bwMode="auto">
              <a:xfrm>
                <a:off x="1248" y="2352"/>
                <a:ext cx="1680"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50" name="Line 92"/>
              <p:cNvSpPr>
                <a:spLocks noChangeShapeType="1"/>
              </p:cNvSpPr>
              <p:nvPr/>
            </p:nvSpPr>
            <p:spPr bwMode="auto">
              <a:xfrm>
                <a:off x="2928" y="2352"/>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28" name="AutoShape 93"/>
            <p:cNvSpPr>
              <a:spLocks noChangeArrowheads="1"/>
            </p:cNvSpPr>
            <p:nvPr/>
          </p:nvSpPr>
          <p:spPr bwMode="auto">
            <a:xfrm>
              <a:off x="2592" y="3264"/>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Reset Book</a:t>
              </a:r>
            </a:p>
          </p:txBody>
        </p:sp>
        <p:grpSp>
          <p:nvGrpSpPr>
            <p:cNvPr id="29" name="Group 28"/>
            <p:cNvGrpSpPr>
              <a:grpSpLocks/>
            </p:cNvGrpSpPr>
            <p:nvPr/>
          </p:nvGrpSpPr>
          <p:grpSpPr bwMode="auto">
            <a:xfrm>
              <a:off x="1248" y="3039"/>
              <a:ext cx="1680" cy="215"/>
              <a:chOff x="1248" y="2256"/>
              <a:chExt cx="1680" cy="240"/>
            </a:xfrm>
          </p:grpSpPr>
          <p:sp>
            <p:nvSpPr>
              <p:cNvPr id="45" name="Line 95"/>
              <p:cNvSpPr>
                <a:spLocks noChangeShapeType="1"/>
              </p:cNvSpPr>
              <p:nvPr/>
            </p:nvSpPr>
            <p:spPr bwMode="auto">
              <a:xfrm>
                <a:off x="1248" y="2256"/>
                <a:ext cx="0" cy="9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46" name="Line 96"/>
              <p:cNvSpPr>
                <a:spLocks noChangeShapeType="1"/>
              </p:cNvSpPr>
              <p:nvPr/>
            </p:nvSpPr>
            <p:spPr bwMode="auto">
              <a:xfrm>
                <a:off x="1248" y="2352"/>
                <a:ext cx="1680"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47" name="Line 97"/>
              <p:cNvSpPr>
                <a:spLocks noChangeShapeType="1"/>
              </p:cNvSpPr>
              <p:nvPr/>
            </p:nvSpPr>
            <p:spPr bwMode="auto">
              <a:xfrm>
                <a:off x="2928" y="2352"/>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30" name="AutoShape 98"/>
            <p:cNvSpPr>
              <a:spLocks noChangeArrowheads="1"/>
            </p:cNvSpPr>
            <p:nvPr/>
          </p:nvSpPr>
          <p:spPr bwMode="auto">
            <a:xfrm>
              <a:off x="3408" y="3720"/>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Print Book</a:t>
              </a:r>
            </a:p>
          </p:txBody>
        </p:sp>
        <p:grpSp>
          <p:nvGrpSpPr>
            <p:cNvPr id="31" name="Group 30"/>
            <p:cNvGrpSpPr>
              <a:grpSpLocks/>
            </p:cNvGrpSpPr>
            <p:nvPr/>
          </p:nvGrpSpPr>
          <p:grpSpPr bwMode="auto">
            <a:xfrm>
              <a:off x="2928" y="3512"/>
              <a:ext cx="816" cy="208"/>
              <a:chOff x="2928" y="3456"/>
              <a:chExt cx="816" cy="240"/>
            </a:xfrm>
          </p:grpSpPr>
          <p:sp>
            <p:nvSpPr>
              <p:cNvPr id="42" name="Line 100"/>
              <p:cNvSpPr>
                <a:spLocks noChangeShapeType="1"/>
              </p:cNvSpPr>
              <p:nvPr/>
            </p:nvSpPr>
            <p:spPr bwMode="auto">
              <a:xfrm>
                <a:off x="3744" y="3552"/>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43" name="Line 101"/>
              <p:cNvSpPr>
                <a:spLocks noChangeShapeType="1"/>
              </p:cNvSpPr>
              <p:nvPr/>
            </p:nvSpPr>
            <p:spPr bwMode="auto">
              <a:xfrm flipH="1">
                <a:off x="2928" y="3552"/>
                <a:ext cx="816"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44" name="Line 102"/>
              <p:cNvSpPr>
                <a:spLocks noChangeShapeType="1"/>
              </p:cNvSpPr>
              <p:nvPr/>
            </p:nvSpPr>
            <p:spPr bwMode="auto">
              <a:xfrm flipV="1">
                <a:off x="2928" y="3456"/>
                <a:ext cx="0" cy="9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grpSp>
          <p:nvGrpSpPr>
            <p:cNvPr id="32" name="Group 31"/>
            <p:cNvGrpSpPr>
              <a:grpSpLocks/>
            </p:cNvGrpSpPr>
            <p:nvPr/>
          </p:nvGrpSpPr>
          <p:grpSpPr bwMode="auto">
            <a:xfrm>
              <a:off x="3696" y="4080"/>
              <a:ext cx="96" cy="96"/>
              <a:chOff x="3696" y="4032"/>
              <a:chExt cx="96" cy="96"/>
            </a:xfrm>
          </p:grpSpPr>
          <p:sp>
            <p:nvSpPr>
              <p:cNvPr id="40" name="Oval 39"/>
              <p:cNvSpPr>
                <a:spLocks noChangeArrowheads="1"/>
              </p:cNvSpPr>
              <p:nvPr/>
            </p:nvSpPr>
            <p:spPr bwMode="auto">
              <a:xfrm>
                <a:off x="3696" y="4032"/>
                <a:ext cx="96" cy="96"/>
              </a:xfrm>
              <a:prstGeom prst="ellipse">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41" name="Oval 40"/>
              <p:cNvSpPr>
                <a:spLocks noChangeArrowheads="1"/>
              </p:cNvSpPr>
              <p:nvPr/>
            </p:nvSpPr>
            <p:spPr bwMode="auto">
              <a:xfrm>
                <a:off x="3720" y="4056"/>
                <a:ext cx="48" cy="48"/>
              </a:xfrm>
              <a:prstGeom prst="ellipse">
                <a:avLst/>
              </a:prstGeom>
              <a:solidFill>
                <a:schemeClr val="tx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33" name="Line 106"/>
            <p:cNvSpPr>
              <a:spLocks noChangeShapeType="1"/>
            </p:cNvSpPr>
            <p:nvPr/>
          </p:nvSpPr>
          <p:spPr bwMode="auto">
            <a:xfrm>
              <a:off x="3744" y="3968"/>
              <a:ext cx="0" cy="112"/>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4" name="Text Box 107"/>
            <p:cNvSpPr txBox="1">
              <a:spLocks noChangeArrowheads="1"/>
            </p:cNvSpPr>
            <p:nvPr/>
          </p:nvSpPr>
          <p:spPr bwMode="auto">
            <a:xfrm>
              <a:off x="1288" y="2248"/>
              <a:ext cx="720" cy="134"/>
            </a:xfrm>
            <a:prstGeom prst="rect">
              <a:avLst/>
            </a:prstGeom>
            <a:solidFill>
              <a:schemeClr val="bg1"/>
            </a:solidFill>
            <a:ln w="12700">
              <a:noFill/>
              <a:miter lim="800000"/>
              <a:headEnd/>
              <a:tailEnd/>
            </a:ln>
            <a:effectLst/>
          </p:spPr>
          <p:txBody>
            <a:bodyPr lIns="0" tIns="18000" bIns="18000">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000">
                  <a:solidFill>
                    <a:schemeClr val="tx1"/>
                  </a:solidFill>
                  <a:latin typeface="Arial" pitchFamily="34" charset="0"/>
                </a:rPr>
                <a:t>[book complete]</a:t>
              </a:r>
            </a:p>
          </p:txBody>
        </p:sp>
        <p:sp>
          <p:nvSpPr>
            <p:cNvPr id="35" name="Text Box 108"/>
            <p:cNvSpPr txBox="1">
              <a:spLocks noChangeArrowheads="1"/>
            </p:cNvSpPr>
            <p:nvPr/>
          </p:nvSpPr>
          <p:spPr bwMode="auto">
            <a:xfrm>
              <a:off x="704" y="1848"/>
              <a:ext cx="496" cy="242"/>
            </a:xfrm>
            <a:prstGeom prst="rect">
              <a:avLst/>
            </a:prstGeom>
            <a:solidFill>
              <a:schemeClr val="bg1"/>
            </a:solidFill>
            <a:ln w="12700">
              <a:noFill/>
              <a:miter lim="800000"/>
              <a:headEnd/>
              <a:tailEnd/>
            </a:ln>
            <a:effectLst/>
          </p:spPr>
          <p:txBody>
            <a:bodyPr tIns="18000" bIns="18000">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000">
                  <a:solidFill>
                    <a:schemeClr val="tx1"/>
                  </a:solidFill>
                  <a:latin typeface="Arial" pitchFamily="34" charset="0"/>
                </a:rPr>
                <a:t>[book not</a:t>
              </a:r>
            </a:p>
            <a:p>
              <a:pPr algn="l"/>
              <a:r>
                <a:rPr lang="en-GB" sz="1000">
                  <a:solidFill>
                    <a:schemeClr val="tx1"/>
                  </a:solidFill>
                  <a:latin typeface="Arial" pitchFamily="34" charset="0"/>
                </a:rPr>
                <a:t>complete]</a:t>
              </a:r>
            </a:p>
          </p:txBody>
        </p:sp>
        <p:sp>
          <p:nvSpPr>
            <p:cNvPr id="36" name="AutoShape 109"/>
            <p:cNvSpPr>
              <a:spLocks noChangeArrowheads="1"/>
            </p:cNvSpPr>
            <p:nvPr/>
          </p:nvSpPr>
          <p:spPr bwMode="auto">
            <a:xfrm>
              <a:off x="1104" y="2008"/>
              <a:ext cx="288" cy="128"/>
            </a:xfrm>
            <a:prstGeom prst="diamond">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7" name="AutoShape 110"/>
            <p:cNvSpPr>
              <a:spLocks noChangeArrowheads="1"/>
            </p:cNvSpPr>
            <p:nvPr/>
          </p:nvSpPr>
          <p:spPr bwMode="auto">
            <a:xfrm>
              <a:off x="960" y="1608"/>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Revise Chapter</a:t>
              </a:r>
            </a:p>
          </p:txBody>
        </p:sp>
        <p:sp>
          <p:nvSpPr>
            <p:cNvPr id="38" name="AutoShape 111"/>
            <p:cNvSpPr>
              <a:spLocks noChangeArrowheads="1"/>
            </p:cNvSpPr>
            <p:nvPr/>
          </p:nvSpPr>
          <p:spPr bwMode="auto">
            <a:xfrm>
              <a:off x="1104" y="472"/>
              <a:ext cx="288" cy="128"/>
            </a:xfrm>
            <a:prstGeom prst="diamond">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39" name="Line 112"/>
            <p:cNvSpPr>
              <a:spLocks noChangeShapeType="1"/>
            </p:cNvSpPr>
            <p:nvPr/>
          </p:nvSpPr>
          <p:spPr bwMode="auto">
            <a:xfrm>
              <a:off x="1248" y="608"/>
              <a:ext cx="0" cy="128"/>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62" name="Rectangle 61"/>
          <p:cNvSpPr/>
          <p:nvPr/>
        </p:nvSpPr>
        <p:spPr>
          <a:xfrm>
            <a:off x="6907001" y="5257800"/>
            <a:ext cx="2197682" cy="923330"/>
          </a:xfrm>
          <a:prstGeom prst="rect">
            <a:avLst/>
          </a:prstGeom>
        </p:spPr>
        <p:txBody>
          <a:bodyPr wrap="square">
            <a:spAutoFit/>
          </a:bodyPr>
          <a:lstStyle/>
          <a:p>
            <a:r>
              <a:rPr lang="en-US"/>
              <a:t>Activity Diagram dengan detail yang tersembunyi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p:cNvGrpSpPr/>
          <p:nvPr/>
        </p:nvGrpSpPr>
        <p:grpSpPr>
          <a:xfrm>
            <a:off x="1297516" y="374650"/>
            <a:ext cx="6823608" cy="6108702"/>
            <a:chOff x="2097088" y="0"/>
            <a:chExt cx="6624638" cy="6108702"/>
          </a:xfrm>
        </p:grpSpPr>
        <p:grpSp>
          <p:nvGrpSpPr>
            <p:cNvPr id="61" name="Group 60"/>
            <p:cNvGrpSpPr>
              <a:grpSpLocks/>
            </p:cNvGrpSpPr>
            <p:nvPr/>
          </p:nvGrpSpPr>
          <p:grpSpPr bwMode="auto">
            <a:xfrm>
              <a:off x="3654424" y="2"/>
              <a:ext cx="5067302" cy="6108700"/>
              <a:chOff x="704" y="48"/>
              <a:chExt cx="3424" cy="4128"/>
            </a:xfrm>
          </p:grpSpPr>
          <p:sp>
            <p:nvSpPr>
              <p:cNvPr id="99" name="AutoShape 143"/>
              <p:cNvSpPr>
                <a:spLocks noChangeArrowheads="1"/>
              </p:cNvSpPr>
              <p:nvPr/>
            </p:nvSpPr>
            <p:spPr bwMode="auto">
              <a:xfrm>
                <a:off x="960" y="736"/>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Write Chapter</a:t>
                </a:r>
              </a:p>
            </p:txBody>
          </p:sp>
          <p:sp>
            <p:nvSpPr>
              <p:cNvPr id="100" name="Line 144"/>
              <p:cNvSpPr>
                <a:spLocks noChangeShapeType="1"/>
              </p:cNvSpPr>
              <p:nvPr/>
            </p:nvSpPr>
            <p:spPr bwMode="auto">
              <a:xfrm>
                <a:off x="864" y="96"/>
                <a:ext cx="0" cy="408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01" name="Line 145"/>
              <p:cNvSpPr>
                <a:spLocks noChangeShapeType="1"/>
              </p:cNvSpPr>
              <p:nvPr/>
            </p:nvSpPr>
            <p:spPr bwMode="auto">
              <a:xfrm>
                <a:off x="2496" y="96"/>
                <a:ext cx="0" cy="408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02" name="Line 146"/>
              <p:cNvSpPr>
                <a:spLocks noChangeShapeType="1"/>
              </p:cNvSpPr>
              <p:nvPr/>
            </p:nvSpPr>
            <p:spPr bwMode="auto">
              <a:xfrm>
                <a:off x="1680" y="96"/>
                <a:ext cx="0" cy="408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03" name="AutoShape 147"/>
              <p:cNvSpPr>
                <a:spLocks noChangeArrowheads="1"/>
              </p:cNvSpPr>
              <p:nvPr/>
            </p:nvSpPr>
            <p:spPr bwMode="auto">
              <a:xfrm>
                <a:off x="1776" y="1176"/>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Review Chapter</a:t>
                </a:r>
              </a:p>
            </p:txBody>
          </p:sp>
          <p:sp>
            <p:nvSpPr>
              <p:cNvPr id="104" name="Line 148"/>
              <p:cNvSpPr>
                <a:spLocks noChangeShapeType="1"/>
              </p:cNvSpPr>
              <p:nvPr/>
            </p:nvSpPr>
            <p:spPr bwMode="auto">
              <a:xfrm>
                <a:off x="3312" y="96"/>
                <a:ext cx="0" cy="408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05" name="Line 149"/>
              <p:cNvSpPr>
                <a:spLocks noChangeShapeType="1"/>
              </p:cNvSpPr>
              <p:nvPr/>
            </p:nvSpPr>
            <p:spPr bwMode="auto">
              <a:xfrm>
                <a:off x="4128" y="96"/>
                <a:ext cx="0" cy="408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06" name="Text Box 150"/>
              <p:cNvSpPr txBox="1">
                <a:spLocks noChangeArrowheads="1"/>
              </p:cNvSpPr>
              <p:nvPr/>
            </p:nvSpPr>
            <p:spPr bwMode="auto">
              <a:xfrm>
                <a:off x="1056" y="48"/>
                <a:ext cx="427" cy="186"/>
              </a:xfrm>
              <a:prstGeom prst="rect">
                <a:avLst/>
              </a:prstGeom>
              <a:noFill/>
              <a:ln w="12700">
                <a:noFill/>
                <a:miter lim="800000"/>
                <a:headEnd/>
                <a:tailEnd/>
              </a:ln>
              <a:effectLst/>
            </p:spPr>
            <p:txBody>
              <a:bodyPr wrap="none">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200">
                    <a:solidFill>
                      <a:schemeClr val="tx1"/>
                    </a:solidFill>
                    <a:latin typeface="Arial" pitchFamily="34" charset="0"/>
                  </a:rPr>
                  <a:t>Author</a:t>
                </a:r>
              </a:p>
            </p:txBody>
          </p:sp>
          <p:sp>
            <p:nvSpPr>
              <p:cNvPr id="107" name="Text Box 151"/>
              <p:cNvSpPr txBox="1">
                <a:spLocks noChangeArrowheads="1"/>
              </p:cNvSpPr>
              <p:nvPr/>
            </p:nvSpPr>
            <p:spPr bwMode="auto">
              <a:xfrm>
                <a:off x="3504" y="48"/>
                <a:ext cx="427" cy="186"/>
              </a:xfrm>
              <a:prstGeom prst="rect">
                <a:avLst/>
              </a:prstGeom>
              <a:noFill/>
              <a:ln w="12700">
                <a:noFill/>
                <a:miter lim="800000"/>
                <a:headEnd/>
                <a:tailEnd/>
              </a:ln>
              <a:effectLst/>
            </p:spPr>
            <p:txBody>
              <a:bodyPr wrap="none">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200">
                    <a:solidFill>
                      <a:schemeClr val="tx1"/>
                    </a:solidFill>
                    <a:latin typeface="Arial" pitchFamily="34" charset="0"/>
                  </a:rPr>
                  <a:t>Printer</a:t>
                </a:r>
              </a:p>
            </p:txBody>
          </p:sp>
          <p:sp>
            <p:nvSpPr>
              <p:cNvPr id="108" name="Text Box 152"/>
              <p:cNvSpPr txBox="1">
                <a:spLocks noChangeArrowheads="1"/>
              </p:cNvSpPr>
              <p:nvPr/>
            </p:nvSpPr>
            <p:spPr bwMode="auto">
              <a:xfrm>
                <a:off x="2592" y="48"/>
                <a:ext cx="610" cy="187"/>
              </a:xfrm>
              <a:prstGeom prst="rect">
                <a:avLst/>
              </a:prstGeom>
              <a:noFill/>
              <a:ln w="12700">
                <a:noFill/>
                <a:miter lim="800000"/>
                <a:headEnd/>
                <a:tailEnd/>
              </a:ln>
              <a:effectLst/>
            </p:spPr>
            <p:txBody>
              <a:bodyPr wrap="none">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200">
                    <a:solidFill>
                      <a:schemeClr val="tx1"/>
                    </a:solidFill>
                    <a:latin typeface="Arial" pitchFamily="34" charset="0"/>
                  </a:rPr>
                  <a:t>Typesetter</a:t>
                </a:r>
              </a:p>
            </p:txBody>
          </p:sp>
          <p:sp>
            <p:nvSpPr>
              <p:cNvPr id="109" name="Text Box 153"/>
              <p:cNvSpPr txBox="1">
                <a:spLocks noChangeArrowheads="1"/>
              </p:cNvSpPr>
              <p:nvPr/>
            </p:nvSpPr>
            <p:spPr bwMode="auto">
              <a:xfrm>
                <a:off x="1824" y="48"/>
                <a:ext cx="551" cy="186"/>
              </a:xfrm>
              <a:prstGeom prst="rect">
                <a:avLst/>
              </a:prstGeom>
              <a:noFill/>
              <a:ln w="12700">
                <a:noFill/>
                <a:miter lim="800000"/>
                <a:headEnd/>
                <a:tailEnd/>
              </a:ln>
              <a:effectLst/>
            </p:spPr>
            <p:txBody>
              <a:bodyPr wrap="none">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200">
                    <a:solidFill>
                      <a:schemeClr val="tx1"/>
                    </a:solidFill>
                    <a:latin typeface="Arial" pitchFamily="34" charset="0"/>
                  </a:rPr>
                  <a:t>Reviewer</a:t>
                </a:r>
              </a:p>
            </p:txBody>
          </p:sp>
          <p:sp>
            <p:nvSpPr>
              <p:cNvPr id="110" name="AutoShape 154"/>
              <p:cNvSpPr>
                <a:spLocks noChangeArrowheads="1"/>
              </p:cNvSpPr>
              <p:nvPr/>
            </p:nvSpPr>
            <p:spPr bwMode="auto">
              <a:xfrm>
                <a:off x="2592" y="2344"/>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Typeset Book</a:t>
                </a:r>
              </a:p>
            </p:txBody>
          </p:sp>
          <p:sp>
            <p:nvSpPr>
              <p:cNvPr id="111" name="Oval 110"/>
              <p:cNvSpPr>
                <a:spLocks noChangeArrowheads="1"/>
              </p:cNvSpPr>
              <p:nvPr/>
            </p:nvSpPr>
            <p:spPr bwMode="auto">
              <a:xfrm>
                <a:off x="1200" y="240"/>
                <a:ext cx="96" cy="96"/>
              </a:xfrm>
              <a:prstGeom prst="ellipse">
                <a:avLst/>
              </a:prstGeom>
              <a:solidFill>
                <a:schemeClr val="tx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12" name="Line 156"/>
              <p:cNvSpPr>
                <a:spLocks noChangeShapeType="1"/>
              </p:cNvSpPr>
              <p:nvPr/>
            </p:nvSpPr>
            <p:spPr bwMode="auto">
              <a:xfrm>
                <a:off x="1248" y="336"/>
                <a:ext cx="0" cy="128"/>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13" name="Line 157"/>
              <p:cNvSpPr>
                <a:spLocks noChangeShapeType="1"/>
              </p:cNvSpPr>
              <p:nvPr/>
            </p:nvSpPr>
            <p:spPr bwMode="auto">
              <a:xfrm>
                <a:off x="1248" y="1848"/>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14" name="Line 158"/>
              <p:cNvSpPr>
                <a:spLocks noChangeShapeType="1"/>
              </p:cNvSpPr>
              <p:nvPr/>
            </p:nvSpPr>
            <p:spPr bwMode="auto">
              <a:xfrm flipH="1">
                <a:off x="912" y="2072"/>
                <a:ext cx="192"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15" name="Line 159"/>
              <p:cNvSpPr>
                <a:spLocks noChangeShapeType="1"/>
              </p:cNvSpPr>
              <p:nvPr/>
            </p:nvSpPr>
            <p:spPr bwMode="auto">
              <a:xfrm flipV="1">
                <a:off x="912" y="536"/>
                <a:ext cx="0" cy="153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16" name="Line 160"/>
              <p:cNvSpPr>
                <a:spLocks noChangeShapeType="1"/>
              </p:cNvSpPr>
              <p:nvPr/>
            </p:nvSpPr>
            <p:spPr bwMode="auto">
              <a:xfrm flipV="1">
                <a:off x="920" y="536"/>
                <a:ext cx="192" cy="0"/>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nvGrpSpPr>
              <p:cNvPr id="117" name="Group 116"/>
              <p:cNvGrpSpPr>
                <a:grpSpLocks/>
              </p:cNvGrpSpPr>
              <p:nvPr/>
            </p:nvGrpSpPr>
            <p:grpSpPr bwMode="auto">
              <a:xfrm>
                <a:off x="1248" y="976"/>
                <a:ext cx="816" cy="200"/>
                <a:chOff x="1248" y="720"/>
                <a:chExt cx="816" cy="240"/>
              </a:xfrm>
            </p:grpSpPr>
            <p:sp>
              <p:nvSpPr>
                <p:cNvPr id="151" name="Line 162"/>
                <p:cNvSpPr>
                  <a:spLocks noChangeShapeType="1"/>
                </p:cNvSpPr>
                <p:nvPr/>
              </p:nvSpPr>
              <p:spPr bwMode="auto">
                <a:xfrm>
                  <a:off x="2064" y="816"/>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52" name="Line 163"/>
                <p:cNvSpPr>
                  <a:spLocks noChangeShapeType="1"/>
                </p:cNvSpPr>
                <p:nvPr/>
              </p:nvSpPr>
              <p:spPr bwMode="auto">
                <a:xfrm flipH="1">
                  <a:off x="1248" y="816"/>
                  <a:ext cx="816"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53" name="Line 164"/>
                <p:cNvSpPr>
                  <a:spLocks noChangeShapeType="1"/>
                </p:cNvSpPr>
                <p:nvPr/>
              </p:nvSpPr>
              <p:spPr bwMode="auto">
                <a:xfrm flipV="1">
                  <a:off x="1248" y="720"/>
                  <a:ext cx="0" cy="9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grpSp>
            <p:nvGrpSpPr>
              <p:cNvPr id="118" name="Group 117"/>
              <p:cNvGrpSpPr>
                <a:grpSpLocks/>
              </p:cNvGrpSpPr>
              <p:nvPr/>
            </p:nvGrpSpPr>
            <p:grpSpPr bwMode="auto">
              <a:xfrm>
                <a:off x="1248" y="1411"/>
                <a:ext cx="816" cy="183"/>
                <a:chOff x="1248" y="1200"/>
                <a:chExt cx="816" cy="240"/>
              </a:xfrm>
            </p:grpSpPr>
            <p:sp>
              <p:nvSpPr>
                <p:cNvPr id="148" name="Line 166"/>
                <p:cNvSpPr>
                  <a:spLocks noChangeShapeType="1"/>
                </p:cNvSpPr>
                <p:nvPr/>
              </p:nvSpPr>
              <p:spPr bwMode="auto">
                <a:xfrm flipH="1">
                  <a:off x="1248" y="1296"/>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49" name="Line 167"/>
                <p:cNvSpPr>
                  <a:spLocks noChangeShapeType="1"/>
                </p:cNvSpPr>
                <p:nvPr/>
              </p:nvSpPr>
              <p:spPr bwMode="auto">
                <a:xfrm>
                  <a:off x="1248" y="1296"/>
                  <a:ext cx="816"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50" name="Line 168"/>
                <p:cNvSpPr>
                  <a:spLocks noChangeShapeType="1"/>
                </p:cNvSpPr>
                <p:nvPr/>
              </p:nvSpPr>
              <p:spPr bwMode="auto">
                <a:xfrm flipV="1">
                  <a:off x="2064" y="1200"/>
                  <a:ext cx="0" cy="9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grpSp>
            <p:nvGrpSpPr>
              <p:cNvPr id="119" name="Group 118"/>
              <p:cNvGrpSpPr>
                <a:grpSpLocks/>
              </p:cNvGrpSpPr>
              <p:nvPr/>
            </p:nvGrpSpPr>
            <p:grpSpPr bwMode="auto">
              <a:xfrm>
                <a:off x="1248" y="2144"/>
                <a:ext cx="1680" cy="200"/>
                <a:chOff x="1248" y="2256"/>
                <a:chExt cx="1680" cy="240"/>
              </a:xfrm>
            </p:grpSpPr>
            <p:sp>
              <p:nvSpPr>
                <p:cNvPr id="145" name="Line 170"/>
                <p:cNvSpPr>
                  <a:spLocks noChangeShapeType="1"/>
                </p:cNvSpPr>
                <p:nvPr/>
              </p:nvSpPr>
              <p:spPr bwMode="auto">
                <a:xfrm>
                  <a:off x="1248" y="2256"/>
                  <a:ext cx="0" cy="9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46" name="Line 171"/>
                <p:cNvSpPr>
                  <a:spLocks noChangeShapeType="1"/>
                </p:cNvSpPr>
                <p:nvPr/>
              </p:nvSpPr>
              <p:spPr bwMode="auto">
                <a:xfrm>
                  <a:off x="1248" y="2352"/>
                  <a:ext cx="1680"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47" name="Line 172"/>
                <p:cNvSpPr>
                  <a:spLocks noChangeShapeType="1"/>
                </p:cNvSpPr>
                <p:nvPr/>
              </p:nvSpPr>
              <p:spPr bwMode="auto">
                <a:xfrm>
                  <a:off x="2928" y="2352"/>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120" name="AutoShape 173"/>
              <p:cNvSpPr>
                <a:spLocks noChangeArrowheads="1"/>
              </p:cNvSpPr>
              <p:nvPr/>
            </p:nvSpPr>
            <p:spPr bwMode="auto">
              <a:xfrm>
                <a:off x="960" y="2800"/>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Correct Proofs</a:t>
                </a:r>
              </a:p>
            </p:txBody>
          </p:sp>
          <p:grpSp>
            <p:nvGrpSpPr>
              <p:cNvPr id="121" name="Group 120"/>
              <p:cNvGrpSpPr>
                <a:grpSpLocks/>
              </p:cNvGrpSpPr>
              <p:nvPr/>
            </p:nvGrpSpPr>
            <p:grpSpPr bwMode="auto">
              <a:xfrm flipH="1">
                <a:off x="1248" y="2575"/>
                <a:ext cx="1680" cy="215"/>
                <a:chOff x="1248" y="2256"/>
                <a:chExt cx="1680" cy="240"/>
              </a:xfrm>
            </p:grpSpPr>
            <p:sp>
              <p:nvSpPr>
                <p:cNvPr id="142" name="Line 175"/>
                <p:cNvSpPr>
                  <a:spLocks noChangeShapeType="1"/>
                </p:cNvSpPr>
                <p:nvPr/>
              </p:nvSpPr>
              <p:spPr bwMode="auto">
                <a:xfrm>
                  <a:off x="1248" y="2256"/>
                  <a:ext cx="0" cy="9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43" name="Line 176"/>
                <p:cNvSpPr>
                  <a:spLocks noChangeShapeType="1"/>
                </p:cNvSpPr>
                <p:nvPr/>
              </p:nvSpPr>
              <p:spPr bwMode="auto">
                <a:xfrm>
                  <a:off x="1248" y="2352"/>
                  <a:ext cx="1680"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44" name="Line 177"/>
                <p:cNvSpPr>
                  <a:spLocks noChangeShapeType="1"/>
                </p:cNvSpPr>
                <p:nvPr/>
              </p:nvSpPr>
              <p:spPr bwMode="auto">
                <a:xfrm>
                  <a:off x="2928" y="2352"/>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122" name="AutoShape 178"/>
              <p:cNvSpPr>
                <a:spLocks noChangeArrowheads="1"/>
              </p:cNvSpPr>
              <p:nvPr/>
            </p:nvSpPr>
            <p:spPr bwMode="auto">
              <a:xfrm>
                <a:off x="2592" y="3264"/>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Reset Book</a:t>
                </a:r>
              </a:p>
            </p:txBody>
          </p:sp>
          <p:grpSp>
            <p:nvGrpSpPr>
              <p:cNvPr id="123" name="Group 122"/>
              <p:cNvGrpSpPr>
                <a:grpSpLocks/>
              </p:cNvGrpSpPr>
              <p:nvPr/>
            </p:nvGrpSpPr>
            <p:grpSpPr bwMode="auto">
              <a:xfrm>
                <a:off x="1248" y="3039"/>
                <a:ext cx="1680" cy="215"/>
                <a:chOff x="1248" y="2256"/>
                <a:chExt cx="1680" cy="240"/>
              </a:xfrm>
            </p:grpSpPr>
            <p:sp>
              <p:nvSpPr>
                <p:cNvPr id="139" name="Line 180"/>
                <p:cNvSpPr>
                  <a:spLocks noChangeShapeType="1"/>
                </p:cNvSpPr>
                <p:nvPr/>
              </p:nvSpPr>
              <p:spPr bwMode="auto">
                <a:xfrm>
                  <a:off x="1248" y="2256"/>
                  <a:ext cx="0" cy="9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40" name="Line 181"/>
                <p:cNvSpPr>
                  <a:spLocks noChangeShapeType="1"/>
                </p:cNvSpPr>
                <p:nvPr/>
              </p:nvSpPr>
              <p:spPr bwMode="auto">
                <a:xfrm>
                  <a:off x="1248" y="2352"/>
                  <a:ext cx="1680"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41" name="Line 182"/>
                <p:cNvSpPr>
                  <a:spLocks noChangeShapeType="1"/>
                </p:cNvSpPr>
                <p:nvPr/>
              </p:nvSpPr>
              <p:spPr bwMode="auto">
                <a:xfrm>
                  <a:off x="2928" y="2352"/>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124" name="AutoShape 183"/>
              <p:cNvSpPr>
                <a:spLocks noChangeArrowheads="1"/>
              </p:cNvSpPr>
              <p:nvPr/>
            </p:nvSpPr>
            <p:spPr bwMode="auto">
              <a:xfrm>
                <a:off x="3408" y="3720"/>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Print Book</a:t>
                </a:r>
              </a:p>
            </p:txBody>
          </p:sp>
          <p:grpSp>
            <p:nvGrpSpPr>
              <p:cNvPr id="125" name="Group 124"/>
              <p:cNvGrpSpPr>
                <a:grpSpLocks/>
              </p:cNvGrpSpPr>
              <p:nvPr/>
            </p:nvGrpSpPr>
            <p:grpSpPr bwMode="auto">
              <a:xfrm>
                <a:off x="2928" y="3512"/>
                <a:ext cx="816" cy="208"/>
                <a:chOff x="2928" y="3456"/>
                <a:chExt cx="816" cy="240"/>
              </a:xfrm>
            </p:grpSpPr>
            <p:sp>
              <p:nvSpPr>
                <p:cNvPr id="136" name="Line 185"/>
                <p:cNvSpPr>
                  <a:spLocks noChangeShapeType="1"/>
                </p:cNvSpPr>
                <p:nvPr/>
              </p:nvSpPr>
              <p:spPr bwMode="auto">
                <a:xfrm>
                  <a:off x="3744" y="3552"/>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37" name="Line 186"/>
                <p:cNvSpPr>
                  <a:spLocks noChangeShapeType="1"/>
                </p:cNvSpPr>
                <p:nvPr/>
              </p:nvSpPr>
              <p:spPr bwMode="auto">
                <a:xfrm flipH="1">
                  <a:off x="2928" y="3552"/>
                  <a:ext cx="816"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38" name="Line 187"/>
                <p:cNvSpPr>
                  <a:spLocks noChangeShapeType="1"/>
                </p:cNvSpPr>
                <p:nvPr/>
              </p:nvSpPr>
              <p:spPr bwMode="auto">
                <a:xfrm flipV="1">
                  <a:off x="2928" y="3456"/>
                  <a:ext cx="0" cy="96"/>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grpSp>
            <p:nvGrpSpPr>
              <p:cNvPr id="126" name="Group 125"/>
              <p:cNvGrpSpPr>
                <a:grpSpLocks/>
              </p:cNvGrpSpPr>
              <p:nvPr/>
            </p:nvGrpSpPr>
            <p:grpSpPr bwMode="auto">
              <a:xfrm>
                <a:off x="3696" y="4080"/>
                <a:ext cx="96" cy="96"/>
                <a:chOff x="3696" y="4032"/>
                <a:chExt cx="96" cy="96"/>
              </a:xfrm>
            </p:grpSpPr>
            <p:sp>
              <p:nvSpPr>
                <p:cNvPr id="134" name="Oval 133"/>
                <p:cNvSpPr>
                  <a:spLocks noChangeArrowheads="1"/>
                </p:cNvSpPr>
                <p:nvPr/>
              </p:nvSpPr>
              <p:spPr bwMode="auto">
                <a:xfrm>
                  <a:off x="3696" y="4032"/>
                  <a:ext cx="96" cy="96"/>
                </a:xfrm>
                <a:prstGeom prst="ellipse">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35" name="Oval 134"/>
                <p:cNvSpPr>
                  <a:spLocks noChangeArrowheads="1"/>
                </p:cNvSpPr>
                <p:nvPr/>
              </p:nvSpPr>
              <p:spPr bwMode="auto">
                <a:xfrm>
                  <a:off x="3720" y="4056"/>
                  <a:ext cx="48" cy="48"/>
                </a:xfrm>
                <a:prstGeom prst="ellipse">
                  <a:avLst/>
                </a:prstGeom>
                <a:solidFill>
                  <a:schemeClr val="tx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127" name="Line 191"/>
              <p:cNvSpPr>
                <a:spLocks noChangeShapeType="1"/>
              </p:cNvSpPr>
              <p:nvPr/>
            </p:nvSpPr>
            <p:spPr bwMode="auto">
              <a:xfrm>
                <a:off x="3744" y="3968"/>
                <a:ext cx="0" cy="112"/>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28" name="Text Box 192"/>
              <p:cNvSpPr txBox="1">
                <a:spLocks noChangeArrowheads="1"/>
              </p:cNvSpPr>
              <p:nvPr/>
            </p:nvSpPr>
            <p:spPr bwMode="auto">
              <a:xfrm>
                <a:off x="1288" y="2248"/>
                <a:ext cx="720" cy="129"/>
              </a:xfrm>
              <a:prstGeom prst="rect">
                <a:avLst/>
              </a:prstGeom>
              <a:solidFill>
                <a:schemeClr val="bg1"/>
              </a:solidFill>
              <a:ln w="12700">
                <a:noFill/>
                <a:miter lim="800000"/>
                <a:headEnd/>
                <a:tailEnd/>
              </a:ln>
              <a:effectLst/>
            </p:spPr>
            <p:txBody>
              <a:bodyPr lIns="0" tIns="18000" bIns="18000">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000">
                    <a:solidFill>
                      <a:schemeClr val="tx1"/>
                    </a:solidFill>
                    <a:latin typeface="Arial" pitchFamily="34" charset="0"/>
                  </a:rPr>
                  <a:t>[book complete]</a:t>
                </a:r>
              </a:p>
            </p:txBody>
          </p:sp>
          <p:sp>
            <p:nvSpPr>
              <p:cNvPr id="129" name="Text Box 193"/>
              <p:cNvSpPr txBox="1">
                <a:spLocks noChangeArrowheads="1"/>
              </p:cNvSpPr>
              <p:nvPr/>
            </p:nvSpPr>
            <p:spPr bwMode="auto">
              <a:xfrm>
                <a:off x="704" y="1848"/>
                <a:ext cx="496" cy="233"/>
              </a:xfrm>
              <a:prstGeom prst="rect">
                <a:avLst/>
              </a:prstGeom>
              <a:solidFill>
                <a:schemeClr val="bg1"/>
              </a:solidFill>
              <a:ln w="12700">
                <a:noFill/>
                <a:miter lim="800000"/>
                <a:headEnd/>
                <a:tailEnd/>
              </a:ln>
              <a:effectLst/>
            </p:spPr>
            <p:txBody>
              <a:bodyPr tIns="18000" bIns="18000">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000">
                    <a:solidFill>
                      <a:schemeClr val="tx1"/>
                    </a:solidFill>
                    <a:latin typeface="Arial" pitchFamily="34" charset="0"/>
                  </a:rPr>
                  <a:t>[book not</a:t>
                </a:r>
              </a:p>
              <a:p>
                <a:pPr algn="l"/>
                <a:r>
                  <a:rPr lang="en-GB" sz="1000">
                    <a:solidFill>
                      <a:schemeClr val="tx1"/>
                    </a:solidFill>
                    <a:latin typeface="Arial" pitchFamily="34" charset="0"/>
                  </a:rPr>
                  <a:t>complete]</a:t>
                </a:r>
              </a:p>
            </p:txBody>
          </p:sp>
          <p:sp>
            <p:nvSpPr>
              <p:cNvPr id="130" name="AutoShape 194"/>
              <p:cNvSpPr>
                <a:spLocks noChangeArrowheads="1"/>
              </p:cNvSpPr>
              <p:nvPr/>
            </p:nvSpPr>
            <p:spPr bwMode="auto">
              <a:xfrm>
                <a:off x="1104" y="2008"/>
                <a:ext cx="288" cy="128"/>
              </a:xfrm>
              <a:prstGeom prst="diamond">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31" name="AutoShape 195"/>
              <p:cNvSpPr>
                <a:spLocks noChangeArrowheads="1"/>
              </p:cNvSpPr>
              <p:nvPr/>
            </p:nvSpPr>
            <p:spPr bwMode="auto">
              <a:xfrm>
                <a:off x="960" y="1608"/>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Revise Chapter</a:t>
                </a:r>
              </a:p>
            </p:txBody>
          </p:sp>
          <p:sp>
            <p:nvSpPr>
              <p:cNvPr id="132" name="AutoShape 196"/>
              <p:cNvSpPr>
                <a:spLocks noChangeArrowheads="1"/>
              </p:cNvSpPr>
              <p:nvPr/>
            </p:nvSpPr>
            <p:spPr bwMode="auto">
              <a:xfrm>
                <a:off x="1104" y="472"/>
                <a:ext cx="288" cy="128"/>
              </a:xfrm>
              <a:prstGeom prst="diamond">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133" name="Line 197"/>
              <p:cNvSpPr>
                <a:spLocks noChangeShapeType="1"/>
              </p:cNvSpPr>
              <p:nvPr/>
            </p:nvSpPr>
            <p:spPr bwMode="auto">
              <a:xfrm>
                <a:off x="1248" y="608"/>
                <a:ext cx="0" cy="128"/>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grpSp>
          <p:nvGrpSpPr>
            <p:cNvPr id="63" name="Group 62"/>
            <p:cNvGrpSpPr>
              <a:grpSpLocks/>
            </p:cNvGrpSpPr>
            <p:nvPr/>
          </p:nvGrpSpPr>
          <p:grpSpPr bwMode="auto">
            <a:xfrm>
              <a:off x="2097088" y="0"/>
              <a:ext cx="6010275" cy="5448300"/>
              <a:chOff x="0" y="356"/>
              <a:chExt cx="3786" cy="3432"/>
            </a:xfrm>
          </p:grpSpPr>
          <p:sp>
            <p:nvSpPr>
              <p:cNvPr id="90" name="Oval 89"/>
              <p:cNvSpPr>
                <a:spLocks noChangeArrowheads="1"/>
              </p:cNvSpPr>
              <p:nvPr/>
            </p:nvSpPr>
            <p:spPr bwMode="auto">
              <a:xfrm>
                <a:off x="0" y="356"/>
                <a:ext cx="2898" cy="2898"/>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22225">
                <a:solidFill>
                  <a:srgbClr val="000000"/>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91" name="Oval 90"/>
              <p:cNvSpPr>
                <a:spLocks noChangeArrowheads="1"/>
              </p:cNvSpPr>
              <p:nvPr/>
            </p:nvSpPr>
            <p:spPr bwMode="auto">
              <a:xfrm rot="-3053201">
                <a:off x="2423" y="2743"/>
                <a:ext cx="219" cy="56"/>
              </a:xfrm>
              <a:prstGeom prst="ellipse">
                <a:avLst/>
              </a:prstGeom>
              <a:solidFill>
                <a:schemeClr val="tx1"/>
              </a:solidFill>
              <a:ln w="22225">
                <a:solidFill>
                  <a:srgbClr val="000000"/>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92" name="Oval 91"/>
              <p:cNvSpPr>
                <a:spLocks noChangeArrowheads="1"/>
              </p:cNvSpPr>
              <p:nvPr/>
            </p:nvSpPr>
            <p:spPr bwMode="auto">
              <a:xfrm rot="-3053201">
                <a:off x="3544" y="3668"/>
                <a:ext cx="180" cy="59"/>
              </a:xfrm>
              <a:prstGeom prst="ellipse">
                <a:avLst/>
              </a:prstGeom>
              <a:solidFill>
                <a:schemeClr val="tx1"/>
              </a:solidFill>
              <a:ln w="22225">
                <a:solidFill>
                  <a:srgbClr val="000000"/>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nvGrpSpPr>
              <p:cNvPr id="93" name="Group 92"/>
              <p:cNvGrpSpPr>
                <a:grpSpLocks/>
              </p:cNvGrpSpPr>
              <p:nvPr/>
            </p:nvGrpSpPr>
            <p:grpSpPr bwMode="auto">
              <a:xfrm rot="2405142">
                <a:off x="2359" y="3143"/>
                <a:ext cx="1427" cy="175"/>
                <a:chOff x="3341" y="255"/>
                <a:chExt cx="1427" cy="175"/>
              </a:xfrm>
            </p:grpSpPr>
            <p:sp>
              <p:nvSpPr>
                <p:cNvPr id="94" name="Rectangle 93"/>
                <p:cNvSpPr>
                  <a:spLocks noChangeArrowheads="1"/>
                </p:cNvSpPr>
                <p:nvPr/>
              </p:nvSpPr>
              <p:spPr bwMode="auto">
                <a:xfrm>
                  <a:off x="3341" y="255"/>
                  <a:ext cx="1427" cy="37"/>
                </a:xfrm>
                <a:prstGeom prst="rect">
                  <a:avLst/>
                </a:prstGeom>
                <a:solidFill>
                  <a:schemeClr val="bg1"/>
                </a:solidFill>
                <a:ln w="3175">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95" name="Rectangle 94"/>
                <p:cNvSpPr>
                  <a:spLocks noChangeArrowheads="1"/>
                </p:cNvSpPr>
                <p:nvPr/>
              </p:nvSpPr>
              <p:spPr bwMode="auto">
                <a:xfrm>
                  <a:off x="3341" y="288"/>
                  <a:ext cx="1427" cy="37"/>
                </a:xfrm>
                <a:prstGeom prst="rect">
                  <a:avLst/>
                </a:prstGeom>
                <a:solidFill>
                  <a:srgbClr val="EAEAEA"/>
                </a:solidFill>
                <a:ln w="3175">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96" name="Rectangle 95"/>
                <p:cNvSpPr>
                  <a:spLocks noChangeArrowheads="1"/>
                </p:cNvSpPr>
                <p:nvPr/>
              </p:nvSpPr>
              <p:spPr bwMode="auto">
                <a:xfrm>
                  <a:off x="3341" y="324"/>
                  <a:ext cx="1427" cy="37"/>
                </a:xfrm>
                <a:prstGeom prst="rect">
                  <a:avLst/>
                </a:prstGeom>
                <a:solidFill>
                  <a:srgbClr val="C0C0C0"/>
                </a:solidFill>
                <a:ln w="3175">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97" name="Rectangle 96"/>
                <p:cNvSpPr>
                  <a:spLocks noChangeArrowheads="1"/>
                </p:cNvSpPr>
                <p:nvPr/>
              </p:nvSpPr>
              <p:spPr bwMode="auto">
                <a:xfrm>
                  <a:off x="3341" y="357"/>
                  <a:ext cx="1427" cy="37"/>
                </a:xfrm>
                <a:prstGeom prst="rect">
                  <a:avLst/>
                </a:prstGeom>
                <a:solidFill>
                  <a:srgbClr val="969696"/>
                </a:solidFill>
                <a:ln w="3175">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98" name="Rectangle 97"/>
                <p:cNvSpPr>
                  <a:spLocks noChangeArrowheads="1"/>
                </p:cNvSpPr>
                <p:nvPr/>
              </p:nvSpPr>
              <p:spPr bwMode="auto">
                <a:xfrm>
                  <a:off x="3341" y="393"/>
                  <a:ext cx="1427" cy="37"/>
                </a:xfrm>
                <a:prstGeom prst="rect">
                  <a:avLst/>
                </a:prstGeom>
                <a:solidFill>
                  <a:srgbClr val="5F5F5F"/>
                </a:solidFill>
                <a:ln w="3175">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grpSp>
        <p:grpSp>
          <p:nvGrpSpPr>
            <p:cNvPr id="64" name="Group 63"/>
            <p:cNvGrpSpPr>
              <a:grpSpLocks/>
            </p:cNvGrpSpPr>
            <p:nvPr/>
          </p:nvGrpSpPr>
          <p:grpSpPr bwMode="auto">
            <a:xfrm>
              <a:off x="3167065" y="341313"/>
              <a:ext cx="2284412" cy="4173543"/>
              <a:chOff x="288" y="176"/>
              <a:chExt cx="1519" cy="2776"/>
            </a:xfrm>
          </p:grpSpPr>
          <p:sp>
            <p:nvSpPr>
              <p:cNvPr id="65" name="AutoShape 199"/>
              <p:cNvSpPr>
                <a:spLocks noChangeArrowheads="1"/>
              </p:cNvSpPr>
              <p:nvPr/>
            </p:nvSpPr>
            <p:spPr bwMode="auto">
              <a:xfrm>
                <a:off x="936" y="416"/>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Plan Chapter</a:t>
                </a:r>
              </a:p>
            </p:txBody>
          </p:sp>
          <p:sp>
            <p:nvSpPr>
              <p:cNvPr id="66" name="Oval 65"/>
              <p:cNvSpPr>
                <a:spLocks noChangeArrowheads="1"/>
              </p:cNvSpPr>
              <p:nvPr/>
            </p:nvSpPr>
            <p:spPr bwMode="auto">
              <a:xfrm>
                <a:off x="1200" y="176"/>
                <a:ext cx="96" cy="96"/>
              </a:xfrm>
              <a:prstGeom prst="ellipse">
                <a:avLst/>
              </a:prstGeom>
              <a:solidFill>
                <a:schemeClr val="tx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67" name="Line 201"/>
              <p:cNvSpPr>
                <a:spLocks noChangeShapeType="1"/>
              </p:cNvSpPr>
              <p:nvPr/>
            </p:nvSpPr>
            <p:spPr bwMode="auto">
              <a:xfrm>
                <a:off x="1248" y="272"/>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68" name="AutoShape 202"/>
              <p:cNvSpPr>
                <a:spLocks noChangeArrowheads="1"/>
              </p:cNvSpPr>
              <p:nvPr/>
            </p:nvSpPr>
            <p:spPr bwMode="auto">
              <a:xfrm>
                <a:off x="936" y="800"/>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Produce </a:t>
                </a:r>
                <a:br>
                  <a:rPr lang="en-GB" sz="1000">
                    <a:solidFill>
                      <a:schemeClr val="tx1"/>
                    </a:solidFill>
                    <a:latin typeface="Arial" pitchFamily="34" charset="0"/>
                  </a:rPr>
                </a:br>
                <a:r>
                  <a:rPr lang="en-GB" sz="1000">
                    <a:solidFill>
                      <a:schemeClr val="tx1"/>
                    </a:solidFill>
                    <a:latin typeface="Arial" pitchFamily="34" charset="0"/>
                  </a:rPr>
                  <a:t>First Draft</a:t>
                </a:r>
              </a:p>
            </p:txBody>
          </p:sp>
          <p:sp>
            <p:nvSpPr>
              <p:cNvPr id="69" name="Line 203"/>
              <p:cNvSpPr>
                <a:spLocks noChangeShapeType="1"/>
              </p:cNvSpPr>
              <p:nvPr/>
            </p:nvSpPr>
            <p:spPr bwMode="auto">
              <a:xfrm>
                <a:off x="1248" y="656"/>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70" name="AutoShape 204"/>
              <p:cNvSpPr>
                <a:spLocks noChangeArrowheads="1"/>
              </p:cNvSpPr>
              <p:nvPr/>
            </p:nvSpPr>
            <p:spPr bwMode="auto">
              <a:xfrm>
                <a:off x="936" y="1440"/>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dirty="0">
                    <a:solidFill>
                      <a:schemeClr val="tx1"/>
                    </a:solidFill>
                    <a:latin typeface="Arial" pitchFamily="34" charset="0"/>
                  </a:rPr>
                  <a:t>Revise Draft</a:t>
                </a:r>
              </a:p>
            </p:txBody>
          </p:sp>
          <p:sp>
            <p:nvSpPr>
              <p:cNvPr id="71" name="Line 205"/>
              <p:cNvSpPr>
                <a:spLocks noChangeShapeType="1"/>
              </p:cNvSpPr>
              <p:nvPr/>
            </p:nvSpPr>
            <p:spPr bwMode="auto">
              <a:xfrm>
                <a:off x="1248" y="1040"/>
                <a:ext cx="0" cy="120"/>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72" name="AutoShape 206"/>
              <p:cNvSpPr>
                <a:spLocks noChangeArrowheads="1"/>
              </p:cNvSpPr>
              <p:nvPr/>
            </p:nvSpPr>
            <p:spPr bwMode="auto">
              <a:xfrm>
                <a:off x="1104" y="1808"/>
                <a:ext cx="288" cy="144"/>
              </a:xfrm>
              <a:prstGeom prst="diamond">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73" name="Line 207"/>
              <p:cNvSpPr>
                <a:spLocks noChangeShapeType="1"/>
              </p:cNvSpPr>
              <p:nvPr/>
            </p:nvSpPr>
            <p:spPr bwMode="auto">
              <a:xfrm>
                <a:off x="1248" y="1688"/>
                <a:ext cx="0" cy="120"/>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74" name="Line 208"/>
              <p:cNvSpPr>
                <a:spLocks noChangeShapeType="1"/>
              </p:cNvSpPr>
              <p:nvPr/>
            </p:nvSpPr>
            <p:spPr bwMode="auto">
              <a:xfrm flipH="1">
                <a:off x="592" y="1880"/>
                <a:ext cx="512" cy="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75" name="Text Box 209"/>
              <p:cNvSpPr txBox="1">
                <a:spLocks noChangeArrowheads="1"/>
              </p:cNvSpPr>
              <p:nvPr/>
            </p:nvSpPr>
            <p:spPr bwMode="auto">
              <a:xfrm>
                <a:off x="1283" y="1911"/>
                <a:ext cx="524" cy="164"/>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000">
                    <a:solidFill>
                      <a:schemeClr val="tx1"/>
                    </a:solidFill>
                    <a:latin typeface="Arial" pitchFamily="34" charset="0"/>
                  </a:rPr>
                  <a:t>[satisfied]</a:t>
                </a:r>
              </a:p>
            </p:txBody>
          </p:sp>
          <p:sp>
            <p:nvSpPr>
              <p:cNvPr id="76" name="Text Box 210"/>
              <p:cNvSpPr txBox="1">
                <a:spLocks noChangeArrowheads="1"/>
              </p:cNvSpPr>
              <p:nvPr/>
            </p:nvSpPr>
            <p:spPr bwMode="auto">
              <a:xfrm>
                <a:off x="557" y="1725"/>
                <a:ext cx="657" cy="163"/>
              </a:xfrm>
              <a:prstGeom prst="rect">
                <a:avLst/>
              </a:prstGeom>
              <a:noFill/>
              <a:ln w="12700">
                <a:noFill/>
                <a:miter lim="800000"/>
                <a:headEnd/>
                <a:tailEnd/>
              </a:ln>
              <a:effectLst/>
            </p:spPr>
            <p:txBody>
              <a:bodyPr>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000">
                    <a:solidFill>
                      <a:schemeClr val="tx1"/>
                    </a:solidFill>
                    <a:latin typeface="Arial" pitchFamily="34" charset="0"/>
                  </a:rPr>
                  <a:t>[not satisfied]</a:t>
                </a:r>
              </a:p>
            </p:txBody>
          </p:sp>
          <p:sp>
            <p:nvSpPr>
              <p:cNvPr id="77" name="Line 211"/>
              <p:cNvSpPr>
                <a:spLocks noChangeShapeType="1"/>
              </p:cNvSpPr>
              <p:nvPr/>
            </p:nvSpPr>
            <p:spPr bwMode="auto">
              <a:xfrm flipH="1" flipV="1">
                <a:off x="591" y="1243"/>
                <a:ext cx="0" cy="640"/>
              </a:xfrm>
              <a:prstGeom prst="line">
                <a:avLst/>
              </a:prstGeom>
              <a:noFill/>
              <a:ln w="12700">
                <a:solidFill>
                  <a:schemeClr val="tx1"/>
                </a:solidFill>
                <a:round/>
                <a:headEnd/>
                <a:tailEn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78" name="AutoShape 212"/>
              <p:cNvSpPr>
                <a:spLocks noChangeArrowheads="1"/>
              </p:cNvSpPr>
              <p:nvPr/>
            </p:nvSpPr>
            <p:spPr bwMode="auto">
              <a:xfrm>
                <a:off x="936" y="2080"/>
                <a:ext cx="624"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Add Exercises</a:t>
                </a:r>
              </a:p>
            </p:txBody>
          </p:sp>
          <p:sp>
            <p:nvSpPr>
              <p:cNvPr id="79" name="Line 213"/>
              <p:cNvSpPr>
                <a:spLocks noChangeShapeType="1"/>
              </p:cNvSpPr>
              <p:nvPr/>
            </p:nvSpPr>
            <p:spPr bwMode="auto">
              <a:xfrm>
                <a:off x="1248" y="1960"/>
                <a:ext cx="0" cy="112"/>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80" name="AutoShape 214"/>
              <p:cNvSpPr>
                <a:spLocks noChangeArrowheads="1"/>
              </p:cNvSpPr>
              <p:nvPr/>
            </p:nvSpPr>
            <p:spPr bwMode="auto">
              <a:xfrm>
                <a:off x="864" y="2464"/>
                <a:ext cx="768" cy="240"/>
              </a:xfrm>
              <a:prstGeom prst="roundRect">
                <a:avLst>
                  <a:gd name="adj" fmla="val 16667"/>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r>
                  <a:rPr lang="en-GB" sz="1000">
                    <a:solidFill>
                      <a:schemeClr val="tx1"/>
                    </a:solidFill>
                    <a:latin typeface="Arial" pitchFamily="34" charset="0"/>
                  </a:rPr>
                  <a:t>Add References</a:t>
                </a:r>
              </a:p>
              <a:p>
                <a:r>
                  <a:rPr lang="en-GB" sz="1000">
                    <a:solidFill>
                      <a:schemeClr val="tx1"/>
                    </a:solidFill>
                    <a:latin typeface="Arial" pitchFamily="34" charset="0"/>
                  </a:rPr>
                  <a:t>to Bibliography</a:t>
                </a:r>
              </a:p>
            </p:txBody>
          </p:sp>
          <p:sp>
            <p:nvSpPr>
              <p:cNvPr id="81" name="Line 215"/>
              <p:cNvSpPr>
                <a:spLocks noChangeShapeType="1"/>
              </p:cNvSpPr>
              <p:nvPr/>
            </p:nvSpPr>
            <p:spPr bwMode="auto">
              <a:xfrm>
                <a:off x="1248" y="2320"/>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nvGrpSpPr>
              <p:cNvPr id="82" name="Group 81"/>
              <p:cNvGrpSpPr>
                <a:grpSpLocks/>
              </p:cNvGrpSpPr>
              <p:nvPr/>
            </p:nvGrpSpPr>
            <p:grpSpPr bwMode="auto">
              <a:xfrm>
                <a:off x="1200" y="2856"/>
                <a:ext cx="96" cy="96"/>
                <a:chOff x="3696" y="4032"/>
                <a:chExt cx="96" cy="96"/>
              </a:xfrm>
            </p:grpSpPr>
            <p:sp>
              <p:nvSpPr>
                <p:cNvPr id="88" name="Oval 87"/>
                <p:cNvSpPr>
                  <a:spLocks noChangeArrowheads="1"/>
                </p:cNvSpPr>
                <p:nvPr/>
              </p:nvSpPr>
              <p:spPr bwMode="auto">
                <a:xfrm>
                  <a:off x="3696" y="4032"/>
                  <a:ext cx="96" cy="96"/>
                </a:xfrm>
                <a:prstGeom prst="ellipse">
                  <a:avLst/>
                </a:prstGeom>
                <a:solidFill>
                  <a:schemeClr val="bg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89" name="Oval 88"/>
                <p:cNvSpPr>
                  <a:spLocks noChangeArrowheads="1"/>
                </p:cNvSpPr>
                <p:nvPr/>
              </p:nvSpPr>
              <p:spPr bwMode="auto">
                <a:xfrm>
                  <a:off x="3720" y="4056"/>
                  <a:ext cx="48" cy="48"/>
                </a:xfrm>
                <a:prstGeom prst="ellipse">
                  <a:avLst/>
                </a:prstGeom>
                <a:solidFill>
                  <a:schemeClr val="tx1"/>
                </a:solidFill>
                <a:ln w="12700">
                  <a:solidFill>
                    <a:schemeClr val="tx1"/>
                  </a:solidFill>
                  <a:round/>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sp>
            <p:nvSpPr>
              <p:cNvPr id="83" name="Line 219"/>
              <p:cNvSpPr>
                <a:spLocks noChangeShapeType="1"/>
              </p:cNvSpPr>
              <p:nvPr/>
            </p:nvSpPr>
            <p:spPr bwMode="auto">
              <a:xfrm>
                <a:off x="1248" y="2704"/>
                <a:ext cx="0" cy="144"/>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84" name="Rectangle 83"/>
              <p:cNvSpPr>
                <a:spLocks noChangeArrowheads="1"/>
              </p:cNvSpPr>
              <p:nvPr/>
            </p:nvSpPr>
            <p:spPr bwMode="auto">
              <a:xfrm>
                <a:off x="288" y="176"/>
                <a:ext cx="642" cy="163"/>
              </a:xfrm>
              <a:prstGeom prst="rect">
                <a:avLst/>
              </a:prstGeom>
              <a:noFill/>
              <a:ln w="12700">
                <a:noFill/>
                <a:miter lim="800000"/>
                <a:headEnd/>
                <a:tailEnd/>
              </a:ln>
              <a:effectLst/>
            </p:spPr>
            <p:txBody>
              <a:bodyPr wrap="none">
                <a:spAutoFit/>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pPr algn="l"/>
                <a:r>
                  <a:rPr lang="en-GB" sz="1000">
                    <a:solidFill>
                      <a:schemeClr val="tx1"/>
                    </a:solidFill>
                    <a:latin typeface="Arial" pitchFamily="34" charset="0"/>
                  </a:rPr>
                  <a:t>Write Chapter</a:t>
                </a:r>
              </a:p>
            </p:txBody>
          </p:sp>
          <p:sp>
            <p:nvSpPr>
              <p:cNvPr id="85" name="Line 221"/>
              <p:cNvSpPr>
                <a:spLocks noChangeShapeType="1"/>
              </p:cNvSpPr>
              <p:nvPr/>
            </p:nvSpPr>
            <p:spPr bwMode="auto">
              <a:xfrm>
                <a:off x="588" y="1240"/>
                <a:ext cx="508" cy="0"/>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86" name="AutoShape 222"/>
              <p:cNvSpPr>
                <a:spLocks noChangeArrowheads="1"/>
              </p:cNvSpPr>
              <p:nvPr/>
            </p:nvSpPr>
            <p:spPr bwMode="auto">
              <a:xfrm>
                <a:off x="1104" y="1168"/>
                <a:ext cx="288" cy="144"/>
              </a:xfrm>
              <a:prstGeom prst="diamond">
                <a:avLst/>
              </a:prstGeom>
              <a:solidFill>
                <a:schemeClr val="bg1"/>
              </a:solidFill>
              <a:ln w="12700">
                <a:solidFill>
                  <a:schemeClr val="tx1"/>
                </a:solidFill>
                <a:miter lim="800000"/>
                <a:headEnd/>
                <a:tailEnd/>
              </a:ln>
              <a:effectLst/>
            </p:spPr>
            <p:txBody>
              <a:bodyPr wrap="none" anchor="ct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sp>
            <p:nvSpPr>
              <p:cNvPr id="87" name="Line 223"/>
              <p:cNvSpPr>
                <a:spLocks noChangeShapeType="1"/>
              </p:cNvSpPr>
              <p:nvPr/>
            </p:nvSpPr>
            <p:spPr bwMode="auto">
              <a:xfrm>
                <a:off x="1248" y="1312"/>
                <a:ext cx="0" cy="120"/>
              </a:xfrm>
              <a:prstGeom prst="line">
                <a:avLst/>
              </a:prstGeom>
              <a:noFill/>
              <a:ln w="12700">
                <a:solidFill>
                  <a:schemeClr val="tx1"/>
                </a:solidFill>
                <a:round/>
                <a:headEnd/>
                <a:tailEnd type="arrow" w="med" len="med"/>
              </a:ln>
              <a:effectLst/>
            </p:spPr>
            <p:txBody>
              <a:bodyPr/>
              <a:ls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a:lstStyle>
              <a:p>
                <a:endParaRPr lang="en-US"/>
              </a:p>
            </p:txBody>
          </p:sp>
        </p:gr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932" y="274638"/>
            <a:ext cx="8398286" cy="1143000"/>
          </a:xfrm>
        </p:spPr>
        <p:txBody>
          <a:bodyPr>
            <a:noAutofit/>
          </a:bodyPr>
          <a:lstStyle/>
          <a:p>
            <a:r>
              <a:rPr lang="en-US" sz="3600" b="1" smtClean="0"/>
              <a:t>Acuan dalam Merancang Sebuah Model</a:t>
            </a:r>
            <a:endParaRPr lang="en-US" sz="3600" b="1"/>
          </a:p>
        </p:txBody>
      </p:sp>
      <p:sp>
        <p:nvSpPr>
          <p:cNvPr id="3" name="Content Placeholder 2"/>
          <p:cNvSpPr>
            <a:spLocks noGrp="1"/>
          </p:cNvSpPr>
          <p:nvPr>
            <p:ph idx="1"/>
          </p:nvPr>
        </p:nvSpPr>
        <p:spPr>
          <a:xfrm>
            <a:off x="470932" y="1600203"/>
            <a:ext cx="8555263" cy="4525963"/>
          </a:xfrm>
        </p:spPr>
        <p:txBody>
          <a:bodyPr>
            <a:normAutofit/>
          </a:bodyPr>
          <a:lstStyle/>
          <a:p>
            <a:pPr lvl="0">
              <a:spcBef>
                <a:spcPts val="0"/>
              </a:spcBef>
              <a:spcAft>
                <a:spcPts val="600"/>
              </a:spcAft>
            </a:pPr>
            <a:r>
              <a:rPr lang="en-US" sz="2800" b="1" smtClean="0">
                <a:solidFill>
                  <a:srgbClr val="00B050"/>
                </a:solidFill>
              </a:rPr>
              <a:t>Simplicity representation </a:t>
            </a:r>
            <a:r>
              <a:rPr lang="en-US" sz="2800" smtClean="0"/>
              <a:t>– hanya menggambarkan apa yang harus ditampilkan</a:t>
            </a:r>
          </a:p>
          <a:p>
            <a:pPr lvl="0">
              <a:spcBef>
                <a:spcPts val="0"/>
              </a:spcBef>
              <a:spcAft>
                <a:spcPts val="600"/>
              </a:spcAft>
            </a:pPr>
            <a:r>
              <a:rPr lang="en-US" sz="2800" b="1" smtClean="0">
                <a:solidFill>
                  <a:srgbClr val="00B050"/>
                </a:solidFill>
              </a:rPr>
              <a:t>Internal consistency </a:t>
            </a:r>
            <a:r>
              <a:rPr lang="en-US" sz="2800" smtClean="0"/>
              <a:t>– pada sekumpulan diagram</a:t>
            </a:r>
          </a:p>
          <a:p>
            <a:pPr lvl="0">
              <a:spcBef>
                <a:spcPts val="0"/>
              </a:spcBef>
              <a:spcAft>
                <a:spcPts val="600"/>
              </a:spcAft>
            </a:pPr>
            <a:r>
              <a:rPr lang="en-US" sz="2800" b="1" smtClean="0">
                <a:solidFill>
                  <a:srgbClr val="00B050"/>
                </a:solidFill>
              </a:rPr>
              <a:t>Complentness</a:t>
            </a:r>
            <a:r>
              <a:rPr lang="en-US" sz="2800" smtClean="0">
                <a:solidFill>
                  <a:srgbClr val="00B0F0"/>
                </a:solidFill>
              </a:rPr>
              <a:t> </a:t>
            </a:r>
            <a:r>
              <a:rPr lang="en-US" sz="2800" smtClean="0"/>
              <a:t>– menampilkan semua yang dibutuhkan</a:t>
            </a:r>
          </a:p>
          <a:p>
            <a:pPr lvl="0">
              <a:spcBef>
                <a:spcPts val="0"/>
              </a:spcBef>
              <a:spcAft>
                <a:spcPts val="600"/>
              </a:spcAft>
            </a:pPr>
            <a:r>
              <a:rPr lang="en-US" sz="2800" b="1" smtClean="0">
                <a:solidFill>
                  <a:srgbClr val="00B050"/>
                </a:solidFill>
              </a:rPr>
              <a:t>Hierarchical representation </a:t>
            </a:r>
            <a:r>
              <a:rPr lang="en-US" sz="2800" smtClean="0"/>
              <a:t>– dapat diturunkan untuk melihat lebih detail pada level yang lebih rendah.</a:t>
            </a:r>
          </a:p>
          <a:p>
            <a:pPr lvl="1">
              <a:spcBef>
                <a:spcPts val="0"/>
              </a:spcBef>
              <a:spcAft>
                <a:spcPts val="600"/>
              </a:spcAft>
            </a:pPr>
            <a:endParaRPr lang="en-US" sz="2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Custom 7">
      <a:dk1>
        <a:srgbClr val="FFFFFF"/>
      </a:dk1>
      <a:lt1>
        <a:srgbClr val="002060"/>
      </a:lt1>
      <a:dk2>
        <a:srgbClr val="FFFFFF"/>
      </a:dk2>
      <a:lt2>
        <a:srgbClr val="002060"/>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109</TotalTime>
  <Words>1168</Words>
  <Application>Microsoft Office PowerPoint</Application>
  <PresentationFormat>Custom</PresentationFormat>
  <Paragraphs>263</Paragraphs>
  <Slides>34</Slides>
  <Notes>0</Notes>
  <HiddenSlides>0</HiddenSlides>
  <MMClips>1</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Technic</vt:lpstr>
      <vt:lpstr>KONSEP PEMODELAN DENGAN UML</vt:lpstr>
      <vt:lpstr>KONSEP PEMODELAN</vt:lpstr>
      <vt:lpstr>Apakah Model Itu?</vt:lpstr>
      <vt:lpstr>Apakah Diagram Itu?</vt:lpstr>
      <vt:lpstr>Apakah Diagram Itu?</vt:lpstr>
      <vt:lpstr>Apakah Diagram Itu?</vt:lpstr>
      <vt:lpstr>Slide 7</vt:lpstr>
      <vt:lpstr>Slide 8</vt:lpstr>
      <vt:lpstr>Acuan dalam Merancang Sebuah Model</vt:lpstr>
      <vt:lpstr>UML (Unified Modeling Language)</vt:lpstr>
      <vt:lpstr>UML (Unified Modeling Language)</vt:lpstr>
      <vt:lpstr>Model vs. Diagram</vt:lpstr>
      <vt:lpstr>Model vs. Diagram</vt:lpstr>
      <vt:lpstr>Model vs. Diagram</vt:lpstr>
      <vt:lpstr>Membangun Model</vt:lpstr>
      <vt:lpstr>Membangun Model</vt:lpstr>
      <vt:lpstr>Activity Diagram</vt:lpstr>
      <vt:lpstr>Notasi pada Activity Diagram</vt:lpstr>
      <vt:lpstr>Slide 19</vt:lpstr>
      <vt:lpstr>Slide 20</vt:lpstr>
      <vt:lpstr>Notasi pada Activity Diagram</vt:lpstr>
      <vt:lpstr>Notasi pada Activity Diagram</vt:lpstr>
      <vt:lpstr>Notasi pada Activity Diagram</vt:lpstr>
      <vt:lpstr>Notasi pada Activity Diagram</vt:lpstr>
      <vt:lpstr>Contoh Kasus:  System Agate</vt:lpstr>
      <vt:lpstr>Contoh Kasus:  System Agate</vt:lpstr>
      <vt:lpstr>Contoh Kasus:  System Agate</vt:lpstr>
      <vt:lpstr>Contoh Kasus:  System Agate</vt:lpstr>
      <vt:lpstr>Contoh Kasus:  System Agate</vt:lpstr>
      <vt:lpstr>Contoh Kasus:  System Agate</vt:lpstr>
      <vt:lpstr>Tinjauan UML</vt:lpstr>
      <vt:lpstr>Tinjauan UML</vt:lpstr>
      <vt:lpstr>Artifak UML</vt:lpstr>
      <vt:lpstr>Artifak UML</vt:lpstr>
    </vt:vector>
  </TitlesOfParts>
  <Company>sevenisme7@yahoo.com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KONSEP PEMODELAN DENGAN UML</dc:title>
  <dc:creator>User</dc:creator>
  <cp:lastModifiedBy>User</cp:lastModifiedBy>
  <cp:revision>17</cp:revision>
  <dcterms:created xsi:type="dcterms:W3CDTF">2012-09-13T01:13:00Z</dcterms:created>
  <dcterms:modified xsi:type="dcterms:W3CDTF">2013-11-08T09:26:53Z</dcterms:modified>
</cp:coreProperties>
</file>